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8" r:id="rId4"/>
    <p:sldId id="323" r:id="rId5"/>
    <p:sldId id="324"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76" autoAdjust="0"/>
    <p:restoredTop sz="94660"/>
  </p:normalViewPr>
  <p:slideViewPr>
    <p:cSldViewPr>
      <p:cViewPr varScale="1">
        <p:scale>
          <a:sx n="152" d="100"/>
          <a:sy n="152" d="100"/>
        </p:scale>
        <p:origin x="200"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March 2020</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March 2020</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March 2020</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HCFA Example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2020-03-17</a:t>
            </a:r>
          </a:p>
        </p:txBody>
      </p:sp>
      <p:sp>
        <p:nvSpPr>
          <p:cNvPr id="6" name="Date Placeholder 3"/>
          <p:cNvSpPr>
            <a:spLocks noGrp="1"/>
          </p:cNvSpPr>
          <p:nvPr>
            <p:ph type="dt" idx="10"/>
          </p:nvPr>
        </p:nvSpPr>
        <p:spPr/>
        <p:txBody>
          <a:bodyPr/>
          <a:lstStyle/>
          <a:p>
            <a:r>
              <a:rPr lang="en-US" altLang="ja-JP"/>
              <a:t>March 2020</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3165" name="文書" r:id="rId4" imgW="10439400" imgH="2387600" progId="Word.Document.8">
                  <p:embed/>
                </p:oleObj>
              </mc:Choice>
              <mc:Fallback>
                <p:oleObj name="文書"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supplemental information for HCFA (11-20/0040r3).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2000" dirty="0"/>
              <a:t>HCFA is faster but it is not clear if it would be able to handle stream with high number of frames going out continuously. In addition, the concept of using hash value from a frame that will be transmitted at a later time can be a problem. In most implementations, all high throughput encryption is performed in hardware which works in-line with the actual transmission of a frame. Such implementations won't work if they have to rely on receiving a future frame. In addition, it will add a significant burden on the memory requirement (esp. true for high </a:t>
            </a:r>
            <a:r>
              <a:rPr lang="en-US" altLang="ja-JP" sz="2000" dirty="0" err="1"/>
              <a:t>thruput</a:t>
            </a:r>
            <a:r>
              <a:rPr lang="en-US" altLang="ja-JP" sz="2000" dirty="0"/>
              <a:t> cases).</a:t>
            </a:r>
          </a:p>
          <a:p>
            <a:pPr>
              <a:buFont typeface="Arial" panose="020B0604020202020204" pitchFamily="34" charset="0"/>
              <a:buChar char="•"/>
            </a:pPr>
            <a:r>
              <a:rPr lang="en-US" altLang="ja-JP" sz="2000" dirty="0"/>
              <a:t>It would be good to have a presentation that estimates how high a throughput (number of frames/second) this scheme is expected to handle. This will help the group determine how realistic it would be to implement the part that generates </a:t>
            </a:r>
            <a:r>
              <a:rPr lang="en-US" altLang="ja-JP" sz="2000" dirty="0" err="1"/>
              <a:t>eBCS</a:t>
            </a:r>
            <a:r>
              <a:rPr lang="en-US" altLang="ja-JP" sz="2000" dirty="0"/>
              <a:t> Data frames in hardware.</a:t>
            </a:r>
            <a:endParaRPr kumimoji="1" lang="ja-JP" altLang="en-US" sz="2000"/>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342729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208A3-321F-6140-A8AC-3565225A9C04}"/>
              </a:ext>
            </a:extLst>
          </p:cNvPr>
          <p:cNvSpPr>
            <a:spLocks noGrp="1"/>
          </p:cNvSpPr>
          <p:nvPr>
            <p:ph type="title"/>
          </p:nvPr>
        </p:nvSpPr>
        <p:spPr/>
        <p:txBody>
          <a:bodyPr/>
          <a:lstStyle/>
          <a:p>
            <a:r>
              <a:rPr kumimoji="1" lang="en-US" altLang="ja-JP" dirty="0"/>
              <a:t>HCFA Procedure</a:t>
            </a:r>
            <a:endParaRPr kumimoji="1" lang="ja-JP" altLang="en-US"/>
          </a:p>
        </p:txBody>
      </p:sp>
      <p:sp>
        <p:nvSpPr>
          <p:cNvPr id="143" name="テキスト プレースホルダー 142">
            <a:extLst>
              <a:ext uri="{FF2B5EF4-FFF2-40B4-BE49-F238E27FC236}">
                <a16:creationId xmlns:a16="http://schemas.microsoft.com/office/drawing/2014/main" id="{CEDD5D55-A6E6-124F-9146-76BCF7149E94}"/>
              </a:ext>
            </a:extLst>
          </p:cNvPr>
          <p:cNvSpPr>
            <a:spLocks noGrp="1"/>
          </p:cNvSpPr>
          <p:nvPr>
            <p:ph type="body" idx="1"/>
          </p:nvPr>
        </p:nvSpPr>
        <p:spPr/>
        <p:txBody>
          <a:bodyPr/>
          <a:lstStyle/>
          <a:p>
            <a:r>
              <a:rPr kumimoji="1" lang="en-US" altLang="ja-JP" dirty="0"/>
              <a:t>Transmitter</a:t>
            </a:r>
            <a:endParaRPr kumimoji="1" lang="ja-JP" altLang="en-US"/>
          </a:p>
        </p:txBody>
      </p:sp>
      <p:sp>
        <p:nvSpPr>
          <p:cNvPr id="144" name="コンテンツ プレースホルダー 143">
            <a:extLst>
              <a:ext uri="{FF2B5EF4-FFF2-40B4-BE49-F238E27FC236}">
                <a16:creationId xmlns:a16="http://schemas.microsoft.com/office/drawing/2014/main" id="{851AA750-8845-AF48-9F72-92429C123B17}"/>
              </a:ext>
            </a:extLst>
          </p:cNvPr>
          <p:cNvSpPr>
            <a:spLocks noGrp="1"/>
          </p:cNvSpPr>
          <p:nvPr>
            <p:ph sz="half" idx="2"/>
          </p:nvPr>
        </p:nvSpPr>
        <p:spPr>
          <a:xfrm>
            <a:off x="609600" y="2174875"/>
            <a:ext cx="5386917" cy="1902514"/>
          </a:xfrm>
        </p:spPr>
        <p:txBody>
          <a:bodyPr/>
          <a:lstStyle/>
          <a:p>
            <a:pPr>
              <a:buFont typeface="Arial" panose="020B0604020202020204" pitchFamily="34" charset="0"/>
              <a:buChar char="•"/>
            </a:pPr>
            <a:r>
              <a:rPr kumimoji="1" lang="en-US" altLang="ja-JP" sz="1800" dirty="0"/>
              <a:t>With Instant Authentication</a:t>
            </a:r>
          </a:p>
          <a:p>
            <a:pPr lvl="1">
              <a:buFont typeface="Arial" panose="020B0604020202020204" pitchFamily="34" charset="0"/>
              <a:buChar char="•"/>
            </a:pPr>
            <a:r>
              <a:rPr lang="en-US" altLang="ja-JP" sz="1600" dirty="0"/>
              <a:t>Transmitter requires to buffers the frames in 2 * </a:t>
            </a:r>
            <a:r>
              <a:rPr lang="en-US" altLang="ja-JP" sz="1600" i="1" dirty="0"/>
              <a:t>T</a:t>
            </a:r>
            <a:r>
              <a:rPr lang="en-US" altLang="ja-JP" sz="1600" i="1" baseline="-25000" dirty="0"/>
              <a:t>K</a:t>
            </a:r>
            <a:endParaRPr lang="en-US" altLang="ja-JP" sz="1600" dirty="0"/>
          </a:p>
          <a:p>
            <a:pPr>
              <a:buFont typeface="Arial" panose="020B0604020202020204" pitchFamily="34" charset="0"/>
              <a:buChar char="•"/>
            </a:pPr>
            <a:r>
              <a:rPr kumimoji="1" lang="en-US" altLang="ja-JP" sz="1800" dirty="0"/>
              <a:t>Without Instant Authentication</a:t>
            </a:r>
          </a:p>
          <a:p>
            <a:pPr lvl="1">
              <a:buFont typeface="Arial" panose="020B0604020202020204" pitchFamily="34" charset="0"/>
              <a:buChar char="•"/>
            </a:pPr>
            <a:r>
              <a:rPr lang="en-US" altLang="ja-JP" sz="1600" dirty="0"/>
              <a:t>Transmitter does not require to buffer frames</a:t>
            </a:r>
            <a:endParaRPr kumimoji="1" lang="ja-JP" altLang="en-US" sz="1600"/>
          </a:p>
        </p:txBody>
      </p:sp>
      <p:sp>
        <p:nvSpPr>
          <p:cNvPr id="145" name="テキスト プレースホルダー 144">
            <a:extLst>
              <a:ext uri="{FF2B5EF4-FFF2-40B4-BE49-F238E27FC236}">
                <a16:creationId xmlns:a16="http://schemas.microsoft.com/office/drawing/2014/main" id="{B13D5E5E-352F-034D-8E84-35908C6E7589}"/>
              </a:ext>
            </a:extLst>
          </p:cNvPr>
          <p:cNvSpPr>
            <a:spLocks noGrp="1"/>
          </p:cNvSpPr>
          <p:nvPr>
            <p:ph type="body" sz="quarter" idx="3"/>
          </p:nvPr>
        </p:nvSpPr>
        <p:spPr/>
        <p:txBody>
          <a:bodyPr/>
          <a:lstStyle/>
          <a:p>
            <a:r>
              <a:rPr kumimoji="1" lang="en-US" altLang="ja-JP" dirty="0"/>
              <a:t>Receiver</a:t>
            </a:r>
            <a:endParaRPr kumimoji="1" lang="ja-JP" altLang="en-US"/>
          </a:p>
        </p:txBody>
      </p:sp>
      <p:sp>
        <p:nvSpPr>
          <p:cNvPr id="146" name="コンテンツ プレースホルダー 145">
            <a:extLst>
              <a:ext uri="{FF2B5EF4-FFF2-40B4-BE49-F238E27FC236}">
                <a16:creationId xmlns:a16="http://schemas.microsoft.com/office/drawing/2014/main" id="{5AAEABEB-11BA-E04D-A051-8DA62BD09AF8}"/>
              </a:ext>
            </a:extLst>
          </p:cNvPr>
          <p:cNvSpPr>
            <a:spLocks noGrp="1"/>
          </p:cNvSpPr>
          <p:nvPr>
            <p:ph sz="quarter" idx="4"/>
          </p:nvPr>
        </p:nvSpPr>
        <p:spPr>
          <a:xfrm>
            <a:off x="6193368" y="2174875"/>
            <a:ext cx="5389033" cy="1876858"/>
          </a:xfrm>
        </p:spPr>
        <p:txBody>
          <a:bodyPr/>
          <a:lstStyle/>
          <a:p>
            <a:pPr>
              <a:buFont typeface="Arial" panose="020B0604020202020204" pitchFamily="34" charset="0"/>
              <a:buChar char="•"/>
            </a:pPr>
            <a:r>
              <a:rPr kumimoji="1" lang="en-US" altLang="ja-JP" sz="1800" dirty="0"/>
              <a:t>Receiver requires to buffer the frames in 2 * </a:t>
            </a:r>
            <a:r>
              <a:rPr kumimoji="1" lang="en-US" altLang="ja-JP" sz="1800" i="1" dirty="0"/>
              <a:t>T</a:t>
            </a:r>
            <a:r>
              <a:rPr kumimoji="1" lang="en-US" altLang="ja-JP" sz="1800" i="1" baseline="-25000" dirty="0"/>
              <a:t>K</a:t>
            </a:r>
            <a:endParaRPr kumimoji="1" lang="ja-JP" altLang="en-US" sz="1800" i="1" baseline="-25000"/>
          </a:p>
        </p:txBody>
      </p:sp>
      <p:sp>
        <p:nvSpPr>
          <p:cNvPr id="6" name="日付プレースホルダー 5">
            <a:extLst>
              <a:ext uri="{FF2B5EF4-FFF2-40B4-BE49-F238E27FC236}">
                <a16:creationId xmlns:a16="http://schemas.microsoft.com/office/drawing/2014/main" id="{76323AF1-3A85-D448-94A8-4593A7C72776}"/>
              </a:ext>
            </a:extLst>
          </p:cNvPr>
          <p:cNvSpPr>
            <a:spLocks noGrp="1"/>
          </p:cNvSpPr>
          <p:nvPr>
            <p:ph type="dt" idx="10"/>
          </p:nvPr>
        </p:nvSpPr>
        <p:spPr/>
        <p:txBody>
          <a:bodyPr/>
          <a:lstStyle/>
          <a:p>
            <a:r>
              <a:rPr lang="en-US" altLang="ja-JP"/>
              <a:t>March 2020</a:t>
            </a:r>
            <a:endParaRPr lang="en-GB" dirty="0"/>
          </a:p>
        </p:txBody>
      </p:sp>
      <p:sp>
        <p:nvSpPr>
          <p:cNvPr id="5" name="フッター プレースホルダー 4">
            <a:extLst>
              <a:ext uri="{FF2B5EF4-FFF2-40B4-BE49-F238E27FC236}">
                <a16:creationId xmlns:a16="http://schemas.microsoft.com/office/drawing/2014/main" id="{B5263759-B329-2B42-A582-ABC2951BE94C}"/>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B771BDFB-7EF8-1D4D-B165-1585B2B3438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15" name="正方形/長方形 14">
            <a:extLst>
              <a:ext uri="{FF2B5EF4-FFF2-40B4-BE49-F238E27FC236}">
                <a16:creationId xmlns:a16="http://schemas.microsoft.com/office/drawing/2014/main" id="{891E7F51-00EC-BC4B-AF76-D7E0EDAD72EF}"/>
              </a:ext>
            </a:extLst>
          </p:cNvPr>
          <p:cNvSpPr/>
          <p:nvPr/>
        </p:nvSpPr>
        <p:spPr bwMode="auto">
          <a:xfrm>
            <a:off x="1885541" y="4714951"/>
            <a:ext cx="216024" cy="432048"/>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55AFF967-411C-E14C-91DA-C32C8163C1AE}"/>
              </a:ext>
            </a:extLst>
          </p:cNvPr>
          <p:cNvSpPr/>
          <p:nvPr/>
        </p:nvSpPr>
        <p:spPr bwMode="auto">
          <a:xfrm>
            <a:off x="2176462" y="4714951"/>
            <a:ext cx="216024" cy="43204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0A324EE7-671D-5347-A517-A64DAE0EE1F7}"/>
              </a:ext>
            </a:extLst>
          </p:cNvPr>
          <p:cNvSpPr/>
          <p:nvPr/>
        </p:nvSpPr>
        <p:spPr bwMode="auto">
          <a:xfrm>
            <a:off x="2464494" y="4710273"/>
            <a:ext cx="216024" cy="43204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正方形/長方形 17">
            <a:extLst>
              <a:ext uri="{FF2B5EF4-FFF2-40B4-BE49-F238E27FC236}">
                <a16:creationId xmlns:a16="http://schemas.microsoft.com/office/drawing/2014/main" id="{47AA6611-5613-2245-8BDD-B723B715474F}"/>
              </a:ext>
            </a:extLst>
          </p:cNvPr>
          <p:cNvSpPr/>
          <p:nvPr/>
        </p:nvSpPr>
        <p:spPr bwMode="auto">
          <a:xfrm>
            <a:off x="2761462" y="4717290"/>
            <a:ext cx="216024" cy="43204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37CB987B-9CC2-404B-8023-1192E52447D8}"/>
              </a:ext>
            </a:extLst>
          </p:cNvPr>
          <p:cNvSpPr/>
          <p:nvPr/>
        </p:nvSpPr>
        <p:spPr bwMode="auto">
          <a:xfrm>
            <a:off x="3049494" y="4712612"/>
            <a:ext cx="216024" cy="43204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26DFD7EC-30B8-3E4B-ACAE-AAD50CEE8A39}"/>
              </a:ext>
            </a:extLst>
          </p:cNvPr>
          <p:cNvSpPr/>
          <p:nvPr/>
        </p:nvSpPr>
        <p:spPr bwMode="auto">
          <a:xfrm>
            <a:off x="3347321" y="4723643"/>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CAF5BDE9-94E7-CE49-81F9-A20D1A7068F1}"/>
              </a:ext>
            </a:extLst>
          </p:cNvPr>
          <p:cNvSpPr/>
          <p:nvPr/>
        </p:nvSpPr>
        <p:spPr bwMode="auto">
          <a:xfrm>
            <a:off x="3635353" y="4718965"/>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3F693274-D366-FE43-AD0C-F53C39840C9D}"/>
              </a:ext>
            </a:extLst>
          </p:cNvPr>
          <p:cNvSpPr/>
          <p:nvPr/>
        </p:nvSpPr>
        <p:spPr bwMode="auto">
          <a:xfrm>
            <a:off x="3932321" y="4725982"/>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A0036FF3-ECB2-E045-A6C2-FE36945C3BCF}"/>
              </a:ext>
            </a:extLst>
          </p:cNvPr>
          <p:cNvSpPr/>
          <p:nvPr/>
        </p:nvSpPr>
        <p:spPr bwMode="auto">
          <a:xfrm>
            <a:off x="4220353" y="472130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6" name="直線コネクタ 35">
            <a:extLst>
              <a:ext uri="{FF2B5EF4-FFF2-40B4-BE49-F238E27FC236}">
                <a16:creationId xmlns:a16="http://schemas.microsoft.com/office/drawing/2014/main" id="{E70E1C2F-8068-2D4A-B366-11F1B85C2B7B}"/>
              </a:ext>
            </a:extLst>
          </p:cNvPr>
          <p:cNvCxnSpPr/>
          <p:nvPr/>
        </p:nvCxnSpPr>
        <p:spPr bwMode="auto">
          <a:xfrm>
            <a:off x="4437640" y="5568897"/>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直線コネクタ 36">
            <a:extLst>
              <a:ext uri="{FF2B5EF4-FFF2-40B4-BE49-F238E27FC236}">
                <a16:creationId xmlns:a16="http://schemas.microsoft.com/office/drawing/2014/main" id="{FDC37B0A-9EAA-0346-B794-F789ACC61FB8}"/>
              </a:ext>
            </a:extLst>
          </p:cNvPr>
          <p:cNvCxnSpPr/>
          <p:nvPr/>
        </p:nvCxnSpPr>
        <p:spPr bwMode="auto">
          <a:xfrm>
            <a:off x="3314042" y="5568897"/>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直線コネクタ 37">
            <a:extLst>
              <a:ext uri="{FF2B5EF4-FFF2-40B4-BE49-F238E27FC236}">
                <a16:creationId xmlns:a16="http://schemas.microsoft.com/office/drawing/2014/main" id="{05AC2596-F3F8-CF47-B73F-3D77C94F1215}"/>
              </a:ext>
            </a:extLst>
          </p:cNvPr>
          <p:cNvCxnSpPr/>
          <p:nvPr/>
        </p:nvCxnSpPr>
        <p:spPr bwMode="auto">
          <a:xfrm>
            <a:off x="2164637" y="5568897"/>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直線コネクタ 39">
            <a:extLst>
              <a:ext uri="{FF2B5EF4-FFF2-40B4-BE49-F238E27FC236}">
                <a16:creationId xmlns:a16="http://schemas.microsoft.com/office/drawing/2014/main" id="{87818BC9-D156-4A42-B59C-75E03258A801}"/>
              </a:ext>
            </a:extLst>
          </p:cNvPr>
          <p:cNvCxnSpPr>
            <a:cxnSpLocks/>
          </p:cNvCxnSpPr>
          <p:nvPr/>
        </p:nvCxnSpPr>
        <p:spPr bwMode="auto">
          <a:xfrm>
            <a:off x="1631504" y="5712913"/>
            <a:ext cx="280487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正方形/長方形 41">
            <a:extLst>
              <a:ext uri="{FF2B5EF4-FFF2-40B4-BE49-F238E27FC236}">
                <a16:creationId xmlns:a16="http://schemas.microsoft.com/office/drawing/2014/main" id="{FE6FA47E-BC96-E442-975D-677C6213464F}"/>
              </a:ext>
            </a:extLst>
          </p:cNvPr>
          <p:cNvSpPr/>
          <p:nvPr/>
        </p:nvSpPr>
        <p:spPr bwMode="auto">
          <a:xfrm>
            <a:off x="4220353" y="5155691"/>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フリーフォーム 42">
            <a:extLst>
              <a:ext uri="{FF2B5EF4-FFF2-40B4-BE49-F238E27FC236}">
                <a16:creationId xmlns:a16="http://schemas.microsoft.com/office/drawing/2014/main" id="{62743884-8FCB-B54D-AC0A-614605E3BD55}"/>
              </a:ext>
            </a:extLst>
          </p:cNvPr>
          <p:cNvSpPr/>
          <p:nvPr/>
        </p:nvSpPr>
        <p:spPr bwMode="auto">
          <a:xfrm>
            <a:off x="1982309" y="5158805"/>
            <a:ext cx="2214693" cy="117446"/>
          </a:xfrm>
          <a:custGeom>
            <a:avLst/>
            <a:gdLst>
              <a:gd name="connsiteX0" fmla="*/ 0 w 2214693"/>
              <a:gd name="connsiteY0" fmla="*/ 0 h 117446"/>
              <a:gd name="connsiteX1" fmla="*/ 0 w 2214693"/>
              <a:gd name="connsiteY1" fmla="*/ 117446 h 117446"/>
              <a:gd name="connsiteX2" fmla="*/ 2214693 w 2214693"/>
              <a:gd name="connsiteY2" fmla="*/ 117446 h 117446"/>
            </a:gdLst>
            <a:ahLst/>
            <a:cxnLst>
              <a:cxn ang="0">
                <a:pos x="connsiteX0" y="connsiteY0"/>
              </a:cxn>
              <a:cxn ang="0">
                <a:pos x="connsiteX1" y="connsiteY1"/>
              </a:cxn>
              <a:cxn ang="0">
                <a:pos x="connsiteX2" y="connsiteY2"/>
              </a:cxn>
            </a:cxnLst>
            <a:rect l="l" t="t" r="r" b="b"/>
            <a:pathLst>
              <a:path w="2214693" h="117446">
                <a:moveTo>
                  <a:pt x="0" y="0"/>
                </a:moveTo>
                <a:lnTo>
                  <a:pt x="0" y="117446"/>
                </a:lnTo>
                <a:lnTo>
                  <a:pt x="2214693" y="117446"/>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テキスト ボックス 43">
            <a:extLst>
              <a:ext uri="{FF2B5EF4-FFF2-40B4-BE49-F238E27FC236}">
                <a16:creationId xmlns:a16="http://schemas.microsoft.com/office/drawing/2014/main" id="{FF715FCF-2887-3D4B-BEE8-3720D6F798CD}"/>
              </a:ext>
            </a:extLst>
          </p:cNvPr>
          <p:cNvSpPr txBox="1"/>
          <p:nvPr/>
        </p:nvSpPr>
        <p:spPr>
          <a:xfrm>
            <a:off x="2812175" y="5225578"/>
            <a:ext cx="554960" cy="307777"/>
          </a:xfrm>
          <a:prstGeom prst="rect">
            <a:avLst/>
          </a:prstGeom>
          <a:noFill/>
        </p:spPr>
        <p:txBody>
          <a:bodyPr wrap="none" rtlCol="0">
            <a:spAutoFit/>
          </a:bodyPr>
          <a:lstStyle/>
          <a:p>
            <a:r>
              <a:rPr kumimoji="1" lang="en-US" altLang="ja-JP" sz="1400" dirty="0">
                <a:solidFill>
                  <a:schemeClr val="tx1"/>
                </a:solidFill>
              </a:rPr>
              <a:t>Hash</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7CAFFEE4-61E1-334E-8648-76EE6BF9B198}"/>
              </a:ext>
            </a:extLst>
          </p:cNvPr>
          <p:cNvSpPr txBox="1"/>
          <p:nvPr/>
        </p:nvSpPr>
        <p:spPr>
          <a:xfrm>
            <a:off x="2575366" y="5730305"/>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46" name="テキスト ボックス 45">
            <a:extLst>
              <a:ext uri="{FF2B5EF4-FFF2-40B4-BE49-F238E27FC236}">
                <a16:creationId xmlns:a16="http://schemas.microsoft.com/office/drawing/2014/main" id="{4F6DC4BF-782A-A549-8017-BC0AFC41F658}"/>
              </a:ext>
            </a:extLst>
          </p:cNvPr>
          <p:cNvSpPr txBox="1"/>
          <p:nvPr/>
        </p:nvSpPr>
        <p:spPr>
          <a:xfrm>
            <a:off x="3666009" y="5730305"/>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47" name="正方形/長方形 46">
            <a:extLst>
              <a:ext uri="{FF2B5EF4-FFF2-40B4-BE49-F238E27FC236}">
                <a16:creationId xmlns:a16="http://schemas.microsoft.com/office/drawing/2014/main" id="{48995A38-C8B8-524C-A1A5-F3C5B9CB7ED0}"/>
              </a:ext>
            </a:extLst>
          </p:cNvPr>
          <p:cNvSpPr/>
          <p:nvPr/>
        </p:nvSpPr>
        <p:spPr bwMode="auto">
          <a:xfrm>
            <a:off x="1763144" y="4146698"/>
            <a:ext cx="2804869" cy="1386657"/>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A3097C1D-D2EC-1148-9027-76E2C314D734}"/>
              </a:ext>
            </a:extLst>
          </p:cNvPr>
          <p:cNvSpPr/>
          <p:nvPr/>
        </p:nvSpPr>
        <p:spPr bwMode="auto">
          <a:xfrm>
            <a:off x="3052573" y="4559229"/>
            <a:ext cx="216024" cy="16599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B90C6A00-9F06-5649-B853-275D1A0D854A}"/>
              </a:ext>
            </a:extLst>
          </p:cNvPr>
          <p:cNvSpPr/>
          <p:nvPr/>
        </p:nvSpPr>
        <p:spPr bwMode="auto">
          <a:xfrm>
            <a:off x="2761102" y="4550611"/>
            <a:ext cx="216024" cy="16599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正方形/長方形 51">
            <a:extLst>
              <a:ext uri="{FF2B5EF4-FFF2-40B4-BE49-F238E27FC236}">
                <a16:creationId xmlns:a16="http://schemas.microsoft.com/office/drawing/2014/main" id="{6482D60F-6F8B-C547-9878-B6B08C6981A4}"/>
              </a:ext>
            </a:extLst>
          </p:cNvPr>
          <p:cNvSpPr/>
          <p:nvPr/>
        </p:nvSpPr>
        <p:spPr bwMode="auto">
          <a:xfrm>
            <a:off x="2464134" y="4553832"/>
            <a:ext cx="216024" cy="16599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正方形/長方形 52">
            <a:extLst>
              <a:ext uri="{FF2B5EF4-FFF2-40B4-BE49-F238E27FC236}">
                <a16:creationId xmlns:a16="http://schemas.microsoft.com/office/drawing/2014/main" id="{A72F7E0B-8DAF-BA42-93F0-6CB2FF98E6B1}"/>
              </a:ext>
            </a:extLst>
          </p:cNvPr>
          <p:cNvSpPr/>
          <p:nvPr/>
        </p:nvSpPr>
        <p:spPr bwMode="auto">
          <a:xfrm>
            <a:off x="2176102" y="4545903"/>
            <a:ext cx="216024" cy="16599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16197654-5E4E-7943-A52E-F5AA5BD2D7A3}"/>
              </a:ext>
            </a:extLst>
          </p:cNvPr>
          <p:cNvSpPr/>
          <p:nvPr/>
        </p:nvSpPr>
        <p:spPr bwMode="auto">
          <a:xfrm>
            <a:off x="4220353" y="4558689"/>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D7025D8F-0CF9-7D47-AC7C-13CE494CA70D}"/>
              </a:ext>
            </a:extLst>
          </p:cNvPr>
          <p:cNvSpPr/>
          <p:nvPr/>
        </p:nvSpPr>
        <p:spPr bwMode="auto">
          <a:xfrm>
            <a:off x="3928882" y="4550071"/>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正方形/長方形 56">
            <a:extLst>
              <a:ext uri="{FF2B5EF4-FFF2-40B4-BE49-F238E27FC236}">
                <a16:creationId xmlns:a16="http://schemas.microsoft.com/office/drawing/2014/main" id="{CBC372E8-BA8D-5441-AD7D-F10231FD74A3}"/>
              </a:ext>
            </a:extLst>
          </p:cNvPr>
          <p:cNvSpPr/>
          <p:nvPr/>
        </p:nvSpPr>
        <p:spPr bwMode="auto">
          <a:xfrm>
            <a:off x="3631914" y="4553292"/>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正方形/長方形 57">
            <a:extLst>
              <a:ext uri="{FF2B5EF4-FFF2-40B4-BE49-F238E27FC236}">
                <a16:creationId xmlns:a16="http://schemas.microsoft.com/office/drawing/2014/main" id="{B445BD02-BC4D-1C49-BE21-2053C125FFAA}"/>
              </a:ext>
            </a:extLst>
          </p:cNvPr>
          <p:cNvSpPr/>
          <p:nvPr/>
        </p:nvSpPr>
        <p:spPr bwMode="auto">
          <a:xfrm>
            <a:off x="3343882" y="4545363"/>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B6BADF3-3341-6E4C-AE33-184BCB0A928F}"/>
              </a:ext>
            </a:extLst>
          </p:cNvPr>
          <p:cNvSpPr/>
          <p:nvPr/>
        </p:nvSpPr>
        <p:spPr bwMode="auto">
          <a:xfrm>
            <a:off x="7659079" y="5166796"/>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ABB8A860-837C-1C48-BBF4-0AA826CAA657}"/>
              </a:ext>
            </a:extLst>
          </p:cNvPr>
          <p:cNvSpPr/>
          <p:nvPr/>
        </p:nvSpPr>
        <p:spPr bwMode="auto">
          <a:xfrm>
            <a:off x="7659079" y="4551300"/>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1C7A1CEB-82BE-FF4C-8940-02D63D913E35}"/>
              </a:ext>
            </a:extLst>
          </p:cNvPr>
          <p:cNvSpPr/>
          <p:nvPr/>
        </p:nvSpPr>
        <p:spPr bwMode="auto">
          <a:xfrm>
            <a:off x="7952561" y="516812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5B1F5A25-8DE8-A048-8C35-411A96A79520}"/>
              </a:ext>
            </a:extLst>
          </p:cNvPr>
          <p:cNvSpPr/>
          <p:nvPr/>
        </p:nvSpPr>
        <p:spPr bwMode="auto">
          <a:xfrm>
            <a:off x="8249215" y="5166796"/>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0AD1B585-8D9B-174D-9306-C8E4F6E210B7}"/>
              </a:ext>
            </a:extLst>
          </p:cNvPr>
          <p:cNvSpPr/>
          <p:nvPr/>
        </p:nvSpPr>
        <p:spPr bwMode="auto">
          <a:xfrm>
            <a:off x="8537561" y="517028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正方形/長方形 71">
            <a:extLst>
              <a:ext uri="{FF2B5EF4-FFF2-40B4-BE49-F238E27FC236}">
                <a16:creationId xmlns:a16="http://schemas.microsoft.com/office/drawing/2014/main" id="{D793A6E5-D682-C645-948C-28BF4882802B}"/>
              </a:ext>
            </a:extLst>
          </p:cNvPr>
          <p:cNvSpPr/>
          <p:nvPr/>
        </p:nvSpPr>
        <p:spPr bwMode="auto">
          <a:xfrm>
            <a:off x="8825593" y="5158030"/>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D96D1CBF-DDB9-E646-A2D6-1641178CCBC1}"/>
              </a:ext>
            </a:extLst>
          </p:cNvPr>
          <p:cNvSpPr/>
          <p:nvPr/>
        </p:nvSpPr>
        <p:spPr bwMode="auto">
          <a:xfrm>
            <a:off x="9132328"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06CF062B-F0CF-A54E-A9E2-B996DC09AA3C}"/>
              </a:ext>
            </a:extLst>
          </p:cNvPr>
          <p:cNvSpPr/>
          <p:nvPr/>
        </p:nvSpPr>
        <p:spPr bwMode="auto">
          <a:xfrm>
            <a:off x="9422528" y="5151837"/>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正方形/長方形 80">
            <a:extLst>
              <a:ext uri="{FF2B5EF4-FFF2-40B4-BE49-F238E27FC236}">
                <a16:creationId xmlns:a16="http://schemas.microsoft.com/office/drawing/2014/main" id="{95A7D7BB-4D49-C542-A952-153A7A82B5E1}"/>
              </a:ext>
            </a:extLst>
          </p:cNvPr>
          <p:cNvSpPr/>
          <p:nvPr/>
        </p:nvSpPr>
        <p:spPr bwMode="auto">
          <a:xfrm>
            <a:off x="9712219"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正方形/長方形 83">
            <a:extLst>
              <a:ext uri="{FF2B5EF4-FFF2-40B4-BE49-F238E27FC236}">
                <a16:creationId xmlns:a16="http://schemas.microsoft.com/office/drawing/2014/main" id="{FE8A54FE-2210-8642-9A27-F9FC6C92801C}"/>
              </a:ext>
            </a:extLst>
          </p:cNvPr>
          <p:cNvSpPr/>
          <p:nvPr/>
        </p:nvSpPr>
        <p:spPr bwMode="auto">
          <a:xfrm>
            <a:off x="10010149" y="5172184"/>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正方形/長方形 93">
            <a:extLst>
              <a:ext uri="{FF2B5EF4-FFF2-40B4-BE49-F238E27FC236}">
                <a16:creationId xmlns:a16="http://schemas.microsoft.com/office/drawing/2014/main" id="{26C90757-9A79-7F41-826F-17C1A50F3AD1}"/>
              </a:ext>
            </a:extLst>
          </p:cNvPr>
          <p:cNvSpPr/>
          <p:nvPr/>
        </p:nvSpPr>
        <p:spPr bwMode="auto">
          <a:xfrm>
            <a:off x="7662000" y="471856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正方形/長方形 94">
            <a:extLst>
              <a:ext uri="{FF2B5EF4-FFF2-40B4-BE49-F238E27FC236}">
                <a16:creationId xmlns:a16="http://schemas.microsoft.com/office/drawing/2014/main" id="{BEE0D42C-9892-0340-ADCE-0060F54834CC}"/>
              </a:ext>
            </a:extLst>
          </p:cNvPr>
          <p:cNvSpPr/>
          <p:nvPr/>
        </p:nvSpPr>
        <p:spPr bwMode="auto">
          <a:xfrm>
            <a:off x="7952921" y="4718564"/>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正方形/長方形 95">
            <a:extLst>
              <a:ext uri="{FF2B5EF4-FFF2-40B4-BE49-F238E27FC236}">
                <a16:creationId xmlns:a16="http://schemas.microsoft.com/office/drawing/2014/main" id="{95D91568-BA1D-E141-A38E-5D19E3D86212}"/>
              </a:ext>
            </a:extLst>
          </p:cNvPr>
          <p:cNvSpPr/>
          <p:nvPr/>
        </p:nvSpPr>
        <p:spPr bwMode="auto">
          <a:xfrm>
            <a:off x="8240953" y="4713886"/>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正方形/長方形 96">
            <a:extLst>
              <a:ext uri="{FF2B5EF4-FFF2-40B4-BE49-F238E27FC236}">
                <a16:creationId xmlns:a16="http://schemas.microsoft.com/office/drawing/2014/main" id="{502AA97A-867A-0449-8A3A-694EA8EDC5A8}"/>
              </a:ext>
            </a:extLst>
          </p:cNvPr>
          <p:cNvSpPr/>
          <p:nvPr/>
        </p:nvSpPr>
        <p:spPr bwMode="auto">
          <a:xfrm>
            <a:off x="8537921" y="4720903"/>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正方形/長方形 97">
            <a:extLst>
              <a:ext uri="{FF2B5EF4-FFF2-40B4-BE49-F238E27FC236}">
                <a16:creationId xmlns:a16="http://schemas.microsoft.com/office/drawing/2014/main" id="{A53B305B-6954-C84F-AA3C-417AB3A1255E}"/>
              </a:ext>
            </a:extLst>
          </p:cNvPr>
          <p:cNvSpPr/>
          <p:nvPr/>
        </p:nvSpPr>
        <p:spPr bwMode="auto">
          <a:xfrm>
            <a:off x="8825953" y="4716225"/>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正方形/長方形 98">
            <a:extLst>
              <a:ext uri="{FF2B5EF4-FFF2-40B4-BE49-F238E27FC236}">
                <a16:creationId xmlns:a16="http://schemas.microsoft.com/office/drawing/2014/main" id="{02C913BA-B374-B84E-ADAD-B061C35C9857}"/>
              </a:ext>
            </a:extLst>
          </p:cNvPr>
          <p:cNvSpPr/>
          <p:nvPr/>
        </p:nvSpPr>
        <p:spPr bwMode="auto">
          <a:xfrm>
            <a:off x="9123780" y="4727256"/>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正方形/長方形 99">
            <a:extLst>
              <a:ext uri="{FF2B5EF4-FFF2-40B4-BE49-F238E27FC236}">
                <a16:creationId xmlns:a16="http://schemas.microsoft.com/office/drawing/2014/main" id="{77862635-0F56-4C48-8A89-AF921FB61124}"/>
              </a:ext>
            </a:extLst>
          </p:cNvPr>
          <p:cNvSpPr/>
          <p:nvPr/>
        </p:nvSpPr>
        <p:spPr bwMode="auto">
          <a:xfrm>
            <a:off x="9411812" y="4722578"/>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正方形/長方形 100">
            <a:extLst>
              <a:ext uri="{FF2B5EF4-FFF2-40B4-BE49-F238E27FC236}">
                <a16:creationId xmlns:a16="http://schemas.microsoft.com/office/drawing/2014/main" id="{A2B2D27C-FB98-9143-9485-DD97876C295C}"/>
              </a:ext>
            </a:extLst>
          </p:cNvPr>
          <p:cNvSpPr/>
          <p:nvPr/>
        </p:nvSpPr>
        <p:spPr bwMode="auto">
          <a:xfrm>
            <a:off x="9708780" y="4729595"/>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正方形/長方形 101">
            <a:extLst>
              <a:ext uri="{FF2B5EF4-FFF2-40B4-BE49-F238E27FC236}">
                <a16:creationId xmlns:a16="http://schemas.microsoft.com/office/drawing/2014/main" id="{79470BAF-F3F5-C44D-A8CE-42C13628B56C}"/>
              </a:ext>
            </a:extLst>
          </p:cNvPr>
          <p:cNvSpPr/>
          <p:nvPr/>
        </p:nvSpPr>
        <p:spPr bwMode="auto">
          <a:xfrm>
            <a:off x="9996812" y="4724917"/>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3" name="直線コネクタ 102">
            <a:extLst>
              <a:ext uri="{FF2B5EF4-FFF2-40B4-BE49-F238E27FC236}">
                <a16:creationId xmlns:a16="http://schemas.microsoft.com/office/drawing/2014/main" id="{B13B7D57-F8F6-B444-94CE-C63EF301CA24}"/>
              </a:ext>
            </a:extLst>
          </p:cNvPr>
          <p:cNvCxnSpPr/>
          <p:nvPr/>
        </p:nvCxnSpPr>
        <p:spPr bwMode="auto">
          <a:xfrm>
            <a:off x="10214099"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線コネクタ 103">
            <a:extLst>
              <a:ext uri="{FF2B5EF4-FFF2-40B4-BE49-F238E27FC236}">
                <a16:creationId xmlns:a16="http://schemas.microsoft.com/office/drawing/2014/main" id="{2203E76E-AD54-534E-84B0-4FA98F110A78}"/>
              </a:ext>
            </a:extLst>
          </p:cNvPr>
          <p:cNvCxnSpPr/>
          <p:nvPr/>
        </p:nvCxnSpPr>
        <p:spPr bwMode="auto">
          <a:xfrm>
            <a:off x="9090501"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線コネクタ 104">
            <a:extLst>
              <a:ext uri="{FF2B5EF4-FFF2-40B4-BE49-F238E27FC236}">
                <a16:creationId xmlns:a16="http://schemas.microsoft.com/office/drawing/2014/main" id="{7868B553-0C98-8847-98F1-06605A36D904}"/>
              </a:ext>
            </a:extLst>
          </p:cNvPr>
          <p:cNvCxnSpPr/>
          <p:nvPr/>
        </p:nvCxnSpPr>
        <p:spPr bwMode="auto">
          <a:xfrm>
            <a:off x="7941096"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線コネクタ 105">
            <a:extLst>
              <a:ext uri="{FF2B5EF4-FFF2-40B4-BE49-F238E27FC236}">
                <a16:creationId xmlns:a16="http://schemas.microsoft.com/office/drawing/2014/main" id="{EA8381DB-D083-9344-8055-1AD8253021F8}"/>
              </a:ext>
            </a:extLst>
          </p:cNvPr>
          <p:cNvCxnSpPr>
            <a:cxnSpLocks/>
          </p:cNvCxnSpPr>
          <p:nvPr/>
        </p:nvCxnSpPr>
        <p:spPr bwMode="auto">
          <a:xfrm>
            <a:off x="7407963" y="6128167"/>
            <a:ext cx="280487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0" name="テキスト ボックス 109">
            <a:extLst>
              <a:ext uri="{FF2B5EF4-FFF2-40B4-BE49-F238E27FC236}">
                <a16:creationId xmlns:a16="http://schemas.microsoft.com/office/drawing/2014/main" id="{760D34D0-DB2D-C441-A6E8-754FD8A8500C}"/>
              </a:ext>
            </a:extLst>
          </p:cNvPr>
          <p:cNvSpPr txBox="1"/>
          <p:nvPr/>
        </p:nvSpPr>
        <p:spPr>
          <a:xfrm>
            <a:off x="8351825"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1" name="テキスト ボックス 110">
            <a:extLst>
              <a:ext uri="{FF2B5EF4-FFF2-40B4-BE49-F238E27FC236}">
                <a16:creationId xmlns:a16="http://schemas.microsoft.com/office/drawing/2014/main" id="{E8C726B0-4DF4-DC45-B543-7EFBFFC14EE7}"/>
              </a:ext>
            </a:extLst>
          </p:cNvPr>
          <p:cNvSpPr txBox="1"/>
          <p:nvPr/>
        </p:nvSpPr>
        <p:spPr>
          <a:xfrm>
            <a:off x="9442468"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2" name="正方形/長方形 111">
            <a:extLst>
              <a:ext uri="{FF2B5EF4-FFF2-40B4-BE49-F238E27FC236}">
                <a16:creationId xmlns:a16="http://schemas.microsoft.com/office/drawing/2014/main" id="{15A445AD-754E-DD40-B177-95F0C36005D3}"/>
              </a:ext>
            </a:extLst>
          </p:cNvPr>
          <p:cNvSpPr/>
          <p:nvPr/>
        </p:nvSpPr>
        <p:spPr bwMode="auto">
          <a:xfrm>
            <a:off x="7539603" y="4150310"/>
            <a:ext cx="2804869" cy="168981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正方形/長方形 113">
            <a:extLst>
              <a:ext uri="{FF2B5EF4-FFF2-40B4-BE49-F238E27FC236}">
                <a16:creationId xmlns:a16="http://schemas.microsoft.com/office/drawing/2014/main" id="{CA4237E6-1F77-F64F-B552-81BFFEBFA1BF}"/>
              </a:ext>
            </a:extLst>
          </p:cNvPr>
          <p:cNvSpPr/>
          <p:nvPr/>
        </p:nvSpPr>
        <p:spPr bwMode="auto">
          <a:xfrm>
            <a:off x="8829032" y="456284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正方形/長方形 114">
            <a:extLst>
              <a:ext uri="{FF2B5EF4-FFF2-40B4-BE49-F238E27FC236}">
                <a16:creationId xmlns:a16="http://schemas.microsoft.com/office/drawing/2014/main" id="{ADEA8A1B-BBD0-B84E-90A5-4DFC440B57BA}"/>
              </a:ext>
            </a:extLst>
          </p:cNvPr>
          <p:cNvSpPr/>
          <p:nvPr/>
        </p:nvSpPr>
        <p:spPr bwMode="auto">
          <a:xfrm>
            <a:off x="8537561" y="455422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正方形/長方形 115">
            <a:extLst>
              <a:ext uri="{FF2B5EF4-FFF2-40B4-BE49-F238E27FC236}">
                <a16:creationId xmlns:a16="http://schemas.microsoft.com/office/drawing/2014/main" id="{F89449F0-48EE-9945-B72B-8BA7991EEF88}"/>
              </a:ext>
            </a:extLst>
          </p:cNvPr>
          <p:cNvSpPr/>
          <p:nvPr/>
        </p:nvSpPr>
        <p:spPr bwMode="auto">
          <a:xfrm>
            <a:off x="8240593" y="455744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正方形/長方形 116">
            <a:extLst>
              <a:ext uri="{FF2B5EF4-FFF2-40B4-BE49-F238E27FC236}">
                <a16:creationId xmlns:a16="http://schemas.microsoft.com/office/drawing/2014/main" id="{585678CA-4D5A-9D48-B01D-1408074D4427}"/>
              </a:ext>
            </a:extLst>
          </p:cNvPr>
          <p:cNvSpPr/>
          <p:nvPr/>
        </p:nvSpPr>
        <p:spPr bwMode="auto">
          <a:xfrm>
            <a:off x="7952561" y="454951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正方形/長方形 117">
            <a:extLst>
              <a:ext uri="{FF2B5EF4-FFF2-40B4-BE49-F238E27FC236}">
                <a16:creationId xmlns:a16="http://schemas.microsoft.com/office/drawing/2014/main" id="{3B84B0F3-02E9-DA4E-BA38-0A56C74AEFCD}"/>
              </a:ext>
            </a:extLst>
          </p:cNvPr>
          <p:cNvSpPr/>
          <p:nvPr/>
        </p:nvSpPr>
        <p:spPr bwMode="auto">
          <a:xfrm>
            <a:off x="9996812" y="456230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正方形/長方形 118">
            <a:extLst>
              <a:ext uri="{FF2B5EF4-FFF2-40B4-BE49-F238E27FC236}">
                <a16:creationId xmlns:a16="http://schemas.microsoft.com/office/drawing/2014/main" id="{63BB3886-96D8-9D4E-9AB8-38E04F01CB86}"/>
              </a:ext>
            </a:extLst>
          </p:cNvPr>
          <p:cNvSpPr/>
          <p:nvPr/>
        </p:nvSpPr>
        <p:spPr bwMode="auto">
          <a:xfrm>
            <a:off x="9705341" y="455368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正方形/長方形 119">
            <a:extLst>
              <a:ext uri="{FF2B5EF4-FFF2-40B4-BE49-F238E27FC236}">
                <a16:creationId xmlns:a16="http://schemas.microsoft.com/office/drawing/2014/main" id="{244B21E2-39CA-3A4C-AF1D-9F14A076CBE0}"/>
              </a:ext>
            </a:extLst>
          </p:cNvPr>
          <p:cNvSpPr/>
          <p:nvPr/>
        </p:nvSpPr>
        <p:spPr bwMode="auto">
          <a:xfrm>
            <a:off x="9408373" y="455690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正方形/長方形 120">
            <a:extLst>
              <a:ext uri="{FF2B5EF4-FFF2-40B4-BE49-F238E27FC236}">
                <a16:creationId xmlns:a16="http://schemas.microsoft.com/office/drawing/2014/main" id="{E269F8E4-4E20-6246-8F53-61F1FDB4B86B}"/>
              </a:ext>
            </a:extLst>
          </p:cNvPr>
          <p:cNvSpPr/>
          <p:nvPr/>
        </p:nvSpPr>
        <p:spPr bwMode="auto">
          <a:xfrm>
            <a:off x="9120341" y="454897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右矢印 121">
            <a:extLst>
              <a:ext uri="{FF2B5EF4-FFF2-40B4-BE49-F238E27FC236}">
                <a16:creationId xmlns:a16="http://schemas.microsoft.com/office/drawing/2014/main" id="{B240BAB8-BE91-C24C-9D66-4C7CD41B391C}"/>
              </a:ext>
            </a:extLst>
          </p:cNvPr>
          <p:cNvSpPr/>
          <p:nvPr/>
        </p:nvSpPr>
        <p:spPr bwMode="auto">
          <a:xfrm>
            <a:off x="4483235" y="4699039"/>
            <a:ext cx="1460399"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正方形/長方形 122">
            <a:extLst>
              <a:ext uri="{FF2B5EF4-FFF2-40B4-BE49-F238E27FC236}">
                <a16:creationId xmlns:a16="http://schemas.microsoft.com/office/drawing/2014/main" id="{1BF7299D-62D5-6C4B-A72F-9E6BD2A25B2A}"/>
              </a:ext>
            </a:extLst>
          </p:cNvPr>
          <p:cNvSpPr/>
          <p:nvPr/>
        </p:nvSpPr>
        <p:spPr bwMode="auto">
          <a:xfrm>
            <a:off x="5979730" y="4723643"/>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正方形/長方形 123">
            <a:extLst>
              <a:ext uri="{FF2B5EF4-FFF2-40B4-BE49-F238E27FC236}">
                <a16:creationId xmlns:a16="http://schemas.microsoft.com/office/drawing/2014/main" id="{54A1760C-CE9A-6147-8856-B0246F19BF06}"/>
              </a:ext>
            </a:extLst>
          </p:cNvPr>
          <p:cNvSpPr/>
          <p:nvPr/>
        </p:nvSpPr>
        <p:spPr bwMode="auto">
          <a:xfrm>
            <a:off x="5979730" y="5158030"/>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正方形/長方形 124">
            <a:extLst>
              <a:ext uri="{FF2B5EF4-FFF2-40B4-BE49-F238E27FC236}">
                <a16:creationId xmlns:a16="http://schemas.microsoft.com/office/drawing/2014/main" id="{A555F50F-3F40-E641-8787-5A9AAF87F00D}"/>
              </a:ext>
            </a:extLst>
          </p:cNvPr>
          <p:cNvSpPr/>
          <p:nvPr/>
        </p:nvSpPr>
        <p:spPr bwMode="auto">
          <a:xfrm>
            <a:off x="5979730" y="4561028"/>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正方形/長方形 125">
            <a:extLst>
              <a:ext uri="{FF2B5EF4-FFF2-40B4-BE49-F238E27FC236}">
                <a16:creationId xmlns:a16="http://schemas.microsoft.com/office/drawing/2014/main" id="{D9B36F09-8244-0542-83F8-DAD61C86B48B}"/>
              </a:ext>
            </a:extLst>
          </p:cNvPr>
          <p:cNvSpPr/>
          <p:nvPr/>
        </p:nvSpPr>
        <p:spPr bwMode="auto">
          <a:xfrm>
            <a:off x="4197002" y="4509120"/>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正方形/長方形 126">
            <a:extLst>
              <a:ext uri="{FF2B5EF4-FFF2-40B4-BE49-F238E27FC236}">
                <a16:creationId xmlns:a16="http://schemas.microsoft.com/office/drawing/2014/main" id="{6D40B18B-3A80-4C44-AD4E-7349690DF4F2}"/>
              </a:ext>
            </a:extLst>
          </p:cNvPr>
          <p:cNvSpPr/>
          <p:nvPr/>
        </p:nvSpPr>
        <p:spPr bwMode="auto">
          <a:xfrm>
            <a:off x="7596377" y="446682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フリーフォーム 127">
            <a:extLst>
              <a:ext uri="{FF2B5EF4-FFF2-40B4-BE49-F238E27FC236}">
                <a16:creationId xmlns:a16="http://schemas.microsoft.com/office/drawing/2014/main" id="{A126261D-B2ED-8C4E-9D89-1AA4CC542FC1}"/>
              </a:ext>
            </a:extLst>
          </p:cNvPr>
          <p:cNvSpPr/>
          <p:nvPr/>
        </p:nvSpPr>
        <p:spPr bwMode="auto">
          <a:xfrm>
            <a:off x="7768922" y="4377710"/>
            <a:ext cx="2323751" cy="192947"/>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0" name="直線矢印コネクタ 129">
            <a:extLst>
              <a:ext uri="{FF2B5EF4-FFF2-40B4-BE49-F238E27FC236}">
                <a16:creationId xmlns:a16="http://schemas.microsoft.com/office/drawing/2014/main" id="{6E025A56-EBFC-0F4B-BA67-AFC5D333D591}"/>
              </a:ext>
            </a:extLst>
          </p:cNvPr>
          <p:cNvCxnSpPr>
            <a:endCxn id="119" idx="0"/>
          </p:cNvCxnSpPr>
          <p:nvPr/>
        </p:nvCxnSpPr>
        <p:spPr bwMode="auto">
          <a:xfrm>
            <a:off x="9806670" y="4377710"/>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1" name="直線矢印コネクタ 130">
            <a:extLst>
              <a:ext uri="{FF2B5EF4-FFF2-40B4-BE49-F238E27FC236}">
                <a16:creationId xmlns:a16="http://schemas.microsoft.com/office/drawing/2014/main" id="{E6D0D813-BEDA-DA45-8A02-AFE608AB53B7}"/>
              </a:ext>
            </a:extLst>
          </p:cNvPr>
          <p:cNvCxnSpPr/>
          <p:nvPr/>
        </p:nvCxnSpPr>
        <p:spPr bwMode="auto">
          <a:xfrm>
            <a:off x="9530353" y="4369929"/>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DA768086-7D16-6748-AF09-64FB5FCD9D49}"/>
              </a:ext>
            </a:extLst>
          </p:cNvPr>
          <p:cNvCxnSpPr/>
          <p:nvPr/>
        </p:nvCxnSpPr>
        <p:spPr bwMode="auto">
          <a:xfrm>
            <a:off x="9245663" y="4386196"/>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3" name="テキスト ボックス 132">
            <a:extLst>
              <a:ext uri="{FF2B5EF4-FFF2-40B4-BE49-F238E27FC236}">
                <a16:creationId xmlns:a16="http://schemas.microsoft.com/office/drawing/2014/main" id="{9FC0F1E0-FA6E-7649-9A95-600D98625699}"/>
              </a:ext>
            </a:extLst>
          </p:cNvPr>
          <p:cNvSpPr txBox="1"/>
          <p:nvPr/>
        </p:nvSpPr>
        <p:spPr>
          <a:xfrm>
            <a:off x="8094600" y="4125514"/>
            <a:ext cx="1833643" cy="307777"/>
          </a:xfrm>
          <a:prstGeom prst="rect">
            <a:avLst/>
          </a:prstGeom>
          <a:noFill/>
        </p:spPr>
        <p:txBody>
          <a:bodyPr wrap="none" rtlCol="0">
            <a:spAutoFit/>
          </a:bodyPr>
          <a:lstStyle/>
          <a:p>
            <a:r>
              <a:rPr kumimoji="1" lang="en-US" altLang="ja-JP" sz="1400" dirty="0">
                <a:solidFill>
                  <a:schemeClr val="tx1"/>
                </a:solidFill>
              </a:rPr>
              <a:t>TESLA Authentication</a:t>
            </a:r>
            <a:endParaRPr kumimoji="1" lang="ja-JP" altLang="en-US" sz="1400">
              <a:solidFill>
                <a:schemeClr val="tx1"/>
              </a:solidFill>
            </a:endParaRPr>
          </a:p>
        </p:txBody>
      </p:sp>
      <p:sp>
        <p:nvSpPr>
          <p:cNvPr id="134" name="右矢印 133">
            <a:extLst>
              <a:ext uri="{FF2B5EF4-FFF2-40B4-BE49-F238E27FC236}">
                <a16:creationId xmlns:a16="http://schemas.microsoft.com/office/drawing/2014/main" id="{D6B339B9-3EEB-7143-BFF6-02F4E7E06704}"/>
              </a:ext>
            </a:extLst>
          </p:cNvPr>
          <p:cNvSpPr/>
          <p:nvPr/>
        </p:nvSpPr>
        <p:spPr bwMode="auto">
          <a:xfrm>
            <a:off x="6244084" y="4700964"/>
            <a:ext cx="1363388"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フリーフォーム 134">
            <a:extLst>
              <a:ext uri="{FF2B5EF4-FFF2-40B4-BE49-F238E27FC236}">
                <a16:creationId xmlns:a16="http://schemas.microsoft.com/office/drawing/2014/main" id="{8DE68BAD-0D0D-EC4D-87D1-E51A9E89A9E4}"/>
              </a:ext>
            </a:extLst>
          </p:cNvPr>
          <p:cNvSpPr/>
          <p:nvPr/>
        </p:nvSpPr>
        <p:spPr bwMode="auto">
          <a:xfrm flipH="1" flipV="1">
            <a:off x="7773059" y="5335339"/>
            <a:ext cx="2323751" cy="192947"/>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テキスト ボックス 135">
            <a:extLst>
              <a:ext uri="{FF2B5EF4-FFF2-40B4-BE49-F238E27FC236}">
                <a16:creationId xmlns:a16="http://schemas.microsoft.com/office/drawing/2014/main" id="{FCDDB0B5-AED8-CA41-84F4-98FEC31145CC}"/>
              </a:ext>
            </a:extLst>
          </p:cNvPr>
          <p:cNvSpPr txBox="1"/>
          <p:nvPr/>
        </p:nvSpPr>
        <p:spPr>
          <a:xfrm>
            <a:off x="8115024" y="5511577"/>
            <a:ext cx="1776192" cy="307777"/>
          </a:xfrm>
          <a:prstGeom prst="rect">
            <a:avLst/>
          </a:prstGeom>
          <a:noFill/>
        </p:spPr>
        <p:txBody>
          <a:bodyPr wrap="none" rtlCol="0">
            <a:spAutoFit/>
          </a:bodyPr>
          <a:lstStyle/>
          <a:p>
            <a:r>
              <a:rPr kumimoji="1" lang="en-US" altLang="ja-JP" sz="1400" dirty="0">
                <a:solidFill>
                  <a:schemeClr val="tx1"/>
                </a:solidFill>
              </a:rPr>
              <a:t>Instant Authentication</a:t>
            </a:r>
            <a:endParaRPr kumimoji="1" lang="ja-JP" altLang="en-US" sz="1400">
              <a:solidFill>
                <a:schemeClr val="tx1"/>
              </a:solidFill>
            </a:endParaRPr>
          </a:p>
        </p:txBody>
      </p:sp>
      <p:sp>
        <p:nvSpPr>
          <p:cNvPr id="147" name="正方形/長方形 146">
            <a:extLst>
              <a:ext uri="{FF2B5EF4-FFF2-40B4-BE49-F238E27FC236}">
                <a16:creationId xmlns:a16="http://schemas.microsoft.com/office/drawing/2014/main" id="{860B992A-2DBB-9641-A124-E37E17F5D96D}"/>
              </a:ext>
            </a:extLst>
          </p:cNvPr>
          <p:cNvSpPr/>
          <p:nvPr/>
        </p:nvSpPr>
        <p:spPr bwMode="auto">
          <a:xfrm>
            <a:off x="3314042" y="4433291"/>
            <a:ext cx="1169193" cy="40673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テキスト ボックス 147">
            <a:extLst>
              <a:ext uri="{FF2B5EF4-FFF2-40B4-BE49-F238E27FC236}">
                <a16:creationId xmlns:a16="http://schemas.microsoft.com/office/drawing/2014/main" id="{F8BAE13F-E6D3-AC4B-9ADC-2E1B74B304A4}"/>
              </a:ext>
            </a:extLst>
          </p:cNvPr>
          <p:cNvSpPr txBox="1"/>
          <p:nvPr/>
        </p:nvSpPr>
        <p:spPr>
          <a:xfrm>
            <a:off x="3113389" y="4152085"/>
            <a:ext cx="1333763" cy="307777"/>
          </a:xfrm>
          <a:prstGeom prst="rect">
            <a:avLst/>
          </a:prstGeom>
          <a:noFill/>
        </p:spPr>
        <p:txBody>
          <a:bodyPr wrap="none" rtlCol="0">
            <a:spAutoFit/>
          </a:bodyPr>
          <a:lstStyle/>
          <a:p>
            <a:r>
              <a:rPr kumimoji="1" lang="en-US" altLang="ja-JP" sz="1400" dirty="0">
                <a:solidFill>
                  <a:schemeClr val="tx1"/>
                </a:solidFill>
              </a:rPr>
              <a:t>TESLA key for</a:t>
            </a:r>
            <a:endParaRPr kumimoji="1" lang="ja-JP" altLang="en-US" sz="1400">
              <a:solidFill>
                <a:schemeClr val="tx1"/>
              </a:solidFill>
            </a:endParaRPr>
          </a:p>
        </p:txBody>
      </p:sp>
      <p:sp>
        <p:nvSpPr>
          <p:cNvPr id="149" name="正方形/長方形 148">
            <a:extLst>
              <a:ext uri="{FF2B5EF4-FFF2-40B4-BE49-F238E27FC236}">
                <a16:creationId xmlns:a16="http://schemas.microsoft.com/office/drawing/2014/main" id="{121A43C8-C930-624F-9787-610C7C775777}"/>
              </a:ext>
            </a:extLst>
          </p:cNvPr>
          <p:cNvSpPr/>
          <p:nvPr/>
        </p:nvSpPr>
        <p:spPr bwMode="auto">
          <a:xfrm>
            <a:off x="4320600" y="4226791"/>
            <a:ext cx="216024" cy="16599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27572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8BCE4795-48AA-1349-92C6-CFDB91A293A3}"/>
              </a:ext>
            </a:extLst>
          </p:cNvPr>
          <p:cNvSpPr>
            <a:spLocks noGrp="1"/>
          </p:cNvSpPr>
          <p:nvPr>
            <p:ph type="title"/>
          </p:nvPr>
        </p:nvSpPr>
        <p:spPr/>
        <p:txBody>
          <a:bodyPr/>
          <a:lstStyle/>
          <a:p>
            <a:r>
              <a:rPr kumimoji="1" lang="en-US" altLang="ja-JP" dirty="0"/>
              <a:t>Buffer Size Estimation</a:t>
            </a:r>
            <a:endParaRPr kumimoji="1" lang="ja-JP" altLang="en-US"/>
          </a:p>
        </p:txBody>
      </p:sp>
      <p:sp>
        <p:nvSpPr>
          <p:cNvPr id="11" name="コンテンツ プレースホルダー 10">
            <a:extLst>
              <a:ext uri="{FF2B5EF4-FFF2-40B4-BE49-F238E27FC236}">
                <a16:creationId xmlns:a16="http://schemas.microsoft.com/office/drawing/2014/main" id="{3BB0E723-D024-4949-981B-C020E50707CD}"/>
              </a:ext>
            </a:extLst>
          </p:cNvPr>
          <p:cNvSpPr>
            <a:spLocks noGrp="1"/>
          </p:cNvSpPr>
          <p:nvPr>
            <p:ph idx="1"/>
          </p:nvPr>
        </p:nvSpPr>
        <p:spPr>
          <a:xfrm>
            <a:off x="914401" y="1981201"/>
            <a:ext cx="10361084" cy="4190998"/>
          </a:xfrm>
        </p:spPr>
        <p:txBody>
          <a:bodyPr/>
          <a:lstStyle/>
          <a:p>
            <a:pPr>
              <a:buFont typeface="Arial" panose="020B0604020202020204" pitchFamily="34" charset="0"/>
              <a:buChar char="•"/>
            </a:pPr>
            <a:r>
              <a:rPr kumimoji="1" lang="en-US" altLang="ja-JP" sz="2000" dirty="0"/>
              <a:t>Assumptions</a:t>
            </a:r>
          </a:p>
          <a:p>
            <a:pPr lvl="1">
              <a:buFont typeface="Arial" panose="020B0604020202020204" pitchFamily="34" charset="0"/>
              <a:buChar char="•"/>
            </a:pPr>
            <a:r>
              <a:rPr kumimoji="1" lang="en-US" altLang="ja-JP" sz="1800" dirty="0"/>
              <a:t>Payload size: </a:t>
            </a:r>
            <a:r>
              <a:rPr lang="en-US" altLang="ja-JP" sz="1800" dirty="0"/>
              <a:t>1,400B</a:t>
            </a:r>
          </a:p>
          <a:p>
            <a:pPr lvl="1">
              <a:buFont typeface="Arial" panose="020B0604020202020204" pitchFamily="34" charset="0"/>
              <a:buChar char="•"/>
            </a:pPr>
            <a:r>
              <a:rPr lang="en-US" altLang="ja-JP" sz="1800" dirty="0"/>
              <a:t>Frame size: Payload (1,400) + .11 header (24) + HCFA overhead (128) + IP/UDP header (28) = 1,580B</a:t>
            </a:r>
          </a:p>
          <a:p>
            <a:pPr lvl="1">
              <a:buFont typeface="Arial" panose="020B0604020202020204" pitchFamily="34" charset="0"/>
              <a:buChar char="•"/>
            </a:pPr>
            <a:r>
              <a:rPr kumimoji="1" lang="en-US" altLang="ja-JP" sz="1800" i="1" dirty="0"/>
              <a:t>T</a:t>
            </a:r>
            <a:r>
              <a:rPr kumimoji="1" lang="en-US" altLang="ja-JP" sz="1800" i="1" baseline="-25000" dirty="0"/>
              <a:t>K</a:t>
            </a:r>
            <a:r>
              <a:rPr kumimoji="1" lang="en-US" altLang="ja-JP" sz="1800" dirty="0"/>
              <a:t>: 100ms</a:t>
            </a:r>
          </a:p>
          <a:p>
            <a:pPr>
              <a:buFont typeface="Arial" panose="020B0604020202020204" pitchFamily="34" charset="0"/>
              <a:buChar char="•"/>
            </a:pPr>
            <a:r>
              <a:rPr kumimoji="1" lang="en-US" altLang="ja-JP" sz="2000" dirty="0"/>
              <a:t>Full HD Video (1920 * 1080 30fps)</a:t>
            </a:r>
          </a:p>
          <a:p>
            <a:pPr lvl="1">
              <a:buFont typeface="Arial" panose="020B0604020202020204" pitchFamily="34" charset="0"/>
              <a:buChar char="•"/>
            </a:pPr>
            <a:r>
              <a:rPr kumimoji="1" lang="en-US" altLang="ja-JP" sz="1800" dirty="0"/>
              <a:t>12Mbps (AV1 level 4.0) = 1.5MB/s = 1,072frames/s</a:t>
            </a:r>
          </a:p>
          <a:p>
            <a:pPr lvl="1">
              <a:buFont typeface="Arial" panose="020B0604020202020204" pitchFamily="34" charset="0"/>
              <a:buChar char="•"/>
            </a:pPr>
            <a:r>
              <a:rPr lang="en-US" altLang="ja-JP" sz="1800" dirty="0"/>
              <a:t>Required buffer size: 1,580B * 1,072 * 0.2 = </a:t>
            </a:r>
            <a:r>
              <a:rPr lang="en-US" altLang="ja-JP" sz="1800" b="1" dirty="0"/>
              <a:t>339kB</a:t>
            </a:r>
          </a:p>
          <a:p>
            <a:pPr>
              <a:buFont typeface="Arial" panose="020B0604020202020204" pitchFamily="34" charset="0"/>
              <a:buChar char="•"/>
            </a:pPr>
            <a:r>
              <a:rPr kumimoji="1" lang="en-US" altLang="ja-JP" sz="2000" dirty="0"/>
              <a:t>4K Video (3840 * 2160 30fps)</a:t>
            </a:r>
          </a:p>
          <a:p>
            <a:pPr lvl="1">
              <a:buFont typeface="Arial" panose="020B0604020202020204" pitchFamily="34" charset="0"/>
              <a:buChar char="•"/>
            </a:pPr>
            <a:r>
              <a:rPr lang="en-US" altLang="ja-JP" sz="1800" dirty="0"/>
              <a:t>30Mbps (AV1 level 5.0) = 3.75MB/s = 2,679frames/s</a:t>
            </a:r>
          </a:p>
          <a:p>
            <a:pPr lvl="1">
              <a:buFont typeface="Arial" panose="020B0604020202020204" pitchFamily="34" charset="0"/>
              <a:buChar char="•"/>
            </a:pPr>
            <a:r>
              <a:rPr kumimoji="1" lang="en-US" altLang="ja-JP" sz="1800" dirty="0"/>
              <a:t>Required buffer size: 1,580B * 2,679 * 0.2 = </a:t>
            </a:r>
            <a:r>
              <a:rPr kumimoji="1" lang="en-US" altLang="ja-JP" sz="1800" b="1" dirty="0"/>
              <a:t>847kB</a:t>
            </a:r>
          </a:p>
          <a:p>
            <a:pPr lvl="1">
              <a:buFont typeface="Arial" panose="020B0604020202020204" pitchFamily="34" charset="0"/>
              <a:buChar char="•"/>
            </a:pPr>
            <a:endParaRPr kumimoji="1" lang="ja-JP" altLang="en-US" sz="1800"/>
          </a:p>
        </p:txBody>
      </p:sp>
      <p:sp>
        <p:nvSpPr>
          <p:cNvPr id="9" name="スライド番号プレースホルダー 8">
            <a:extLst>
              <a:ext uri="{FF2B5EF4-FFF2-40B4-BE49-F238E27FC236}">
                <a16:creationId xmlns:a16="http://schemas.microsoft.com/office/drawing/2014/main" id="{DF73F0FE-DC7A-0540-8E61-FCE0D2F00B84}"/>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
        <p:nvSpPr>
          <p:cNvPr id="8" name="フッター プレースホルダー 7">
            <a:extLst>
              <a:ext uri="{FF2B5EF4-FFF2-40B4-BE49-F238E27FC236}">
                <a16:creationId xmlns:a16="http://schemas.microsoft.com/office/drawing/2014/main" id="{9DA5E4C6-20D2-9543-A5F5-A4D14BA54DD4}"/>
              </a:ext>
            </a:extLst>
          </p:cNvPr>
          <p:cNvSpPr>
            <a:spLocks noGrp="1"/>
          </p:cNvSpPr>
          <p:nvPr>
            <p:ph type="ftr" idx="14"/>
          </p:nvPr>
        </p:nvSpPr>
        <p:spPr/>
        <p:txBody>
          <a:bodyPr/>
          <a:lstStyle/>
          <a:p>
            <a:r>
              <a:rPr lang="en-GB"/>
              <a:t>Hitoshi Morioka, SRC Software</a:t>
            </a:r>
            <a:endParaRPr lang="en-GB" dirty="0"/>
          </a:p>
        </p:txBody>
      </p:sp>
      <p:sp>
        <p:nvSpPr>
          <p:cNvPr id="7" name="日付プレースホルダー 6">
            <a:extLst>
              <a:ext uri="{FF2B5EF4-FFF2-40B4-BE49-F238E27FC236}">
                <a16:creationId xmlns:a16="http://schemas.microsoft.com/office/drawing/2014/main" id="{2C2C8D2D-B6A3-8F43-B6E8-B212530A4593}"/>
              </a:ext>
            </a:extLst>
          </p:cNvPr>
          <p:cNvSpPr>
            <a:spLocks noGrp="1"/>
          </p:cNvSpPr>
          <p:nvPr>
            <p:ph type="dt" idx="15"/>
          </p:nvPr>
        </p:nvSpPr>
        <p:spPr/>
        <p:txBody>
          <a:bodyPr/>
          <a:lstStyle/>
          <a:p>
            <a:r>
              <a:rPr lang="en-US" altLang="ja-JP"/>
              <a:t>March 2020</a:t>
            </a:r>
            <a:endParaRPr lang="en-GB"/>
          </a:p>
        </p:txBody>
      </p:sp>
      <p:sp>
        <p:nvSpPr>
          <p:cNvPr id="12" name="正方形/長方形 11">
            <a:extLst>
              <a:ext uri="{FF2B5EF4-FFF2-40B4-BE49-F238E27FC236}">
                <a16:creationId xmlns:a16="http://schemas.microsoft.com/office/drawing/2014/main" id="{C3BA2A0D-5101-DC47-B044-A79436D71AF9}"/>
              </a:ext>
            </a:extLst>
          </p:cNvPr>
          <p:cNvSpPr/>
          <p:nvPr/>
        </p:nvSpPr>
        <p:spPr bwMode="auto">
          <a:xfrm>
            <a:off x="5312065" y="4437112"/>
            <a:ext cx="417398" cy="288032"/>
          </a:xfrm>
          <a:prstGeom prst="rect">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テキスト ボックス 12">
            <a:extLst>
              <a:ext uri="{FF2B5EF4-FFF2-40B4-BE49-F238E27FC236}">
                <a16:creationId xmlns:a16="http://schemas.microsoft.com/office/drawing/2014/main" id="{34D4FB50-E936-D945-982B-0D6CD88746F8}"/>
              </a:ext>
            </a:extLst>
          </p:cNvPr>
          <p:cNvSpPr txBox="1"/>
          <p:nvPr/>
        </p:nvSpPr>
        <p:spPr>
          <a:xfrm>
            <a:off x="5188782" y="4725144"/>
            <a:ext cx="1343638" cy="307777"/>
          </a:xfrm>
          <a:prstGeom prst="rect">
            <a:avLst/>
          </a:prstGeom>
          <a:noFill/>
        </p:spPr>
        <p:txBody>
          <a:bodyPr wrap="none" rtlCol="0">
            <a:spAutoFit/>
          </a:bodyPr>
          <a:lstStyle/>
          <a:p>
            <a:r>
              <a:rPr kumimoji="1" lang="en-US" altLang="ja-JP" sz="1400" i="1" dirty="0">
                <a:solidFill>
                  <a:schemeClr val="accent1"/>
                </a:solidFill>
              </a:rPr>
              <a:t>T</a:t>
            </a:r>
            <a:r>
              <a:rPr kumimoji="1" lang="en-US" altLang="ja-JP" sz="1400" i="1" baseline="-25000" dirty="0">
                <a:solidFill>
                  <a:schemeClr val="accent1"/>
                </a:solidFill>
              </a:rPr>
              <a:t>K</a:t>
            </a:r>
            <a:r>
              <a:rPr kumimoji="1" lang="en-US" altLang="ja-JP" sz="1400" dirty="0">
                <a:solidFill>
                  <a:schemeClr val="accent1"/>
                </a:solidFill>
              </a:rPr>
              <a:t> * 2 = 200ms</a:t>
            </a:r>
            <a:endParaRPr kumimoji="1" lang="ja-JP" altLang="en-US" sz="1400">
              <a:solidFill>
                <a:schemeClr val="accent1"/>
              </a:solidFill>
            </a:endParaRPr>
          </a:p>
        </p:txBody>
      </p:sp>
    </p:spTree>
    <p:extLst>
      <p:ext uri="{BB962C8B-B14F-4D97-AF65-F5344CB8AC3E}">
        <p14:creationId xmlns:p14="http://schemas.microsoft.com/office/powerpoint/2010/main" val="1669511639"/>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11639</TotalTime>
  <Words>420</Words>
  <Application>Microsoft Macintosh PowerPoint</Application>
  <PresentationFormat>ワイド画面</PresentationFormat>
  <Paragraphs>59</Paragraphs>
  <Slides>5</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9" baseType="lpstr">
      <vt:lpstr>Arial</vt:lpstr>
      <vt:lpstr>Times New Roman</vt:lpstr>
      <vt:lpstr>Office テーマ</vt:lpstr>
      <vt:lpstr>文書</vt:lpstr>
      <vt:lpstr>HCFA Example</vt:lpstr>
      <vt:lpstr>Abstract</vt:lpstr>
      <vt:lpstr>Feedback for 11-20/0040r3</vt:lpstr>
      <vt:lpstr>HCFA Procedure</vt:lpstr>
      <vt:lpstr>Buffer Size Estimation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105</cp:revision>
  <cp:lastPrinted>1601-01-01T00:00:00Z</cp:lastPrinted>
  <dcterms:created xsi:type="dcterms:W3CDTF">2019-03-11T15:18:40Z</dcterms:created>
  <dcterms:modified xsi:type="dcterms:W3CDTF">2020-03-17T09:36:11Z</dcterms:modified>
</cp:coreProperties>
</file>