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83" r:id="rId2"/>
    <p:sldId id="554" r:id="rId3"/>
    <p:sldId id="682" r:id="rId4"/>
    <p:sldId id="691" r:id="rId5"/>
    <p:sldId id="683" r:id="rId6"/>
    <p:sldId id="692" r:id="rId7"/>
    <p:sldId id="693" r:id="rId8"/>
    <p:sldId id="685" r:id="rId9"/>
    <p:sldId id="686" r:id="rId10"/>
    <p:sldId id="687" r:id="rId11"/>
    <p:sldId id="688" r:id="rId12"/>
    <p:sldId id="694" r:id="rId13"/>
    <p:sldId id="696" r:id="rId14"/>
    <p:sldId id="697" r:id="rId15"/>
    <p:sldId id="699" r:id="rId16"/>
    <p:sldId id="698" r:id="rId17"/>
    <p:sldId id="681" r:id="rId18"/>
    <p:sldId id="701" r:id="rId19"/>
    <p:sldId id="702" r:id="rId20"/>
    <p:sldId id="703" r:id="rId21"/>
  </p:sldIdLst>
  <p:sldSz cx="9144000" cy="6858000" type="screen4x3"/>
  <p:notesSz cx="9312275" cy="7026275"/>
  <p:defaultTextStyle>
    <a:defPPr>
      <a:defRPr lang="en-US"/>
    </a:defPPr>
    <a:lvl1pPr algn="l" rtl="0" fontAlgn="base" latinLnBrk="1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Gulim" panose="020B0600000101010101" pitchFamily="34" charset="-127"/>
        <a:cs typeface="Arial" panose="020B0604020202020204" pitchFamily="34" charset="0"/>
      </a:defRPr>
    </a:lvl1pPr>
    <a:lvl2pPr marL="457200" algn="l" rtl="0" fontAlgn="base" latinLnBrk="1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Gulim" panose="020B0600000101010101" pitchFamily="34" charset="-127"/>
        <a:cs typeface="Arial" panose="020B0604020202020204" pitchFamily="34" charset="0"/>
      </a:defRPr>
    </a:lvl2pPr>
    <a:lvl3pPr marL="914400" algn="l" rtl="0" fontAlgn="base" latinLnBrk="1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Gulim" panose="020B0600000101010101" pitchFamily="34" charset="-127"/>
        <a:cs typeface="Arial" panose="020B0604020202020204" pitchFamily="34" charset="0"/>
      </a:defRPr>
    </a:lvl3pPr>
    <a:lvl4pPr marL="1371600" algn="l" rtl="0" fontAlgn="base" latinLnBrk="1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Gulim" panose="020B0600000101010101" pitchFamily="34" charset="-127"/>
        <a:cs typeface="Arial" panose="020B0604020202020204" pitchFamily="34" charset="0"/>
      </a:defRPr>
    </a:lvl4pPr>
    <a:lvl5pPr marL="1828800" algn="l" rtl="0" fontAlgn="base" latinLnBrk="1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Gulim" panose="020B0600000101010101" pitchFamily="34" charset="-127"/>
        <a:cs typeface="Arial" panose="020B0604020202020204" pitchFamily="34" charset="0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Times New Roman" panose="02020603050405020304" pitchFamily="18" charset="0"/>
        <a:ea typeface="Gulim" panose="020B0600000101010101" pitchFamily="34" charset="-127"/>
        <a:cs typeface="Arial" panose="020B0604020202020204" pitchFamily="34" charset="0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Times New Roman" panose="02020603050405020304" pitchFamily="18" charset="0"/>
        <a:ea typeface="Gulim" panose="020B0600000101010101" pitchFamily="34" charset="-127"/>
        <a:cs typeface="Arial" panose="020B0604020202020204" pitchFamily="34" charset="0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Times New Roman" panose="02020603050405020304" pitchFamily="18" charset="0"/>
        <a:ea typeface="Gulim" panose="020B0600000101010101" pitchFamily="34" charset="-127"/>
        <a:cs typeface="Arial" panose="020B0604020202020204" pitchFamily="34" charset="0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Times New Roman" panose="02020603050405020304" pitchFamily="18" charset="0"/>
        <a:ea typeface="Gulim" panose="020B0600000101010101" pitchFamily="34" charset="-127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5" userDrawn="1">
          <p15:clr>
            <a:srgbClr val="A4A3A4"/>
          </p15:clr>
        </p15:guide>
        <p15:guide id="2" pos="3132" userDrawn="1">
          <p15:clr>
            <a:srgbClr val="A4A3A4"/>
          </p15:clr>
        </p15:guide>
        <p15:guide id="3" orient="horz" pos="2213" userDrawn="1">
          <p15:clr>
            <a:srgbClr val="A4A3A4"/>
          </p15:clr>
        </p15:guide>
        <p15:guide id="4" pos="2933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FF5050"/>
    <a:srgbClr val="9933FF"/>
    <a:srgbClr val="006C31"/>
    <a:srgbClr val="00863D"/>
    <a:srgbClr val="168420"/>
    <a:srgbClr val="990099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73" autoAdjust="0"/>
    <p:restoredTop sz="95034" autoAdjust="0"/>
  </p:normalViewPr>
  <p:slideViewPr>
    <p:cSldViewPr>
      <p:cViewPr varScale="1">
        <p:scale>
          <a:sx n="70" d="100"/>
          <a:sy n="70" d="100"/>
        </p:scale>
        <p:origin x="151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80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2754" y="-108"/>
      </p:cViewPr>
      <p:guideLst>
        <p:guide orient="horz" pos="2145"/>
        <p:guide pos="3132"/>
        <p:guide orient="horz" pos="2213"/>
        <p:guide pos="293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6181616" y="79405"/>
            <a:ext cx="2196607" cy="215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730" eaLnBrk="0" latinLnBrk="0" hangingPunct="0">
              <a:defRPr kumimoji="0" sz="1400" b="1"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doc.: IEEE 802.11-yy/xxxxr0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934054" y="79405"/>
            <a:ext cx="916332" cy="215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730" eaLnBrk="0" latinLnBrk="0" hangingPunct="0">
              <a:defRPr kumimoji="0" sz="1400" b="1"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Month Year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6833655" y="6800150"/>
            <a:ext cx="1651656" cy="184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730" eaLnBrk="0" latinLnBrk="0" hangingPunct="0">
              <a:defRPr kumimoji="0"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John Doe, Some Company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292307" y="6800150"/>
            <a:ext cx="517947" cy="184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3730" eaLnBrk="0" latinLnBrk="0" hangingPunct="0">
              <a:defRPr kumimoji="0"/>
            </a:lvl1pPr>
          </a:lstStyle>
          <a:p>
            <a:r>
              <a:rPr lang="en-US" altLang="ko-KR"/>
              <a:t>Page </a:t>
            </a:r>
            <a:fld id="{9D68F29A-2A8F-4CE4-9C95-E32B956C45C1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22534" name="Line 6"/>
          <p:cNvSpPr>
            <a:spLocks noChangeShapeType="1"/>
          </p:cNvSpPr>
          <p:nvPr/>
        </p:nvSpPr>
        <p:spPr bwMode="auto">
          <a:xfrm>
            <a:off x="931080" y="293309"/>
            <a:ext cx="745011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67" tIns="45734" rIns="91467" bIns="45734" anchor="ctr"/>
          <a:lstStyle/>
          <a:p>
            <a:endParaRPr lang="en-US"/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931079" y="6800150"/>
            <a:ext cx="718390" cy="184749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defTabSz="93345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defTabSz="93345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defTabSz="93345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defTabSz="93345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latinLnBrk="0">
              <a:defRPr/>
            </a:pPr>
            <a:r>
              <a:rPr kumimoji="0" lang="en-US" altLang="ko-KR" smtClean="0">
                <a:cs typeface="Arial" charset="0"/>
              </a:rPr>
              <a:t>Submission</a:t>
            </a:r>
          </a:p>
        </p:txBody>
      </p:sp>
      <p:sp>
        <p:nvSpPr>
          <p:cNvPr id="22536" name="Line 8"/>
          <p:cNvSpPr>
            <a:spLocks noChangeShapeType="1"/>
          </p:cNvSpPr>
          <p:nvPr/>
        </p:nvSpPr>
        <p:spPr bwMode="auto">
          <a:xfrm>
            <a:off x="931080" y="6791957"/>
            <a:ext cx="7655371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67" tIns="45734" rIns="91467" bIns="45734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9255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6241108" y="20416"/>
            <a:ext cx="2196607" cy="215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730" eaLnBrk="0" latinLnBrk="0" hangingPunct="0">
              <a:defRPr kumimoji="0" sz="1400" b="1"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877534" y="20416"/>
            <a:ext cx="916332" cy="215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730" eaLnBrk="0" latinLnBrk="0" hangingPunct="0">
              <a:defRPr kumimoji="0" sz="1400" b="1"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Month Year</a:t>
            </a:r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05125" y="530225"/>
            <a:ext cx="3502025" cy="26273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40447" y="3337809"/>
            <a:ext cx="6831381" cy="3162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90" tIns="46052" rIns="93690" bIns="460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6324237" y="6803427"/>
            <a:ext cx="2113479" cy="184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7337" lvl="4" algn="r" defTabSz="933730" eaLnBrk="0" latinLnBrk="0" hangingPunct="0">
              <a:defRPr kumimoji="0">
                <a:ea typeface="+mn-ea"/>
                <a:cs typeface="+mn-cs"/>
              </a:defRPr>
            </a:lvl5pPr>
          </a:lstStyle>
          <a:p>
            <a:pPr lvl="4">
              <a:defRPr/>
            </a:pPr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498873" y="6803427"/>
            <a:ext cx="517947" cy="184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730" eaLnBrk="0" latinLnBrk="0" hangingPunct="0">
              <a:defRPr kumimoji="0"/>
            </a:lvl1pPr>
          </a:lstStyle>
          <a:p>
            <a:r>
              <a:rPr lang="en-US" altLang="ko-KR"/>
              <a:t>Page </a:t>
            </a:r>
            <a:fld id="{56A4E747-0965-469B-B28B-55B02AB0B5B0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972725" y="6803427"/>
            <a:ext cx="718390" cy="184749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latinLnBrk="0">
              <a:defRPr/>
            </a:pPr>
            <a:r>
              <a:rPr kumimoji="0" lang="en-US" altLang="ko-KR" smtClean="0">
                <a:cs typeface="Arial" charset="0"/>
              </a:rPr>
              <a:t>Submission</a:t>
            </a:r>
          </a:p>
        </p:txBody>
      </p:sp>
      <p:sp>
        <p:nvSpPr>
          <p:cNvPr id="20489" name="Line 9"/>
          <p:cNvSpPr>
            <a:spLocks noChangeShapeType="1"/>
          </p:cNvSpPr>
          <p:nvPr/>
        </p:nvSpPr>
        <p:spPr bwMode="auto">
          <a:xfrm>
            <a:off x="972725" y="6801789"/>
            <a:ext cx="7366826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67" tIns="45734" rIns="91467" bIns="45734" anchor="ctr"/>
          <a:lstStyle/>
          <a:p>
            <a:endParaRPr lang="en-US"/>
          </a:p>
        </p:txBody>
      </p:sp>
      <p:sp>
        <p:nvSpPr>
          <p:cNvPr id="20490" name="Line 10"/>
          <p:cNvSpPr>
            <a:spLocks noChangeShapeType="1"/>
          </p:cNvSpPr>
          <p:nvPr/>
        </p:nvSpPr>
        <p:spPr bwMode="auto">
          <a:xfrm>
            <a:off x="871586" y="224487"/>
            <a:ext cx="7569106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67" tIns="45734" rIns="91467" bIns="45734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357780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802.11-yy/xxxxr0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Month Year</a:t>
            </a:r>
          </a:p>
        </p:txBody>
      </p:sp>
      <p:sp>
        <p:nvSpPr>
          <p:cNvPr id="11268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John Doe, Some Company</a:t>
            </a:r>
          </a:p>
        </p:txBody>
      </p:sp>
      <p:sp>
        <p:nvSpPr>
          <p:cNvPr id="2150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601500" y="6803427"/>
            <a:ext cx="415320" cy="18474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73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3173" indent="-285836" defTabSz="93373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343" indent="-228669" defTabSz="93373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680" indent="-228669" defTabSz="93373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8017" indent="-228669" defTabSz="93373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5354" indent="-228669" defTabSz="933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2692" indent="-228669" defTabSz="933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30029" indent="-228669" defTabSz="933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7366" indent="-228669" defTabSz="933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ko-KR"/>
              <a:t>Page </a:t>
            </a:r>
            <a:fld id="{BE3C6F66-609F-4E52-9182-10CA20887C34}" type="slidenum">
              <a:rPr lang="en-US" altLang="ko-KR"/>
              <a:pPr>
                <a:spcBef>
                  <a:spcPct val="0"/>
                </a:spcBef>
              </a:pPr>
              <a:t>1</a:t>
            </a:fld>
            <a:endParaRPr lang="en-US" altLang="ko-KR"/>
          </a:p>
        </p:txBody>
      </p:sp>
      <p:sp>
        <p:nvSpPr>
          <p:cNvPr id="215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ko-KR" smtClean="0"/>
          </a:p>
        </p:txBody>
      </p:sp>
    </p:spTree>
    <p:extLst>
      <p:ext uri="{BB962C8B-B14F-4D97-AF65-F5344CB8AC3E}">
        <p14:creationId xmlns:p14="http://schemas.microsoft.com/office/powerpoint/2010/main" val="2854733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Mar 2020</a:t>
            </a: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smtClean="0"/>
              <a:t>Junghoon Suh, et. al, Huawei</a:t>
            </a:r>
            <a:endParaRPr lang="en-US" altLang="ko-K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Slide </a:t>
            </a:r>
            <a:fld id="{C28A0236-B5DF-490A-A892-6F233A4F337A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506313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343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912750" cy="276999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r>
              <a:rPr lang="en-US" altLang="zh-CN" smtClean="0"/>
              <a:t>Mar 2020</a:t>
            </a:r>
            <a:endParaRPr lang="en-US" altLang="ko-K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smtClean="0"/>
              <a:t>Junghoon Suh, et. al, Huawei</a:t>
            </a:r>
            <a:endParaRPr lang="en-US" altLang="ko-K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Slide </a:t>
            </a:r>
            <a:fld id="{E792CD62-9AAA-4B66-A216-7F1F565D5B47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1694113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52600"/>
            <a:ext cx="77724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2601"/>
            <a:ext cx="91691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eaLnBrk="0" latinLnBrk="0" hangingPunct="0">
              <a:defRPr kumimoji="0" sz="1800" b="1"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altLang="zh-CN" smtClean="0"/>
              <a:t>Mar 2020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734134" y="6475413"/>
            <a:ext cx="180979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0" latinLnBrk="0" hangingPunct="0">
              <a:defRPr kumimoji="0"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altLang="ko-KR" dirty="0" smtClean="0"/>
              <a:t>Junghoon Suh, et. al, Huawei</a:t>
            </a:r>
            <a:endParaRPr lang="en-US" altLang="ko-KR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eaLnBrk="0" latinLnBrk="0" hangingPunct="0">
              <a:defRPr kumimoji="0"/>
            </a:lvl1pPr>
          </a:lstStyle>
          <a:p>
            <a:r>
              <a:rPr lang="en-US" altLang="ko-KR"/>
              <a:t>Slide </a:t>
            </a:r>
            <a:fld id="{CE1EFD5B-DAAE-4F28-8ABE-8E333BF19C97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249112" y="381000"/>
            <a:ext cx="2195858" cy="215444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b">
            <a:spAutoFit/>
          </a:bodyPr>
          <a:lstStyle>
            <a:lvl1pPr marL="342900" indent="-34290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45720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22860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802.11-20/0470r1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73100" y="604205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85800" y="6475413"/>
            <a:ext cx="711200" cy="182562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latinLnBrk="0">
              <a:defRPr/>
            </a:pPr>
            <a:r>
              <a:rPr kumimoji="0" lang="en-US" altLang="ko-KR" smtClean="0">
                <a:cs typeface="Arial" charset="0"/>
              </a:rPr>
              <a:t>Submission</a:t>
            </a: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2601"/>
            <a:ext cx="968214" cy="276999"/>
          </a:xfrm>
        </p:spPr>
        <p:txBody>
          <a:bodyPr/>
          <a:lstStyle/>
          <a:p>
            <a:pPr>
              <a:defRPr/>
            </a:pPr>
            <a:r>
              <a:rPr lang="en-US" altLang="zh-CN" smtClean="0"/>
              <a:t>Mar 2020</a:t>
            </a:r>
            <a:endParaRPr lang="en-US" altLang="ko-KR" dirty="0"/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ko-KR" sz="1200" b="0"/>
              <a:t>Slide </a:t>
            </a:r>
            <a:fld id="{B32CC73A-E011-458C-B5ED-8C393FEEF80B}" type="slidenum">
              <a:rPr lang="en-US" altLang="ko-KR" sz="1200" b="0"/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ko-KR" sz="1200" b="0"/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685800"/>
            <a:ext cx="8839200" cy="990600"/>
          </a:xfrm>
        </p:spPr>
        <p:txBody>
          <a:bodyPr/>
          <a:lstStyle/>
          <a:p>
            <a:r>
              <a:rPr lang="en-US" dirty="0" smtClean="0"/>
              <a:t>Small Size MRU with Different MCS and BCC</a:t>
            </a:r>
            <a:endParaRPr lang="en-US" altLang="ko-KR" dirty="0" smtClean="0">
              <a:ea typeface="Gulim" panose="020B0600000101010101" pitchFamily="34" charset="-127"/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2135185"/>
            <a:ext cx="7772400" cy="381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ko-KR" sz="2000" dirty="0" smtClean="0">
                <a:ea typeface="Gulim" panose="020B0600000101010101" pitchFamily="34" charset="-127"/>
              </a:rPr>
              <a:t>Date:</a:t>
            </a:r>
            <a:r>
              <a:rPr lang="en-US" altLang="ko-KR" sz="2000" b="0" dirty="0" smtClean="0">
                <a:ea typeface="Gulim" panose="020B0600000101010101" pitchFamily="34" charset="-127"/>
              </a:rPr>
              <a:t> 2020-03-16</a:t>
            </a:r>
          </a:p>
        </p:txBody>
      </p:sp>
      <p:sp>
        <p:nvSpPr>
          <p:cNvPr id="4103" name="Rectangle 12"/>
          <p:cNvSpPr>
            <a:spLocks noChangeArrowheads="1"/>
          </p:cNvSpPr>
          <p:nvPr/>
        </p:nvSpPr>
        <p:spPr bwMode="auto">
          <a:xfrm>
            <a:off x="533400" y="2744785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 eaLnBrk="0" hangingPunct="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atinLnBrk="0">
              <a:buFontTx/>
              <a:buNone/>
            </a:pPr>
            <a:r>
              <a:rPr kumimoji="0" lang="en-US" altLang="ko-KR" sz="2000"/>
              <a:t>Authors:</a:t>
            </a:r>
            <a:endParaRPr kumimoji="0" lang="en-US" altLang="ko-KR" sz="2000" b="0"/>
          </a:p>
        </p:txBody>
      </p:sp>
      <p:graphicFrame>
        <p:nvGraphicFramePr>
          <p:cNvPr id="11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0743580"/>
              </p:ext>
            </p:extLst>
          </p:nvPr>
        </p:nvGraphicFramePr>
        <p:xfrm>
          <a:off x="762000" y="3278185"/>
          <a:ext cx="7620000" cy="1803403"/>
        </p:xfrm>
        <a:graphic>
          <a:graphicData uri="http://schemas.openxmlformats.org/drawingml/2006/table">
            <a:tbl>
              <a:tblPr/>
              <a:tblGrid>
                <a:gridCol w="1524000"/>
                <a:gridCol w="1203325"/>
                <a:gridCol w="1684338"/>
                <a:gridCol w="1150937"/>
                <a:gridCol w="2057400"/>
              </a:tblGrid>
              <a:tr h="3984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Gulim" panose="020B0600000101010101" pitchFamily="34" charset="-127"/>
                        </a:rPr>
                        <a:t>Name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Gulim" panose="020B0600000101010101" pitchFamily="34" charset="-127"/>
                        </a:rPr>
                        <a:t>Affiliation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Gulim" panose="020B0600000101010101" pitchFamily="34" charset="-127"/>
                        </a:rPr>
                        <a:t>Address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Gulim" panose="020B0600000101010101" pitchFamily="34" charset="-127"/>
                        </a:rPr>
                        <a:t>Phone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Gulim" panose="020B0600000101010101" pitchFamily="34" charset="-127"/>
                        </a:rPr>
                        <a:t>Email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09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Gulim" panose="020B0600000101010101" pitchFamily="34" charset="-127"/>
                          <a:cs typeface="Times New Roman" panose="02020603050405020304" pitchFamily="18" charset="0"/>
                        </a:rPr>
                        <a:t>Junghoon Suh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5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Gulim" panose="020B0600000101010101" pitchFamily="34" charset="-127"/>
                          <a:cs typeface="Times New Roman" panose="02020603050405020304" pitchFamily="18" charset="0"/>
                        </a:rPr>
                        <a:t>Huawei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5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Gulim" panose="020B0600000101010101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Gulim" panose="020B0600000101010101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kumimoji="0" lang="en-US" altLang="ko-KR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Gulim" panose="020B0600000101010101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Gulim" panose="020B0600000101010101" pitchFamily="34" charset="-127"/>
                          <a:cs typeface="Times New Roman" panose="02020603050405020304" pitchFamily="18" charset="0"/>
                        </a:rPr>
                        <a:t>junghoon.suh@huawei.com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09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Gulim" panose="020B0600000101010101" pitchFamily="34" charset="-127"/>
                          <a:cs typeface="Times New Roman" panose="02020603050405020304" pitchFamily="18" charset="0"/>
                        </a:rPr>
                        <a:t>Yan Xin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Gulim" panose="020B0600000101010101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kumimoji="0" lang="en-US" altLang="ko-KR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Gulim" panose="020B0600000101010101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Gulim" panose="020B0600000101010101" pitchFamily="34" charset="-127"/>
                          <a:cs typeface="Times New Roman" panose="02020603050405020304" pitchFamily="18" charset="0"/>
                        </a:rPr>
                        <a:t>yan.xin@huawei.com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09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Gulim" panose="020B0600000101010101" pitchFamily="34" charset="-127"/>
                          <a:cs typeface="Times New Roman" panose="02020603050405020304" pitchFamily="18" charset="0"/>
                        </a:rPr>
                        <a:t>Osama </a:t>
                      </a:r>
                      <a:r>
                        <a:rPr kumimoji="0" lang="en-US" altLang="ko-K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Gulim" panose="020B0600000101010101" pitchFamily="34" charset="-127"/>
                          <a:cs typeface="Times New Roman" panose="02020603050405020304" pitchFamily="18" charset="0"/>
                        </a:rPr>
                        <a:t>Aboul-Magd</a:t>
                      </a:r>
                      <a:endParaRPr kumimoji="0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Gulim" panose="020B0600000101010101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Gulim" panose="020B0600000101010101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kumimoji="0" lang="en-US" altLang="ko-KR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Gulim" panose="020B0600000101010101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Gulim" panose="020B0600000101010101" pitchFamily="34" charset="-127"/>
                          <a:cs typeface="Times New Roman" panose="02020603050405020304" pitchFamily="18" charset="0"/>
                        </a:rPr>
                        <a:t>osama.aboulmagd@huawei.com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09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Gulim" panose="020B0600000101010101" pitchFamily="34" charset="-127"/>
                          <a:cs typeface="Times New Roman" panose="02020603050405020304" pitchFamily="18" charset="0"/>
                        </a:rPr>
                        <a:t>Ross Jian Yu</a:t>
                      </a:r>
                      <a:endParaRPr kumimoji="0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Gulim" panose="020B0600000101010101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Gulim" panose="020B0600000101010101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kumimoji="0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Gulim" panose="020B0600000101010101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100" dirty="0" smtClean="0"/>
                        <a:t>ross.yujian@huawei.com</a:t>
                      </a:r>
                      <a:endParaRPr lang="en-CA" sz="1100" dirty="0"/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0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Gulim" panose="020B0600000101010101" pitchFamily="34" charset="-127"/>
                          <a:cs typeface="Times New Roman" panose="02020603050405020304" pitchFamily="18" charset="0"/>
                        </a:rPr>
                        <a:t>Edward Au</a:t>
                      </a:r>
                      <a:endParaRPr kumimoji="0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Gulim" panose="020B0600000101010101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Gulim" panose="020B0600000101010101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Gulim" panose="020B0600000101010101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Gulim" panose="020B0600000101010101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Gulim" panose="020B0600000101010101" pitchFamily="34" charset="-127"/>
                          <a:cs typeface="Times New Roman" panose="02020603050405020304" pitchFamily="18" charset="0"/>
                        </a:rPr>
                        <a:t>edward.ks.au@huawei.com</a:t>
                      </a:r>
                      <a:endParaRPr kumimoji="0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Gulim" panose="020B0600000101010101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6859489" y="6475413"/>
            <a:ext cx="1684436" cy="184666"/>
          </a:xfrm>
        </p:spPr>
        <p:txBody>
          <a:bodyPr/>
          <a:lstStyle/>
          <a:p>
            <a:pPr>
              <a:defRPr/>
            </a:pPr>
            <a:r>
              <a:rPr lang="en-US" altLang="ko-KR" smtClean="0"/>
              <a:t>Junghoon Suh, et. al, Huawei</a:t>
            </a:r>
            <a:endParaRPr lang="en-US" altLang="ko-K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371600"/>
            <a:ext cx="8763000" cy="48768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Mar 2020</a:t>
            </a:r>
            <a:endParaRPr lang="en-US" altLang="ko-K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Junghoon Suh, et. al, Huawei</a:t>
            </a:r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Slide </a:t>
            </a:r>
            <a:fld id="{E792CD62-9AAA-4B66-A216-7F1F565D5B47}" type="slidenum">
              <a:rPr lang="en-US" altLang="ko-KR" smtClean="0"/>
              <a:pPr/>
              <a:t>10</a:t>
            </a:fld>
            <a:endParaRPr lang="en-US" altLang="ko-KR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2400" y="685800"/>
            <a:ext cx="8763000" cy="609600"/>
          </a:xfrm>
        </p:spPr>
        <p:txBody>
          <a:bodyPr/>
          <a:lstStyle/>
          <a:p>
            <a:r>
              <a:rPr lang="en-CA" sz="2800" dirty="0" smtClean="0">
                <a:solidFill>
                  <a:srgbClr val="000000"/>
                </a:solidFill>
              </a:rPr>
              <a:t>-4.5 </a:t>
            </a:r>
            <a:r>
              <a:rPr lang="en-CA" sz="2800" dirty="0">
                <a:solidFill>
                  <a:srgbClr val="000000"/>
                </a:solidFill>
              </a:rPr>
              <a:t>dB Interference is added only to RU-A (26-RU 9)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0257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533400"/>
          </a:xfrm>
        </p:spPr>
        <p:txBody>
          <a:bodyPr/>
          <a:lstStyle/>
          <a:p>
            <a:r>
              <a:rPr lang="en-CA" dirty="0" smtClean="0"/>
              <a:t>Observation so far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05000"/>
            <a:ext cx="8686800" cy="3048000"/>
          </a:xfrm>
        </p:spPr>
        <p:txBody>
          <a:bodyPr/>
          <a:lstStyle/>
          <a:p>
            <a:r>
              <a:rPr lang="en-CA" sz="2000" dirty="0" smtClean="0"/>
              <a:t>If we keep the common BCC encoder for both RUs, a significant performance drop is inevitable in case of </a:t>
            </a:r>
            <a:r>
              <a:rPr lang="en-CA" sz="2000" dirty="0" smtClean="0">
                <a:solidFill>
                  <a:srgbClr val="0000FF"/>
                </a:solidFill>
              </a:rPr>
              <a:t>the same </a:t>
            </a:r>
            <a:r>
              <a:rPr lang="en-CA" sz="2000" dirty="0" smtClean="0"/>
              <a:t>MCS applied to both RUs</a:t>
            </a:r>
          </a:p>
          <a:p>
            <a:r>
              <a:rPr lang="en-CA" sz="2000" dirty="0"/>
              <a:t>If we keep the common BCC encoder for both RUs, a significant </a:t>
            </a:r>
            <a:r>
              <a:rPr lang="en-CA" sz="2000" dirty="0" smtClean="0"/>
              <a:t>change in the implementation of BCC encoder is necessary </a:t>
            </a:r>
            <a:r>
              <a:rPr lang="en-CA" sz="2000" dirty="0"/>
              <a:t>in case of </a:t>
            </a:r>
            <a:r>
              <a:rPr lang="en-CA" sz="2000" dirty="0">
                <a:solidFill>
                  <a:srgbClr val="FF5050"/>
                </a:solidFill>
              </a:rPr>
              <a:t>the </a:t>
            </a:r>
            <a:r>
              <a:rPr lang="en-CA" sz="2000" dirty="0" smtClean="0">
                <a:solidFill>
                  <a:srgbClr val="FF5050"/>
                </a:solidFill>
              </a:rPr>
              <a:t>different </a:t>
            </a:r>
            <a:r>
              <a:rPr lang="en-CA" sz="2000" dirty="0"/>
              <a:t>MCS applied to </a:t>
            </a:r>
            <a:r>
              <a:rPr lang="en-CA" sz="2000" dirty="0" smtClean="0"/>
              <a:t>each RU</a:t>
            </a:r>
          </a:p>
          <a:p>
            <a:r>
              <a:rPr lang="en-CA" sz="2000" dirty="0" smtClean="0"/>
              <a:t>It is not an option to apply only the MCS set with the same code rate but with the different modulation, due to the Goodput degradation</a:t>
            </a:r>
            <a:endParaRPr lang="en-CA" sz="2000" dirty="0"/>
          </a:p>
          <a:p>
            <a:r>
              <a:rPr lang="en-CA" sz="2000" dirty="0" smtClean="0">
                <a:solidFill>
                  <a:srgbClr val="0000FF"/>
                </a:solidFill>
              </a:rPr>
              <a:t>Hence, we propose the following Option 2 as an alternative to Option 1 to attain the gain but to minimize the implementation impact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Mar 2020</a:t>
            </a:r>
            <a:endParaRPr lang="en-US" altLang="ko-K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Junghoon Suh, et. al, Huawei</a:t>
            </a:r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Slide </a:t>
            </a:r>
            <a:fld id="{E792CD62-9AAA-4B66-A216-7F1F565D5B47}" type="slidenum">
              <a:rPr lang="en-US" altLang="ko-KR" smtClean="0"/>
              <a:pPr/>
              <a:t>11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066562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687387"/>
          </a:xfrm>
        </p:spPr>
        <p:txBody>
          <a:bodyPr/>
          <a:lstStyle/>
          <a:p>
            <a:r>
              <a:rPr lang="en-CA" dirty="0" smtClean="0"/>
              <a:t>Option 2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90849"/>
            <a:ext cx="8839200" cy="4646613"/>
          </a:xfrm>
        </p:spPr>
        <p:txBody>
          <a:bodyPr/>
          <a:lstStyle/>
          <a:p>
            <a:pPr lvl="0"/>
            <a:r>
              <a:rPr lang="en-CA" sz="1800" dirty="0" smtClean="0">
                <a:solidFill>
                  <a:srgbClr val="0000FF"/>
                </a:solidFill>
              </a:rPr>
              <a:t>Apply </a:t>
            </a:r>
            <a:r>
              <a:rPr lang="en-CA" sz="1800" dirty="0">
                <a:solidFill>
                  <a:srgbClr val="0000FF"/>
                </a:solidFill>
              </a:rPr>
              <a:t>the different BCC </a:t>
            </a:r>
            <a:r>
              <a:rPr lang="en-CA" sz="1800" dirty="0" smtClean="0">
                <a:solidFill>
                  <a:srgbClr val="0000FF"/>
                </a:solidFill>
              </a:rPr>
              <a:t>encoder and Interleaver </a:t>
            </a:r>
            <a:r>
              <a:rPr lang="en-CA" sz="1800" dirty="0">
                <a:solidFill>
                  <a:srgbClr val="0000FF"/>
                </a:solidFill>
              </a:rPr>
              <a:t>to each RU when the multiple RUs are scheduled, so that the flexible MCS can be applied to each </a:t>
            </a:r>
            <a:r>
              <a:rPr lang="en-CA" sz="1800" dirty="0" smtClean="0">
                <a:solidFill>
                  <a:srgbClr val="0000FF"/>
                </a:solidFill>
              </a:rPr>
              <a:t>RU</a:t>
            </a:r>
          </a:p>
          <a:p>
            <a:pPr lvl="0"/>
            <a:endParaRPr lang="en-CA" sz="1800" dirty="0">
              <a:solidFill>
                <a:srgbClr val="0000FF"/>
              </a:solidFill>
            </a:endParaRPr>
          </a:p>
          <a:p>
            <a:pPr lvl="0"/>
            <a:endParaRPr lang="en-CA" sz="1800" dirty="0" smtClean="0">
              <a:solidFill>
                <a:srgbClr val="0000FF"/>
              </a:solidFill>
            </a:endParaRPr>
          </a:p>
          <a:p>
            <a:pPr lvl="0"/>
            <a:endParaRPr lang="en-CA" sz="1800" dirty="0">
              <a:solidFill>
                <a:srgbClr val="0000FF"/>
              </a:solidFill>
            </a:endParaRPr>
          </a:p>
          <a:p>
            <a:pPr lvl="0"/>
            <a:endParaRPr lang="en-CA" sz="1800" dirty="0" smtClean="0">
              <a:solidFill>
                <a:srgbClr val="0000FF"/>
              </a:solidFill>
            </a:endParaRPr>
          </a:p>
          <a:p>
            <a:pPr lvl="0"/>
            <a:endParaRPr lang="en-CA" sz="1800" dirty="0">
              <a:solidFill>
                <a:srgbClr val="0000FF"/>
              </a:solidFill>
            </a:endParaRPr>
          </a:p>
          <a:p>
            <a:pPr lvl="0"/>
            <a:endParaRPr lang="en-CA" sz="1800" dirty="0" smtClean="0">
              <a:solidFill>
                <a:srgbClr val="0000FF"/>
              </a:solidFill>
            </a:endParaRPr>
          </a:p>
          <a:p>
            <a:pPr lvl="0"/>
            <a:endParaRPr lang="en-CA" sz="1800" dirty="0">
              <a:solidFill>
                <a:srgbClr val="0000FF"/>
              </a:solidFill>
            </a:endParaRPr>
          </a:p>
          <a:p>
            <a:pPr lvl="0"/>
            <a:endParaRPr lang="en-CA" sz="1800" dirty="0" smtClean="0">
              <a:solidFill>
                <a:srgbClr val="0000FF"/>
              </a:solidFill>
            </a:endParaRPr>
          </a:p>
          <a:p>
            <a:pPr lvl="0"/>
            <a:endParaRPr lang="en-CA" sz="1800" dirty="0">
              <a:solidFill>
                <a:srgbClr val="0000FF"/>
              </a:solidFill>
            </a:endParaRPr>
          </a:p>
          <a:p>
            <a:pPr lvl="0"/>
            <a:r>
              <a:rPr lang="en-CA" sz="1800" dirty="0" smtClean="0"/>
              <a:t>Performance of Option 2 is similar to Option 1, while only the separate encoder is used for each RU to avoid the significant change in the implementation of BCC encoder</a:t>
            </a:r>
            <a:endParaRPr lang="en-CA" sz="1800" dirty="0"/>
          </a:p>
          <a:p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Mar 2020</a:t>
            </a:r>
            <a:endParaRPr lang="en-US" altLang="ko-K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Junghoon Suh, et. al, Huawei</a:t>
            </a:r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Slide </a:t>
            </a:r>
            <a:fld id="{E792CD62-9AAA-4B66-A216-7F1F565D5B47}" type="slidenum">
              <a:rPr lang="en-US" altLang="ko-KR" smtClean="0"/>
              <a:pPr/>
              <a:t>12</a:t>
            </a:fld>
            <a:endParaRPr lang="en-US" altLang="ko-KR"/>
          </a:p>
        </p:txBody>
      </p:sp>
      <p:grpSp>
        <p:nvGrpSpPr>
          <p:cNvPr id="7" name="Group 6"/>
          <p:cNvGrpSpPr/>
          <p:nvPr/>
        </p:nvGrpSpPr>
        <p:grpSpPr>
          <a:xfrm>
            <a:off x="696913" y="2895600"/>
            <a:ext cx="8001000" cy="1567130"/>
            <a:chOff x="533400" y="4605070"/>
            <a:chExt cx="8001000" cy="1567130"/>
          </a:xfrm>
        </p:grpSpPr>
        <p:sp>
          <p:nvSpPr>
            <p:cNvPr id="8" name="Rectangle 7"/>
            <p:cNvSpPr/>
            <p:nvPr/>
          </p:nvSpPr>
          <p:spPr bwMode="auto">
            <a:xfrm>
              <a:off x="533400" y="4868174"/>
              <a:ext cx="537915" cy="106680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dirty="0"/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CA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MAC</a:t>
              </a: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1431593" y="5249174"/>
              <a:ext cx="591127" cy="30480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CA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PSDU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3827252" y="4635260"/>
              <a:ext cx="704866" cy="47014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CA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BCC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CA" dirty="0" smtClean="0"/>
                <a:t>Encoder</a:t>
              </a:r>
              <a:endParaRPr kumimoji="0" lang="en-C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2403896" y="5190226"/>
              <a:ext cx="728774" cy="439948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CA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Encoder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CA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Parser</a:t>
              </a: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4936577" y="4714340"/>
              <a:ext cx="886691" cy="30480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CA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Interleaver</a:t>
              </a: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4953306" y="5765322"/>
              <a:ext cx="886691" cy="30480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CA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Interleaver</a:t>
              </a: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6234545" y="4605070"/>
              <a:ext cx="1016020" cy="483078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CA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Constellation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CA" dirty="0" smtClean="0"/>
                <a:t>Mapper</a:t>
              </a:r>
              <a:endParaRPr kumimoji="0" lang="en-C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6234545" y="5680496"/>
              <a:ext cx="1016020" cy="483078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CA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Constellation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CA" dirty="0" smtClean="0"/>
                <a:t>Mapper</a:t>
              </a:r>
              <a:endParaRPr kumimoji="0" lang="en-C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16" name="Straight Arrow Connector 15"/>
            <p:cNvCxnSpPr>
              <a:stCxn id="8" idx="3"/>
              <a:endCxn id="9" idx="1"/>
            </p:cNvCxnSpPr>
            <p:nvPr/>
          </p:nvCxnSpPr>
          <p:spPr bwMode="auto">
            <a:xfrm>
              <a:off x="1071315" y="5401574"/>
              <a:ext cx="360278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cxnSp>
          <p:nvCxnSpPr>
            <p:cNvPr id="17" name="Straight Arrow Connector 16"/>
            <p:cNvCxnSpPr>
              <a:stCxn id="9" idx="3"/>
            </p:cNvCxnSpPr>
            <p:nvPr/>
          </p:nvCxnSpPr>
          <p:spPr bwMode="auto">
            <a:xfrm>
              <a:off x="2022720" y="5401574"/>
              <a:ext cx="354700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cxnSp>
          <p:nvCxnSpPr>
            <p:cNvPr id="18" name="Straight Connector 17"/>
            <p:cNvCxnSpPr/>
            <p:nvPr/>
          </p:nvCxnSpPr>
          <p:spPr bwMode="auto">
            <a:xfrm>
              <a:off x="3512897" y="4868174"/>
              <a:ext cx="0" cy="10668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9" name="Straight Arrow Connector 18"/>
            <p:cNvCxnSpPr/>
            <p:nvPr/>
          </p:nvCxnSpPr>
          <p:spPr bwMode="auto">
            <a:xfrm>
              <a:off x="3512897" y="4868174"/>
              <a:ext cx="297103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cxnSp>
          <p:nvCxnSpPr>
            <p:cNvPr id="20" name="Straight Arrow Connector 19"/>
            <p:cNvCxnSpPr/>
            <p:nvPr/>
          </p:nvCxnSpPr>
          <p:spPr bwMode="auto">
            <a:xfrm>
              <a:off x="3512897" y="5934974"/>
              <a:ext cx="297103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sp>
          <p:nvSpPr>
            <p:cNvPr id="21" name="Oval 20"/>
            <p:cNvSpPr/>
            <p:nvPr/>
          </p:nvSpPr>
          <p:spPr bwMode="auto">
            <a:xfrm>
              <a:off x="7661843" y="4639574"/>
              <a:ext cx="872557" cy="425564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CA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RU-A</a:t>
              </a:r>
            </a:p>
          </p:txBody>
        </p:sp>
        <p:sp>
          <p:nvSpPr>
            <p:cNvPr id="22" name="Oval 21"/>
            <p:cNvSpPr/>
            <p:nvPr/>
          </p:nvSpPr>
          <p:spPr bwMode="auto">
            <a:xfrm>
              <a:off x="7679383" y="5704939"/>
              <a:ext cx="855016" cy="425564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CA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RU-B</a:t>
              </a:r>
            </a:p>
          </p:txBody>
        </p:sp>
        <p:cxnSp>
          <p:nvCxnSpPr>
            <p:cNvPr id="23" name="Straight Arrow Connector 22"/>
            <p:cNvCxnSpPr>
              <a:stCxn id="12" idx="3"/>
            </p:cNvCxnSpPr>
            <p:nvPr/>
          </p:nvCxnSpPr>
          <p:spPr bwMode="auto">
            <a:xfrm>
              <a:off x="5823268" y="4866740"/>
              <a:ext cx="411278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cxnSp>
          <p:nvCxnSpPr>
            <p:cNvPr id="24" name="Straight Arrow Connector 23"/>
            <p:cNvCxnSpPr>
              <a:stCxn id="13" idx="3"/>
              <a:endCxn id="15" idx="1"/>
            </p:cNvCxnSpPr>
            <p:nvPr/>
          </p:nvCxnSpPr>
          <p:spPr bwMode="auto">
            <a:xfrm>
              <a:off x="5839997" y="5917722"/>
              <a:ext cx="394548" cy="4313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cxnSp>
          <p:nvCxnSpPr>
            <p:cNvPr id="25" name="Straight Arrow Connector 24"/>
            <p:cNvCxnSpPr>
              <a:stCxn id="14" idx="3"/>
            </p:cNvCxnSpPr>
            <p:nvPr/>
          </p:nvCxnSpPr>
          <p:spPr bwMode="auto">
            <a:xfrm>
              <a:off x="7250566" y="4846609"/>
              <a:ext cx="411278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cxnSp>
          <p:nvCxnSpPr>
            <p:cNvPr id="26" name="Straight Arrow Connector 25"/>
            <p:cNvCxnSpPr>
              <a:stCxn id="15" idx="3"/>
              <a:endCxn id="22" idx="2"/>
            </p:cNvCxnSpPr>
            <p:nvPr/>
          </p:nvCxnSpPr>
          <p:spPr bwMode="auto">
            <a:xfrm flipV="1">
              <a:off x="7250566" y="5917721"/>
              <a:ext cx="428817" cy="4314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sp>
          <p:nvSpPr>
            <p:cNvPr id="27" name="Rectangle 26"/>
            <p:cNvSpPr/>
            <p:nvPr/>
          </p:nvSpPr>
          <p:spPr bwMode="auto">
            <a:xfrm>
              <a:off x="3827252" y="5702060"/>
              <a:ext cx="704866" cy="47014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CA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BCC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CA" dirty="0" smtClean="0"/>
                <a:t>Encoder</a:t>
              </a:r>
              <a:endParaRPr kumimoji="0" lang="en-C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28" name="Straight Arrow Connector 27"/>
            <p:cNvCxnSpPr>
              <a:stCxn id="11" idx="3"/>
            </p:cNvCxnSpPr>
            <p:nvPr/>
          </p:nvCxnSpPr>
          <p:spPr bwMode="auto">
            <a:xfrm>
              <a:off x="3132670" y="5410200"/>
              <a:ext cx="380227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cxnSp>
          <p:nvCxnSpPr>
            <p:cNvPr id="29" name="Straight Arrow Connector 28"/>
            <p:cNvCxnSpPr>
              <a:stCxn id="10" idx="3"/>
            </p:cNvCxnSpPr>
            <p:nvPr/>
          </p:nvCxnSpPr>
          <p:spPr bwMode="auto">
            <a:xfrm flipV="1">
              <a:off x="4532118" y="4866740"/>
              <a:ext cx="344682" cy="359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cxnSp>
          <p:nvCxnSpPr>
            <p:cNvPr id="30" name="Straight Arrow Connector 29"/>
            <p:cNvCxnSpPr/>
            <p:nvPr/>
          </p:nvCxnSpPr>
          <p:spPr bwMode="auto">
            <a:xfrm flipV="1">
              <a:off x="4572000" y="5922758"/>
              <a:ext cx="344682" cy="359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327068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0"/>
            <a:ext cx="9067800" cy="914400"/>
          </a:xfrm>
        </p:spPr>
        <p:txBody>
          <a:bodyPr/>
          <a:lstStyle/>
          <a:p>
            <a:r>
              <a:rPr lang="en-CA" sz="2600" dirty="0" smtClean="0">
                <a:solidFill>
                  <a:srgbClr val="0000FF"/>
                </a:solidFill>
              </a:rPr>
              <a:t>Evaluation </a:t>
            </a:r>
            <a:r>
              <a:rPr lang="en-CA" sz="2600" dirty="0">
                <a:solidFill>
                  <a:srgbClr val="000000"/>
                </a:solidFill>
              </a:rPr>
              <a:t>Option </a:t>
            </a:r>
            <a:r>
              <a:rPr lang="en-CA" sz="2600" dirty="0" smtClean="0">
                <a:solidFill>
                  <a:srgbClr val="000000"/>
                </a:solidFill>
              </a:rPr>
              <a:t>3</a:t>
            </a:r>
            <a:r>
              <a:rPr lang="en-CA" sz="2600" dirty="0" smtClean="0">
                <a:solidFill>
                  <a:srgbClr val="0000FF"/>
                </a:solidFill>
              </a:rPr>
              <a:t> </a:t>
            </a:r>
            <a:r>
              <a:rPr lang="en-CA" sz="2600" dirty="0">
                <a:solidFill>
                  <a:srgbClr val="0000FF"/>
                </a:solidFill>
              </a:rPr>
              <a:t>for 20 MHz </a:t>
            </a:r>
            <a:r>
              <a:rPr lang="en-CA" sz="2600" dirty="0" smtClean="0">
                <a:solidFill>
                  <a:srgbClr val="0000FF"/>
                </a:solidFill>
              </a:rPr>
              <a:t>PPDU</a:t>
            </a:r>
            <a:r>
              <a:rPr lang="en-CA" sz="2600" dirty="0">
                <a:solidFill>
                  <a:srgbClr val="0000FF"/>
                </a:solidFill>
              </a:rPr>
              <a:t> </a:t>
            </a:r>
            <a:r>
              <a:rPr lang="en-CA" sz="2600" dirty="0" smtClean="0">
                <a:solidFill>
                  <a:srgbClr val="0000FF"/>
                </a:solidFill>
              </a:rPr>
              <a:t>with a common Interleaver as well as a common BCC encoder</a:t>
            </a:r>
            <a:endParaRPr lang="en-CA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133600"/>
            <a:ext cx="8545513" cy="3505200"/>
          </a:xfrm>
        </p:spPr>
        <p:txBody>
          <a:bodyPr/>
          <a:lstStyle/>
          <a:p>
            <a:pPr lvl="0"/>
            <a:r>
              <a:rPr lang="en-CA" sz="1800" dirty="0" smtClean="0"/>
              <a:t>In case we decide to apply the same MCS for MRU, a common interleaver for MRU may help reduce the performance degradation due to the different interference level and channel gain</a:t>
            </a:r>
          </a:p>
          <a:p>
            <a:pPr lvl="0"/>
            <a:r>
              <a:rPr lang="en-CA" sz="1800" dirty="0" smtClean="0"/>
              <a:t>Apply </a:t>
            </a:r>
            <a:r>
              <a:rPr lang="en-CA" sz="1800" dirty="0"/>
              <a:t>the common BCC encoder and Interleaver to both RUs in order to achieve the freq. diversity gain</a:t>
            </a:r>
          </a:p>
          <a:p>
            <a:pPr lvl="1"/>
            <a:r>
              <a:rPr lang="en-CA" sz="1400" dirty="0">
                <a:solidFill>
                  <a:srgbClr val="0000FF"/>
                </a:solidFill>
              </a:rPr>
              <a:t>New Interleaver design </a:t>
            </a:r>
            <a:r>
              <a:rPr lang="en-CA" sz="1400" dirty="0" smtClean="0">
                <a:solidFill>
                  <a:srgbClr val="0000FF"/>
                </a:solidFill>
              </a:rPr>
              <a:t>(Detail TBD) is </a:t>
            </a:r>
            <a:r>
              <a:rPr lang="en-CA" sz="1400" dirty="0">
                <a:solidFill>
                  <a:srgbClr val="0000FF"/>
                </a:solidFill>
              </a:rPr>
              <a:t>necessary</a:t>
            </a:r>
          </a:p>
          <a:p>
            <a:pPr lvl="1"/>
            <a:r>
              <a:rPr lang="en-CA" sz="1400" dirty="0" smtClean="0">
                <a:solidFill>
                  <a:srgbClr val="0000FF"/>
                </a:solidFill>
              </a:rPr>
              <a:t>The </a:t>
            </a:r>
            <a:r>
              <a:rPr lang="en-CA" sz="1400" dirty="0">
                <a:solidFill>
                  <a:srgbClr val="0000FF"/>
                </a:solidFill>
              </a:rPr>
              <a:t>same MCS between two </a:t>
            </a:r>
            <a:r>
              <a:rPr lang="en-CA" sz="1400" dirty="0" smtClean="0">
                <a:solidFill>
                  <a:srgbClr val="0000FF"/>
                </a:solidFill>
              </a:rPr>
              <a:t>RUs is applied</a:t>
            </a:r>
            <a:endParaRPr lang="en-CA" sz="1400" dirty="0">
              <a:solidFill>
                <a:srgbClr val="0000FF"/>
              </a:solidFill>
            </a:endParaRPr>
          </a:p>
          <a:p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Mar 2020</a:t>
            </a:r>
            <a:endParaRPr lang="en-US" altLang="ko-K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Junghoon Suh, et. al, Huawei</a:t>
            </a:r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Slide </a:t>
            </a:r>
            <a:fld id="{E792CD62-9AAA-4B66-A216-7F1F565D5B47}" type="slidenum">
              <a:rPr lang="en-US" altLang="ko-KR" smtClean="0"/>
              <a:pPr/>
              <a:t>13</a:t>
            </a:fld>
            <a:endParaRPr lang="en-US" altLang="ko-KR"/>
          </a:p>
        </p:txBody>
      </p:sp>
      <p:grpSp>
        <p:nvGrpSpPr>
          <p:cNvPr id="7" name="Group 6"/>
          <p:cNvGrpSpPr/>
          <p:nvPr/>
        </p:nvGrpSpPr>
        <p:grpSpPr>
          <a:xfrm>
            <a:off x="914400" y="4605071"/>
            <a:ext cx="7601527" cy="1490929"/>
            <a:chOff x="609600" y="3311104"/>
            <a:chExt cx="7601527" cy="1490929"/>
          </a:xfrm>
        </p:grpSpPr>
        <p:sp>
          <p:nvSpPr>
            <p:cNvPr id="8" name="Rectangle 7"/>
            <p:cNvSpPr/>
            <p:nvPr/>
          </p:nvSpPr>
          <p:spPr bwMode="auto">
            <a:xfrm>
              <a:off x="609600" y="3539704"/>
              <a:ext cx="526413" cy="106680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dirty="0"/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CA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MAC</a:t>
              </a: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1496291" y="3920704"/>
              <a:ext cx="591127" cy="30480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CA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PSDU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2442118" y="3811434"/>
              <a:ext cx="704866" cy="47014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CA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BCC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CA" dirty="0" smtClean="0"/>
                <a:t>Encoder</a:t>
              </a:r>
              <a:endParaRPr kumimoji="0" lang="en-C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6324600" y="3894826"/>
              <a:ext cx="591127" cy="30480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CA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Parser</a:t>
              </a: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3562492" y="3903452"/>
              <a:ext cx="886691" cy="30480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CA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Interleaver</a:t>
              </a: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4869345" y="3811434"/>
              <a:ext cx="1016020" cy="483078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CA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Constellation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CA" dirty="0" smtClean="0"/>
                <a:t>Mapper</a:t>
              </a:r>
              <a:endParaRPr kumimoji="0" lang="en-C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14" name="Straight Arrow Connector 13"/>
            <p:cNvCxnSpPr>
              <a:stCxn id="8" idx="3"/>
              <a:endCxn id="9" idx="1"/>
            </p:cNvCxnSpPr>
            <p:nvPr/>
          </p:nvCxnSpPr>
          <p:spPr bwMode="auto">
            <a:xfrm>
              <a:off x="1136013" y="4073104"/>
              <a:ext cx="360278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cxnSp>
          <p:nvCxnSpPr>
            <p:cNvPr id="15" name="Straight Arrow Connector 14"/>
            <p:cNvCxnSpPr>
              <a:stCxn id="9" idx="3"/>
            </p:cNvCxnSpPr>
            <p:nvPr/>
          </p:nvCxnSpPr>
          <p:spPr bwMode="auto">
            <a:xfrm>
              <a:off x="2087418" y="4073104"/>
              <a:ext cx="354700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cxnSp>
          <p:nvCxnSpPr>
            <p:cNvPr id="16" name="Straight Connector 15"/>
            <p:cNvCxnSpPr/>
            <p:nvPr/>
          </p:nvCxnSpPr>
          <p:spPr bwMode="auto">
            <a:xfrm flipV="1">
              <a:off x="6921216" y="4046504"/>
              <a:ext cx="154608" cy="722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7" name="Straight Connector 16"/>
            <p:cNvCxnSpPr/>
            <p:nvPr/>
          </p:nvCxnSpPr>
          <p:spPr bwMode="auto">
            <a:xfrm>
              <a:off x="7075824" y="3539704"/>
              <a:ext cx="0" cy="10668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8" name="Straight Arrow Connector 17"/>
            <p:cNvCxnSpPr/>
            <p:nvPr/>
          </p:nvCxnSpPr>
          <p:spPr bwMode="auto">
            <a:xfrm>
              <a:off x="7075824" y="3539704"/>
              <a:ext cx="297103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cxnSp>
          <p:nvCxnSpPr>
            <p:cNvPr id="19" name="Straight Arrow Connector 18"/>
            <p:cNvCxnSpPr/>
            <p:nvPr/>
          </p:nvCxnSpPr>
          <p:spPr bwMode="auto">
            <a:xfrm>
              <a:off x="7075824" y="4606504"/>
              <a:ext cx="297103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sp>
          <p:nvSpPr>
            <p:cNvPr id="20" name="Oval 19"/>
            <p:cNvSpPr/>
            <p:nvPr/>
          </p:nvSpPr>
          <p:spPr bwMode="auto">
            <a:xfrm>
              <a:off x="7338570" y="3311104"/>
              <a:ext cx="872557" cy="425564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CA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RU-A</a:t>
              </a:r>
            </a:p>
          </p:txBody>
        </p:sp>
        <p:sp>
          <p:nvSpPr>
            <p:cNvPr id="21" name="Oval 20"/>
            <p:cNvSpPr/>
            <p:nvPr/>
          </p:nvSpPr>
          <p:spPr bwMode="auto">
            <a:xfrm>
              <a:off x="7356110" y="4376469"/>
              <a:ext cx="855016" cy="425564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CA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RU-B</a:t>
              </a:r>
            </a:p>
          </p:txBody>
        </p:sp>
        <p:cxnSp>
          <p:nvCxnSpPr>
            <p:cNvPr id="22" name="Straight Arrow Connector 21"/>
            <p:cNvCxnSpPr>
              <a:stCxn id="12" idx="3"/>
            </p:cNvCxnSpPr>
            <p:nvPr/>
          </p:nvCxnSpPr>
          <p:spPr bwMode="auto">
            <a:xfrm>
              <a:off x="4449183" y="4055852"/>
              <a:ext cx="411278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cxnSp>
          <p:nvCxnSpPr>
            <p:cNvPr id="23" name="Straight Arrow Connector 22"/>
            <p:cNvCxnSpPr/>
            <p:nvPr/>
          </p:nvCxnSpPr>
          <p:spPr bwMode="auto">
            <a:xfrm>
              <a:off x="5893991" y="4055852"/>
              <a:ext cx="411278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cxnSp>
          <p:nvCxnSpPr>
            <p:cNvPr id="24" name="Straight Arrow Connector 23"/>
            <p:cNvCxnSpPr/>
            <p:nvPr/>
          </p:nvCxnSpPr>
          <p:spPr bwMode="auto">
            <a:xfrm>
              <a:off x="3177992" y="4064478"/>
              <a:ext cx="360278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6304754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1600200"/>
            <a:ext cx="8686800" cy="44958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Mar 2020</a:t>
            </a:r>
            <a:endParaRPr lang="en-US" altLang="ko-K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Junghoon Suh, et. al, Huawei</a:t>
            </a:r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Slide </a:t>
            </a:r>
            <a:fld id="{E792CD62-9AAA-4B66-A216-7F1F565D5B47}" type="slidenum">
              <a:rPr lang="en-US" altLang="ko-KR" smtClean="0"/>
              <a:pPr/>
              <a:t>14</a:t>
            </a:fld>
            <a:endParaRPr lang="en-US" altLang="ko-KR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2400" y="685800"/>
            <a:ext cx="8839200" cy="914400"/>
          </a:xfrm>
        </p:spPr>
        <p:txBody>
          <a:bodyPr/>
          <a:lstStyle/>
          <a:p>
            <a:r>
              <a:rPr lang="en-CA" sz="2800" dirty="0" smtClean="0"/>
              <a:t>-13 dB Interference is added only to RU-A (26-RU 9) for Option 3</a:t>
            </a:r>
            <a:endParaRPr lang="en-CA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152400" y="6096000"/>
            <a:ext cx="88766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rgbClr val="FF0000"/>
                </a:solidFill>
              </a:rPr>
              <a:t>We can observe the common interleaver shows a little frequency diversity gain when a common interleaver is applied to the small size MRU</a:t>
            </a:r>
            <a:endParaRPr lang="en-CA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2935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685800"/>
            <a:ext cx="8915400" cy="914400"/>
          </a:xfrm>
        </p:spPr>
        <p:txBody>
          <a:bodyPr/>
          <a:lstStyle/>
          <a:p>
            <a:r>
              <a:rPr lang="en-CA" dirty="0"/>
              <a:t>-13 dB Interference is added only to RU-A (26-RU 9</a:t>
            </a:r>
            <a:r>
              <a:rPr lang="en-CA" dirty="0" smtClean="0"/>
              <a:t>), and RU-B is 106-RU 1 </a:t>
            </a:r>
            <a:r>
              <a:rPr lang="en-CA" dirty="0"/>
              <a:t>for Option 3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752600"/>
            <a:ext cx="8839200" cy="4571999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Mar 2020</a:t>
            </a:r>
            <a:endParaRPr lang="en-US" altLang="ko-K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Junghoon Suh, et. al, Huawei</a:t>
            </a:r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Slide </a:t>
            </a:r>
            <a:fld id="{E792CD62-9AAA-4B66-A216-7F1F565D5B47}" type="slidenum">
              <a:rPr lang="en-US" altLang="ko-KR" smtClean="0"/>
              <a:pPr/>
              <a:t>15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9383548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533400"/>
          </a:xfrm>
        </p:spPr>
        <p:txBody>
          <a:bodyPr/>
          <a:lstStyle/>
          <a:p>
            <a:r>
              <a:rPr lang="en-CA" dirty="0" smtClean="0"/>
              <a:t>Summary</a:t>
            </a:r>
            <a:endParaRPr lang="en-CA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5780472"/>
              </p:ext>
            </p:extLst>
          </p:nvPr>
        </p:nvGraphicFramePr>
        <p:xfrm>
          <a:off x="304800" y="1752600"/>
          <a:ext cx="8458200" cy="39715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/>
                <a:gridCol w="3886200"/>
                <a:gridCol w="2819400"/>
              </a:tblGrid>
              <a:tr h="533400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dirty="0" smtClean="0"/>
                        <a:t>Pros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dirty="0" smtClean="0"/>
                        <a:t>Cons</a:t>
                      </a:r>
                      <a:endParaRPr lang="en-CA" sz="2400" dirty="0"/>
                    </a:p>
                  </a:txBody>
                  <a:tcPr/>
                </a:tc>
              </a:tr>
              <a:tr h="1121707">
                <a:tc>
                  <a:txBody>
                    <a:bodyPr/>
                    <a:lstStyle/>
                    <a:p>
                      <a:r>
                        <a:rPr lang="en-CA" sz="2400" dirty="0" smtClean="0"/>
                        <a:t>Option 1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sz="1600" dirty="0" smtClean="0"/>
                        <a:t>Aligned with LDPC TX flow (excluding interleaver)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sz="1600" dirty="0" smtClean="0"/>
                        <a:t>Throughput</a:t>
                      </a:r>
                      <a:r>
                        <a:rPr lang="en-CA" sz="1600" baseline="0" dirty="0" smtClean="0"/>
                        <a:t> enhancement with the flexible MCS applied to MRU</a:t>
                      </a:r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dirty="0" smtClean="0"/>
                        <a:t>Change in the BCC encoder architecture</a:t>
                      </a:r>
                      <a:endParaRPr lang="en-CA" dirty="0"/>
                    </a:p>
                  </a:txBody>
                  <a:tcPr/>
                </a:tc>
              </a:tr>
              <a:tr h="1121707">
                <a:tc>
                  <a:txBody>
                    <a:bodyPr/>
                    <a:lstStyle/>
                    <a:p>
                      <a:r>
                        <a:rPr lang="en-CA" sz="2400" dirty="0" smtClean="0"/>
                        <a:t>Option 2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CA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Throughput enhancement with the flexible MCS applied to MRU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dirty="0" smtClean="0"/>
                        <a:t>Keep using the same 802.11 BCC encoder and Interleaver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CA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Not aligned with LDPC TX flow</a:t>
                      </a:r>
                    </a:p>
                    <a:p>
                      <a:endParaRPr lang="en-CA" dirty="0"/>
                    </a:p>
                  </a:txBody>
                  <a:tcPr/>
                </a:tc>
              </a:tr>
              <a:tr h="1121707">
                <a:tc>
                  <a:txBody>
                    <a:bodyPr/>
                    <a:lstStyle/>
                    <a:p>
                      <a:r>
                        <a:rPr lang="en-CA" sz="2400" dirty="0" smtClean="0"/>
                        <a:t>Option 3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CA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Aligned with LDPC TX flow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en-CA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Keep using the same 802.11 BCC encoder 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CA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New interleaver design is necessary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CA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Freq. diversity gain is little for small size RU 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Mar 2020</a:t>
            </a:r>
            <a:endParaRPr lang="en-US" altLang="ko-K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Junghoon Suh, et. al, Huawei</a:t>
            </a:r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Slide </a:t>
            </a:r>
            <a:fld id="{E792CD62-9AAA-4B66-A216-7F1F565D5B47}" type="slidenum">
              <a:rPr lang="en-US" altLang="ko-KR" smtClean="0"/>
              <a:pPr/>
              <a:t>16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8906997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687387"/>
          </a:xfrm>
        </p:spPr>
        <p:txBody>
          <a:bodyPr/>
          <a:lstStyle/>
          <a:p>
            <a:r>
              <a:rPr lang="en-US" altLang="zh-CN" dirty="0" smtClean="0"/>
              <a:t>Reference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610600" cy="4572000"/>
          </a:xfrm>
        </p:spPr>
        <p:txBody>
          <a:bodyPr/>
          <a:lstStyle/>
          <a:p>
            <a:r>
              <a:rPr lang="en-US" altLang="zh-CN" b="0" dirty="0" smtClean="0"/>
              <a:t>[1] </a:t>
            </a:r>
            <a:r>
              <a:rPr lang="en-US" altLang="zh-CN" b="0" dirty="0" err="1"/>
              <a:t>Jianhan</a:t>
            </a:r>
            <a:r>
              <a:rPr lang="en-US" altLang="zh-CN" b="0" dirty="0"/>
              <a:t> Liu (</a:t>
            </a:r>
            <a:r>
              <a:rPr lang="en-US" altLang="zh-CN" b="0" dirty="0" err="1"/>
              <a:t>MediaTek</a:t>
            </a:r>
            <a:r>
              <a:rPr lang="en-US" altLang="zh-CN" b="0" dirty="0"/>
              <a:t>), “Enhanced resource allocation schemes for 11be,” 19/1126r1, September 2019</a:t>
            </a:r>
            <a:endParaRPr lang="en-US" altLang="zh-CN" b="0" dirty="0" smtClean="0"/>
          </a:p>
          <a:p>
            <a:r>
              <a:rPr lang="en-US" altLang="zh-CN" b="0" dirty="0"/>
              <a:t>[2] </a:t>
            </a:r>
            <a:r>
              <a:rPr lang="en-US" altLang="zh-CN" b="0" dirty="0" err="1"/>
              <a:t>Jianhan</a:t>
            </a:r>
            <a:r>
              <a:rPr lang="en-US" altLang="zh-CN" b="0" dirty="0"/>
              <a:t> Liu (</a:t>
            </a:r>
            <a:r>
              <a:rPr lang="en-US" altLang="zh-CN" b="0" dirty="0" err="1"/>
              <a:t>MediaTek</a:t>
            </a:r>
            <a:r>
              <a:rPr lang="en-US" altLang="zh-CN" b="0" dirty="0"/>
              <a:t>), “Multiple RU combinations for EHT,” 19/1907r2, January </a:t>
            </a:r>
            <a:r>
              <a:rPr lang="en-US" altLang="zh-CN" b="0" dirty="0" smtClean="0"/>
              <a:t>2020</a:t>
            </a:r>
          </a:p>
          <a:p>
            <a:r>
              <a:rPr lang="en-US" altLang="zh-CN" b="0" dirty="0" smtClean="0"/>
              <a:t>[3</a:t>
            </a:r>
            <a:r>
              <a:rPr lang="en-US" altLang="zh-CN" b="0" dirty="0"/>
              <a:t>] Bin Tian (Qualcomm), “Preamble puncturing and RU aggregation,” 19/1869r2, January </a:t>
            </a:r>
            <a:r>
              <a:rPr lang="en-US" altLang="zh-CN" b="0" dirty="0" smtClean="0"/>
              <a:t>2020</a:t>
            </a:r>
          </a:p>
          <a:p>
            <a:r>
              <a:rPr lang="en-US" altLang="zh-CN" b="0" dirty="0" smtClean="0"/>
              <a:t>[4] </a:t>
            </a:r>
            <a:r>
              <a:rPr lang="en-US" altLang="zh-CN" b="0" dirty="0" err="1" smtClean="0"/>
              <a:t>Jianhan</a:t>
            </a:r>
            <a:r>
              <a:rPr lang="en-US" altLang="zh-CN" b="0" dirty="0" smtClean="0"/>
              <a:t> Liu (</a:t>
            </a:r>
            <a:r>
              <a:rPr lang="en-US" altLang="zh-CN" b="0" dirty="0" err="1" smtClean="0"/>
              <a:t>MediaTek</a:t>
            </a:r>
            <a:r>
              <a:rPr lang="en-US" altLang="zh-CN" b="0" dirty="0" smtClean="0"/>
              <a:t>), “</a:t>
            </a:r>
            <a:r>
              <a:rPr lang="en-US" altLang="zh-CN" b="0" dirty="0" err="1" smtClean="0"/>
              <a:t>TGbe</a:t>
            </a:r>
            <a:r>
              <a:rPr lang="en-US" altLang="zh-CN" b="0" dirty="0" smtClean="0"/>
              <a:t> channel model document,” 19/719r1, July 2019</a:t>
            </a:r>
          </a:p>
          <a:p>
            <a:r>
              <a:rPr lang="en-US" altLang="zh-CN" b="0" dirty="0" smtClean="0"/>
              <a:t>[5</a:t>
            </a:r>
            <a:r>
              <a:rPr lang="en-US" altLang="zh-CN" b="0" dirty="0"/>
              <a:t>] Ross Yu (Huawei), “Multiple RU discussion,” 19/1914r4, January 2020.</a:t>
            </a:r>
          </a:p>
          <a:p>
            <a:pPr marL="0" indent="0">
              <a:buNone/>
            </a:pPr>
            <a:endParaRPr lang="en-US" altLang="zh-CN" b="0" dirty="0" smtClean="0"/>
          </a:p>
          <a:p>
            <a:endParaRPr lang="en-US" altLang="zh-CN" b="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Mar 2020</a:t>
            </a:r>
            <a:endParaRPr lang="en-US" altLang="ko-K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Junghoon Suh, et. al, Huawei</a:t>
            </a:r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Slide </a:t>
            </a:r>
            <a:fld id="{E792CD62-9AAA-4B66-A216-7F1F565D5B47}" type="slidenum">
              <a:rPr lang="en-US" altLang="ko-KR" smtClean="0"/>
              <a:pPr/>
              <a:t>17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24521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SP 1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you agree </a:t>
            </a:r>
            <a:r>
              <a:rPr lang="en-US" dirty="0" smtClean="0"/>
              <a:t>that, for </a:t>
            </a:r>
            <a:r>
              <a:rPr lang="en-US" dirty="0" smtClean="0"/>
              <a:t>a single </a:t>
            </a:r>
            <a:r>
              <a:rPr lang="en-US" dirty="0" smtClean="0"/>
              <a:t>RU less than or equal to 242 </a:t>
            </a:r>
            <a:r>
              <a:rPr lang="en-US" dirty="0"/>
              <a:t>tones, </a:t>
            </a:r>
            <a:r>
              <a:rPr lang="en-US" dirty="0" smtClean="0"/>
              <a:t>the BCC can be supported?</a:t>
            </a:r>
          </a:p>
          <a:p>
            <a:pPr lvl="1"/>
            <a:r>
              <a:rPr lang="en-US" dirty="0" smtClean="0"/>
              <a:t>Mandatory or Optional for BCC, TBD</a:t>
            </a:r>
            <a:endParaRPr lang="en-US" dirty="0"/>
          </a:p>
          <a:p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Apr 2020</a:t>
            </a:r>
            <a:endParaRPr lang="en-US" altLang="ko-K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Junghoon Suh, et. al, Huawei</a:t>
            </a:r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Slide </a:t>
            </a:r>
            <a:fld id="{E792CD62-9AAA-4B66-A216-7F1F565D5B47}" type="slidenum">
              <a:rPr lang="en-US" altLang="ko-KR" smtClean="0"/>
              <a:pPr/>
              <a:t>18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3259380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SP 2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you agree </a:t>
            </a:r>
            <a:r>
              <a:rPr lang="en-US" dirty="0" smtClean="0"/>
              <a:t>that, for the combined multiple RU with the combined RU size </a:t>
            </a:r>
            <a:r>
              <a:rPr lang="en-US" dirty="0"/>
              <a:t>less than </a:t>
            </a:r>
            <a:r>
              <a:rPr lang="en-US" dirty="0" smtClean="0"/>
              <a:t>242 </a:t>
            </a:r>
            <a:r>
              <a:rPr lang="en-US" dirty="0"/>
              <a:t>tones, </a:t>
            </a:r>
            <a:r>
              <a:rPr lang="en-US" dirty="0" smtClean="0"/>
              <a:t>the </a:t>
            </a:r>
            <a:r>
              <a:rPr lang="en-US" dirty="0"/>
              <a:t>BCC </a:t>
            </a:r>
            <a:r>
              <a:rPr lang="en-US" dirty="0" smtClean="0"/>
              <a:t>can be supported?</a:t>
            </a:r>
          </a:p>
          <a:p>
            <a:pPr lvl="1"/>
            <a:r>
              <a:rPr lang="en-US" dirty="0" smtClean="0"/>
              <a:t>Mandatory or Optional for BCC, TBD</a:t>
            </a:r>
            <a:endParaRPr lang="en-US" dirty="0"/>
          </a:p>
          <a:p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Apr 2020</a:t>
            </a:r>
            <a:endParaRPr lang="en-US" altLang="ko-K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Junghoon Suh, et. al, Huawei</a:t>
            </a:r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Slide </a:t>
            </a:r>
            <a:fld id="{E792CD62-9AAA-4B66-A216-7F1F565D5B47}" type="slidenum">
              <a:rPr lang="en-US" altLang="ko-KR" smtClean="0"/>
              <a:pPr/>
              <a:t>19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797622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제목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772400" cy="685800"/>
          </a:xfrm>
        </p:spPr>
        <p:txBody>
          <a:bodyPr/>
          <a:lstStyle/>
          <a:p>
            <a:r>
              <a:rPr lang="en-US" altLang="ko-KR" dirty="0" smtClean="0">
                <a:ea typeface="Gulim" panose="020B0600000101010101" pitchFamily="34" charset="-127"/>
              </a:rPr>
              <a:t>Background</a:t>
            </a:r>
            <a:endParaRPr lang="ko-KR" altLang="en-US" dirty="0" smtClean="0">
              <a:ea typeface="Gulim" panose="020B0600000101010101" pitchFamily="34" charset="-127"/>
            </a:endParaRPr>
          </a:p>
        </p:txBody>
      </p:sp>
      <p:sp>
        <p:nvSpPr>
          <p:cNvPr id="5123" name="내용 개체 틀 2"/>
          <p:cNvSpPr>
            <a:spLocks noGrp="1"/>
          </p:cNvSpPr>
          <p:nvPr>
            <p:ph idx="1"/>
          </p:nvPr>
        </p:nvSpPr>
        <p:spPr>
          <a:xfrm>
            <a:off x="228600" y="1676400"/>
            <a:ext cx="8610600" cy="45720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altLang="zh-CN" sz="2000" dirty="0" smtClean="0"/>
              <a:t>802.11be shall allow more than one RUs to be assigned to a single STA [1] </a:t>
            </a:r>
          </a:p>
          <a:p>
            <a:pPr lvl="1">
              <a:buFont typeface="Arial" pitchFamily="34" charset="0"/>
              <a:buChar char="•"/>
            </a:pPr>
            <a:r>
              <a:rPr lang="en-US" altLang="zh-CN" sz="1600" dirty="0" smtClean="0"/>
              <a:t>Small-size RUs can only be combined with small-size RUs and the large-size RUs can only be combined with the large-size RUs [2]</a:t>
            </a:r>
            <a:endParaRPr lang="en-US" altLang="zh-CN" sz="1200" dirty="0"/>
          </a:p>
          <a:p>
            <a:pPr lvl="1">
              <a:buFont typeface="Arial" pitchFamily="34" charset="0"/>
              <a:buChar char="•"/>
            </a:pPr>
            <a:r>
              <a:rPr lang="en-GB" sz="1600" dirty="0"/>
              <a:t>S</a:t>
            </a:r>
            <a:r>
              <a:rPr lang="en-GB" sz="1600" dirty="0" smtClean="0"/>
              <a:t>mall-size </a:t>
            </a:r>
            <a:r>
              <a:rPr lang="en-GB" sz="1600" dirty="0"/>
              <a:t>RUs shall not cross 20 MHz channel </a:t>
            </a:r>
            <a:r>
              <a:rPr lang="en-GB" sz="1600" dirty="0" smtClean="0"/>
              <a:t>boundary and the only allowed small-size </a:t>
            </a:r>
            <a:r>
              <a:rPr lang="en-GB" sz="1600" dirty="0"/>
              <a:t>RU combinations are RU106+RU26 and </a:t>
            </a:r>
            <a:r>
              <a:rPr lang="en-GB" sz="1600" dirty="0" smtClean="0"/>
              <a:t>RU52+RU26 [2]</a:t>
            </a:r>
          </a:p>
          <a:p>
            <a:pPr lvl="1">
              <a:buFont typeface="Arial" pitchFamily="34" charset="0"/>
              <a:buChar char="•"/>
            </a:pPr>
            <a:r>
              <a:rPr lang="en-US" altLang="zh-CN" sz="1600" dirty="0" smtClean="0"/>
              <a:t>For </a:t>
            </a:r>
            <a:r>
              <a:rPr lang="en-US" altLang="zh-CN" sz="1600" dirty="0"/>
              <a:t>LDPC </a:t>
            </a:r>
            <a:r>
              <a:rPr lang="en-US" altLang="zh-CN" sz="1600" dirty="0" smtClean="0"/>
              <a:t>encoding, </a:t>
            </a:r>
            <a:r>
              <a:rPr lang="en-US" altLang="zh-CN" sz="1600" dirty="0"/>
              <a:t>each PSDU only uses one </a:t>
            </a:r>
            <a:r>
              <a:rPr lang="en-US" altLang="zh-CN" sz="1600" dirty="0" smtClean="0"/>
              <a:t>encoder [3], but there is no decision on BCC yet</a:t>
            </a:r>
          </a:p>
          <a:p>
            <a:pPr lvl="1">
              <a:buFont typeface="Arial" pitchFamily="34" charset="0"/>
              <a:buChar char="•"/>
            </a:pPr>
            <a:r>
              <a:rPr lang="en-GB" altLang="zh-CN" sz="1600" dirty="0">
                <a:solidFill>
                  <a:srgbClr val="000000"/>
                </a:solidFill>
              </a:rPr>
              <a:t>For LDPC coding, for combined RUs sent to a user with RU size less than 242-tone, a single tone mapper shall be </a:t>
            </a:r>
            <a:r>
              <a:rPr lang="en-GB" altLang="zh-CN" sz="1600" dirty="0" smtClean="0">
                <a:solidFill>
                  <a:srgbClr val="000000"/>
                </a:solidFill>
              </a:rPr>
              <a:t>used</a:t>
            </a:r>
            <a:r>
              <a:rPr lang="en-GB" altLang="zh-CN" sz="1600" dirty="0">
                <a:solidFill>
                  <a:srgbClr val="000000"/>
                </a:solidFill>
              </a:rPr>
              <a:t> </a:t>
            </a:r>
            <a:r>
              <a:rPr lang="en-GB" altLang="zh-CN" sz="1600" dirty="0" smtClean="0">
                <a:solidFill>
                  <a:srgbClr val="000000"/>
                </a:solidFill>
              </a:rPr>
              <a:t>[5]</a:t>
            </a:r>
            <a:endParaRPr lang="en-US" altLang="zh-CN" sz="1600" dirty="0" smtClean="0"/>
          </a:p>
          <a:p>
            <a:pPr lvl="1">
              <a:buFont typeface="Arial" pitchFamily="34" charset="0"/>
              <a:buChar char="•"/>
            </a:pPr>
            <a:endParaRPr lang="en-US" altLang="zh-CN" sz="1600" dirty="0"/>
          </a:p>
          <a:p>
            <a:pPr>
              <a:buFont typeface="Arial" pitchFamily="34" charset="0"/>
              <a:buChar char="•"/>
            </a:pPr>
            <a:r>
              <a:rPr lang="en-US" altLang="zh-CN" sz="2000" dirty="0" smtClean="0"/>
              <a:t>We want to evaluate the impact of the freq. selective channels when the multiple RUs are far apart with each other</a:t>
            </a:r>
          </a:p>
          <a:p>
            <a:pPr lvl="1">
              <a:buFont typeface="Arial" pitchFamily="34" charset="0"/>
              <a:buChar char="•"/>
            </a:pPr>
            <a:r>
              <a:rPr lang="en-US" altLang="zh-CN" sz="1600" dirty="0" smtClean="0"/>
              <a:t>Especially, for small RU cases, we evaluated how to implement the BCC encoder, </a:t>
            </a:r>
            <a:r>
              <a:rPr lang="en-US" altLang="zh-CN" sz="1600" dirty="0" err="1" smtClean="0"/>
              <a:t>Interleaver</a:t>
            </a:r>
            <a:r>
              <a:rPr lang="en-US" altLang="zh-CN" sz="1600" dirty="0" smtClean="0"/>
              <a:t> and QAM mapper</a:t>
            </a:r>
          </a:p>
          <a:p>
            <a:pPr marL="0" indent="0">
              <a:buNone/>
            </a:pPr>
            <a:endParaRPr lang="en-US" altLang="zh-CN" sz="2000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Mar 2020</a:t>
            </a:r>
            <a:endParaRPr lang="en-US" altLang="ko-KR"/>
          </a:p>
        </p:txBody>
      </p:sp>
      <p:sp>
        <p:nvSpPr>
          <p:cNvPr id="5126" name="슬라이드 번호 개체 틀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ko-KR" sz="1200" b="0"/>
              <a:t>Slide </a:t>
            </a:r>
            <a:fld id="{5128BAC4-F7E3-4930-9F5B-4136CA8B6505}" type="slidenum">
              <a:rPr lang="en-US" altLang="ko-KR" sz="1200" b="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ko-KR" sz="1200" b="0"/>
          </a:p>
        </p:txBody>
      </p:sp>
      <p:sp>
        <p:nvSpPr>
          <p:cNvPr id="7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6859489" y="6475413"/>
            <a:ext cx="1684436" cy="184666"/>
          </a:xfrm>
        </p:spPr>
        <p:txBody>
          <a:bodyPr/>
          <a:lstStyle/>
          <a:p>
            <a:pPr>
              <a:defRPr/>
            </a:pPr>
            <a:r>
              <a:rPr lang="en-US" altLang="ko-KR" smtClean="0"/>
              <a:t>Junghoon Suh, et. al, Huawei</a:t>
            </a:r>
            <a:endParaRPr lang="en-US" altLang="ko-K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303213"/>
          </a:xfrm>
        </p:spPr>
        <p:txBody>
          <a:bodyPr/>
          <a:lstStyle/>
          <a:p>
            <a:r>
              <a:rPr lang="en-CA" dirty="0" smtClean="0"/>
              <a:t>SP 3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457200"/>
          </a:xfrm>
        </p:spPr>
        <p:txBody>
          <a:bodyPr/>
          <a:lstStyle/>
          <a:p>
            <a:pPr marL="0" indent="0">
              <a:buNone/>
            </a:pPr>
            <a:r>
              <a:rPr lang="en-CA" sz="2300" dirty="0"/>
              <a:t>In case of </a:t>
            </a:r>
            <a:r>
              <a:rPr lang="en-CA" sz="2300" dirty="0" smtClean="0"/>
              <a:t>small size MRU </a:t>
            </a:r>
            <a:r>
              <a:rPr lang="en-CA" sz="2300" dirty="0"/>
              <a:t>transmission, which option do you support</a:t>
            </a:r>
            <a:r>
              <a:rPr lang="en-CA" sz="2300" dirty="0" smtClean="0"/>
              <a:t>?</a:t>
            </a:r>
          </a:p>
          <a:p>
            <a:r>
              <a:rPr lang="en-CA" sz="2000" b="0" dirty="0" smtClean="0"/>
              <a:t>Option 1: </a:t>
            </a:r>
            <a:r>
              <a:rPr lang="en-CA" sz="2000" b="0" dirty="0"/>
              <a:t>common BCC encoder but separate Interleaver </a:t>
            </a:r>
            <a:endParaRPr lang="en-CA" sz="2000" b="0" dirty="0" smtClean="0"/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r>
              <a:rPr lang="en-CA" sz="2000" b="0" dirty="0" smtClean="0"/>
              <a:t>Option 2: </a:t>
            </a:r>
            <a:r>
              <a:rPr lang="en-CA" sz="2000" b="0" dirty="0"/>
              <a:t>separate BCC encoder and Interleaver for the multiple RUs </a:t>
            </a:r>
            <a:endParaRPr lang="en-CA" sz="2000" b="0" dirty="0" smtClean="0"/>
          </a:p>
          <a:p>
            <a:endParaRPr lang="en-CA" sz="2000" b="0" dirty="0"/>
          </a:p>
          <a:p>
            <a:endParaRPr lang="en-CA" sz="2000" b="0" dirty="0" smtClean="0"/>
          </a:p>
          <a:p>
            <a:pPr marL="0" indent="0">
              <a:buNone/>
            </a:pPr>
            <a:endParaRPr lang="en-CA" sz="2000" b="0" dirty="0" smtClean="0"/>
          </a:p>
          <a:p>
            <a:r>
              <a:rPr lang="en-CA" sz="2000" b="0" dirty="0" smtClean="0"/>
              <a:t>Option 3: </a:t>
            </a:r>
            <a:r>
              <a:rPr lang="en-US" sz="2000" b="0" dirty="0"/>
              <a:t>common BCC encoder and Interleaver for the multiple RUs </a:t>
            </a:r>
            <a:endParaRPr lang="en-CA" sz="2000" b="0" dirty="0" smtClean="0"/>
          </a:p>
          <a:p>
            <a:endParaRPr lang="en-CA" dirty="0"/>
          </a:p>
          <a:p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Apr 2020</a:t>
            </a:r>
            <a:endParaRPr lang="en-US" altLang="ko-K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Junghoon Suh, et. al, Huawei</a:t>
            </a:r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Slide </a:t>
            </a:r>
            <a:fld id="{E792CD62-9AAA-4B66-A216-7F1F565D5B47}" type="slidenum">
              <a:rPr lang="en-US" altLang="ko-KR" smtClean="0"/>
              <a:pPr/>
              <a:t>20</a:t>
            </a:fld>
            <a:endParaRPr lang="en-US" altLang="ko-KR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9663" y="1791453"/>
            <a:ext cx="5651482" cy="130465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9663" y="3425334"/>
            <a:ext cx="5889246" cy="12375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710" y="4930900"/>
            <a:ext cx="7608467" cy="150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61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533400"/>
          </a:xfrm>
        </p:spPr>
        <p:txBody>
          <a:bodyPr/>
          <a:lstStyle/>
          <a:p>
            <a:r>
              <a:rPr lang="en-US" sz="2800" dirty="0" smtClean="0"/>
              <a:t>Channel Impact on Far-apart RUs (1)</a:t>
            </a:r>
            <a:endParaRPr lang="en-CA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4648200"/>
          </a:xfrm>
        </p:spPr>
        <p:txBody>
          <a:bodyPr/>
          <a:lstStyle/>
          <a:p>
            <a:r>
              <a:rPr lang="en-CA" sz="1800" dirty="0" smtClean="0"/>
              <a:t>Two MRU cases under test with IEEE </a:t>
            </a:r>
            <a:r>
              <a:rPr lang="en-CA" sz="1800" dirty="0" err="1" smtClean="0"/>
              <a:t>ChanD</a:t>
            </a:r>
            <a:r>
              <a:rPr lang="en-CA" sz="1800" dirty="0" smtClean="0"/>
              <a:t> without any interferences</a:t>
            </a:r>
          </a:p>
          <a:p>
            <a:pPr marL="0" indent="0">
              <a:buNone/>
            </a:pPr>
            <a:endParaRPr lang="en-CA" sz="2000" dirty="0" smtClean="0"/>
          </a:p>
          <a:p>
            <a:endParaRPr lang="en-CA" sz="2000" dirty="0" smtClean="0"/>
          </a:p>
          <a:p>
            <a:endParaRPr lang="en-CA" sz="2000" dirty="0"/>
          </a:p>
          <a:p>
            <a:endParaRPr lang="en-CA" sz="2000" dirty="0" smtClean="0"/>
          </a:p>
          <a:p>
            <a:pPr marL="0" indent="0">
              <a:buNone/>
            </a:pPr>
            <a:endParaRPr lang="en-CA" sz="2000" dirty="0" smtClean="0"/>
          </a:p>
          <a:p>
            <a:r>
              <a:rPr lang="en-CA" sz="1800" dirty="0" smtClean="0"/>
              <a:t>We observed the RX average signal energy per tone for each RU with the sum of signal energy per tone divided by the number of tones per each RU</a:t>
            </a:r>
          </a:p>
          <a:p>
            <a:pPr lvl="1"/>
            <a:r>
              <a:rPr lang="en-CA" sz="1600" dirty="0" smtClean="0"/>
              <a:t>For 20 MHz, 52-RU 1 is about 1.74 dB higher than 26-RU 9</a:t>
            </a:r>
          </a:p>
          <a:p>
            <a:pPr lvl="1"/>
            <a:r>
              <a:rPr lang="en-CA" sz="1600" dirty="0" smtClean="0"/>
              <a:t>For 80 MHz, 242-RU 1 is about 9.67 dB higher than 242-RU 4</a:t>
            </a:r>
          </a:p>
          <a:p>
            <a:pPr lvl="0"/>
            <a:r>
              <a:rPr lang="en-CA" sz="1800" dirty="0" smtClean="0">
                <a:solidFill>
                  <a:srgbClr val="000000"/>
                </a:solidFill>
              </a:rPr>
              <a:t>The </a:t>
            </a:r>
            <a:r>
              <a:rPr lang="en-CA" sz="1800" dirty="0"/>
              <a:t>RX average signal energy per tone for each RU </a:t>
            </a:r>
            <a:r>
              <a:rPr lang="en-CA" sz="1800" dirty="0" smtClean="0"/>
              <a:t>above </a:t>
            </a:r>
            <a:r>
              <a:rPr lang="en-CA" sz="1800" dirty="0" smtClean="0">
                <a:solidFill>
                  <a:srgbClr val="000000"/>
                </a:solidFill>
              </a:rPr>
              <a:t>purely indicates the channel gain difference between two RUs</a:t>
            </a:r>
            <a:endParaRPr lang="en-CA" sz="18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Mar 2020</a:t>
            </a:r>
            <a:endParaRPr lang="en-US" altLang="ko-K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Junghoon Suh, et. al, Huawei</a:t>
            </a:r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Slide </a:t>
            </a:r>
            <a:fld id="{E792CD62-9AAA-4B66-A216-7F1F565D5B47}" type="slidenum">
              <a:rPr lang="en-US" altLang="ko-KR" smtClean="0"/>
              <a:pPr/>
              <a:t>3</a:t>
            </a:fld>
            <a:endParaRPr lang="en-US" altLang="ko-KR"/>
          </a:p>
        </p:txBody>
      </p:sp>
      <p:graphicFrame>
        <p:nvGraphicFramePr>
          <p:cNvPr id="49" name="Table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5529753"/>
              </p:ext>
            </p:extLst>
          </p:nvPr>
        </p:nvGraphicFramePr>
        <p:xfrm>
          <a:off x="5410200" y="2209800"/>
          <a:ext cx="2899913" cy="1502434"/>
        </p:xfrm>
        <a:graphic>
          <a:graphicData uri="http://schemas.openxmlformats.org/drawingml/2006/table">
            <a:tbl>
              <a:tblPr/>
              <a:tblGrid>
                <a:gridCol w="2899913"/>
              </a:tblGrid>
              <a:tr h="422694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79740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cxnSp>
        <p:nvCxnSpPr>
          <p:cNvPr id="50" name="Straight Connector 49"/>
          <p:cNvCxnSpPr/>
          <p:nvPr/>
        </p:nvCxnSpPr>
        <p:spPr bwMode="auto">
          <a:xfrm>
            <a:off x="6655278" y="2645434"/>
            <a:ext cx="0" cy="10668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51" name="Straight Connector 50"/>
          <p:cNvCxnSpPr/>
          <p:nvPr/>
        </p:nvCxnSpPr>
        <p:spPr bwMode="auto">
          <a:xfrm>
            <a:off x="7010400" y="2645434"/>
            <a:ext cx="0" cy="10668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52" name="Straight Connector 51"/>
          <p:cNvCxnSpPr/>
          <p:nvPr/>
        </p:nvCxnSpPr>
        <p:spPr bwMode="auto">
          <a:xfrm>
            <a:off x="6029860" y="2645434"/>
            <a:ext cx="0" cy="10668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53" name="Straight Connector 52"/>
          <p:cNvCxnSpPr/>
          <p:nvPr/>
        </p:nvCxnSpPr>
        <p:spPr bwMode="auto">
          <a:xfrm>
            <a:off x="7637252" y="2645434"/>
            <a:ext cx="0" cy="10668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54" name="TextBox 53"/>
          <p:cNvSpPr txBox="1"/>
          <p:nvPr/>
        </p:nvSpPr>
        <p:spPr>
          <a:xfrm>
            <a:off x="6416765" y="2247704"/>
            <a:ext cx="8867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600" b="1" dirty="0" smtClean="0"/>
              <a:t>80 MHz</a:t>
            </a:r>
            <a:endParaRPr lang="en-CA" sz="1600" b="1" dirty="0"/>
          </a:p>
        </p:txBody>
      </p:sp>
      <p:sp>
        <p:nvSpPr>
          <p:cNvPr id="55" name="TextBox 54"/>
          <p:cNvSpPr txBox="1"/>
          <p:nvPr/>
        </p:nvSpPr>
        <p:spPr>
          <a:xfrm>
            <a:off x="4648200" y="2988767"/>
            <a:ext cx="6799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242-RU</a:t>
            </a:r>
            <a:endParaRPr lang="en-CA" dirty="0"/>
          </a:p>
        </p:txBody>
      </p:sp>
      <p:sp>
        <p:nvSpPr>
          <p:cNvPr id="56" name="TextBox 55"/>
          <p:cNvSpPr txBox="1"/>
          <p:nvPr/>
        </p:nvSpPr>
        <p:spPr>
          <a:xfrm>
            <a:off x="5594225" y="3023534"/>
            <a:ext cx="3179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 smtClean="0"/>
              <a:t>1</a:t>
            </a:r>
            <a:endParaRPr lang="en-CA" sz="1400" dirty="0"/>
          </a:p>
        </p:txBody>
      </p:sp>
      <p:sp>
        <p:nvSpPr>
          <p:cNvPr id="57" name="TextBox 56"/>
          <p:cNvSpPr txBox="1"/>
          <p:nvPr/>
        </p:nvSpPr>
        <p:spPr>
          <a:xfrm>
            <a:off x="6225569" y="3028315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dirty="0" smtClean="0"/>
              <a:t>2</a:t>
            </a:r>
            <a:endParaRPr lang="en-CA" sz="1400" dirty="0"/>
          </a:p>
        </p:txBody>
      </p:sp>
      <p:sp>
        <p:nvSpPr>
          <p:cNvPr id="58" name="TextBox 57"/>
          <p:cNvSpPr txBox="1"/>
          <p:nvPr/>
        </p:nvSpPr>
        <p:spPr>
          <a:xfrm>
            <a:off x="7189484" y="3055289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dirty="0" smtClean="0"/>
              <a:t>3</a:t>
            </a:r>
            <a:endParaRPr lang="en-CA" sz="1400" dirty="0"/>
          </a:p>
        </p:txBody>
      </p:sp>
      <p:sp>
        <p:nvSpPr>
          <p:cNvPr id="59" name="TextBox 58"/>
          <p:cNvSpPr txBox="1"/>
          <p:nvPr/>
        </p:nvSpPr>
        <p:spPr>
          <a:xfrm>
            <a:off x="7836466" y="3055180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dirty="0" smtClean="0"/>
              <a:t>4</a:t>
            </a:r>
            <a:endParaRPr lang="en-CA" sz="1400" dirty="0"/>
          </a:p>
        </p:txBody>
      </p:sp>
      <p:sp>
        <p:nvSpPr>
          <p:cNvPr id="63" name="Rectangle 62"/>
          <p:cNvSpPr/>
          <p:nvPr/>
        </p:nvSpPr>
        <p:spPr bwMode="auto">
          <a:xfrm>
            <a:off x="5410200" y="2636808"/>
            <a:ext cx="619660" cy="1066800"/>
          </a:xfrm>
          <a:prstGeom prst="rect">
            <a:avLst/>
          </a:prstGeom>
          <a:solidFill>
            <a:srgbClr val="FF5050">
              <a:alpha val="50000"/>
            </a:srgb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4" name="Rectangle 63"/>
          <p:cNvSpPr/>
          <p:nvPr/>
        </p:nvSpPr>
        <p:spPr bwMode="auto">
          <a:xfrm>
            <a:off x="7637252" y="2636808"/>
            <a:ext cx="672861" cy="1066800"/>
          </a:xfrm>
          <a:prstGeom prst="rect">
            <a:avLst/>
          </a:prstGeom>
          <a:solidFill>
            <a:srgbClr val="FF5050">
              <a:alpha val="50000"/>
            </a:srgb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5323657"/>
              </p:ext>
            </p:extLst>
          </p:nvPr>
        </p:nvGraphicFramePr>
        <p:xfrm>
          <a:off x="1138686" y="2209800"/>
          <a:ext cx="2899913" cy="1502434"/>
        </p:xfrm>
        <a:graphic>
          <a:graphicData uri="http://schemas.openxmlformats.org/drawingml/2006/table">
            <a:tbl>
              <a:tblPr/>
              <a:tblGrid>
                <a:gridCol w="2899913"/>
              </a:tblGrid>
              <a:tr h="422694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79740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145251" y="2248276"/>
            <a:ext cx="8867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600" b="1" dirty="0" smtClean="0"/>
              <a:t>20 MHz</a:t>
            </a:r>
            <a:endParaRPr lang="en-CA" sz="1600" b="1" dirty="0"/>
          </a:p>
        </p:txBody>
      </p:sp>
      <p:cxnSp>
        <p:nvCxnSpPr>
          <p:cNvPr id="15" name="Straight Connector 14"/>
          <p:cNvCxnSpPr/>
          <p:nvPr/>
        </p:nvCxnSpPr>
        <p:spPr bwMode="auto">
          <a:xfrm>
            <a:off x="2767644" y="2636808"/>
            <a:ext cx="0" cy="10668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>
            <a:off x="2413956" y="2636808"/>
            <a:ext cx="0" cy="10668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>
            <a:off x="1147312" y="3170208"/>
            <a:ext cx="1240766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>
            <a:off x="2789208" y="3178834"/>
            <a:ext cx="1240766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>
            <a:off x="1759069" y="2636808"/>
            <a:ext cx="0" cy="5334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>
            <a:off x="3387304" y="2645434"/>
            <a:ext cx="0" cy="5334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>
            <a:off x="1447800" y="2636808"/>
            <a:ext cx="0" cy="5334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>
            <a:off x="2074652" y="2636808"/>
            <a:ext cx="0" cy="5334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>
            <a:off x="3089696" y="2645434"/>
            <a:ext cx="0" cy="5334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>
            <a:off x="3725174" y="2645434"/>
            <a:ext cx="0" cy="5334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32" name="Straight Connector 31"/>
          <p:cNvCxnSpPr/>
          <p:nvPr/>
        </p:nvCxnSpPr>
        <p:spPr bwMode="auto">
          <a:xfrm>
            <a:off x="1761226" y="3178834"/>
            <a:ext cx="0" cy="5334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>
            <a:off x="3385870" y="3178834"/>
            <a:ext cx="0" cy="5334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34" name="TextBox 33"/>
          <p:cNvSpPr txBox="1"/>
          <p:nvPr/>
        </p:nvSpPr>
        <p:spPr>
          <a:xfrm>
            <a:off x="1445187" y="2748131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dirty="0" smtClean="0"/>
              <a:t>2</a:t>
            </a:r>
            <a:endParaRPr lang="en-CA" sz="1400" dirty="0"/>
          </a:p>
        </p:txBody>
      </p:sp>
      <p:sp>
        <p:nvSpPr>
          <p:cNvPr id="35" name="TextBox 34"/>
          <p:cNvSpPr txBox="1"/>
          <p:nvPr/>
        </p:nvSpPr>
        <p:spPr>
          <a:xfrm>
            <a:off x="1151626" y="2747512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dirty="0" smtClean="0"/>
              <a:t>1</a:t>
            </a:r>
            <a:endParaRPr lang="en-CA" sz="1400" dirty="0"/>
          </a:p>
        </p:txBody>
      </p:sp>
      <p:sp>
        <p:nvSpPr>
          <p:cNvPr id="36" name="TextBox 35"/>
          <p:cNvSpPr txBox="1"/>
          <p:nvPr/>
        </p:nvSpPr>
        <p:spPr>
          <a:xfrm>
            <a:off x="1778655" y="2758245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dirty="0" smtClean="0"/>
              <a:t>3</a:t>
            </a:r>
            <a:endParaRPr lang="en-CA" sz="1400" dirty="0"/>
          </a:p>
        </p:txBody>
      </p:sp>
      <p:sp>
        <p:nvSpPr>
          <p:cNvPr id="37" name="TextBox 36"/>
          <p:cNvSpPr txBox="1"/>
          <p:nvPr/>
        </p:nvSpPr>
        <p:spPr>
          <a:xfrm>
            <a:off x="2115714" y="2758245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dirty="0" smtClean="0"/>
              <a:t>4</a:t>
            </a:r>
            <a:endParaRPr lang="en-CA" sz="1400" dirty="0"/>
          </a:p>
        </p:txBody>
      </p:sp>
      <p:sp>
        <p:nvSpPr>
          <p:cNvPr id="38" name="TextBox 37"/>
          <p:cNvSpPr txBox="1"/>
          <p:nvPr/>
        </p:nvSpPr>
        <p:spPr>
          <a:xfrm>
            <a:off x="2449445" y="2759732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dirty="0" smtClean="0"/>
              <a:t>5</a:t>
            </a:r>
            <a:endParaRPr lang="en-CA" sz="1400" dirty="0"/>
          </a:p>
        </p:txBody>
      </p:sp>
      <p:sp>
        <p:nvSpPr>
          <p:cNvPr id="39" name="TextBox 38"/>
          <p:cNvSpPr txBox="1"/>
          <p:nvPr/>
        </p:nvSpPr>
        <p:spPr>
          <a:xfrm>
            <a:off x="2795396" y="2761838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dirty="0" smtClean="0"/>
              <a:t>6</a:t>
            </a:r>
            <a:endParaRPr lang="en-CA"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3097581" y="2768358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dirty="0" smtClean="0"/>
              <a:t>7</a:t>
            </a:r>
            <a:endParaRPr lang="en-CA" sz="1400" dirty="0"/>
          </a:p>
        </p:txBody>
      </p:sp>
      <p:sp>
        <p:nvSpPr>
          <p:cNvPr id="41" name="TextBox 40"/>
          <p:cNvSpPr txBox="1"/>
          <p:nvPr/>
        </p:nvSpPr>
        <p:spPr>
          <a:xfrm>
            <a:off x="3409591" y="2761838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dirty="0" smtClean="0"/>
              <a:t>8</a:t>
            </a:r>
            <a:endParaRPr lang="en-CA" sz="1400" dirty="0"/>
          </a:p>
        </p:txBody>
      </p:sp>
      <p:sp>
        <p:nvSpPr>
          <p:cNvPr id="42" name="TextBox 41"/>
          <p:cNvSpPr txBox="1"/>
          <p:nvPr/>
        </p:nvSpPr>
        <p:spPr>
          <a:xfrm>
            <a:off x="3733428" y="2758245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dirty="0" smtClean="0"/>
              <a:t>9</a:t>
            </a:r>
            <a:endParaRPr lang="en-CA" sz="1400" dirty="0"/>
          </a:p>
        </p:txBody>
      </p:sp>
      <p:sp>
        <p:nvSpPr>
          <p:cNvPr id="43" name="TextBox 42"/>
          <p:cNvSpPr txBox="1"/>
          <p:nvPr/>
        </p:nvSpPr>
        <p:spPr>
          <a:xfrm>
            <a:off x="1316470" y="3299499"/>
            <a:ext cx="3179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 smtClean="0"/>
              <a:t>1</a:t>
            </a:r>
            <a:endParaRPr lang="en-CA" sz="1400" dirty="0"/>
          </a:p>
        </p:txBody>
      </p:sp>
      <p:sp>
        <p:nvSpPr>
          <p:cNvPr id="44" name="TextBox 43"/>
          <p:cNvSpPr txBox="1"/>
          <p:nvPr/>
        </p:nvSpPr>
        <p:spPr>
          <a:xfrm>
            <a:off x="1967627" y="3315475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dirty="0" smtClean="0"/>
              <a:t>2</a:t>
            </a:r>
            <a:endParaRPr lang="en-CA" sz="1400" dirty="0"/>
          </a:p>
        </p:txBody>
      </p:sp>
      <p:sp>
        <p:nvSpPr>
          <p:cNvPr id="45" name="TextBox 44"/>
          <p:cNvSpPr txBox="1"/>
          <p:nvPr/>
        </p:nvSpPr>
        <p:spPr>
          <a:xfrm>
            <a:off x="2973409" y="3291644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dirty="0" smtClean="0"/>
              <a:t>3</a:t>
            </a:r>
            <a:endParaRPr lang="en-CA" sz="1400" dirty="0"/>
          </a:p>
        </p:txBody>
      </p:sp>
      <p:sp>
        <p:nvSpPr>
          <p:cNvPr id="46" name="TextBox 45"/>
          <p:cNvSpPr txBox="1"/>
          <p:nvPr/>
        </p:nvSpPr>
        <p:spPr>
          <a:xfrm>
            <a:off x="3587957" y="3299499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dirty="0" smtClean="0"/>
              <a:t>4</a:t>
            </a:r>
            <a:endParaRPr lang="en-CA" sz="1400" dirty="0"/>
          </a:p>
        </p:txBody>
      </p:sp>
      <p:sp>
        <p:nvSpPr>
          <p:cNvPr id="47" name="TextBox 46"/>
          <p:cNvSpPr txBox="1"/>
          <p:nvPr/>
        </p:nvSpPr>
        <p:spPr>
          <a:xfrm>
            <a:off x="449689" y="2745353"/>
            <a:ext cx="603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26-RU</a:t>
            </a:r>
            <a:endParaRPr lang="en-CA" dirty="0"/>
          </a:p>
        </p:txBody>
      </p:sp>
      <p:sp>
        <p:nvSpPr>
          <p:cNvPr id="48" name="TextBox 47"/>
          <p:cNvSpPr txBox="1"/>
          <p:nvPr/>
        </p:nvSpPr>
        <p:spPr>
          <a:xfrm>
            <a:off x="456696" y="3302374"/>
            <a:ext cx="603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52-RU</a:t>
            </a:r>
            <a:endParaRPr lang="en-CA" dirty="0"/>
          </a:p>
        </p:txBody>
      </p:sp>
      <p:sp>
        <p:nvSpPr>
          <p:cNvPr id="60" name="Rectangle 59"/>
          <p:cNvSpPr/>
          <p:nvPr/>
        </p:nvSpPr>
        <p:spPr bwMode="auto">
          <a:xfrm>
            <a:off x="1138686" y="3170208"/>
            <a:ext cx="620383" cy="533400"/>
          </a:xfrm>
          <a:prstGeom prst="rect">
            <a:avLst/>
          </a:prstGeom>
          <a:solidFill>
            <a:schemeClr val="accent1">
              <a:alpha val="5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1" name="Rectangle 60"/>
          <p:cNvSpPr/>
          <p:nvPr/>
        </p:nvSpPr>
        <p:spPr bwMode="auto">
          <a:xfrm>
            <a:off x="3725174" y="2636808"/>
            <a:ext cx="304800" cy="533400"/>
          </a:xfrm>
          <a:prstGeom prst="rect">
            <a:avLst/>
          </a:prstGeom>
          <a:solidFill>
            <a:schemeClr val="accent1">
              <a:alpha val="5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778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575322"/>
            <a:ext cx="8839200" cy="3825478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Mar 2020</a:t>
            </a:r>
            <a:endParaRPr lang="en-US" altLang="ko-K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Junghoon Suh, et. al, Huawei</a:t>
            </a:r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Slide </a:t>
            </a:r>
            <a:fld id="{E792CD62-9AAA-4B66-A216-7F1F565D5B47}" type="slidenum">
              <a:rPr lang="en-US" altLang="ko-KR" smtClean="0"/>
              <a:pPr/>
              <a:t>4</a:t>
            </a:fld>
            <a:endParaRPr lang="en-US" altLang="ko-KR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381000"/>
          </a:xfrm>
        </p:spPr>
        <p:txBody>
          <a:bodyPr/>
          <a:lstStyle/>
          <a:p>
            <a:r>
              <a:rPr lang="en-US" sz="2800" dirty="0" smtClean="0"/>
              <a:t>Channel Impact on Far-apart RUs (2)</a:t>
            </a:r>
            <a:endParaRPr lang="en-CA" sz="2800" dirty="0"/>
          </a:p>
        </p:txBody>
      </p:sp>
      <p:cxnSp>
        <p:nvCxnSpPr>
          <p:cNvPr id="10" name="Straight Connector 9"/>
          <p:cNvCxnSpPr/>
          <p:nvPr/>
        </p:nvCxnSpPr>
        <p:spPr bwMode="auto">
          <a:xfrm flipV="1">
            <a:off x="7637252" y="3302478"/>
            <a:ext cx="0" cy="3048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triangle" w="sm" len="sm"/>
            <a:tailEnd type="triangle" w="sm" len="sm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6973899" y="3320219"/>
            <a:ext cx="6719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1.74 dB</a:t>
            </a:r>
            <a:endParaRPr lang="en-CA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76200" y="1066800"/>
            <a:ext cx="8991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latinLnBrk="0"/>
            <a:r>
              <a:rPr kumimoji="0" lang="en-CA" sz="1500" b="0" kern="0" dirty="0" smtClean="0"/>
              <a:t>One symbol of Long Training Sequence (LTS) is used</a:t>
            </a:r>
          </a:p>
          <a:p>
            <a:pPr latinLnBrk="0"/>
            <a:r>
              <a:rPr kumimoji="0" lang="en-CA" sz="1500" b="0" kern="0" dirty="0" smtClean="0"/>
              <a:t>For 20 MHz, the LTS is oversampled by 5 times in time domain to align with the 10 </a:t>
            </a:r>
            <a:r>
              <a:rPr kumimoji="0" lang="en-CA" sz="1500" b="0" kern="0" dirty="0" err="1" smtClean="0"/>
              <a:t>nsec</a:t>
            </a:r>
            <a:r>
              <a:rPr kumimoji="0" lang="en-CA" sz="1500" b="0" kern="0" dirty="0" smtClean="0"/>
              <a:t> PDP Tap Spacing [4] before passing through the channel</a:t>
            </a:r>
          </a:p>
          <a:p>
            <a:pPr latinLnBrk="0"/>
            <a:r>
              <a:rPr kumimoji="0" lang="en-CA" sz="1500" b="0" kern="0" dirty="0" smtClean="0"/>
              <a:t>For 80 MHz channel, first we generate the channel D parameters and run 4x interpolation to make the channel parameters 2.5 </a:t>
            </a:r>
            <a:r>
              <a:rPr kumimoji="0" lang="en-CA" sz="1500" b="0" kern="0" dirty="0" err="1" smtClean="0"/>
              <a:t>nsec</a:t>
            </a:r>
            <a:r>
              <a:rPr kumimoji="0" lang="en-CA" sz="1500" b="0" kern="0" dirty="0" smtClean="0"/>
              <a:t> PDP Tap spacing, and then, the LTS is oversampled by 5 times in time domain to align with the 400 MHz sampling rate of the channel parameters [4] </a:t>
            </a:r>
            <a:r>
              <a:rPr kumimoji="0" lang="en-CA" sz="1500" b="0" kern="0" dirty="0"/>
              <a:t>before passing through the </a:t>
            </a:r>
            <a:r>
              <a:rPr kumimoji="0" lang="en-CA" sz="1500" b="0" kern="0" dirty="0" smtClean="0"/>
              <a:t>channel</a:t>
            </a:r>
          </a:p>
          <a:p>
            <a:pPr marL="0" indent="0" latinLnBrk="0">
              <a:buFontTx/>
              <a:buNone/>
            </a:pPr>
            <a:endParaRPr kumimoji="0" lang="en-CA" kern="0" dirty="0"/>
          </a:p>
        </p:txBody>
      </p:sp>
    </p:spTree>
    <p:extLst>
      <p:ext uri="{BB962C8B-B14F-4D97-AF65-F5344CB8AC3E}">
        <p14:creationId xmlns:p14="http://schemas.microsoft.com/office/powerpoint/2010/main" val="2197997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85800"/>
            <a:ext cx="7543800" cy="609600"/>
          </a:xfrm>
        </p:spPr>
        <p:txBody>
          <a:bodyPr/>
          <a:lstStyle/>
          <a:p>
            <a:r>
              <a:rPr lang="en-CA" sz="2800" dirty="0" smtClean="0">
                <a:solidFill>
                  <a:srgbClr val="0000FF"/>
                </a:solidFill>
              </a:rPr>
              <a:t>Evaluation </a:t>
            </a:r>
            <a:r>
              <a:rPr lang="en-CA" sz="2800" dirty="0" smtClean="0">
                <a:solidFill>
                  <a:schemeClr val="tx1"/>
                </a:solidFill>
              </a:rPr>
              <a:t>Option 1</a:t>
            </a:r>
            <a:r>
              <a:rPr lang="en-CA" sz="2800" dirty="0" smtClean="0">
                <a:solidFill>
                  <a:srgbClr val="0000FF"/>
                </a:solidFill>
              </a:rPr>
              <a:t> for 20 MHz PPDU, </a:t>
            </a:r>
            <a:br>
              <a:rPr lang="en-CA" sz="2800" dirty="0" smtClean="0">
                <a:solidFill>
                  <a:srgbClr val="0000FF"/>
                </a:solidFill>
              </a:rPr>
            </a:br>
            <a:r>
              <a:rPr lang="en-CA" sz="2800" dirty="0" smtClean="0">
                <a:solidFill>
                  <a:srgbClr val="0000FF"/>
                </a:solidFill>
              </a:rPr>
              <a:t>MRU with Different MCS vs. the Same MCS</a:t>
            </a:r>
            <a:endParaRPr lang="en-CA" sz="2800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200400"/>
            <a:ext cx="8839200" cy="2817958"/>
          </a:xfrm>
        </p:spPr>
        <p:txBody>
          <a:bodyPr/>
          <a:lstStyle/>
          <a:p>
            <a:r>
              <a:rPr lang="en-CA" sz="1800" dirty="0" smtClean="0"/>
              <a:t>RU-A (26-RU 9) is scheduled with MCS 5, and RU-B (52-RU 1) is scheduled with MCS 7 for the different MCS case</a:t>
            </a:r>
          </a:p>
          <a:p>
            <a:r>
              <a:rPr lang="en-CA" sz="1800" dirty="0"/>
              <a:t>RU-A (26-RU 9) is scheduled with MCS </a:t>
            </a:r>
            <a:r>
              <a:rPr lang="en-CA" sz="1800" dirty="0" smtClean="0"/>
              <a:t>7, </a:t>
            </a:r>
            <a:r>
              <a:rPr lang="en-CA" sz="1800" dirty="0"/>
              <a:t>and RU-B (52-RU 1) is scheduled with MCS 7 for the s</a:t>
            </a:r>
            <a:r>
              <a:rPr lang="en-CA" sz="1800" dirty="0" smtClean="0"/>
              <a:t>ame </a:t>
            </a:r>
            <a:r>
              <a:rPr lang="en-CA" sz="1800" dirty="0"/>
              <a:t>MCS </a:t>
            </a:r>
            <a:r>
              <a:rPr lang="en-CA" sz="1800" dirty="0" smtClean="0"/>
              <a:t>case</a:t>
            </a:r>
          </a:p>
          <a:p>
            <a:r>
              <a:rPr lang="en-CA" sz="1800" dirty="0" smtClean="0"/>
              <a:t>BCC Encoder needs to change the puncturing pattern in the middle of each OFDM symbol according to the MCS changes</a:t>
            </a:r>
          </a:p>
          <a:p>
            <a:pPr lvl="1"/>
            <a:r>
              <a:rPr lang="en-CA" sz="1400" dirty="0" smtClean="0"/>
              <a:t>Significant change necessary in the current encoder implementation</a:t>
            </a:r>
          </a:p>
          <a:p>
            <a:r>
              <a:rPr lang="en-CA" sz="1800" dirty="0" smtClean="0"/>
              <a:t>Current 802.11 Interleaver can still be used</a:t>
            </a:r>
          </a:p>
          <a:p>
            <a:pPr lvl="1"/>
            <a:r>
              <a:rPr lang="en-CA" sz="1400" dirty="0" smtClean="0"/>
              <a:t>The separate interleaver should be used even for the same MCS case</a:t>
            </a:r>
          </a:p>
          <a:p>
            <a:pPr lvl="2"/>
            <a:r>
              <a:rPr lang="en-CA" sz="1200" dirty="0" smtClean="0"/>
              <a:t>Performance drop takes place in case the same MCS is applied to RU-A and RU-B</a:t>
            </a:r>
          </a:p>
          <a:p>
            <a:pPr lvl="1"/>
            <a:r>
              <a:rPr lang="en-CA" sz="1400" dirty="0" smtClean="0"/>
              <a:t>New interleaver design is necessary if we want to apply the common interleaver for both RU-A and RU-B</a:t>
            </a:r>
            <a:endParaRPr lang="en-CA" sz="1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Mar 2020</a:t>
            </a:r>
            <a:endParaRPr lang="en-US" altLang="ko-K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Junghoon Suh, et. al, Huawei</a:t>
            </a:r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Slide </a:t>
            </a:r>
            <a:fld id="{E792CD62-9AAA-4B66-A216-7F1F565D5B47}" type="slidenum">
              <a:rPr lang="en-US" altLang="ko-KR" smtClean="0"/>
              <a:pPr/>
              <a:t>5</a:t>
            </a:fld>
            <a:endParaRPr lang="en-US" altLang="ko-KR"/>
          </a:p>
        </p:txBody>
      </p:sp>
      <p:grpSp>
        <p:nvGrpSpPr>
          <p:cNvPr id="7" name="Group 6"/>
          <p:cNvGrpSpPr/>
          <p:nvPr/>
        </p:nvGrpSpPr>
        <p:grpSpPr>
          <a:xfrm>
            <a:off x="76201" y="1524000"/>
            <a:ext cx="8956268" cy="1558504"/>
            <a:chOff x="76201" y="1524000"/>
            <a:chExt cx="8956268" cy="1558504"/>
          </a:xfrm>
        </p:grpSpPr>
        <p:grpSp>
          <p:nvGrpSpPr>
            <p:cNvPr id="46" name="Group 45"/>
            <p:cNvGrpSpPr/>
            <p:nvPr/>
          </p:nvGrpSpPr>
          <p:grpSpPr>
            <a:xfrm>
              <a:off x="76201" y="1524000"/>
              <a:ext cx="7620000" cy="1558504"/>
              <a:chOff x="1066800" y="3089696"/>
              <a:chExt cx="7858125" cy="1558504"/>
            </a:xfrm>
          </p:grpSpPr>
          <p:sp>
            <p:nvSpPr>
              <p:cNvPr id="8" name="Rectangle 7"/>
              <p:cNvSpPr/>
              <p:nvPr/>
            </p:nvSpPr>
            <p:spPr bwMode="auto">
              <a:xfrm>
                <a:off x="1066800" y="3352800"/>
                <a:ext cx="542863" cy="1066800"/>
              </a:xfrm>
              <a:prstGeom prst="rect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CA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CA" dirty="0"/>
              </a:p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CA" sz="11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MAC</a:t>
                </a:r>
              </a:p>
            </p:txBody>
          </p:sp>
          <p:sp>
            <p:nvSpPr>
              <p:cNvPr id="9" name="Rectangle 8"/>
              <p:cNvSpPr/>
              <p:nvPr/>
            </p:nvSpPr>
            <p:spPr bwMode="auto">
              <a:xfrm>
                <a:off x="1981200" y="3733800"/>
                <a:ext cx="609600" cy="304800"/>
              </a:xfrm>
              <a:prstGeom prst="rect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CA" sz="1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PSDU</a:t>
                </a:r>
              </a:p>
            </p:txBody>
          </p:sp>
          <p:sp>
            <p:nvSpPr>
              <p:cNvPr id="10" name="Rectangle 9"/>
              <p:cNvSpPr/>
              <p:nvPr/>
            </p:nvSpPr>
            <p:spPr bwMode="auto">
              <a:xfrm>
                <a:off x="2956584" y="3624530"/>
                <a:ext cx="726893" cy="470140"/>
              </a:xfrm>
              <a:prstGeom prst="rect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CA" sz="1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BCC</a:t>
                </a:r>
              </a:p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CA" dirty="0" smtClean="0"/>
                  <a:t>Encoder</a:t>
                </a:r>
                <a:endParaRPr kumimoji="0" lang="en-CA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 bwMode="auto">
              <a:xfrm>
                <a:off x="4106174" y="3707922"/>
                <a:ext cx="609600" cy="304800"/>
              </a:xfrm>
              <a:prstGeom prst="rect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CA" sz="1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Parser</a:t>
                </a:r>
              </a:p>
            </p:txBody>
          </p:sp>
          <p:sp>
            <p:nvSpPr>
              <p:cNvPr id="13" name="Rectangle 12"/>
              <p:cNvSpPr/>
              <p:nvPr/>
            </p:nvSpPr>
            <p:spPr bwMode="auto">
              <a:xfrm>
                <a:off x="5214670" y="3198966"/>
                <a:ext cx="914400" cy="304800"/>
              </a:xfrm>
              <a:prstGeom prst="rect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CA" sz="1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Interleaver</a:t>
                </a:r>
              </a:p>
            </p:txBody>
          </p:sp>
          <p:sp>
            <p:nvSpPr>
              <p:cNvPr id="15" name="Rectangle 14"/>
              <p:cNvSpPr/>
              <p:nvPr/>
            </p:nvSpPr>
            <p:spPr bwMode="auto">
              <a:xfrm>
                <a:off x="5231922" y="4249948"/>
                <a:ext cx="914400" cy="304800"/>
              </a:xfrm>
              <a:prstGeom prst="rect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CA" sz="1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Interleaver</a:t>
                </a:r>
              </a:p>
            </p:txBody>
          </p:sp>
          <p:sp>
            <p:nvSpPr>
              <p:cNvPr id="16" name="Rectangle 15"/>
              <p:cNvSpPr/>
              <p:nvPr/>
            </p:nvSpPr>
            <p:spPr bwMode="auto">
              <a:xfrm>
                <a:off x="6553200" y="3089696"/>
                <a:ext cx="1047771" cy="483078"/>
              </a:xfrm>
              <a:prstGeom prst="rect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CA" sz="1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Constellation</a:t>
                </a:r>
              </a:p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CA" dirty="0" smtClean="0"/>
                  <a:t>Mapper</a:t>
                </a:r>
                <a:endParaRPr kumimoji="0" lang="en-CA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 bwMode="auto">
              <a:xfrm>
                <a:off x="6553200" y="4165122"/>
                <a:ext cx="1047771" cy="483078"/>
              </a:xfrm>
              <a:prstGeom prst="rect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CA" sz="1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Constellation</a:t>
                </a:r>
              </a:p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CA" dirty="0" smtClean="0"/>
                  <a:t>Mapper</a:t>
                </a:r>
                <a:endParaRPr kumimoji="0" lang="en-CA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cxnSp>
            <p:nvCxnSpPr>
              <p:cNvPr id="20" name="Straight Arrow Connector 19"/>
              <p:cNvCxnSpPr>
                <a:stCxn id="8" idx="3"/>
                <a:endCxn id="9" idx="1"/>
              </p:cNvCxnSpPr>
              <p:nvPr/>
            </p:nvCxnSpPr>
            <p:spPr bwMode="auto">
              <a:xfrm>
                <a:off x="1609663" y="3886200"/>
                <a:ext cx="371537" cy="0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triangle"/>
              </a:ln>
              <a:effectLst/>
            </p:spPr>
          </p:cxnSp>
          <p:cxnSp>
            <p:nvCxnSpPr>
              <p:cNvPr id="22" name="Straight Arrow Connector 21"/>
              <p:cNvCxnSpPr>
                <a:stCxn id="9" idx="3"/>
              </p:cNvCxnSpPr>
              <p:nvPr/>
            </p:nvCxnSpPr>
            <p:spPr bwMode="auto">
              <a:xfrm>
                <a:off x="2590800" y="3886200"/>
                <a:ext cx="365784" cy="0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triangle"/>
              </a:ln>
              <a:effectLst/>
            </p:spPr>
          </p:cxnSp>
          <p:cxnSp>
            <p:nvCxnSpPr>
              <p:cNvPr id="24" name="Straight Arrow Connector 23"/>
              <p:cNvCxnSpPr>
                <a:stCxn id="10" idx="3"/>
                <a:endCxn id="11" idx="1"/>
              </p:cNvCxnSpPr>
              <p:nvPr/>
            </p:nvCxnSpPr>
            <p:spPr bwMode="auto">
              <a:xfrm>
                <a:off x="3683477" y="3859600"/>
                <a:ext cx="422697" cy="722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triangle"/>
              </a:ln>
              <a:effectLst/>
            </p:spPr>
          </p:cxnSp>
          <p:cxnSp>
            <p:nvCxnSpPr>
              <p:cNvPr id="26" name="Straight Connector 25"/>
              <p:cNvCxnSpPr>
                <a:stCxn id="11" idx="3"/>
              </p:cNvCxnSpPr>
              <p:nvPr/>
            </p:nvCxnSpPr>
            <p:spPr bwMode="auto">
              <a:xfrm flipV="1">
                <a:off x="4715774" y="3859600"/>
                <a:ext cx="159439" cy="722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28" name="Straight Connector 27"/>
              <p:cNvCxnSpPr/>
              <p:nvPr/>
            </p:nvCxnSpPr>
            <p:spPr bwMode="auto">
              <a:xfrm>
                <a:off x="4875213" y="3352800"/>
                <a:ext cx="0" cy="106680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30" name="Straight Arrow Connector 29"/>
              <p:cNvCxnSpPr/>
              <p:nvPr/>
            </p:nvCxnSpPr>
            <p:spPr bwMode="auto">
              <a:xfrm>
                <a:off x="4875213" y="3352800"/>
                <a:ext cx="306387" cy="0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triangle"/>
              </a:ln>
              <a:effectLst/>
            </p:spPr>
          </p:cxnSp>
          <p:cxnSp>
            <p:nvCxnSpPr>
              <p:cNvPr id="32" name="Straight Arrow Connector 31"/>
              <p:cNvCxnSpPr/>
              <p:nvPr/>
            </p:nvCxnSpPr>
            <p:spPr bwMode="auto">
              <a:xfrm>
                <a:off x="4875213" y="4419600"/>
                <a:ext cx="306387" cy="0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triangle"/>
              </a:ln>
              <a:effectLst/>
            </p:spPr>
          </p:cxnSp>
          <p:sp>
            <p:nvSpPr>
              <p:cNvPr id="33" name="Oval 32"/>
              <p:cNvSpPr/>
              <p:nvPr/>
            </p:nvSpPr>
            <p:spPr bwMode="auto">
              <a:xfrm>
                <a:off x="8025101" y="3124200"/>
                <a:ext cx="899824" cy="425564"/>
              </a:xfrm>
              <a:prstGeom prst="ellips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CA" sz="1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RU-A</a:t>
                </a:r>
              </a:p>
            </p:txBody>
          </p:sp>
          <p:sp>
            <p:nvSpPr>
              <p:cNvPr id="35" name="Oval 34"/>
              <p:cNvSpPr/>
              <p:nvPr/>
            </p:nvSpPr>
            <p:spPr bwMode="auto">
              <a:xfrm>
                <a:off x="8043189" y="4189565"/>
                <a:ext cx="881735" cy="425564"/>
              </a:xfrm>
              <a:prstGeom prst="ellips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CA" sz="1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RU-B</a:t>
                </a:r>
              </a:p>
            </p:txBody>
          </p:sp>
          <p:cxnSp>
            <p:nvCxnSpPr>
              <p:cNvPr id="37" name="Straight Arrow Connector 36"/>
              <p:cNvCxnSpPr>
                <a:stCxn id="13" idx="3"/>
              </p:cNvCxnSpPr>
              <p:nvPr/>
            </p:nvCxnSpPr>
            <p:spPr bwMode="auto">
              <a:xfrm>
                <a:off x="6129070" y="3351366"/>
                <a:ext cx="424130" cy="0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triangle"/>
              </a:ln>
              <a:effectLst/>
            </p:spPr>
          </p:cxnSp>
          <p:cxnSp>
            <p:nvCxnSpPr>
              <p:cNvPr id="39" name="Straight Arrow Connector 38"/>
              <p:cNvCxnSpPr>
                <a:stCxn id="15" idx="3"/>
                <a:endCxn id="18" idx="1"/>
              </p:cNvCxnSpPr>
              <p:nvPr/>
            </p:nvCxnSpPr>
            <p:spPr bwMode="auto">
              <a:xfrm>
                <a:off x="6146322" y="4402348"/>
                <a:ext cx="406878" cy="4313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triangle"/>
              </a:ln>
              <a:effectLst/>
            </p:spPr>
          </p:cxnSp>
          <p:cxnSp>
            <p:nvCxnSpPr>
              <p:cNvPr id="42" name="Straight Arrow Connector 41"/>
              <p:cNvCxnSpPr>
                <a:stCxn id="16" idx="3"/>
              </p:cNvCxnSpPr>
              <p:nvPr/>
            </p:nvCxnSpPr>
            <p:spPr bwMode="auto">
              <a:xfrm>
                <a:off x="7600971" y="3331235"/>
                <a:ext cx="424130" cy="0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triangle"/>
              </a:ln>
              <a:effectLst/>
            </p:spPr>
          </p:cxnSp>
          <p:cxnSp>
            <p:nvCxnSpPr>
              <p:cNvPr id="44" name="Straight Arrow Connector 43"/>
              <p:cNvCxnSpPr>
                <a:stCxn id="18" idx="3"/>
                <a:endCxn id="35" idx="2"/>
              </p:cNvCxnSpPr>
              <p:nvPr/>
            </p:nvCxnSpPr>
            <p:spPr bwMode="auto">
              <a:xfrm flipV="1">
                <a:off x="7600971" y="4402347"/>
                <a:ext cx="442218" cy="4314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triangle"/>
              </a:ln>
              <a:effectLst/>
            </p:spPr>
          </p:cxnSp>
        </p:grpSp>
        <p:sp>
          <p:nvSpPr>
            <p:cNvPr id="48" name="Rectangle 47"/>
            <p:cNvSpPr/>
            <p:nvPr/>
          </p:nvSpPr>
          <p:spPr bwMode="auto">
            <a:xfrm>
              <a:off x="8077200" y="1626078"/>
              <a:ext cx="955269" cy="26167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CA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Interference</a:t>
              </a:r>
            </a:p>
          </p:txBody>
        </p:sp>
        <p:cxnSp>
          <p:nvCxnSpPr>
            <p:cNvPr id="50" name="Straight Arrow Connector 49"/>
            <p:cNvCxnSpPr>
              <a:stCxn id="33" idx="6"/>
            </p:cNvCxnSpPr>
            <p:nvPr/>
          </p:nvCxnSpPr>
          <p:spPr bwMode="auto">
            <a:xfrm flipV="1">
              <a:off x="7696201" y="1765539"/>
              <a:ext cx="343302" cy="5747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061895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238824"/>
              </p:ext>
            </p:extLst>
          </p:nvPr>
        </p:nvGraphicFramePr>
        <p:xfrm>
          <a:off x="152400" y="1524000"/>
          <a:ext cx="2590800" cy="428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/>
                <a:gridCol w="1219200"/>
                <a:gridCol w="685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sz="1600" dirty="0" smtClean="0"/>
                        <a:t>MCS</a:t>
                      </a:r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dirty="0" smtClean="0"/>
                        <a:t>Modulation</a:t>
                      </a:r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dirty="0" smtClean="0"/>
                        <a:t>Code </a:t>
                      </a:r>
                    </a:p>
                    <a:p>
                      <a:pPr algn="ctr"/>
                      <a:r>
                        <a:rPr lang="en-CA" sz="1600" dirty="0" smtClean="0"/>
                        <a:t>Rate</a:t>
                      </a:r>
                      <a:endParaRPr lang="en-CA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0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BPSK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½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1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QPSK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½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2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QPSK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¾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3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16-QAM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½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4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16-QAM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¾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5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64-QAM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2/3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6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64-QAM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¾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7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64-QAM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5/6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8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256-QAM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¾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9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256-QAM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5/6</a:t>
                      </a:r>
                      <a:endParaRPr lang="en-CA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Mar 2020</a:t>
            </a:r>
            <a:endParaRPr lang="en-US" altLang="ko-K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Junghoon Suh, et. al, Huawei</a:t>
            </a:r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Slide </a:t>
            </a:r>
            <a:fld id="{E792CD62-9AAA-4B66-A216-7F1F565D5B47}" type="slidenum">
              <a:rPr lang="en-US" altLang="ko-KR" smtClean="0"/>
              <a:pPr/>
              <a:t>6</a:t>
            </a:fld>
            <a:endParaRPr lang="en-US" altLang="ko-KR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2819400" y="1371600"/>
            <a:ext cx="61722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latinLnBrk="0"/>
            <a:r>
              <a:rPr kumimoji="0" lang="en-CA" sz="1800" kern="0" dirty="0" smtClean="0"/>
              <a:t>We can choose the MCSs with the same code rate but different modulation to avoid the possible changes in the BCC encoder implementation</a:t>
            </a:r>
          </a:p>
          <a:p>
            <a:pPr lvl="1" latinLnBrk="0"/>
            <a:r>
              <a:rPr kumimoji="0" lang="en-CA" sz="1400" kern="0" dirty="0" smtClean="0"/>
              <a:t>e.g. MCS 6 – 4, MCS 4 – 2, </a:t>
            </a:r>
            <a:r>
              <a:rPr kumimoji="0" lang="en-CA" sz="1400" kern="0" dirty="0" err="1" smtClean="0"/>
              <a:t>etc</a:t>
            </a:r>
            <a:endParaRPr kumimoji="0" lang="en-CA" sz="1400" kern="0" dirty="0" smtClean="0"/>
          </a:p>
          <a:p>
            <a:pPr lvl="1" latinLnBrk="0"/>
            <a:r>
              <a:rPr kumimoji="0" lang="en-CA" sz="1400" kern="0" dirty="0" smtClean="0"/>
              <a:t>The goodput gain with the different MCS disappears due to the limited MCS selections</a:t>
            </a:r>
          </a:p>
          <a:p>
            <a:pPr latinLnBrk="0"/>
            <a:r>
              <a:rPr kumimoji="0" lang="en-CA" sz="1800" kern="0" dirty="0" smtClean="0"/>
              <a:t>Goodput is defined as the number of correctly decoded information bits per packet divided by the total air time per packet</a:t>
            </a:r>
          </a:p>
          <a:p>
            <a:pPr latinLnBrk="0"/>
            <a:r>
              <a:rPr kumimoji="0" lang="en-CA" sz="1800" kern="0" dirty="0" smtClean="0"/>
              <a:t>The SINR is measured at the RX across the entire 20 MHz band (but TX power is not boosted for small RU transmission in the simulation)</a:t>
            </a:r>
            <a:endParaRPr kumimoji="0" lang="en-CA" sz="1400" kern="0" dirty="0" smtClean="0"/>
          </a:p>
          <a:p>
            <a:pPr latinLnBrk="0"/>
            <a:r>
              <a:rPr kumimoji="0" lang="en-CA" sz="1800" kern="0" dirty="0" smtClean="0"/>
              <a:t>As seen from the next slides, we can observe the gain when we apply the different MCSs to multiple RUs based on the channel quality in a full flexible manner, that is, we should be able to apply any set of MCSs to multiple RUs </a:t>
            </a:r>
          </a:p>
        </p:txBody>
      </p:sp>
    </p:spTree>
    <p:extLst>
      <p:ext uri="{BB962C8B-B14F-4D97-AF65-F5344CB8AC3E}">
        <p14:creationId xmlns:p14="http://schemas.microsoft.com/office/powerpoint/2010/main" val="372272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0"/>
            <a:ext cx="8839200" cy="48006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Mar 2020</a:t>
            </a:r>
            <a:endParaRPr lang="en-US" altLang="ko-K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Junghoon Suh, et. al, Huawei</a:t>
            </a:r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Slide </a:t>
            </a:r>
            <a:fld id="{E792CD62-9AAA-4B66-A216-7F1F565D5B47}" type="slidenum">
              <a:rPr lang="en-US" altLang="ko-KR" smtClean="0"/>
              <a:pPr/>
              <a:t>7</a:t>
            </a:fld>
            <a:endParaRPr lang="en-US" altLang="ko-KR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6200" y="762000"/>
            <a:ext cx="8915400" cy="457200"/>
          </a:xfrm>
        </p:spPr>
        <p:txBody>
          <a:bodyPr/>
          <a:lstStyle/>
          <a:p>
            <a:r>
              <a:rPr lang="en-CA" sz="2800" dirty="0" smtClean="0"/>
              <a:t>-13 dB Interference is added only to RU-A (26-RU 9) with various MCS combinations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3521392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85800"/>
            <a:ext cx="8610600" cy="533400"/>
          </a:xfrm>
        </p:spPr>
        <p:txBody>
          <a:bodyPr/>
          <a:lstStyle/>
          <a:p>
            <a:r>
              <a:rPr lang="en-CA" sz="2800" dirty="0">
                <a:solidFill>
                  <a:srgbClr val="000000"/>
                </a:solidFill>
              </a:rPr>
              <a:t>-</a:t>
            </a:r>
            <a:r>
              <a:rPr lang="en-CA" sz="2800" dirty="0" smtClean="0">
                <a:solidFill>
                  <a:srgbClr val="000000"/>
                </a:solidFill>
              </a:rPr>
              <a:t>10.5 </a:t>
            </a:r>
            <a:r>
              <a:rPr lang="en-CA" sz="2800" dirty="0">
                <a:solidFill>
                  <a:srgbClr val="000000"/>
                </a:solidFill>
              </a:rPr>
              <a:t>dB Interference is added only to RU-A (26-RU 9)</a:t>
            </a:r>
            <a:endParaRPr lang="en-CA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371600"/>
            <a:ext cx="8610600" cy="49530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Mar 2020</a:t>
            </a:r>
            <a:endParaRPr lang="en-US" altLang="ko-K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Junghoon Suh, et. al, Huawei</a:t>
            </a:r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Slide </a:t>
            </a:r>
            <a:fld id="{E792CD62-9AAA-4B66-A216-7F1F565D5B47}" type="slidenum">
              <a:rPr lang="en-US" altLang="ko-KR" smtClean="0"/>
              <a:pPr/>
              <a:t>8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505262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371600"/>
            <a:ext cx="8686800" cy="48768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Mar 2020</a:t>
            </a:r>
            <a:endParaRPr lang="en-US" altLang="ko-K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Junghoon Suh, et. al, Huawei</a:t>
            </a:r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Slide </a:t>
            </a:r>
            <a:fld id="{E792CD62-9AAA-4B66-A216-7F1F565D5B47}" type="slidenum">
              <a:rPr lang="en-US" altLang="ko-KR" smtClean="0"/>
              <a:pPr/>
              <a:t>9</a:t>
            </a:fld>
            <a:endParaRPr lang="en-US" altLang="ko-KR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52400" y="685800"/>
            <a:ext cx="8839200" cy="609600"/>
          </a:xfrm>
        </p:spPr>
        <p:txBody>
          <a:bodyPr/>
          <a:lstStyle/>
          <a:p>
            <a:r>
              <a:rPr lang="en-CA" sz="2800" dirty="0" smtClean="0">
                <a:solidFill>
                  <a:srgbClr val="000000"/>
                </a:solidFill>
              </a:rPr>
              <a:t>-7.5 </a:t>
            </a:r>
            <a:r>
              <a:rPr lang="en-CA" sz="2800" dirty="0">
                <a:solidFill>
                  <a:srgbClr val="000000"/>
                </a:solidFill>
              </a:rPr>
              <a:t>dB Interference is added only to RU-A (26-RU 9)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19578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02-11-Submissio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802-11-Submiss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802-11-Submiss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02-11-Submiss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187497</TotalTime>
  <Words>1710</Words>
  <Application>Microsoft Office PowerPoint</Application>
  <PresentationFormat>On-screen Show (4:3)</PresentationFormat>
  <Paragraphs>297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 Unicode MS</vt:lpstr>
      <vt:lpstr>맑은 고딕</vt:lpstr>
      <vt:lpstr>MS Gothic</vt:lpstr>
      <vt:lpstr>Arial</vt:lpstr>
      <vt:lpstr>굴림</vt:lpstr>
      <vt:lpstr>굴림</vt:lpstr>
      <vt:lpstr>Times New Roman</vt:lpstr>
      <vt:lpstr>802-11-Submission</vt:lpstr>
      <vt:lpstr>Small Size MRU with Different MCS and BCC</vt:lpstr>
      <vt:lpstr>Background</vt:lpstr>
      <vt:lpstr>Channel Impact on Far-apart RUs (1)</vt:lpstr>
      <vt:lpstr>Channel Impact on Far-apart RUs (2)</vt:lpstr>
      <vt:lpstr>Evaluation Option 1 for 20 MHz PPDU,  MRU with Different MCS vs. the Same MCS</vt:lpstr>
      <vt:lpstr>PowerPoint Presentation</vt:lpstr>
      <vt:lpstr>-13 dB Interference is added only to RU-A (26-RU 9) with various MCS combinations</vt:lpstr>
      <vt:lpstr>-10.5 dB Interference is added only to RU-A (26-RU 9)</vt:lpstr>
      <vt:lpstr>-7.5 dB Interference is added only to RU-A (26-RU 9)</vt:lpstr>
      <vt:lpstr>-4.5 dB Interference is added only to RU-A (26-RU 9)</vt:lpstr>
      <vt:lpstr>Observation so far</vt:lpstr>
      <vt:lpstr>Option 2</vt:lpstr>
      <vt:lpstr>Evaluation Option 3 for 20 MHz PPDU with a common Interleaver as well as a common BCC encoder</vt:lpstr>
      <vt:lpstr>-13 dB Interference is added only to RU-A (26-RU 9) for Option 3</vt:lpstr>
      <vt:lpstr>-13 dB Interference is added only to RU-A (26-RU 9), and RU-B is 106-RU 1 for Option 3</vt:lpstr>
      <vt:lpstr>Summary</vt:lpstr>
      <vt:lpstr>Reference</vt:lpstr>
      <vt:lpstr>SP 1</vt:lpstr>
      <vt:lpstr>SP 2</vt:lpstr>
      <vt:lpstr>SP 3</vt:lpstr>
    </vt:vector>
  </TitlesOfParts>
  <Company>LG Electronics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System Information update procedure</dc:title>
  <dc:creator>Giwon Park</dc:creator>
  <cp:lastModifiedBy>Junghoon Suh</cp:lastModifiedBy>
  <cp:revision>3522</cp:revision>
  <cp:lastPrinted>2019-10-30T14:42:18Z</cp:lastPrinted>
  <dcterms:created xsi:type="dcterms:W3CDTF">2007-05-21T21:00:37Z</dcterms:created>
  <dcterms:modified xsi:type="dcterms:W3CDTF">2020-04-23T00:18:54Z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2015_ms_pID_725343">
    <vt:lpwstr>(2)A56q1VWb31HeONRT4KPsYNh/hp5DyC+ahE2YERZ3WFOcgCI2nj85EHasTXXRokWDp6kHsF/C
8xxCohD9ok8Tu1lVri3JyCdeDIF4qy45Zu49dRHHD08pJ10mrcRqp3EHsVO/5+t+8nhQbXUP
WFHTuirM+kgLYor0+xO0YDC18ciH74YvCfEDHLZR7c3PjPGndqabkeYXcXFaBuZOidGsR55J
lSR8e70t+AbOlg+832</vt:lpwstr>
  </property>
  <property fmtid="{D5CDD505-2E9C-101B-9397-08002B2CF9AE}" pid="3" name="_2015_ms_pID_7253431">
    <vt:lpwstr>cnUm6lU5sDl21P7OhygWk9SPgEtKEGf9QcGOiBlyXtUtds6cFKvhbe
FU9z4KkMJGIZEGeYxuEV+9SjN9SPqENYF/FpC8IVBGFL2MyXv4mWbDxI92SPSNMxs6Bv6aEY
eAEEz0ytyy05WLxPLOyNzjkiyKY+lSRalUn6DPioM/vAjZ/Rhe8+YXIOrbOdePWY5wQ=</vt:lpwstr>
  </property>
  <property fmtid="{D5CDD505-2E9C-101B-9397-08002B2CF9AE}" pid="4" name="_readonly">
    <vt:lpwstr/>
  </property>
  <property fmtid="{D5CDD505-2E9C-101B-9397-08002B2CF9AE}" pid="5" name="_change">
    <vt:lpwstr/>
  </property>
  <property fmtid="{D5CDD505-2E9C-101B-9397-08002B2CF9AE}" pid="6" name="_full-control">
    <vt:lpwstr/>
  </property>
  <property fmtid="{D5CDD505-2E9C-101B-9397-08002B2CF9AE}" pid="7" name="sflag">
    <vt:lpwstr>1578421453</vt:lpwstr>
  </property>
</Properties>
</file>