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p:sldMasterIdLst>
    <p:sldMasterId id="2147483648" r:id="rId1"/>
  </p:sldMasterIdLst>
  <p:notesMasterIdLst>
    <p:notesMasterId r:id="rId12"/>
  </p:notesMasterIdLst>
  <p:handoutMasterIdLst>
    <p:handoutMasterId r:id="rId13"/>
  </p:handoutMasterIdLst>
  <p:sldIdLst>
    <p:sldId id="289" r:id="rId2"/>
    <p:sldId id="327" r:id="rId3"/>
    <p:sldId id="333" r:id="rId4"/>
    <p:sldId id="393" r:id="rId5"/>
    <p:sldId id="400" r:id="rId6"/>
    <p:sldId id="390" r:id="rId7"/>
    <p:sldId id="395" r:id="rId8"/>
    <p:sldId id="392" r:id="rId9"/>
    <p:sldId id="385" r:id="rId10"/>
    <p:sldId id="29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71" autoAdjust="0"/>
    <p:restoredTop sz="93304" autoAdjust="0"/>
  </p:normalViewPr>
  <p:slideViewPr>
    <p:cSldViewPr>
      <p:cViewPr varScale="1">
        <p:scale>
          <a:sx n="158" d="100"/>
          <a:sy n="158" d="100"/>
        </p:scale>
        <p:origin x="100" y="112"/>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6" y="-3188"/>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dirty="0"/>
              <a:t>Page </a:t>
            </a:r>
            <a:fld id="{1511EA03-522E-4CA2-9944-B7F253F8EC1A}" type="slidenum">
              <a:rPr lang="en-US" altLang="zh-CN"/>
              <a:t>‹#›</a:t>
            </a:fld>
            <a:endParaRPr lang="en-US" altLang="zh-CN"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dirty="0"/>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4487337" y="8985250"/>
            <a:ext cx="1794401"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dirty="0" smtClean="0"/>
              <a:t>Yonggang Fang, ZTE</a:t>
            </a:r>
            <a:endParaRPr lang="en-US" altLang="zh-CN"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6419427" y="8960742"/>
            <a:ext cx="513185" cy="319783"/>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dirty="0"/>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dirty="0"/>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dirty="0"/>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dirty="0"/>
              <a:t>Page </a:t>
            </a:r>
            <a:fld id="{40A6FFB0-83BC-4172-9244-980194D3E1F8}" type="slidenum">
              <a:rPr lang="en-US" altLang="zh-CN"/>
              <a:t>1</a:t>
            </a:fld>
            <a:endParaRPr lang="en-US" altLang="zh-CN" dirty="0"/>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dirty="0" smtClean="0"/>
              <a:t>Page </a:t>
            </a:r>
            <a:fld id="{BD4178A6-0380-4025-800F-AD68D5F93500}" type="slidenum">
              <a:rPr lang="en-US" altLang="zh-CN" smtClean="0"/>
              <a:t>10</a:t>
            </a:fld>
            <a:endParaRPr lang="en-US" altLang="zh-CN" dirty="0"/>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14633" y="6484694"/>
            <a:ext cx="1629292" cy="184666"/>
          </a:xfrm>
        </p:spPr>
        <p:txBody>
          <a:bodyPr/>
          <a:lstStyle>
            <a:lvl1pPr>
              <a:defRPr/>
            </a:lvl1pPr>
          </a:lstStyle>
          <a:p>
            <a:pPr>
              <a:defRPr/>
            </a:pPr>
            <a:r>
              <a:rPr lang="en-US" altLang="zh-CN" dirty="0" smtClean="0"/>
              <a:t>Yonggang Fang, etc.,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14633" y="6475413"/>
            <a:ext cx="1629292"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4931653" y="332601"/>
            <a:ext cx="3513847"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802.11-2020/0469r1</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dirty="0">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2020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Multi-Link Channel Access Discussion </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2020-03-16</a:t>
            </a:r>
            <a:endParaRPr lang="en-US" altLang="zh-CN" sz="2000" dirty="0">
              <a:ea typeface="宋体" panose="02010600030101010101" pitchFamily="2" charset="-122"/>
            </a:endParaRPr>
          </a:p>
        </p:txBody>
      </p:sp>
      <p:graphicFrame>
        <p:nvGraphicFramePr>
          <p:cNvPr id="2" name="Table 1"/>
          <p:cNvGraphicFramePr>
            <a:graphicFrameLocks noGrp="1"/>
          </p:cNvGraphicFramePr>
          <p:nvPr>
            <p:extLst>
              <p:ext uri="{D42A27DB-BD31-4B8C-83A1-F6EECF244321}">
                <p14:modId xmlns:p14="http://schemas.microsoft.com/office/powerpoint/2010/main" val="3858756014"/>
              </p:ext>
            </p:extLst>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232247"/>
                <a:gridCol w="792088"/>
                <a:gridCol w="2088232"/>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Yonggang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Nan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smtClean="0">
                          <a:solidFill>
                            <a:schemeClr val="tx1"/>
                          </a:solidFill>
                        </a:rPr>
                        <a:t>Zhiqiang 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6876161" y="6484694"/>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4" name="Footer Placeholder 3"/>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sz="2000" b="0" dirty="0" smtClean="0">
                <a:ea typeface="Gulim" panose="020B0600000101010101" charset="-127"/>
              </a:rPr>
              <a:t>This contribution discusses the carrier sensing and channel access mechanism in Multi-Link communication to support </a:t>
            </a:r>
            <a:r>
              <a:rPr lang="en-US" altLang="ko-KR" sz="2000" b="0" dirty="0">
                <a:ea typeface="Gulim" panose="020B0600000101010101" charset="-127"/>
              </a:rPr>
              <a:t>high </a:t>
            </a:r>
            <a:r>
              <a:rPr lang="en-US" altLang="ko-KR" sz="2000" b="0" dirty="0" smtClean="0">
                <a:ea typeface="Gulim" panose="020B0600000101010101" charset="-127"/>
              </a:rPr>
              <a:t>priority/low </a:t>
            </a:r>
            <a:r>
              <a:rPr lang="en-US" altLang="ko-KR" sz="2000" b="0" dirty="0">
                <a:ea typeface="Gulim" panose="020B0600000101010101" charset="-127"/>
              </a:rPr>
              <a:t>latency </a:t>
            </a:r>
            <a:r>
              <a:rPr lang="en-US" altLang="ko-KR" sz="2000" b="0" dirty="0" smtClean="0">
                <a:ea typeface="Gulim" panose="020B0600000101010101" charset="-127"/>
              </a:rPr>
              <a:t>services. </a:t>
            </a:r>
            <a:endParaRPr lang="zh-CN" altLang="en-US" sz="2000"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1"/>
            <a:ext cx="8042322" cy="4680521"/>
          </a:xfrm>
        </p:spPr>
        <p:txBody>
          <a:bodyPr/>
          <a:lstStyle/>
          <a:p>
            <a:r>
              <a:rPr lang="en-US" altLang="ko-KR" dirty="0" smtClean="0">
                <a:ea typeface="Gulim" panose="020B0600000101010101" charset="-127"/>
              </a:rPr>
              <a:t>Re-cap of support low latency requirements (1)</a:t>
            </a:r>
            <a:endParaRPr lang="en-US" altLang="ko-KR" dirty="0">
              <a:ea typeface="Gulim" panose="020B0600000101010101" charset="-127"/>
            </a:endParaRPr>
          </a:p>
          <a:p>
            <a:pPr lvl="1"/>
            <a:r>
              <a:rPr lang="en-US" altLang="ko-KR" sz="1800" dirty="0" smtClean="0"/>
              <a:t>802.11be PAR and CSD [1][2] indicate that </a:t>
            </a:r>
          </a:p>
          <a:p>
            <a:pPr lvl="2"/>
            <a:r>
              <a:rPr lang="en-GB" sz="1600" dirty="0"/>
              <a:t>This amendment defines at least one mode of operation capable of improved worst case latency and jitter</a:t>
            </a:r>
            <a:r>
              <a:rPr lang="en-GB" sz="1600" dirty="0" smtClean="0"/>
              <a:t>.</a:t>
            </a:r>
          </a:p>
          <a:p>
            <a:pPr lvl="2"/>
            <a:r>
              <a:rPr lang="en-US" altLang="ko-KR" sz="1600" dirty="0"/>
              <a:t>This amendment aims to build on the current and emerging WLAN technologies by providing further improvement of aggregate throughput and latency to ensure competitiveness of IEEE Std. 802.11 in coming years.</a:t>
            </a:r>
          </a:p>
          <a:p>
            <a:pPr lvl="2"/>
            <a:r>
              <a:rPr lang="en-US" altLang="ko-KR" sz="1600" dirty="0" smtClean="0"/>
              <a:t>This </a:t>
            </a:r>
            <a:r>
              <a:rPr lang="en-US" altLang="ko-KR" sz="1600" dirty="0"/>
              <a:t>project will improve the latency and jitter of WLAN</a:t>
            </a:r>
            <a:r>
              <a:rPr lang="en-US" altLang="ko-KR" sz="1600" dirty="0" smtClean="0"/>
              <a:t>.</a:t>
            </a:r>
          </a:p>
          <a:p>
            <a:pPr lvl="2"/>
            <a:endParaRPr lang="en-US" altLang="ko-KR" sz="1600" dirty="0"/>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2"/>
            <a:ext cx="8042322" cy="4248472"/>
          </a:xfrm>
        </p:spPr>
        <p:txBody>
          <a:bodyPr/>
          <a:lstStyle/>
          <a:p>
            <a:pPr marL="342900" lvl="1" indent="-342900">
              <a:buChar char="•"/>
            </a:pPr>
            <a:r>
              <a:rPr lang="en-US" altLang="ko-KR" sz="2400" b="1" dirty="0">
                <a:ea typeface="Gulim" panose="020B0600000101010101" charset="-127"/>
                <a:cs typeface="+mn-cs"/>
              </a:rPr>
              <a:t>Re-cap of support low latency </a:t>
            </a:r>
            <a:r>
              <a:rPr lang="en-US" altLang="ko-KR" sz="2400" b="1" dirty="0" smtClean="0">
                <a:ea typeface="Gulim" panose="020B0600000101010101" charset="-127"/>
                <a:cs typeface="+mn-cs"/>
              </a:rPr>
              <a:t>requirements (2)</a:t>
            </a:r>
          </a:p>
          <a:p>
            <a:pPr lvl="1"/>
            <a:r>
              <a:rPr lang="en-US" altLang="ko-KR" sz="1800" dirty="0" smtClean="0"/>
              <a:t>In the SFD of 802.11be [3], it indicates that </a:t>
            </a:r>
          </a:p>
          <a:p>
            <a:pPr lvl="2"/>
            <a:r>
              <a:rPr lang="en-US" altLang="ko-KR" sz="1600" dirty="0" smtClean="0"/>
              <a:t>802.11be </a:t>
            </a:r>
            <a:r>
              <a:rPr lang="en-US" altLang="ko-KR" sz="1600" dirty="0"/>
              <a:t>amendment shall define mechanism(s) in support of priority access to a non-AP STA for national security (NS)/emergency preparedness (EP) priority service </a:t>
            </a:r>
          </a:p>
          <a:p>
            <a:pPr lvl="2"/>
            <a:r>
              <a:rPr lang="en-US" altLang="ko-KR" sz="1600" dirty="0" smtClean="0"/>
              <a:t>802.11be </a:t>
            </a:r>
            <a:r>
              <a:rPr lang="en-US" altLang="ko-KR" sz="1600" dirty="0"/>
              <a:t>shall allow the following asynchronous multi-link channel access:</a:t>
            </a:r>
          </a:p>
          <a:p>
            <a:pPr lvl="3"/>
            <a:r>
              <a:rPr lang="en-US" altLang="ko-KR" sz="1400" dirty="0" smtClean="0"/>
              <a:t>Each </a:t>
            </a:r>
            <a:r>
              <a:rPr lang="en-US" altLang="ko-KR" sz="1400" dirty="0"/>
              <a:t>of STAs belonging to a MLD performs a channel access over their links independently in order to transmit frames.</a:t>
            </a:r>
          </a:p>
          <a:p>
            <a:pPr lvl="3"/>
            <a:r>
              <a:rPr lang="en-US" altLang="ko-KR" sz="1400" dirty="0" smtClean="0"/>
              <a:t>Downlink </a:t>
            </a:r>
            <a:r>
              <a:rPr lang="en-US" altLang="ko-KR" sz="1400" dirty="0"/>
              <a:t>and uplink frames can be transmitted simultaneously over the multiple links</a:t>
            </a:r>
          </a:p>
          <a:p>
            <a:pPr lvl="2"/>
            <a:r>
              <a:rPr lang="en-US" altLang="ko-KR" sz="1600" dirty="0" smtClean="0"/>
              <a:t>802.11be </a:t>
            </a:r>
            <a:r>
              <a:rPr lang="en-US" altLang="ko-KR" sz="1600" dirty="0"/>
              <a:t>shall allow a MLD that has constraints to simultaneously transmit and receive on a pair of links to operate over this pair of links</a:t>
            </a:r>
            <a:r>
              <a:rPr lang="en-US" altLang="ko-KR" sz="1600" dirty="0" smtClean="0"/>
              <a:t>. </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412333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1"/>
            <a:ext cx="8042322" cy="2597171"/>
          </a:xfrm>
        </p:spPr>
        <p:txBody>
          <a:bodyPr/>
          <a:lstStyle/>
          <a:p>
            <a:r>
              <a:rPr lang="en-US" altLang="ko-KR" dirty="0" smtClean="0">
                <a:ea typeface="Gulim" panose="020B0600000101010101" charset="-127"/>
              </a:rPr>
              <a:t>Support </a:t>
            </a:r>
            <a:r>
              <a:rPr lang="en-US" altLang="ko-KR" dirty="0">
                <a:ea typeface="Gulim" panose="020B0600000101010101" charset="-127"/>
              </a:rPr>
              <a:t>low latency </a:t>
            </a:r>
            <a:r>
              <a:rPr lang="en-US" altLang="ko-KR" dirty="0" smtClean="0">
                <a:ea typeface="Gulim" panose="020B0600000101010101" charset="-127"/>
              </a:rPr>
              <a:t>application with ML  </a:t>
            </a:r>
            <a:endParaRPr lang="en-US" altLang="ko-KR" dirty="0">
              <a:ea typeface="Gulim" panose="020B0600000101010101" charset="-127"/>
            </a:endParaRPr>
          </a:p>
          <a:p>
            <a:pPr lvl="1"/>
            <a:r>
              <a:rPr lang="en-US" altLang="ko-KR" sz="1600" dirty="0" smtClean="0"/>
              <a:t>[4] describes the requirement for 802.11be to support low latency application.</a:t>
            </a:r>
          </a:p>
          <a:p>
            <a:pPr lvl="2"/>
            <a:r>
              <a:rPr lang="en-US" altLang="ko-KR" sz="1400" dirty="0" smtClean="0"/>
              <a:t>A non-AP MLD should perform the channel access on </a:t>
            </a:r>
            <a:r>
              <a:rPr lang="en-US" altLang="ko-KR" sz="1400" dirty="0"/>
              <a:t>multiple channels to </a:t>
            </a:r>
            <a:r>
              <a:rPr lang="en-US" altLang="ko-KR" sz="1400" dirty="0" smtClean="0"/>
              <a:t>find and acquire </a:t>
            </a:r>
            <a:r>
              <a:rPr lang="en-US" altLang="ko-KR" sz="1400" dirty="0"/>
              <a:t>the earliest available link(s) </a:t>
            </a:r>
            <a:r>
              <a:rPr lang="en-US" altLang="ko-KR" sz="1400" dirty="0" smtClean="0"/>
              <a:t>to transmit </a:t>
            </a:r>
            <a:r>
              <a:rPr lang="en-US" altLang="ko-KR" sz="1400" dirty="0"/>
              <a:t>the low latency data packet over this link</a:t>
            </a:r>
            <a:r>
              <a:rPr lang="en-US" altLang="ko-KR" sz="1400" dirty="0" smtClean="0"/>
              <a:t>.</a:t>
            </a:r>
          </a:p>
          <a:p>
            <a:pPr lvl="1"/>
            <a:r>
              <a:rPr lang="en-US" altLang="ko-KR" sz="1600" dirty="0"/>
              <a:t>This </a:t>
            </a:r>
            <a:r>
              <a:rPr lang="en-US" altLang="ko-KR" sz="1600" dirty="0" smtClean="0"/>
              <a:t>indicates that </a:t>
            </a:r>
            <a:r>
              <a:rPr lang="en-US" altLang="ko-KR" sz="1600" dirty="0"/>
              <a:t>the CCA should be performed on each link independently to find the earliest available channel.</a:t>
            </a:r>
          </a:p>
          <a:p>
            <a:pPr lvl="1"/>
            <a:r>
              <a:rPr lang="en-US" altLang="ko-KR" sz="1600" dirty="0"/>
              <a:t>In this contribution, we </a:t>
            </a:r>
            <a:r>
              <a:rPr lang="en-US" altLang="ko-KR" sz="1600" dirty="0"/>
              <a:t>will follow-up this and discuss </a:t>
            </a:r>
            <a:r>
              <a:rPr lang="en-US" altLang="ko-KR" sz="1600" dirty="0"/>
              <a:t>the ML channel access </a:t>
            </a:r>
            <a:r>
              <a:rPr lang="en-US" altLang="ko-KR" sz="1600" dirty="0"/>
              <a:t>for the </a:t>
            </a:r>
            <a:r>
              <a:rPr lang="en-US" altLang="ko-KR" sz="1600" dirty="0"/>
              <a:t>MLD </a:t>
            </a:r>
            <a:r>
              <a:rPr lang="en-US" altLang="ko-KR" sz="1600" dirty="0"/>
              <a:t>cable </a:t>
            </a:r>
            <a:r>
              <a:rPr lang="en-US" altLang="ko-KR" sz="1600" dirty="0"/>
              <a:t>of </a:t>
            </a:r>
            <a:r>
              <a:rPr lang="en-US" altLang="ko-KR" sz="1600" dirty="0"/>
              <a:t>STR (simultaneous transmission and reception)</a:t>
            </a:r>
            <a:endParaRPr lang="en-US" altLang="ko-KR" sz="1600" dirty="0"/>
          </a:p>
          <a:p>
            <a:pPr marL="857250" lvl="2" indent="0">
              <a:buNone/>
            </a:pPr>
            <a:endParaRPr lang="en-US" altLang="ko-KR" sz="1400" dirty="0"/>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grpSp>
        <p:nvGrpSpPr>
          <p:cNvPr id="42" name="Group 41"/>
          <p:cNvGrpSpPr/>
          <p:nvPr/>
        </p:nvGrpSpPr>
        <p:grpSpPr>
          <a:xfrm>
            <a:off x="1773388" y="4401979"/>
            <a:ext cx="6110980" cy="2007440"/>
            <a:chOff x="1773388" y="4401979"/>
            <a:chExt cx="6110980" cy="2007440"/>
          </a:xfrm>
        </p:grpSpPr>
        <p:cxnSp>
          <p:nvCxnSpPr>
            <p:cNvPr id="8" name="Straight Arrow Connector 7"/>
            <p:cNvCxnSpPr/>
            <p:nvPr/>
          </p:nvCxnSpPr>
          <p:spPr bwMode="auto">
            <a:xfrm flipV="1">
              <a:off x="1835696" y="6070336"/>
              <a:ext cx="5897527" cy="141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 name="TextBox 8"/>
            <p:cNvSpPr txBox="1"/>
            <p:nvPr/>
          </p:nvSpPr>
          <p:spPr>
            <a:xfrm>
              <a:off x="1773388" y="5405102"/>
              <a:ext cx="841897" cy="230832"/>
            </a:xfrm>
            <a:prstGeom prst="rect">
              <a:avLst/>
            </a:prstGeom>
            <a:noFill/>
          </p:spPr>
          <p:txBody>
            <a:bodyPr wrap="none" rtlCol="0">
              <a:spAutoFit/>
            </a:bodyPr>
            <a:lstStyle/>
            <a:p>
              <a:pPr algn="ctr"/>
              <a:r>
                <a:rPr lang="en-US" sz="900" dirty="0" smtClean="0"/>
                <a:t>Link 2 (CH2) </a:t>
              </a:r>
            </a:p>
          </p:txBody>
        </p:sp>
        <p:sp>
          <p:nvSpPr>
            <p:cNvPr id="10" name="Rectangle 9"/>
            <p:cNvSpPr/>
            <p:nvPr/>
          </p:nvSpPr>
          <p:spPr bwMode="auto">
            <a:xfrm>
              <a:off x="2941479" y="5826221"/>
              <a:ext cx="3346791" cy="2512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1" name="TextBox 10"/>
            <p:cNvSpPr txBox="1"/>
            <p:nvPr/>
          </p:nvSpPr>
          <p:spPr>
            <a:xfrm>
              <a:off x="1776932" y="5851958"/>
              <a:ext cx="841897" cy="207749"/>
            </a:xfrm>
            <a:prstGeom prst="rect">
              <a:avLst/>
            </a:prstGeom>
            <a:noFill/>
          </p:spPr>
          <p:txBody>
            <a:bodyPr wrap="none" rtlCol="0">
              <a:spAutoFit/>
            </a:bodyPr>
            <a:lstStyle/>
            <a:p>
              <a:pPr algn="ctr">
                <a:lnSpc>
                  <a:spcPts val="900"/>
                </a:lnSpc>
              </a:pPr>
              <a:r>
                <a:rPr lang="en-US" sz="900" dirty="0" smtClean="0"/>
                <a:t>Link 1 (CH1) </a:t>
              </a:r>
            </a:p>
          </p:txBody>
        </p:sp>
        <p:sp>
          <p:nvSpPr>
            <p:cNvPr id="12" name="Rectangle 11"/>
            <p:cNvSpPr/>
            <p:nvPr/>
          </p:nvSpPr>
          <p:spPr bwMode="auto">
            <a:xfrm>
              <a:off x="3292351" y="5355972"/>
              <a:ext cx="2059172" cy="2623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3" name="Rectangle 12"/>
            <p:cNvSpPr/>
            <p:nvPr/>
          </p:nvSpPr>
          <p:spPr bwMode="auto">
            <a:xfrm>
              <a:off x="2927310" y="4921318"/>
              <a:ext cx="1134133" cy="2526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4" name="TextBox 13"/>
            <p:cNvSpPr txBox="1"/>
            <p:nvPr/>
          </p:nvSpPr>
          <p:spPr>
            <a:xfrm>
              <a:off x="1784023" y="4973054"/>
              <a:ext cx="841897" cy="230832"/>
            </a:xfrm>
            <a:prstGeom prst="rect">
              <a:avLst/>
            </a:prstGeom>
            <a:noFill/>
          </p:spPr>
          <p:txBody>
            <a:bodyPr wrap="none" rtlCol="0">
              <a:spAutoFit/>
            </a:bodyPr>
            <a:lstStyle/>
            <a:p>
              <a:pPr algn="ctr"/>
              <a:r>
                <a:rPr lang="en-US" sz="900" dirty="0" smtClean="0"/>
                <a:t>Link 3 (CH3) </a:t>
              </a:r>
            </a:p>
          </p:txBody>
        </p:sp>
        <p:cxnSp>
          <p:nvCxnSpPr>
            <p:cNvPr id="15" name="Curved Connector 14"/>
            <p:cNvCxnSpPr>
              <a:stCxn id="16" idx="1"/>
              <a:endCxn id="30" idx="1"/>
            </p:cNvCxnSpPr>
            <p:nvPr/>
          </p:nvCxnSpPr>
          <p:spPr bwMode="auto">
            <a:xfrm rot="10800000" flipH="1" flipV="1">
              <a:off x="4307984" y="4588365"/>
              <a:ext cx="310308" cy="461238"/>
            </a:xfrm>
            <a:prstGeom prst="curvedConnector3">
              <a:avLst>
                <a:gd name="adj1" fmla="val -73669"/>
              </a:avLst>
            </a:prstGeom>
            <a:solidFill>
              <a:schemeClr val="accent1"/>
            </a:solidFill>
            <a:ln w="9525" cap="flat" cmpd="sng" algn="ctr">
              <a:solidFill>
                <a:schemeClr val="tx1"/>
              </a:solidFill>
              <a:prstDash val="solid"/>
              <a:round/>
              <a:headEnd type="none" w="med" len="med"/>
              <a:tailEnd type="triangle"/>
            </a:ln>
            <a:effectLst/>
          </p:spPr>
        </p:cxnSp>
        <p:sp>
          <p:nvSpPr>
            <p:cNvPr id="16" name="TextBox 15"/>
            <p:cNvSpPr txBox="1"/>
            <p:nvPr/>
          </p:nvSpPr>
          <p:spPr>
            <a:xfrm>
              <a:off x="4307984" y="4426782"/>
              <a:ext cx="1646917" cy="323165"/>
            </a:xfrm>
            <a:prstGeom prst="rect">
              <a:avLst/>
            </a:prstGeom>
            <a:noFill/>
          </p:spPr>
          <p:txBody>
            <a:bodyPr wrap="square" rtlCol="0">
              <a:spAutoFit/>
            </a:bodyPr>
            <a:lstStyle/>
            <a:p>
              <a:pPr algn="ctr">
                <a:lnSpc>
                  <a:spcPts val="900"/>
                </a:lnSpc>
              </a:pPr>
              <a:r>
                <a:rPr lang="en-US" sz="900" dirty="0" smtClean="0"/>
                <a:t>The earliest available channel (in the idle)</a:t>
              </a:r>
              <a:endParaRPr lang="en-US" sz="900" dirty="0"/>
            </a:p>
          </p:txBody>
        </p:sp>
        <p:cxnSp>
          <p:nvCxnSpPr>
            <p:cNvPr id="17" name="Straight Connector 16"/>
            <p:cNvCxnSpPr>
              <a:stCxn id="31" idx="2"/>
              <a:endCxn id="32" idx="0"/>
            </p:cNvCxnSpPr>
            <p:nvPr/>
          </p:nvCxnSpPr>
          <p:spPr bwMode="auto">
            <a:xfrm flipH="1">
              <a:off x="3743397" y="4725144"/>
              <a:ext cx="9286" cy="1470984"/>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18" name="TextBox 17"/>
            <p:cNvSpPr txBox="1"/>
            <p:nvPr/>
          </p:nvSpPr>
          <p:spPr>
            <a:xfrm>
              <a:off x="3204872" y="4946077"/>
              <a:ext cx="639919" cy="230832"/>
            </a:xfrm>
            <a:prstGeom prst="rect">
              <a:avLst/>
            </a:prstGeom>
            <a:noFill/>
          </p:spPr>
          <p:txBody>
            <a:bodyPr wrap="none" rtlCol="0">
              <a:spAutoFit/>
            </a:bodyPr>
            <a:lstStyle/>
            <a:p>
              <a:pPr algn="ctr"/>
              <a:r>
                <a:rPr lang="en-US" sz="900" dirty="0" smtClean="0"/>
                <a:t>CH Busy</a:t>
              </a:r>
            </a:p>
          </p:txBody>
        </p:sp>
        <p:sp>
          <p:nvSpPr>
            <p:cNvPr id="19" name="TextBox 18"/>
            <p:cNvSpPr txBox="1"/>
            <p:nvPr/>
          </p:nvSpPr>
          <p:spPr>
            <a:xfrm>
              <a:off x="3708928" y="5386149"/>
              <a:ext cx="639919" cy="230832"/>
            </a:xfrm>
            <a:prstGeom prst="rect">
              <a:avLst/>
            </a:prstGeom>
            <a:noFill/>
          </p:spPr>
          <p:txBody>
            <a:bodyPr wrap="none" rtlCol="0">
              <a:spAutoFit/>
            </a:bodyPr>
            <a:lstStyle/>
            <a:p>
              <a:pPr algn="ctr"/>
              <a:r>
                <a:rPr lang="en-US" sz="900" dirty="0" smtClean="0"/>
                <a:t>CH Busy</a:t>
              </a:r>
            </a:p>
          </p:txBody>
        </p:sp>
        <p:sp>
          <p:nvSpPr>
            <p:cNvPr id="20" name="TextBox 19"/>
            <p:cNvSpPr txBox="1"/>
            <p:nvPr/>
          </p:nvSpPr>
          <p:spPr>
            <a:xfrm>
              <a:off x="3708928" y="5857045"/>
              <a:ext cx="639919" cy="230832"/>
            </a:xfrm>
            <a:prstGeom prst="rect">
              <a:avLst/>
            </a:prstGeom>
            <a:noFill/>
          </p:spPr>
          <p:txBody>
            <a:bodyPr wrap="none" rtlCol="0">
              <a:spAutoFit/>
            </a:bodyPr>
            <a:lstStyle/>
            <a:p>
              <a:pPr algn="ctr"/>
              <a:r>
                <a:rPr lang="en-US" sz="900" dirty="0" smtClean="0"/>
                <a:t>CH Busy</a:t>
              </a:r>
            </a:p>
          </p:txBody>
        </p:sp>
        <p:grpSp>
          <p:nvGrpSpPr>
            <p:cNvPr id="21" name="Group 20"/>
            <p:cNvGrpSpPr/>
            <p:nvPr/>
          </p:nvGrpSpPr>
          <p:grpSpPr>
            <a:xfrm>
              <a:off x="4156282" y="4897727"/>
              <a:ext cx="2314989" cy="278477"/>
              <a:chOff x="3862409" y="2747255"/>
              <a:chExt cx="2314989" cy="278477"/>
            </a:xfrm>
            <a:noFill/>
          </p:grpSpPr>
          <p:grpSp>
            <p:nvGrpSpPr>
              <p:cNvPr id="22" name="Group 21"/>
              <p:cNvGrpSpPr/>
              <p:nvPr/>
            </p:nvGrpSpPr>
            <p:grpSpPr>
              <a:xfrm>
                <a:off x="4317138" y="2747255"/>
                <a:ext cx="1860260" cy="274070"/>
                <a:chOff x="4492624" y="2747255"/>
                <a:chExt cx="1860260" cy="274070"/>
              </a:xfrm>
              <a:grpFill/>
            </p:grpSpPr>
            <p:sp>
              <p:nvSpPr>
                <p:cNvPr id="29" name="Rectangle 28"/>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30" name="TextBox 29"/>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CH3</a:t>
                  </a:r>
                  <a:endParaRPr lang="en-US" sz="900" dirty="0"/>
                </a:p>
              </p:txBody>
            </p:sp>
          </p:grpSp>
          <p:grpSp>
            <p:nvGrpSpPr>
              <p:cNvPr id="23" name="Group 22"/>
              <p:cNvGrpSpPr/>
              <p:nvPr/>
            </p:nvGrpSpPr>
            <p:grpSpPr>
              <a:xfrm>
                <a:off x="3862409" y="2888748"/>
                <a:ext cx="452063" cy="136984"/>
                <a:chOff x="6205591" y="4947014"/>
                <a:chExt cx="452063" cy="136984"/>
              </a:xfrm>
              <a:grpFill/>
            </p:grpSpPr>
            <p:sp>
              <p:nvSpPr>
                <p:cNvPr id="24" name="Rectangle 23"/>
                <p:cNvSpPr/>
                <p:nvPr/>
              </p:nvSpPr>
              <p:spPr>
                <a:xfrm>
                  <a:off x="6205591" y="4952144"/>
                  <a:ext cx="452063" cy="123290"/>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flipH="1">
                  <a:off x="6205591" y="495214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6306621" y="4960708"/>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6407651" y="494872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6508681" y="494701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
          <p:nvSpPr>
            <p:cNvPr id="31" name="TextBox 30"/>
            <p:cNvSpPr txBox="1"/>
            <p:nvPr/>
          </p:nvSpPr>
          <p:spPr>
            <a:xfrm>
              <a:off x="3323885" y="4401979"/>
              <a:ext cx="857595" cy="323165"/>
            </a:xfrm>
            <a:prstGeom prst="rect">
              <a:avLst/>
            </a:prstGeom>
            <a:noFill/>
          </p:spPr>
          <p:txBody>
            <a:bodyPr wrap="square" rtlCol="0">
              <a:spAutoFit/>
            </a:bodyPr>
            <a:lstStyle/>
            <a:p>
              <a:pPr algn="ctr">
                <a:lnSpc>
                  <a:spcPts val="900"/>
                </a:lnSpc>
              </a:pPr>
              <a:r>
                <a:rPr lang="en-US" sz="900" dirty="0" smtClean="0"/>
                <a:t>Pending data to be sent</a:t>
              </a:r>
              <a:endParaRPr lang="en-US" sz="900" dirty="0"/>
            </a:p>
          </p:txBody>
        </p:sp>
        <p:sp>
          <p:nvSpPr>
            <p:cNvPr id="32" name="TextBox 31"/>
            <p:cNvSpPr txBox="1"/>
            <p:nvPr/>
          </p:nvSpPr>
          <p:spPr>
            <a:xfrm>
              <a:off x="3563888" y="6196128"/>
              <a:ext cx="359017" cy="213291"/>
            </a:xfrm>
            <a:prstGeom prst="rect">
              <a:avLst/>
            </a:prstGeom>
            <a:noFill/>
          </p:spPr>
          <p:txBody>
            <a:bodyPr wrap="square" rtlCol="0">
              <a:spAutoFit/>
            </a:bodyPr>
            <a:lstStyle/>
            <a:p>
              <a:pPr algn="ctr">
                <a:lnSpc>
                  <a:spcPts val="900"/>
                </a:lnSpc>
              </a:pPr>
              <a:r>
                <a:rPr lang="en-US" sz="900" dirty="0" smtClean="0"/>
                <a:t>T0</a:t>
              </a:r>
              <a:endParaRPr lang="en-US" sz="900" dirty="0"/>
            </a:p>
          </p:txBody>
        </p:sp>
        <p:sp>
          <p:nvSpPr>
            <p:cNvPr id="34" name="TextBox 33"/>
            <p:cNvSpPr txBox="1"/>
            <p:nvPr/>
          </p:nvSpPr>
          <p:spPr>
            <a:xfrm>
              <a:off x="7026773" y="5877272"/>
              <a:ext cx="857595" cy="207749"/>
            </a:xfrm>
            <a:prstGeom prst="rect">
              <a:avLst/>
            </a:prstGeom>
            <a:noFill/>
          </p:spPr>
          <p:txBody>
            <a:bodyPr wrap="square" rtlCol="0">
              <a:spAutoFit/>
            </a:bodyPr>
            <a:lstStyle/>
            <a:p>
              <a:pPr algn="ctr">
                <a:lnSpc>
                  <a:spcPts val="900"/>
                </a:lnSpc>
              </a:pPr>
              <a:r>
                <a:rPr lang="en-US" sz="900" dirty="0" smtClean="0"/>
                <a:t>Time</a:t>
              </a:r>
              <a:endParaRPr lang="en-US" sz="900" dirty="0"/>
            </a:p>
          </p:txBody>
        </p:sp>
        <p:cxnSp>
          <p:nvCxnSpPr>
            <p:cNvPr id="35" name="Straight Connector 34"/>
            <p:cNvCxnSpPr/>
            <p:nvPr/>
          </p:nvCxnSpPr>
          <p:spPr bwMode="auto">
            <a:xfrm flipH="1">
              <a:off x="4064694" y="4749947"/>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cxnSp>
          <p:nvCxnSpPr>
            <p:cNvPr id="36" name="Straight Connector 35"/>
            <p:cNvCxnSpPr/>
            <p:nvPr/>
          </p:nvCxnSpPr>
          <p:spPr bwMode="auto">
            <a:xfrm flipH="1">
              <a:off x="4617898" y="4702284"/>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40" name="TextBox 39"/>
            <p:cNvSpPr txBox="1"/>
            <p:nvPr/>
          </p:nvSpPr>
          <p:spPr>
            <a:xfrm>
              <a:off x="3886851" y="6194325"/>
              <a:ext cx="359017" cy="213291"/>
            </a:xfrm>
            <a:prstGeom prst="rect">
              <a:avLst/>
            </a:prstGeom>
            <a:noFill/>
          </p:spPr>
          <p:txBody>
            <a:bodyPr wrap="square" rtlCol="0">
              <a:spAutoFit/>
            </a:bodyPr>
            <a:lstStyle/>
            <a:p>
              <a:pPr algn="ctr">
                <a:lnSpc>
                  <a:spcPts val="900"/>
                </a:lnSpc>
              </a:pPr>
              <a:r>
                <a:rPr lang="en-US" sz="900" dirty="0" smtClean="0"/>
                <a:t>T1</a:t>
              </a:r>
              <a:endParaRPr lang="en-US" sz="900" dirty="0"/>
            </a:p>
          </p:txBody>
        </p:sp>
        <p:sp>
          <p:nvSpPr>
            <p:cNvPr id="41" name="TextBox 40"/>
            <p:cNvSpPr txBox="1"/>
            <p:nvPr/>
          </p:nvSpPr>
          <p:spPr>
            <a:xfrm>
              <a:off x="4437391" y="6195784"/>
              <a:ext cx="359017" cy="213291"/>
            </a:xfrm>
            <a:prstGeom prst="rect">
              <a:avLst/>
            </a:prstGeom>
            <a:noFill/>
          </p:spPr>
          <p:txBody>
            <a:bodyPr wrap="square" rtlCol="0">
              <a:spAutoFit/>
            </a:bodyPr>
            <a:lstStyle/>
            <a:p>
              <a:pPr algn="ctr">
                <a:lnSpc>
                  <a:spcPts val="900"/>
                </a:lnSpc>
              </a:pPr>
              <a:r>
                <a:rPr lang="en-US" sz="900" dirty="0" smtClean="0"/>
                <a:t>T2</a:t>
              </a:r>
              <a:endParaRPr lang="en-US" sz="900" dirty="0"/>
            </a:p>
          </p:txBody>
        </p:sp>
      </p:grpSp>
    </p:spTree>
    <p:extLst>
      <p:ext uri="{BB962C8B-B14F-4D97-AF65-F5344CB8AC3E}">
        <p14:creationId xmlns:p14="http://schemas.microsoft.com/office/powerpoint/2010/main" val="2849661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Channel Access for STR </a:t>
            </a:r>
            <a:endParaRPr lang="zh-CN" altLang="en-US" dirty="0"/>
          </a:p>
        </p:txBody>
      </p:sp>
      <p:sp>
        <p:nvSpPr>
          <p:cNvPr id="3" name="内容占位符 2"/>
          <p:cNvSpPr>
            <a:spLocks noGrp="1"/>
          </p:cNvSpPr>
          <p:nvPr>
            <p:ph idx="1"/>
          </p:nvPr>
        </p:nvSpPr>
        <p:spPr>
          <a:xfrm>
            <a:off x="634134" y="1628799"/>
            <a:ext cx="8042322" cy="2557155"/>
          </a:xfrm>
        </p:spPr>
        <p:txBody>
          <a:bodyPr/>
          <a:lstStyle/>
          <a:p>
            <a:pPr marL="342900" lvl="1" indent="-342900">
              <a:buChar char="•"/>
            </a:pPr>
            <a:r>
              <a:rPr lang="en-US" altLang="ko-KR" sz="2400" b="1" dirty="0" smtClean="0">
                <a:ea typeface="Gulim" panose="020B0600000101010101" charset="-127"/>
                <a:cs typeface="+mn-cs"/>
              </a:rPr>
              <a:t>Independent ML EDCA Backoff</a:t>
            </a:r>
            <a:endParaRPr lang="en-US" altLang="ko-KR" sz="2400" b="1" dirty="0">
              <a:ea typeface="Gulim" panose="020B0600000101010101" charset="-127"/>
              <a:cs typeface="+mn-cs"/>
            </a:endParaRPr>
          </a:p>
          <a:p>
            <a:pPr lvl="1"/>
            <a:r>
              <a:rPr lang="en-US" altLang="ko-KR" sz="1600" dirty="0" smtClean="0">
                <a:ea typeface="Gulim" panose="020B0600000101010101" charset="-127"/>
              </a:rPr>
              <a:t>A STR capable MLD has multiple individual CCA sensors and backoff counters.  </a:t>
            </a:r>
          </a:p>
          <a:p>
            <a:pPr lvl="2"/>
            <a:r>
              <a:rPr lang="en-US" altLang="ko-KR" sz="1400" dirty="0" smtClean="0">
                <a:ea typeface="Gulim" panose="020B0600000101010101" charset="-127"/>
              </a:rPr>
              <a:t>Each STA of MLD has its own backoff </a:t>
            </a:r>
            <a:r>
              <a:rPr lang="en-US" altLang="ko-KR" sz="1400" dirty="0" smtClean="0">
                <a:ea typeface="Gulim" panose="020B0600000101010101" charset="-127"/>
              </a:rPr>
              <a:t>counters </a:t>
            </a:r>
            <a:r>
              <a:rPr lang="en-US" altLang="ko-KR" sz="1400" dirty="0" smtClean="0">
                <a:ea typeface="Gulim" panose="020B0600000101010101" charset="-127"/>
              </a:rPr>
              <a:t>for counting idle slots.  When </a:t>
            </a:r>
            <a:r>
              <a:rPr lang="en-US" altLang="ko-KR" sz="1400" dirty="0">
                <a:ea typeface="Gulim" panose="020B0600000101010101" charset="-127"/>
              </a:rPr>
              <a:t>a</a:t>
            </a:r>
            <a:r>
              <a:rPr lang="en-US" altLang="ko-KR" sz="1400" dirty="0" smtClean="0">
                <a:ea typeface="Gulim" panose="020B0600000101010101" charset="-127"/>
              </a:rPr>
              <a:t> STA of MLD performs CCA and detects the channel idle, its backoff </a:t>
            </a:r>
            <a:r>
              <a:rPr lang="en-US" altLang="ko-KR" sz="1400" dirty="0" smtClean="0">
                <a:ea typeface="Gulim" panose="020B0600000101010101" charset="-127"/>
              </a:rPr>
              <a:t>counters </a:t>
            </a:r>
            <a:r>
              <a:rPr lang="en-US" altLang="ko-KR" sz="1400" dirty="0" smtClean="0">
                <a:ea typeface="Gulim" panose="020B0600000101010101" charset="-127"/>
              </a:rPr>
              <a:t>associated to this STA </a:t>
            </a:r>
            <a:r>
              <a:rPr lang="en-US" altLang="ko-KR" sz="1400" dirty="0" smtClean="0">
                <a:ea typeface="Gulim" panose="020B0600000101010101" charset="-127"/>
              </a:rPr>
              <a:t>are  </a:t>
            </a:r>
            <a:r>
              <a:rPr lang="en-US" altLang="ko-KR" sz="1400" dirty="0" smtClean="0">
                <a:ea typeface="Gulim" panose="020B0600000101010101" charset="-127"/>
              </a:rPr>
              <a:t>reduced by “1”, till reaching to “0”.</a:t>
            </a:r>
          </a:p>
          <a:p>
            <a:pPr lvl="1"/>
            <a:r>
              <a:rPr lang="en-US" altLang="ko-KR" sz="1600" dirty="0" smtClean="0">
                <a:ea typeface="Gulim" panose="020B0600000101010101" charset="-127"/>
              </a:rPr>
              <a:t>When a backoff counter of the STA reaches to “0”, and NAV is not set, the STA of MLD performs channel access on this link.</a:t>
            </a:r>
          </a:p>
          <a:p>
            <a:pPr lvl="1"/>
            <a:r>
              <a:rPr lang="en-US" altLang="ko-KR" sz="1600" dirty="0" smtClean="0">
                <a:ea typeface="Gulim" panose="020B0600000101010101" charset="-127"/>
              </a:rPr>
              <a:t>The approach will allow each STA of MLD to sense the channel and perform the channel access independently. </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cxnSp>
        <p:nvCxnSpPr>
          <p:cNvPr id="8" name="Straight Arrow Connector 7"/>
          <p:cNvCxnSpPr/>
          <p:nvPr/>
        </p:nvCxnSpPr>
        <p:spPr bwMode="auto">
          <a:xfrm flipV="1">
            <a:off x="1835696" y="6070336"/>
            <a:ext cx="5897527" cy="141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 name="TextBox 8"/>
          <p:cNvSpPr txBox="1"/>
          <p:nvPr/>
        </p:nvSpPr>
        <p:spPr>
          <a:xfrm>
            <a:off x="1773388" y="5405102"/>
            <a:ext cx="841897" cy="230832"/>
          </a:xfrm>
          <a:prstGeom prst="rect">
            <a:avLst/>
          </a:prstGeom>
          <a:noFill/>
        </p:spPr>
        <p:txBody>
          <a:bodyPr wrap="none" rtlCol="0">
            <a:spAutoFit/>
          </a:bodyPr>
          <a:lstStyle/>
          <a:p>
            <a:pPr algn="ctr"/>
            <a:r>
              <a:rPr lang="en-US" sz="900" dirty="0" smtClean="0"/>
              <a:t>Link 2 (CH2) </a:t>
            </a:r>
          </a:p>
        </p:txBody>
      </p:sp>
      <p:sp>
        <p:nvSpPr>
          <p:cNvPr id="10" name="Rectangle 9"/>
          <p:cNvSpPr/>
          <p:nvPr/>
        </p:nvSpPr>
        <p:spPr bwMode="auto">
          <a:xfrm>
            <a:off x="2941479" y="5826221"/>
            <a:ext cx="3346791" cy="2512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1" name="TextBox 10"/>
          <p:cNvSpPr txBox="1"/>
          <p:nvPr/>
        </p:nvSpPr>
        <p:spPr>
          <a:xfrm>
            <a:off x="1776932" y="5851958"/>
            <a:ext cx="841897" cy="207749"/>
          </a:xfrm>
          <a:prstGeom prst="rect">
            <a:avLst/>
          </a:prstGeom>
          <a:noFill/>
        </p:spPr>
        <p:txBody>
          <a:bodyPr wrap="none" rtlCol="0">
            <a:spAutoFit/>
          </a:bodyPr>
          <a:lstStyle/>
          <a:p>
            <a:pPr algn="ctr">
              <a:lnSpc>
                <a:spcPts val="900"/>
              </a:lnSpc>
            </a:pPr>
            <a:r>
              <a:rPr lang="en-US" sz="900" dirty="0" smtClean="0"/>
              <a:t>Link 1 (CH1) </a:t>
            </a:r>
          </a:p>
        </p:txBody>
      </p:sp>
      <p:sp>
        <p:nvSpPr>
          <p:cNvPr id="12" name="Rectangle 11"/>
          <p:cNvSpPr/>
          <p:nvPr/>
        </p:nvSpPr>
        <p:spPr bwMode="auto">
          <a:xfrm>
            <a:off x="3210003" y="5352137"/>
            <a:ext cx="857941" cy="2623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3" name="Rectangle 12"/>
          <p:cNvSpPr/>
          <p:nvPr/>
        </p:nvSpPr>
        <p:spPr bwMode="auto">
          <a:xfrm>
            <a:off x="2927310" y="4921318"/>
            <a:ext cx="1134133" cy="2526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14" name="TextBox 13"/>
          <p:cNvSpPr txBox="1"/>
          <p:nvPr/>
        </p:nvSpPr>
        <p:spPr>
          <a:xfrm>
            <a:off x="1784023" y="4973054"/>
            <a:ext cx="841897" cy="230832"/>
          </a:xfrm>
          <a:prstGeom prst="rect">
            <a:avLst/>
          </a:prstGeom>
          <a:noFill/>
        </p:spPr>
        <p:txBody>
          <a:bodyPr wrap="none" rtlCol="0">
            <a:spAutoFit/>
          </a:bodyPr>
          <a:lstStyle/>
          <a:p>
            <a:pPr algn="ctr"/>
            <a:r>
              <a:rPr lang="en-US" sz="900" dirty="0" smtClean="0"/>
              <a:t>Link 3 (CH3) </a:t>
            </a:r>
          </a:p>
        </p:txBody>
      </p:sp>
      <p:cxnSp>
        <p:nvCxnSpPr>
          <p:cNvPr id="15" name="Curved Connector 14"/>
          <p:cNvCxnSpPr>
            <a:stCxn id="16" idx="1"/>
            <a:endCxn id="37" idx="1"/>
          </p:cNvCxnSpPr>
          <p:nvPr/>
        </p:nvCxnSpPr>
        <p:spPr bwMode="auto">
          <a:xfrm rot="10800000" flipH="1" flipV="1">
            <a:off x="4307984" y="4588365"/>
            <a:ext cx="310308" cy="461238"/>
          </a:xfrm>
          <a:prstGeom prst="curvedConnector3">
            <a:avLst>
              <a:gd name="adj1" fmla="val -73669"/>
            </a:avLst>
          </a:prstGeom>
          <a:solidFill>
            <a:schemeClr val="accent1"/>
          </a:solidFill>
          <a:ln w="9525" cap="flat" cmpd="sng" algn="ctr">
            <a:solidFill>
              <a:schemeClr val="tx1"/>
            </a:solidFill>
            <a:prstDash val="solid"/>
            <a:round/>
            <a:headEnd type="none" w="med" len="med"/>
            <a:tailEnd type="triangle"/>
          </a:ln>
          <a:effectLst/>
        </p:spPr>
      </p:cxnSp>
      <p:sp>
        <p:nvSpPr>
          <p:cNvPr id="16" name="TextBox 15"/>
          <p:cNvSpPr txBox="1"/>
          <p:nvPr/>
        </p:nvSpPr>
        <p:spPr>
          <a:xfrm>
            <a:off x="4307984" y="4426782"/>
            <a:ext cx="1646917" cy="323165"/>
          </a:xfrm>
          <a:prstGeom prst="rect">
            <a:avLst/>
          </a:prstGeom>
          <a:noFill/>
        </p:spPr>
        <p:txBody>
          <a:bodyPr wrap="square" rtlCol="0">
            <a:spAutoFit/>
          </a:bodyPr>
          <a:lstStyle/>
          <a:p>
            <a:pPr algn="ctr">
              <a:lnSpc>
                <a:spcPts val="900"/>
              </a:lnSpc>
            </a:pPr>
            <a:r>
              <a:rPr lang="en-US" sz="900" dirty="0" smtClean="0"/>
              <a:t>The earliest available channel (in the idle)</a:t>
            </a:r>
            <a:endParaRPr lang="en-US" sz="900" dirty="0"/>
          </a:p>
        </p:txBody>
      </p:sp>
      <p:cxnSp>
        <p:nvCxnSpPr>
          <p:cNvPr id="17" name="Straight Connector 16"/>
          <p:cNvCxnSpPr>
            <a:stCxn id="22" idx="2"/>
            <a:endCxn id="23" idx="0"/>
          </p:cNvCxnSpPr>
          <p:nvPr/>
        </p:nvCxnSpPr>
        <p:spPr bwMode="auto">
          <a:xfrm flipH="1">
            <a:off x="3743397" y="4725144"/>
            <a:ext cx="9286" cy="1470984"/>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18" name="TextBox 17"/>
          <p:cNvSpPr txBox="1"/>
          <p:nvPr/>
        </p:nvSpPr>
        <p:spPr>
          <a:xfrm>
            <a:off x="2918524" y="4941482"/>
            <a:ext cx="1005404" cy="230832"/>
          </a:xfrm>
          <a:prstGeom prst="rect">
            <a:avLst/>
          </a:prstGeom>
          <a:noFill/>
        </p:spPr>
        <p:txBody>
          <a:bodyPr wrap="none" rtlCol="0">
            <a:spAutoFit/>
          </a:bodyPr>
          <a:lstStyle/>
          <a:p>
            <a:r>
              <a:rPr lang="en-US" sz="900" dirty="0" smtClean="0"/>
              <a:t>CH Busy (OBSS)</a:t>
            </a:r>
          </a:p>
        </p:txBody>
      </p:sp>
      <p:sp>
        <p:nvSpPr>
          <p:cNvPr id="19" name="TextBox 18"/>
          <p:cNvSpPr txBox="1"/>
          <p:nvPr/>
        </p:nvSpPr>
        <p:spPr>
          <a:xfrm>
            <a:off x="3155933" y="5373216"/>
            <a:ext cx="1005404" cy="230832"/>
          </a:xfrm>
          <a:prstGeom prst="rect">
            <a:avLst/>
          </a:prstGeom>
          <a:noFill/>
        </p:spPr>
        <p:txBody>
          <a:bodyPr wrap="none" rtlCol="0">
            <a:spAutoFit/>
          </a:bodyPr>
          <a:lstStyle/>
          <a:p>
            <a:r>
              <a:rPr lang="en-US" sz="900" dirty="0" smtClean="0"/>
              <a:t>CH Busy (OBSS)</a:t>
            </a:r>
          </a:p>
        </p:txBody>
      </p:sp>
      <p:sp>
        <p:nvSpPr>
          <p:cNvPr id="20" name="TextBox 19"/>
          <p:cNvSpPr txBox="1"/>
          <p:nvPr/>
        </p:nvSpPr>
        <p:spPr>
          <a:xfrm>
            <a:off x="2993689" y="5839489"/>
            <a:ext cx="1005403" cy="230832"/>
          </a:xfrm>
          <a:prstGeom prst="rect">
            <a:avLst/>
          </a:prstGeom>
          <a:noFill/>
        </p:spPr>
        <p:txBody>
          <a:bodyPr wrap="none" rtlCol="0">
            <a:spAutoFit/>
          </a:bodyPr>
          <a:lstStyle/>
          <a:p>
            <a:r>
              <a:rPr lang="en-US" sz="900" dirty="0" smtClean="0"/>
              <a:t>CH Busy (OBSS)</a:t>
            </a:r>
          </a:p>
        </p:txBody>
      </p:sp>
      <p:grpSp>
        <p:nvGrpSpPr>
          <p:cNvPr id="29" name="Group 28"/>
          <p:cNvGrpSpPr/>
          <p:nvPr/>
        </p:nvGrpSpPr>
        <p:grpSpPr>
          <a:xfrm>
            <a:off x="4611011" y="4897727"/>
            <a:ext cx="1860260" cy="274070"/>
            <a:chOff x="4492624" y="2747255"/>
            <a:chExt cx="1860260" cy="274070"/>
          </a:xfrm>
          <a:noFill/>
        </p:grpSpPr>
        <p:sp>
          <p:nvSpPr>
            <p:cNvPr id="36" name="Rectangle 35"/>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37" name="TextBox 36"/>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CH3</a:t>
              </a:r>
              <a:endParaRPr lang="en-US" sz="900" dirty="0"/>
            </a:p>
          </p:txBody>
        </p:sp>
      </p:grpSp>
      <p:grpSp>
        <p:nvGrpSpPr>
          <p:cNvPr id="30" name="Group 29"/>
          <p:cNvGrpSpPr/>
          <p:nvPr/>
        </p:nvGrpSpPr>
        <p:grpSpPr>
          <a:xfrm>
            <a:off x="4156282" y="5039220"/>
            <a:ext cx="452063" cy="136984"/>
            <a:chOff x="6205591" y="4947014"/>
            <a:chExt cx="452063" cy="136984"/>
          </a:xfrm>
          <a:noFill/>
        </p:grpSpPr>
        <p:sp>
          <p:nvSpPr>
            <p:cNvPr id="31" name="Rectangle 30"/>
            <p:cNvSpPr/>
            <p:nvPr/>
          </p:nvSpPr>
          <p:spPr>
            <a:xfrm>
              <a:off x="6205591" y="4952144"/>
              <a:ext cx="452063" cy="123290"/>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32" name="Straight Connector 31"/>
            <p:cNvCxnSpPr/>
            <p:nvPr/>
          </p:nvCxnSpPr>
          <p:spPr>
            <a:xfrm flipH="1">
              <a:off x="6205591" y="495214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6306621" y="4960708"/>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6407651" y="494872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6508681" y="494701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22" name="TextBox 21"/>
          <p:cNvSpPr txBox="1"/>
          <p:nvPr/>
        </p:nvSpPr>
        <p:spPr>
          <a:xfrm>
            <a:off x="3323885" y="4401979"/>
            <a:ext cx="857595" cy="323165"/>
          </a:xfrm>
          <a:prstGeom prst="rect">
            <a:avLst/>
          </a:prstGeom>
          <a:noFill/>
        </p:spPr>
        <p:txBody>
          <a:bodyPr wrap="square" rtlCol="0">
            <a:spAutoFit/>
          </a:bodyPr>
          <a:lstStyle/>
          <a:p>
            <a:pPr algn="ctr">
              <a:lnSpc>
                <a:spcPts val="900"/>
              </a:lnSpc>
            </a:pPr>
            <a:r>
              <a:rPr lang="en-US" sz="900" dirty="0" smtClean="0"/>
              <a:t>Pending data to be sent</a:t>
            </a:r>
            <a:endParaRPr lang="en-US" sz="900" dirty="0"/>
          </a:p>
        </p:txBody>
      </p:sp>
      <p:sp>
        <p:nvSpPr>
          <p:cNvPr id="23" name="TextBox 22"/>
          <p:cNvSpPr txBox="1"/>
          <p:nvPr/>
        </p:nvSpPr>
        <p:spPr>
          <a:xfrm>
            <a:off x="3563888" y="6196128"/>
            <a:ext cx="359017" cy="213291"/>
          </a:xfrm>
          <a:prstGeom prst="rect">
            <a:avLst/>
          </a:prstGeom>
          <a:noFill/>
        </p:spPr>
        <p:txBody>
          <a:bodyPr wrap="square" rtlCol="0">
            <a:spAutoFit/>
          </a:bodyPr>
          <a:lstStyle/>
          <a:p>
            <a:pPr algn="ctr">
              <a:lnSpc>
                <a:spcPts val="900"/>
              </a:lnSpc>
            </a:pPr>
            <a:r>
              <a:rPr lang="en-US" sz="900" dirty="0" smtClean="0"/>
              <a:t>T0</a:t>
            </a:r>
            <a:endParaRPr lang="en-US" sz="900" dirty="0"/>
          </a:p>
        </p:txBody>
      </p:sp>
      <p:sp>
        <p:nvSpPr>
          <p:cNvPr id="24" name="TextBox 23"/>
          <p:cNvSpPr txBox="1"/>
          <p:nvPr/>
        </p:nvSpPr>
        <p:spPr>
          <a:xfrm>
            <a:off x="7026773" y="5877272"/>
            <a:ext cx="857595" cy="207749"/>
          </a:xfrm>
          <a:prstGeom prst="rect">
            <a:avLst/>
          </a:prstGeom>
          <a:noFill/>
        </p:spPr>
        <p:txBody>
          <a:bodyPr wrap="square" rtlCol="0">
            <a:spAutoFit/>
          </a:bodyPr>
          <a:lstStyle/>
          <a:p>
            <a:pPr algn="ctr">
              <a:lnSpc>
                <a:spcPts val="900"/>
              </a:lnSpc>
            </a:pPr>
            <a:r>
              <a:rPr lang="en-US" sz="900" dirty="0" smtClean="0"/>
              <a:t>Time</a:t>
            </a:r>
            <a:endParaRPr lang="en-US" sz="900" dirty="0"/>
          </a:p>
        </p:txBody>
      </p:sp>
      <p:cxnSp>
        <p:nvCxnSpPr>
          <p:cNvPr id="25" name="Straight Connector 24"/>
          <p:cNvCxnSpPr/>
          <p:nvPr/>
        </p:nvCxnSpPr>
        <p:spPr bwMode="auto">
          <a:xfrm flipH="1">
            <a:off x="4064694" y="4749947"/>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cxnSp>
        <p:nvCxnSpPr>
          <p:cNvPr id="26" name="Straight Connector 25"/>
          <p:cNvCxnSpPr/>
          <p:nvPr/>
        </p:nvCxnSpPr>
        <p:spPr bwMode="auto">
          <a:xfrm flipH="1">
            <a:off x="4617898" y="4702284"/>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27" name="TextBox 26"/>
          <p:cNvSpPr txBox="1"/>
          <p:nvPr/>
        </p:nvSpPr>
        <p:spPr>
          <a:xfrm>
            <a:off x="3886851" y="6194325"/>
            <a:ext cx="359017" cy="213291"/>
          </a:xfrm>
          <a:prstGeom prst="rect">
            <a:avLst/>
          </a:prstGeom>
          <a:noFill/>
        </p:spPr>
        <p:txBody>
          <a:bodyPr wrap="square" rtlCol="0">
            <a:spAutoFit/>
          </a:bodyPr>
          <a:lstStyle/>
          <a:p>
            <a:pPr algn="ctr">
              <a:lnSpc>
                <a:spcPts val="900"/>
              </a:lnSpc>
            </a:pPr>
            <a:r>
              <a:rPr lang="en-US" sz="900" dirty="0" smtClean="0"/>
              <a:t>T1</a:t>
            </a:r>
            <a:endParaRPr lang="en-US" sz="900" dirty="0"/>
          </a:p>
        </p:txBody>
      </p:sp>
      <p:sp>
        <p:nvSpPr>
          <p:cNvPr id="28" name="TextBox 27"/>
          <p:cNvSpPr txBox="1"/>
          <p:nvPr/>
        </p:nvSpPr>
        <p:spPr>
          <a:xfrm>
            <a:off x="4437391" y="6195784"/>
            <a:ext cx="359017" cy="213291"/>
          </a:xfrm>
          <a:prstGeom prst="rect">
            <a:avLst/>
          </a:prstGeom>
          <a:noFill/>
        </p:spPr>
        <p:txBody>
          <a:bodyPr wrap="square" rtlCol="0">
            <a:spAutoFit/>
          </a:bodyPr>
          <a:lstStyle/>
          <a:p>
            <a:pPr algn="ctr">
              <a:lnSpc>
                <a:spcPts val="900"/>
              </a:lnSpc>
            </a:pPr>
            <a:r>
              <a:rPr lang="en-US" sz="900" dirty="0" smtClean="0"/>
              <a:t>T2</a:t>
            </a:r>
            <a:endParaRPr lang="en-US" sz="900" dirty="0"/>
          </a:p>
        </p:txBody>
      </p:sp>
      <p:grpSp>
        <p:nvGrpSpPr>
          <p:cNvPr id="38" name="Group 37"/>
          <p:cNvGrpSpPr/>
          <p:nvPr/>
        </p:nvGrpSpPr>
        <p:grpSpPr>
          <a:xfrm>
            <a:off x="4263953" y="5483324"/>
            <a:ext cx="452063" cy="136984"/>
            <a:chOff x="6205591" y="4947014"/>
            <a:chExt cx="452063" cy="136984"/>
          </a:xfrm>
          <a:noFill/>
        </p:grpSpPr>
        <p:sp>
          <p:nvSpPr>
            <p:cNvPr id="39" name="Rectangle 38"/>
            <p:cNvSpPr/>
            <p:nvPr/>
          </p:nvSpPr>
          <p:spPr>
            <a:xfrm>
              <a:off x="6205591" y="4952144"/>
              <a:ext cx="452063" cy="123290"/>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40" name="Straight Connector 39"/>
            <p:cNvCxnSpPr/>
            <p:nvPr/>
          </p:nvCxnSpPr>
          <p:spPr>
            <a:xfrm flipH="1">
              <a:off x="6205591" y="495214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6306621" y="4960708"/>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H="1">
              <a:off x="6407651" y="494872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6508681" y="4947014"/>
              <a:ext cx="102742" cy="123290"/>
            </a:xfrm>
            <a:prstGeom prst="line">
              <a:avLst/>
            </a:prstGeom>
            <a:grp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44" name="TextBox 43"/>
          <p:cNvSpPr txBox="1"/>
          <p:nvPr/>
        </p:nvSpPr>
        <p:spPr>
          <a:xfrm>
            <a:off x="4067944" y="5157192"/>
            <a:ext cx="576511" cy="208140"/>
          </a:xfrm>
          <a:prstGeom prst="rect">
            <a:avLst/>
          </a:prstGeom>
          <a:noFill/>
        </p:spPr>
        <p:txBody>
          <a:bodyPr wrap="square" rtlCol="0">
            <a:spAutoFit/>
          </a:bodyPr>
          <a:lstStyle/>
          <a:p>
            <a:pPr algn="ctr">
              <a:lnSpc>
                <a:spcPts val="900"/>
              </a:lnSpc>
            </a:pPr>
            <a:r>
              <a:rPr lang="en-US" sz="900" dirty="0" smtClean="0"/>
              <a:t>BFC 1</a:t>
            </a:r>
            <a:endParaRPr lang="en-US" sz="900" dirty="0"/>
          </a:p>
        </p:txBody>
      </p:sp>
      <p:sp>
        <p:nvSpPr>
          <p:cNvPr id="45" name="TextBox 44"/>
          <p:cNvSpPr txBox="1"/>
          <p:nvPr/>
        </p:nvSpPr>
        <p:spPr>
          <a:xfrm>
            <a:off x="4083184" y="5597124"/>
            <a:ext cx="576511" cy="208140"/>
          </a:xfrm>
          <a:prstGeom prst="rect">
            <a:avLst/>
          </a:prstGeom>
          <a:noFill/>
        </p:spPr>
        <p:txBody>
          <a:bodyPr wrap="square" rtlCol="0">
            <a:spAutoFit/>
          </a:bodyPr>
          <a:lstStyle/>
          <a:p>
            <a:pPr algn="ctr">
              <a:lnSpc>
                <a:spcPts val="900"/>
              </a:lnSpc>
            </a:pPr>
            <a:r>
              <a:rPr lang="en-US" sz="900" dirty="0" smtClean="0"/>
              <a:t>BFC 2</a:t>
            </a:r>
            <a:endParaRPr lang="en-US" sz="900" dirty="0"/>
          </a:p>
        </p:txBody>
      </p:sp>
      <p:grpSp>
        <p:nvGrpSpPr>
          <p:cNvPr id="47" name="Group 46"/>
          <p:cNvGrpSpPr/>
          <p:nvPr/>
        </p:nvGrpSpPr>
        <p:grpSpPr>
          <a:xfrm>
            <a:off x="4727964" y="5338030"/>
            <a:ext cx="1860260" cy="274070"/>
            <a:chOff x="4492624" y="2747255"/>
            <a:chExt cx="1860260" cy="274070"/>
          </a:xfrm>
          <a:noFill/>
        </p:grpSpPr>
        <p:sp>
          <p:nvSpPr>
            <p:cNvPr id="48" name="Rectangle 47"/>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9" name="TextBox 48"/>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CH2</a:t>
              </a:r>
              <a:endParaRPr lang="en-US" sz="900" dirty="0"/>
            </a:p>
          </p:txBody>
        </p:sp>
      </p:grpSp>
    </p:spTree>
    <p:extLst>
      <p:ext uri="{BB962C8B-B14F-4D97-AF65-F5344CB8AC3E}">
        <p14:creationId xmlns:p14="http://schemas.microsoft.com/office/powerpoint/2010/main" val="1781018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Channel Access for STR </a:t>
            </a:r>
            <a:endParaRPr lang="zh-CN" altLang="en-US" dirty="0"/>
          </a:p>
        </p:txBody>
      </p:sp>
      <p:sp>
        <p:nvSpPr>
          <p:cNvPr id="3" name="内容占位符 2"/>
          <p:cNvSpPr>
            <a:spLocks noGrp="1"/>
          </p:cNvSpPr>
          <p:nvPr>
            <p:ph idx="1"/>
          </p:nvPr>
        </p:nvSpPr>
        <p:spPr>
          <a:xfrm>
            <a:off x="634134" y="1628799"/>
            <a:ext cx="8258346" cy="2807460"/>
          </a:xfrm>
        </p:spPr>
        <p:txBody>
          <a:bodyPr/>
          <a:lstStyle/>
          <a:p>
            <a:pPr marL="342900" lvl="1" indent="-342900">
              <a:buChar char="•"/>
            </a:pPr>
            <a:r>
              <a:rPr lang="en-US" altLang="ko-KR" sz="2400" b="1" dirty="0" smtClean="0">
                <a:ea typeface="Gulim" panose="020B0600000101010101" charset="-127"/>
                <a:cs typeface="+mn-cs"/>
              </a:rPr>
              <a:t>Joint ML EDCA Backoff</a:t>
            </a:r>
            <a:endParaRPr lang="en-US" altLang="ko-KR" sz="2400" b="1" dirty="0">
              <a:ea typeface="Gulim" panose="020B0600000101010101" charset="-127"/>
              <a:cs typeface="+mn-cs"/>
            </a:endParaRPr>
          </a:p>
          <a:p>
            <a:pPr lvl="1"/>
            <a:r>
              <a:rPr lang="en-US" altLang="ko-KR" sz="1600" dirty="0" smtClean="0">
                <a:ea typeface="Gulim" panose="020B0600000101010101" charset="-127"/>
              </a:rPr>
              <a:t>A STR </a:t>
            </a:r>
            <a:r>
              <a:rPr lang="en-US" altLang="ko-KR" sz="1600" dirty="0">
                <a:ea typeface="Gulim" panose="020B0600000101010101" charset="-127"/>
              </a:rPr>
              <a:t>capable </a:t>
            </a:r>
            <a:r>
              <a:rPr lang="en-US" altLang="ko-KR" sz="1600" dirty="0" smtClean="0">
                <a:ea typeface="Gulim" panose="020B0600000101010101" charset="-127"/>
              </a:rPr>
              <a:t>MLD has </a:t>
            </a:r>
            <a:r>
              <a:rPr lang="en-US" altLang="ko-KR" sz="1600" dirty="0">
                <a:ea typeface="Gulim" panose="020B0600000101010101" charset="-127"/>
              </a:rPr>
              <a:t>multiple individual CCA </a:t>
            </a:r>
            <a:r>
              <a:rPr lang="en-US" altLang="ko-KR" sz="1600" dirty="0" smtClean="0">
                <a:ea typeface="Gulim" panose="020B0600000101010101" charset="-127"/>
              </a:rPr>
              <a:t>sensors, but shares the same set of backoff counters, i.e.</a:t>
            </a:r>
          </a:p>
          <a:p>
            <a:pPr lvl="2"/>
            <a:r>
              <a:rPr lang="en-US" altLang="ko-KR" sz="1400" dirty="0" smtClean="0">
                <a:ea typeface="Gulim" panose="020B0600000101010101" charset="-127"/>
              </a:rPr>
              <a:t>A STA of MLD performs CCA on its operating channel  independently from other STAs. </a:t>
            </a:r>
          </a:p>
          <a:p>
            <a:pPr lvl="2"/>
            <a:r>
              <a:rPr lang="en-US" altLang="ko-KR" sz="1400" dirty="0" smtClean="0">
                <a:ea typeface="Gulim" panose="020B0600000101010101" charset="-127"/>
              </a:rPr>
              <a:t>All STAs of MLD uses the same </a:t>
            </a:r>
            <a:r>
              <a:rPr lang="en-US" altLang="ko-KR" sz="1400" dirty="0" smtClean="0">
                <a:ea typeface="Gulim" panose="020B0600000101010101" charset="-127"/>
              </a:rPr>
              <a:t>set backoff counters </a:t>
            </a:r>
            <a:r>
              <a:rPr lang="en-US" altLang="ko-KR" sz="1400" dirty="0" smtClean="0">
                <a:ea typeface="Gulim" panose="020B0600000101010101" charset="-127"/>
              </a:rPr>
              <a:t>to count an idle slot in CCA.  If any STA detects the channel idle, the backoff </a:t>
            </a:r>
            <a:r>
              <a:rPr lang="en-US" altLang="ko-KR" sz="1400" dirty="0" smtClean="0">
                <a:ea typeface="Gulim" panose="020B0600000101010101" charset="-127"/>
              </a:rPr>
              <a:t>counters are reduced </a:t>
            </a:r>
            <a:r>
              <a:rPr lang="en-US" altLang="ko-KR" sz="1400" dirty="0" smtClean="0">
                <a:ea typeface="Gulim" panose="020B0600000101010101" charset="-127"/>
              </a:rPr>
              <a:t>by “1”, till reaching to “0”.</a:t>
            </a:r>
            <a:endParaRPr lang="en-US" altLang="ko-KR" sz="1400" dirty="0">
              <a:ea typeface="Gulim" panose="020B0600000101010101" charset="-127"/>
            </a:endParaRPr>
          </a:p>
          <a:p>
            <a:pPr lvl="1"/>
            <a:r>
              <a:rPr lang="en-US" altLang="ko-KR" sz="1600" dirty="0">
                <a:ea typeface="Gulim" panose="020B0600000101010101" charset="-127"/>
              </a:rPr>
              <a:t>When </a:t>
            </a:r>
            <a:r>
              <a:rPr lang="en-US" altLang="ko-KR" sz="1600" dirty="0" smtClean="0">
                <a:ea typeface="Gulim" panose="020B0600000101010101" charset="-127"/>
              </a:rPr>
              <a:t>the </a:t>
            </a:r>
            <a:r>
              <a:rPr lang="en-US" altLang="ko-KR" sz="1600" dirty="0">
                <a:ea typeface="Gulim" panose="020B0600000101010101" charset="-127"/>
              </a:rPr>
              <a:t>backoff counter </a:t>
            </a:r>
            <a:r>
              <a:rPr lang="en-US" altLang="ko-KR" sz="1600" dirty="0" smtClean="0">
                <a:ea typeface="Gulim" panose="020B0600000101010101" charset="-127"/>
              </a:rPr>
              <a:t>reaches </a:t>
            </a:r>
            <a:r>
              <a:rPr lang="en-US" altLang="ko-KR" sz="1600" dirty="0">
                <a:ea typeface="Gulim" panose="020B0600000101010101" charset="-127"/>
              </a:rPr>
              <a:t>to “0”, and NAV is not set, the MLD can </a:t>
            </a:r>
            <a:r>
              <a:rPr lang="en-US" altLang="ko-KR" sz="1600" dirty="0" smtClean="0">
                <a:ea typeface="Gulim" panose="020B0600000101010101" charset="-127"/>
              </a:rPr>
              <a:t>perform a </a:t>
            </a:r>
            <a:r>
              <a:rPr lang="en-US" altLang="ko-KR" sz="1600" dirty="0">
                <a:ea typeface="Gulim" panose="020B0600000101010101" charset="-127"/>
              </a:rPr>
              <a:t>channel access on this link</a:t>
            </a:r>
            <a:r>
              <a:rPr lang="en-US" altLang="ko-KR" sz="1600" dirty="0" smtClean="0">
                <a:ea typeface="Gulim" panose="020B0600000101010101" charset="-127"/>
              </a:rPr>
              <a:t>.</a:t>
            </a:r>
          </a:p>
          <a:p>
            <a:pPr lvl="1"/>
            <a:r>
              <a:rPr lang="en-US" altLang="ko-KR" sz="1600" dirty="0" smtClean="0">
                <a:ea typeface="Gulim" panose="020B0600000101010101" charset="-127"/>
              </a:rPr>
              <a:t>The joint ML EDCA backoff will reduce waiting time significantly and expedite </a:t>
            </a:r>
            <a:r>
              <a:rPr lang="en-US" altLang="ko-KR" sz="1600" dirty="0">
                <a:ea typeface="Gulim" panose="020B0600000101010101" charset="-127"/>
              </a:rPr>
              <a:t>a</a:t>
            </a:r>
            <a:r>
              <a:rPr lang="en-US" altLang="ko-KR" sz="1600" dirty="0" smtClean="0">
                <a:ea typeface="Gulim" panose="020B0600000101010101" charset="-127"/>
              </a:rPr>
              <a:t> MLD to access to the earliest available channel(s) when multiple </a:t>
            </a:r>
            <a:r>
              <a:rPr lang="en-US" altLang="ko-KR" sz="1600" dirty="0">
                <a:ea typeface="Gulim" panose="020B0600000101010101" charset="-127"/>
              </a:rPr>
              <a:t>channels are </a:t>
            </a:r>
            <a:r>
              <a:rPr lang="en-US" altLang="ko-KR" sz="1600" dirty="0" smtClean="0">
                <a:ea typeface="Gulim" panose="020B0600000101010101" charset="-127"/>
              </a:rPr>
              <a:t>available. </a:t>
            </a:r>
            <a:endParaRPr lang="en-US" altLang="ko-KR" sz="1600"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grpSp>
        <p:nvGrpSpPr>
          <p:cNvPr id="8" name="Group 7"/>
          <p:cNvGrpSpPr/>
          <p:nvPr/>
        </p:nvGrpSpPr>
        <p:grpSpPr>
          <a:xfrm>
            <a:off x="1773388" y="4517904"/>
            <a:ext cx="6110980" cy="2007440"/>
            <a:chOff x="1773388" y="4401979"/>
            <a:chExt cx="6110980" cy="2007440"/>
          </a:xfrm>
        </p:grpSpPr>
        <p:cxnSp>
          <p:nvCxnSpPr>
            <p:cNvPr id="39" name="Straight Arrow Connector 38"/>
            <p:cNvCxnSpPr/>
            <p:nvPr/>
          </p:nvCxnSpPr>
          <p:spPr bwMode="auto">
            <a:xfrm flipV="1">
              <a:off x="1835696" y="6070336"/>
              <a:ext cx="5897527" cy="141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0" name="TextBox 39"/>
            <p:cNvSpPr txBox="1"/>
            <p:nvPr/>
          </p:nvSpPr>
          <p:spPr>
            <a:xfrm>
              <a:off x="1773388" y="5405102"/>
              <a:ext cx="841897" cy="230832"/>
            </a:xfrm>
            <a:prstGeom prst="rect">
              <a:avLst/>
            </a:prstGeom>
            <a:noFill/>
          </p:spPr>
          <p:txBody>
            <a:bodyPr wrap="none" rtlCol="0">
              <a:spAutoFit/>
            </a:bodyPr>
            <a:lstStyle/>
            <a:p>
              <a:pPr algn="ctr"/>
              <a:r>
                <a:rPr lang="en-US" sz="900" dirty="0" smtClean="0"/>
                <a:t>Link 2 (CH2) </a:t>
              </a:r>
            </a:p>
          </p:txBody>
        </p:sp>
        <p:sp>
          <p:nvSpPr>
            <p:cNvPr id="41" name="Rectangle 40"/>
            <p:cNvSpPr/>
            <p:nvPr/>
          </p:nvSpPr>
          <p:spPr bwMode="auto">
            <a:xfrm>
              <a:off x="2941479" y="5826221"/>
              <a:ext cx="3346791" cy="2512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2" name="TextBox 41"/>
            <p:cNvSpPr txBox="1"/>
            <p:nvPr/>
          </p:nvSpPr>
          <p:spPr>
            <a:xfrm>
              <a:off x="1776932" y="5851958"/>
              <a:ext cx="841897" cy="207749"/>
            </a:xfrm>
            <a:prstGeom prst="rect">
              <a:avLst/>
            </a:prstGeom>
            <a:noFill/>
          </p:spPr>
          <p:txBody>
            <a:bodyPr wrap="none" rtlCol="0">
              <a:spAutoFit/>
            </a:bodyPr>
            <a:lstStyle/>
            <a:p>
              <a:pPr algn="ctr">
                <a:lnSpc>
                  <a:spcPts val="900"/>
                </a:lnSpc>
              </a:pPr>
              <a:r>
                <a:rPr lang="en-US" sz="900" dirty="0" smtClean="0"/>
                <a:t>Link 1 (CH1) </a:t>
              </a:r>
            </a:p>
          </p:txBody>
        </p:sp>
        <p:sp>
          <p:nvSpPr>
            <p:cNvPr id="43" name="Rectangle 42"/>
            <p:cNvSpPr/>
            <p:nvPr/>
          </p:nvSpPr>
          <p:spPr bwMode="auto">
            <a:xfrm>
              <a:off x="3275856" y="5355972"/>
              <a:ext cx="775593" cy="26237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4" name="Rectangle 43"/>
            <p:cNvSpPr/>
            <p:nvPr/>
          </p:nvSpPr>
          <p:spPr bwMode="auto">
            <a:xfrm>
              <a:off x="2927310" y="4921318"/>
              <a:ext cx="1134133" cy="2526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45" name="TextBox 44"/>
            <p:cNvSpPr txBox="1"/>
            <p:nvPr/>
          </p:nvSpPr>
          <p:spPr>
            <a:xfrm>
              <a:off x="1784023" y="4973054"/>
              <a:ext cx="841897" cy="230832"/>
            </a:xfrm>
            <a:prstGeom prst="rect">
              <a:avLst/>
            </a:prstGeom>
            <a:noFill/>
          </p:spPr>
          <p:txBody>
            <a:bodyPr wrap="none" rtlCol="0">
              <a:spAutoFit/>
            </a:bodyPr>
            <a:lstStyle/>
            <a:p>
              <a:pPr algn="ctr"/>
              <a:r>
                <a:rPr lang="en-US" sz="900" dirty="0" smtClean="0"/>
                <a:t>Link 3 (CH3) </a:t>
              </a:r>
            </a:p>
          </p:txBody>
        </p:sp>
        <p:cxnSp>
          <p:nvCxnSpPr>
            <p:cNvPr id="46" name="Curved Connector 45"/>
            <p:cNvCxnSpPr>
              <a:stCxn id="47" idx="1"/>
              <a:endCxn id="68" idx="1"/>
            </p:cNvCxnSpPr>
            <p:nvPr/>
          </p:nvCxnSpPr>
          <p:spPr bwMode="auto">
            <a:xfrm rot="10800000" flipH="1" flipV="1">
              <a:off x="4307983" y="4588365"/>
              <a:ext cx="78133" cy="461238"/>
            </a:xfrm>
            <a:prstGeom prst="curvedConnector3">
              <a:avLst>
                <a:gd name="adj1" fmla="val -292578"/>
              </a:avLst>
            </a:prstGeom>
            <a:solidFill>
              <a:schemeClr val="accent1"/>
            </a:solidFill>
            <a:ln w="9525" cap="flat" cmpd="sng" algn="ctr">
              <a:solidFill>
                <a:schemeClr val="tx1"/>
              </a:solidFill>
              <a:prstDash val="solid"/>
              <a:round/>
              <a:headEnd type="none" w="med" len="med"/>
              <a:tailEnd type="triangle"/>
            </a:ln>
            <a:effectLst/>
          </p:spPr>
        </p:cxnSp>
        <p:sp>
          <p:nvSpPr>
            <p:cNvPr id="47" name="TextBox 46"/>
            <p:cNvSpPr txBox="1"/>
            <p:nvPr/>
          </p:nvSpPr>
          <p:spPr>
            <a:xfrm>
              <a:off x="4307984" y="4426782"/>
              <a:ext cx="1646917" cy="323165"/>
            </a:xfrm>
            <a:prstGeom prst="rect">
              <a:avLst/>
            </a:prstGeom>
            <a:noFill/>
          </p:spPr>
          <p:txBody>
            <a:bodyPr wrap="square" rtlCol="0">
              <a:spAutoFit/>
            </a:bodyPr>
            <a:lstStyle/>
            <a:p>
              <a:pPr algn="ctr">
                <a:lnSpc>
                  <a:spcPts val="900"/>
                </a:lnSpc>
              </a:pPr>
              <a:r>
                <a:rPr lang="en-US" sz="900" dirty="0" smtClean="0"/>
                <a:t>The earliest available channel (in the idle)</a:t>
              </a:r>
              <a:endParaRPr lang="en-US" sz="900" dirty="0"/>
            </a:p>
          </p:txBody>
        </p:sp>
        <p:cxnSp>
          <p:nvCxnSpPr>
            <p:cNvPr id="48" name="Straight Connector 47"/>
            <p:cNvCxnSpPr>
              <a:stCxn id="53" idx="2"/>
              <a:endCxn id="54" idx="0"/>
            </p:cNvCxnSpPr>
            <p:nvPr/>
          </p:nvCxnSpPr>
          <p:spPr bwMode="auto">
            <a:xfrm flipH="1">
              <a:off x="3743397" y="4725144"/>
              <a:ext cx="9286" cy="1470984"/>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49" name="TextBox 48"/>
            <p:cNvSpPr txBox="1"/>
            <p:nvPr/>
          </p:nvSpPr>
          <p:spPr>
            <a:xfrm>
              <a:off x="3204872" y="4946077"/>
              <a:ext cx="639919" cy="230832"/>
            </a:xfrm>
            <a:prstGeom prst="rect">
              <a:avLst/>
            </a:prstGeom>
            <a:noFill/>
          </p:spPr>
          <p:txBody>
            <a:bodyPr wrap="none" rtlCol="0">
              <a:spAutoFit/>
            </a:bodyPr>
            <a:lstStyle/>
            <a:p>
              <a:pPr algn="ctr"/>
              <a:r>
                <a:rPr lang="en-US" sz="900" dirty="0" smtClean="0"/>
                <a:t>CH Busy</a:t>
              </a:r>
            </a:p>
          </p:txBody>
        </p:sp>
        <p:sp>
          <p:nvSpPr>
            <p:cNvPr id="50" name="TextBox 49"/>
            <p:cNvSpPr txBox="1"/>
            <p:nvPr/>
          </p:nvSpPr>
          <p:spPr>
            <a:xfrm>
              <a:off x="3347864" y="5373216"/>
              <a:ext cx="639919" cy="230832"/>
            </a:xfrm>
            <a:prstGeom prst="rect">
              <a:avLst/>
            </a:prstGeom>
            <a:noFill/>
          </p:spPr>
          <p:txBody>
            <a:bodyPr wrap="none" rtlCol="0">
              <a:spAutoFit/>
            </a:bodyPr>
            <a:lstStyle/>
            <a:p>
              <a:pPr algn="ctr"/>
              <a:r>
                <a:rPr lang="en-US" sz="900" dirty="0" smtClean="0"/>
                <a:t>CH Busy</a:t>
              </a:r>
            </a:p>
          </p:txBody>
        </p:sp>
        <p:sp>
          <p:nvSpPr>
            <p:cNvPr id="51" name="TextBox 50"/>
            <p:cNvSpPr txBox="1"/>
            <p:nvPr/>
          </p:nvSpPr>
          <p:spPr>
            <a:xfrm>
              <a:off x="3059718" y="5843260"/>
              <a:ext cx="1938351" cy="230832"/>
            </a:xfrm>
            <a:prstGeom prst="rect">
              <a:avLst/>
            </a:prstGeom>
            <a:noFill/>
          </p:spPr>
          <p:txBody>
            <a:bodyPr wrap="none" rtlCol="0">
              <a:spAutoFit/>
            </a:bodyPr>
            <a:lstStyle/>
            <a:p>
              <a:pPr algn="ctr"/>
              <a:r>
                <a:rPr lang="en-US" sz="900" dirty="0" smtClean="0"/>
                <a:t>CH Busy (occupied by another MLD)</a:t>
              </a:r>
            </a:p>
          </p:txBody>
        </p:sp>
        <p:grpSp>
          <p:nvGrpSpPr>
            <p:cNvPr id="60" name="Group 59"/>
            <p:cNvGrpSpPr/>
            <p:nvPr/>
          </p:nvGrpSpPr>
          <p:grpSpPr>
            <a:xfrm>
              <a:off x="4378836" y="4897727"/>
              <a:ext cx="1860260" cy="274070"/>
              <a:chOff x="4492624" y="2747255"/>
              <a:chExt cx="1860260" cy="274070"/>
            </a:xfrm>
            <a:noFill/>
          </p:grpSpPr>
          <p:sp>
            <p:nvSpPr>
              <p:cNvPr id="67" name="Rectangle 66"/>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68" name="TextBox 67"/>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CH3</a:t>
                </a:r>
                <a:endParaRPr lang="en-US" sz="900" dirty="0"/>
              </a:p>
            </p:txBody>
          </p:sp>
        </p:grpSp>
        <p:grpSp>
          <p:nvGrpSpPr>
            <p:cNvPr id="4" name="Group 3"/>
            <p:cNvGrpSpPr/>
            <p:nvPr/>
          </p:nvGrpSpPr>
          <p:grpSpPr>
            <a:xfrm>
              <a:off x="4139952" y="5044350"/>
              <a:ext cx="238463" cy="131854"/>
              <a:chOff x="4139952" y="5044350"/>
              <a:chExt cx="238463" cy="131854"/>
            </a:xfrm>
          </p:grpSpPr>
          <p:sp>
            <p:nvSpPr>
              <p:cNvPr id="62" name="Rectangle 61"/>
              <p:cNvSpPr/>
              <p:nvPr/>
            </p:nvSpPr>
            <p:spPr>
              <a:xfrm>
                <a:off x="4139952" y="5044350"/>
                <a:ext cx="238463" cy="12329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63" name="Straight Connector 62"/>
              <p:cNvCxnSpPr/>
              <p:nvPr/>
            </p:nvCxnSpPr>
            <p:spPr>
              <a:xfrm flipH="1">
                <a:off x="4156282" y="5044350"/>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a:off x="4257312" y="5052914"/>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53" name="TextBox 52"/>
            <p:cNvSpPr txBox="1"/>
            <p:nvPr/>
          </p:nvSpPr>
          <p:spPr>
            <a:xfrm>
              <a:off x="3323885" y="4401979"/>
              <a:ext cx="857595" cy="323165"/>
            </a:xfrm>
            <a:prstGeom prst="rect">
              <a:avLst/>
            </a:prstGeom>
            <a:noFill/>
          </p:spPr>
          <p:txBody>
            <a:bodyPr wrap="square" rtlCol="0">
              <a:spAutoFit/>
            </a:bodyPr>
            <a:lstStyle/>
            <a:p>
              <a:pPr algn="ctr">
                <a:lnSpc>
                  <a:spcPts val="900"/>
                </a:lnSpc>
              </a:pPr>
              <a:r>
                <a:rPr lang="en-US" sz="900" dirty="0" smtClean="0"/>
                <a:t>Pending data to be sent</a:t>
              </a:r>
              <a:endParaRPr lang="en-US" sz="900" dirty="0"/>
            </a:p>
          </p:txBody>
        </p:sp>
        <p:sp>
          <p:nvSpPr>
            <p:cNvPr id="54" name="TextBox 53"/>
            <p:cNvSpPr txBox="1"/>
            <p:nvPr/>
          </p:nvSpPr>
          <p:spPr>
            <a:xfrm>
              <a:off x="3563888" y="6196128"/>
              <a:ext cx="359017" cy="213291"/>
            </a:xfrm>
            <a:prstGeom prst="rect">
              <a:avLst/>
            </a:prstGeom>
            <a:noFill/>
          </p:spPr>
          <p:txBody>
            <a:bodyPr wrap="square" rtlCol="0">
              <a:spAutoFit/>
            </a:bodyPr>
            <a:lstStyle/>
            <a:p>
              <a:pPr algn="ctr">
                <a:lnSpc>
                  <a:spcPts val="900"/>
                </a:lnSpc>
              </a:pPr>
              <a:r>
                <a:rPr lang="en-US" sz="900" dirty="0" smtClean="0"/>
                <a:t>T0</a:t>
              </a:r>
              <a:endParaRPr lang="en-US" sz="900" dirty="0"/>
            </a:p>
          </p:txBody>
        </p:sp>
        <p:sp>
          <p:nvSpPr>
            <p:cNvPr id="55" name="TextBox 54"/>
            <p:cNvSpPr txBox="1"/>
            <p:nvPr/>
          </p:nvSpPr>
          <p:spPr>
            <a:xfrm>
              <a:off x="7026773" y="5877272"/>
              <a:ext cx="857595" cy="207749"/>
            </a:xfrm>
            <a:prstGeom prst="rect">
              <a:avLst/>
            </a:prstGeom>
            <a:noFill/>
          </p:spPr>
          <p:txBody>
            <a:bodyPr wrap="square" rtlCol="0">
              <a:spAutoFit/>
            </a:bodyPr>
            <a:lstStyle/>
            <a:p>
              <a:pPr algn="ctr">
                <a:lnSpc>
                  <a:spcPts val="900"/>
                </a:lnSpc>
              </a:pPr>
              <a:r>
                <a:rPr lang="en-US" sz="900" dirty="0" smtClean="0"/>
                <a:t>Time</a:t>
              </a:r>
              <a:endParaRPr lang="en-US" sz="900" dirty="0"/>
            </a:p>
          </p:txBody>
        </p:sp>
        <p:cxnSp>
          <p:nvCxnSpPr>
            <p:cNvPr id="56" name="Straight Connector 55"/>
            <p:cNvCxnSpPr/>
            <p:nvPr/>
          </p:nvCxnSpPr>
          <p:spPr bwMode="auto">
            <a:xfrm flipH="1">
              <a:off x="4064694" y="4706030"/>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cxnSp>
          <p:nvCxnSpPr>
            <p:cNvPr id="57" name="Straight Connector 56"/>
            <p:cNvCxnSpPr/>
            <p:nvPr/>
          </p:nvCxnSpPr>
          <p:spPr bwMode="auto">
            <a:xfrm flipH="1">
              <a:off x="4378836" y="4702284"/>
              <a:ext cx="3250" cy="1487365"/>
            </a:xfrm>
            <a:prstGeom prst="line">
              <a:avLst/>
            </a:prstGeom>
            <a:solidFill>
              <a:schemeClr val="accent1"/>
            </a:solidFill>
            <a:ln w="12700" cap="flat" cmpd="sng" algn="ctr">
              <a:solidFill>
                <a:srgbClr val="00B050"/>
              </a:solidFill>
              <a:prstDash val="lgDash"/>
              <a:round/>
              <a:headEnd type="none" w="med" len="med"/>
              <a:tailEnd type="none" w="med" len="med"/>
            </a:ln>
            <a:effectLst/>
          </p:spPr>
        </p:cxnSp>
        <p:sp>
          <p:nvSpPr>
            <p:cNvPr id="58" name="TextBox 57"/>
            <p:cNvSpPr txBox="1"/>
            <p:nvPr/>
          </p:nvSpPr>
          <p:spPr>
            <a:xfrm>
              <a:off x="3886851" y="6194325"/>
              <a:ext cx="359017" cy="213291"/>
            </a:xfrm>
            <a:prstGeom prst="rect">
              <a:avLst/>
            </a:prstGeom>
            <a:noFill/>
          </p:spPr>
          <p:txBody>
            <a:bodyPr wrap="square" rtlCol="0">
              <a:spAutoFit/>
            </a:bodyPr>
            <a:lstStyle/>
            <a:p>
              <a:pPr algn="ctr">
                <a:lnSpc>
                  <a:spcPts val="900"/>
                </a:lnSpc>
              </a:pPr>
              <a:r>
                <a:rPr lang="en-US" sz="900" dirty="0" smtClean="0"/>
                <a:t>T1</a:t>
              </a:r>
              <a:endParaRPr lang="en-US" sz="900" dirty="0"/>
            </a:p>
          </p:txBody>
        </p:sp>
        <p:sp>
          <p:nvSpPr>
            <p:cNvPr id="59" name="TextBox 58"/>
            <p:cNvSpPr txBox="1"/>
            <p:nvPr/>
          </p:nvSpPr>
          <p:spPr>
            <a:xfrm>
              <a:off x="4437391" y="6195784"/>
              <a:ext cx="359017" cy="213291"/>
            </a:xfrm>
            <a:prstGeom prst="rect">
              <a:avLst/>
            </a:prstGeom>
            <a:noFill/>
          </p:spPr>
          <p:txBody>
            <a:bodyPr wrap="square" rtlCol="0">
              <a:spAutoFit/>
            </a:bodyPr>
            <a:lstStyle/>
            <a:p>
              <a:pPr algn="ctr">
                <a:lnSpc>
                  <a:spcPts val="900"/>
                </a:lnSpc>
              </a:pPr>
              <a:r>
                <a:rPr lang="en-US" sz="900" dirty="0" smtClean="0"/>
                <a:t>T2</a:t>
              </a:r>
              <a:endParaRPr lang="en-US" sz="900" dirty="0"/>
            </a:p>
          </p:txBody>
        </p:sp>
        <p:grpSp>
          <p:nvGrpSpPr>
            <p:cNvPr id="69" name="Group 68"/>
            <p:cNvGrpSpPr/>
            <p:nvPr/>
          </p:nvGrpSpPr>
          <p:grpSpPr>
            <a:xfrm>
              <a:off x="4139952" y="5483324"/>
              <a:ext cx="238463" cy="131854"/>
              <a:chOff x="4139952" y="5044350"/>
              <a:chExt cx="238463" cy="131854"/>
            </a:xfrm>
          </p:grpSpPr>
          <p:sp>
            <p:nvSpPr>
              <p:cNvPr id="70" name="Rectangle 69"/>
              <p:cNvSpPr/>
              <p:nvPr/>
            </p:nvSpPr>
            <p:spPr>
              <a:xfrm>
                <a:off x="4139952" y="5044350"/>
                <a:ext cx="238463" cy="12329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1" name="Straight Connector 70"/>
              <p:cNvCxnSpPr/>
              <p:nvPr/>
            </p:nvCxnSpPr>
            <p:spPr>
              <a:xfrm flipH="1">
                <a:off x="4156282" y="5044350"/>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flipH="1">
                <a:off x="4257312" y="5052914"/>
                <a:ext cx="102742" cy="123290"/>
              </a:xfrm>
              <a:prstGeom prst="line">
                <a:avLst/>
              </a:prstGeom>
              <a:noFill/>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73" name="TextBox 72"/>
            <p:cNvSpPr txBox="1"/>
            <p:nvPr/>
          </p:nvSpPr>
          <p:spPr>
            <a:xfrm>
              <a:off x="3957836" y="5225772"/>
              <a:ext cx="576511" cy="208140"/>
            </a:xfrm>
            <a:prstGeom prst="rect">
              <a:avLst/>
            </a:prstGeom>
            <a:noFill/>
          </p:spPr>
          <p:txBody>
            <a:bodyPr wrap="square" rtlCol="0">
              <a:spAutoFit/>
            </a:bodyPr>
            <a:lstStyle/>
            <a:p>
              <a:pPr algn="ctr">
                <a:lnSpc>
                  <a:spcPts val="900"/>
                </a:lnSpc>
              </a:pPr>
              <a:r>
                <a:rPr lang="en-US" sz="900" dirty="0" smtClean="0"/>
                <a:t>BFC </a:t>
              </a:r>
              <a:endParaRPr lang="en-US" sz="900" dirty="0"/>
            </a:p>
          </p:txBody>
        </p:sp>
        <p:grpSp>
          <p:nvGrpSpPr>
            <p:cNvPr id="38" name="Group 37"/>
            <p:cNvGrpSpPr/>
            <p:nvPr/>
          </p:nvGrpSpPr>
          <p:grpSpPr>
            <a:xfrm>
              <a:off x="4378836" y="5335116"/>
              <a:ext cx="1860260" cy="274070"/>
              <a:chOff x="4492624" y="2747255"/>
              <a:chExt cx="1860260" cy="274070"/>
            </a:xfrm>
            <a:noFill/>
          </p:grpSpPr>
          <p:sp>
            <p:nvSpPr>
              <p:cNvPr id="52" name="Rectangle 51"/>
              <p:cNvSpPr/>
              <p:nvPr/>
            </p:nvSpPr>
            <p:spPr bwMode="auto">
              <a:xfrm>
                <a:off x="4492624" y="2747255"/>
                <a:ext cx="1860260" cy="274070"/>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Calibri" pitchFamily="34" charset="0"/>
                  <a:ea typeface="宋体" pitchFamily="2" charset="-122"/>
                  <a:cs typeface="Arial" pitchFamily="34" charset="0"/>
                </a:endParaRPr>
              </a:p>
            </p:txBody>
          </p:sp>
          <p:sp>
            <p:nvSpPr>
              <p:cNvPr id="61" name="TextBox 60"/>
              <p:cNvSpPr txBox="1"/>
              <p:nvPr/>
            </p:nvSpPr>
            <p:spPr>
              <a:xfrm>
                <a:off x="4499905" y="2801668"/>
                <a:ext cx="1825269" cy="194925"/>
              </a:xfrm>
              <a:prstGeom prst="rect">
                <a:avLst/>
              </a:prstGeom>
              <a:grpFill/>
            </p:spPr>
            <p:txBody>
              <a:bodyPr wrap="square" rtlCol="0">
                <a:spAutoFit/>
              </a:bodyPr>
              <a:lstStyle/>
              <a:p>
                <a:pPr algn="ctr">
                  <a:lnSpc>
                    <a:spcPts val="800"/>
                  </a:lnSpc>
                </a:pPr>
                <a:r>
                  <a:rPr lang="en-US" sz="900" dirty="0" smtClean="0"/>
                  <a:t>Transmits a PPDU over CH2</a:t>
                </a:r>
                <a:endParaRPr lang="en-US" sz="900" dirty="0"/>
              </a:p>
            </p:txBody>
          </p:sp>
        </p:grpSp>
        <p:sp>
          <p:nvSpPr>
            <p:cNvPr id="7" name="Oval 6"/>
            <p:cNvSpPr/>
            <p:nvPr/>
          </p:nvSpPr>
          <p:spPr bwMode="auto">
            <a:xfrm>
              <a:off x="4094940" y="4777155"/>
              <a:ext cx="352042" cy="1072801"/>
            </a:xfrm>
            <a:prstGeom prst="ellipse">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103797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Straw Poll</a:t>
            </a:r>
            <a:endParaRPr lang="en-US" altLang="ko-KR" dirty="0">
              <a:ea typeface="Gulim" panose="020B0600000101010101" charset="-127"/>
            </a:endParaRPr>
          </a:p>
        </p:txBody>
      </p:sp>
      <p:sp>
        <p:nvSpPr>
          <p:cNvPr id="3" name="内容占位符 2"/>
          <p:cNvSpPr>
            <a:spLocks noGrp="1"/>
          </p:cNvSpPr>
          <p:nvPr>
            <p:ph idx="1"/>
          </p:nvPr>
        </p:nvSpPr>
        <p:spPr>
          <a:xfrm>
            <a:off x="666368" y="1649315"/>
            <a:ext cx="8154104" cy="4826097"/>
          </a:xfrm>
        </p:spPr>
        <p:txBody>
          <a:bodyPr/>
          <a:lstStyle/>
          <a:p>
            <a:r>
              <a:rPr lang="en-US" altLang="ko-KR" dirty="0">
                <a:ea typeface="Gulim" panose="020B0600000101010101" charset="-127"/>
              </a:rPr>
              <a:t>Do you support </a:t>
            </a:r>
            <a:r>
              <a:rPr lang="en-US" altLang="ko-KR" dirty="0" smtClean="0">
                <a:ea typeface="Gulim" panose="020B0600000101010101" charset="-127"/>
              </a:rPr>
              <a:t>to include the following in SFD ?  </a:t>
            </a:r>
          </a:p>
          <a:p>
            <a:pPr lvl="1"/>
            <a:r>
              <a:rPr lang="en-US" altLang="ko-KR" sz="1600" dirty="0">
                <a:ea typeface="Gulim" panose="020B0600000101010101" charset="-127"/>
              </a:rPr>
              <a:t>STAs of MLD </a:t>
            </a:r>
            <a:r>
              <a:rPr lang="en-US" altLang="ko-KR" sz="1600" dirty="0" smtClean="0">
                <a:ea typeface="Gulim" panose="020B0600000101010101" charset="-127"/>
              </a:rPr>
              <a:t>may use the joint backoff counters during EDCA process </a:t>
            </a:r>
            <a:r>
              <a:rPr lang="en-US" altLang="ko-KR" sz="1600" dirty="0">
                <a:ea typeface="Gulim" panose="020B0600000101010101" charset="-127"/>
              </a:rPr>
              <a:t>on multi-links for </a:t>
            </a:r>
            <a:r>
              <a:rPr lang="en-US" altLang="ko-KR" sz="1600">
                <a:ea typeface="Gulim" panose="020B0600000101010101" charset="-127"/>
              </a:rPr>
              <a:t>HP/LL </a:t>
            </a:r>
            <a:r>
              <a:rPr lang="en-US" altLang="ko-KR" sz="1600" smtClean="0">
                <a:ea typeface="Gulim" panose="020B0600000101010101" charset="-127"/>
              </a:rPr>
              <a:t>transmissions. </a:t>
            </a:r>
            <a:endParaRPr lang="en-US" altLang="ko-KR" sz="1600" dirty="0" smtClean="0">
              <a:ea typeface="Gulim" panose="020B0600000101010101" charset="-127"/>
            </a:endParaRPr>
          </a:p>
          <a:p>
            <a:pPr lvl="1"/>
            <a:endParaRPr lang="en-US" altLang="ko-KR" dirty="0">
              <a:ea typeface="Gulim" panose="020B0600000101010101" charset="-127"/>
            </a:endParaRPr>
          </a:p>
          <a:p>
            <a:pPr lvl="1"/>
            <a:endParaRPr lang="en-US" altLang="ko-KR" dirty="0">
              <a:ea typeface="Gulim" panose="020B0600000101010101" charset="-127"/>
            </a:endParaRPr>
          </a:p>
          <a:p>
            <a:r>
              <a:rPr lang="en-US" altLang="ko-KR" sz="2000" u="sng" dirty="0">
                <a:ea typeface="Gulim" panose="020B0600000101010101" charset="-127"/>
              </a:rPr>
              <a:t>YES/NO/ABS</a:t>
            </a:r>
            <a:endParaRPr lang="en-US" altLang="ko-KR" u="sng" dirty="0">
              <a:ea typeface="Gulim" panose="020B0600000101010101" charset="-127"/>
            </a:endParaRPr>
          </a:p>
          <a:p>
            <a:pPr marL="457200" lvl="1" indent="0">
              <a:buNone/>
            </a:pPr>
            <a:r>
              <a:rPr lang="en-US" altLang="ko-KR" dirty="0" smtClean="0">
                <a:ea typeface="Gulim" panose="020B0600000101010101" charset="-127"/>
              </a:rPr>
              <a:t> </a:t>
            </a:r>
          </a:p>
          <a:p>
            <a:pPr lvl="1"/>
            <a:endParaRPr lang="en-US" altLang="ko-KR" dirty="0">
              <a:ea typeface="Gulim" panose="020B0600000101010101" charset="-127"/>
            </a:endParaRPr>
          </a:p>
          <a:p>
            <a:pPr lvl="1"/>
            <a:endParaRPr lang="en-US" altLang="ko-KR" dirty="0">
              <a:ea typeface="Gulim" panose="020B0600000101010101" charset="-127"/>
            </a:endParaRPr>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937421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marL="0" indent="0">
              <a:buNone/>
            </a:pPr>
            <a:r>
              <a:rPr lang="en-US" altLang="ko-KR" sz="1800" b="0" dirty="0" smtClean="0">
                <a:ea typeface="Gulim" panose="020B0600000101010101" charset="-127"/>
              </a:rPr>
              <a:t>[1</a:t>
            </a:r>
            <a:r>
              <a:rPr lang="en-US" altLang="ko-KR" sz="1800" b="0" dirty="0">
                <a:ea typeface="Gulim" panose="020B0600000101010101" charset="-127"/>
              </a:rPr>
              <a:t>] </a:t>
            </a:r>
            <a:r>
              <a:rPr lang="en-US" altLang="ko-KR" sz="1800" b="0" dirty="0" smtClean="0">
                <a:ea typeface="Gulim" panose="020B0600000101010101" charset="-127"/>
              </a:rPr>
              <a:t> 11-18-1231-06-0eht-eht-draft-proposed-par</a:t>
            </a:r>
          </a:p>
          <a:p>
            <a:pPr marL="0" indent="0">
              <a:buNone/>
            </a:pPr>
            <a:r>
              <a:rPr lang="en-US" altLang="ko-KR" sz="1800" b="0" dirty="0" smtClean="0">
                <a:ea typeface="Gulim" panose="020B0600000101010101" charset="-127"/>
              </a:rPr>
              <a:t>[2]  11-18-1233-07-0eht-eht-draft-proposed-csd</a:t>
            </a:r>
          </a:p>
          <a:p>
            <a:pPr marL="0" indent="0">
              <a:buNone/>
            </a:pPr>
            <a:r>
              <a:rPr lang="en-US" altLang="ko-KR" sz="1800" b="0" dirty="0">
                <a:ea typeface="Gulim" panose="020B0600000101010101" charset="-127"/>
              </a:rPr>
              <a:t>[2]  </a:t>
            </a:r>
            <a:r>
              <a:rPr lang="en-US" altLang="ko-KR" sz="1800" b="0" dirty="0" smtClean="0">
                <a:ea typeface="Gulim" panose="020B0600000101010101" charset="-127"/>
              </a:rPr>
              <a:t>11-19-1262-07-00be-specification-framework-for-tgbe</a:t>
            </a:r>
            <a:endParaRPr lang="en-US" altLang="ko-KR" sz="1800" b="0" dirty="0">
              <a:ea typeface="Gulim" panose="020B0600000101010101" charset="-127"/>
            </a:endParaRPr>
          </a:p>
          <a:p>
            <a:pPr marL="0" indent="0">
              <a:buNone/>
            </a:pPr>
            <a:r>
              <a:rPr lang="en-US" altLang="ko-KR" sz="1800" b="0" dirty="0" smtClean="0">
                <a:ea typeface="Gulim" panose="020B0600000101010101" charset="-127"/>
              </a:rPr>
              <a:t>[</a:t>
            </a:r>
            <a:r>
              <a:rPr lang="en-US" altLang="ko-KR" sz="1800" b="0" dirty="0">
                <a:ea typeface="Gulim" panose="020B0600000101010101" charset="-127"/>
              </a:rPr>
              <a:t>3</a:t>
            </a:r>
            <a:r>
              <a:rPr lang="en-US" altLang="ko-KR" sz="1800" b="0" dirty="0" smtClean="0">
                <a:ea typeface="Gulim" panose="020B0600000101010101" charset="-127"/>
              </a:rPr>
              <a:t>]  11-19-1095-01-0eht_multi-link_requirement_discussion</a:t>
            </a:r>
          </a:p>
          <a:p>
            <a:pPr>
              <a:buFont typeface="+mj-lt"/>
              <a:buAutoNum type="arabicPeriod"/>
            </a:pPr>
            <a:endParaRPr lang="en-US" altLang="ko-KR" sz="1800" b="0" dirty="0" smtClean="0">
              <a:ea typeface="Gulim" panose="020B0600000101010101" charset="-127"/>
            </a:endParaRPr>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187625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902</Words>
  <Application>Microsoft Office PowerPoint</Application>
  <PresentationFormat>On-screen Show (4:3)</PresentationFormat>
  <Paragraphs>135</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Gulim</vt:lpstr>
      <vt:lpstr>宋体</vt:lpstr>
      <vt:lpstr>Arial</vt:lpstr>
      <vt:lpstr>Calibri</vt:lpstr>
      <vt:lpstr>Times New Roman</vt:lpstr>
      <vt:lpstr>802-11-Submission</vt:lpstr>
      <vt:lpstr>PowerPoint Presentation</vt:lpstr>
      <vt:lpstr>Abstract</vt:lpstr>
      <vt:lpstr>Background </vt:lpstr>
      <vt:lpstr>Background </vt:lpstr>
      <vt:lpstr>Background </vt:lpstr>
      <vt:lpstr>Channel Access for STR </vt:lpstr>
      <vt:lpstr>Channel Access for STR </vt:lpstr>
      <vt:lpstr>Straw Poll</vt:lpstr>
      <vt:lpstr>References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2020-05-08T02:13:31Z</dcterms:modified>
</cp:coreProperties>
</file>