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trictFirstAndLastChars="0">
  <p:sldMasterIdLst>
    <p:sldMasterId id="2147483648" r:id="rId1"/>
  </p:sldMasterIdLst>
  <p:notesMasterIdLst>
    <p:notesMasterId r:id="rId12"/>
  </p:notesMasterIdLst>
  <p:handoutMasterIdLst>
    <p:handoutMasterId r:id="rId13"/>
  </p:handoutMasterIdLst>
  <p:sldIdLst>
    <p:sldId id="289" r:id="rId2"/>
    <p:sldId id="327" r:id="rId3"/>
    <p:sldId id="333" r:id="rId4"/>
    <p:sldId id="393" r:id="rId5"/>
    <p:sldId id="400" r:id="rId6"/>
    <p:sldId id="390" r:id="rId7"/>
    <p:sldId id="395" r:id="rId8"/>
    <p:sldId id="392" r:id="rId9"/>
    <p:sldId id="385" r:id="rId10"/>
    <p:sldId id="290"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904">
          <p15:clr>
            <a:srgbClr val="A4A3A4"/>
          </p15:clr>
        </p15:guide>
      </p15:sldGuideLst>
    </p:ext>
    <p:ext uri="{2D200454-40CA-4A62-9FC3-DE9A4176ACB9}">
      <p15:notesGuideLst xmlns:p15="http://schemas.microsoft.com/office/powerpoint/2012/main">
        <p15:guide id="1" orient="horz" pos="2923">
          <p15:clr>
            <a:srgbClr val="A4A3A4"/>
          </p15:clr>
        </p15:guide>
        <p15:guide id="2" pos="220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88" autoAdjust="0"/>
    <p:restoredTop sz="93304" autoAdjust="0"/>
  </p:normalViewPr>
  <p:slideViewPr>
    <p:cSldViewPr>
      <p:cViewPr varScale="1">
        <p:scale>
          <a:sx n="167" d="100"/>
          <a:sy n="167" d="100"/>
        </p:scale>
        <p:origin x="408" y="115"/>
      </p:cViewPr>
      <p:guideLst>
        <p:guide orient="horz" pos="2160"/>
        <p:guide pos="2904"/>
      </p:guideLst>
    </p:cSldViewPr>
  </p:slideViewPr>
  <p:notesTextViewPr>
    <p:cViewPr>
      <p:scale>
        <a:sx n="100" d="100"/>
        <a:sy n="100" d="100"/>
      </p:scale>
      <p:origin x="0" y="0"/>
    </p:cViewPr>
  </p:notesTextViewPr>
  <p:sorterViewPr>
    <p:cViewPr>
      <p:scale>
        <a:sx n="66" d="100"/>
        <a:sy n="66" d="100"/>
      </p:scale>
      <p:origin x="0" y="0"/>
    </p:cViewPr>
  </p:sorterViewPr>
  <p:notesViewPr>
    <p:cSldViewPr>
      <p:cViewPr>
        <p:scale>
          <a:sx n="125" d="100"/>
          <a:sy n="125" d="100"/>
        </p:scale>
        <p:origin x="96" y="-3188"/>
      </p:cViewPr>
      <p:guideLst>
        <p:guide orient="horz" pos="2923"/>
        <p:guide pos="220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ln>
          <a:effectLst/>
        </p:spPr>
        <p:txBody>
          <a:bodyPr vert="horz" wrap="none" lIns="0" tIns="0" rIns="0" bIns="0" numCol="1" anchor="b" anchorCtr="0" compatLnSpc="1">
            <a:spAutoFit/>
          </a:bodyPr>
          <a:lstStyle>
            <a:lvl1pPr algn="r" defTabSz="933450">
              <a:defRPr sz="1400" b="1"/>
            </a:lvl1pPr>
          </a:lstStyle>
          <a:p>
            <a:pPr>
              <a:defRPr/>
            </a:pPr>
            <a:r>
              <a:rPr lang="zh-CN" altLang="en-US"/>
              <a:t>doc.: IEEE 802.11-yy/xxxxr0</a:t>
            </a:r>
          </a:p>
        </p:txBody>
      </p:sp>
      <p:sp>
        <p:nvSpPr>
          <p:cNvPr id="3075" name="Rectangle 3"/>
          <p:cNvSpPr>
            <a:spLocks noGrp="1" noChangeArrowheads="1"/>
          </p:cNvSpPr>
          <p:nvPr>
            <p:ph type="dt" sz="quarter" idx="1"/>
          </p:nvPr>
        </p:nvSpPr>
        <p:spPr bwMode="auto">
          <a:xfrm>
            <a:off x="695325" y="175081"/>
            <a:ext cx="703462" cy="215444"/>
          </a:xfrm>
          <a:prstGeom prst="rect">
            <a:avLst/>
          </a:prstGeom>
          <a:noFill/>
          <a:ln w="9525">
            <a:noFill/>
            <a:miter lim="800000"/>
          </a:ln>
          <a:effectLst/>
        </p:spPr>
        <p:txBody>
          <a:bodyPr vert="horz" wrap="none" lIns="0" tIns="0" rIns="0" bIns="0" numCol="1" anchor="b" anchorCtr="0" compatLnSpc="1">
            <a:spAutoFit/>
          </a:bodyPr>
          <a:lstStyle>
            <a:lvl1pPr defTabSz="933450">
              <a:defRPr sz="1400" b="1"/>
            </a:lvl1pPr>
          </a:lstStyle>
          <a:p>
            <a:pPr>
              <a:defRPr/>
            </a:pPr>
            <a:r>
              <a:rPr lang="en-US" altLang="zh-CN" dirty="0" smtClean="0"/>
              <a:t>Nov</a:t>
            </a:r>
            <a:r>
              <a:rPr lang="zh-CN" altLang="en-US" dirty="0" smtClean="0"/>
              <a:t> </a:t>
            </a:r>
            <a:r>
              <a:rPr lang="en-US" altLang="zh-CN" dirty="0" smtClean="0"/>
              <a:t>2011</a:t>
            </a:r>
            <a:endParaRPr lang="en-US" altLang="zh-CN" dirty="0"/>
          </a:p>
        </p:txBody>
      </p:sp>
      <p:sp>
        <p:nvSpPr>
          <p:cNvPr id="3076" name="Rectangle 4"/>
          <p:cNvSpPr>
            <a:spLocks noGrp="1" noChangeArrowheads="1"/>
          </p:cNvSpPr>
          <p:nvPr>
            <p:ph type="ftr" sz="quarter" idx="2"/>
          </p:nvPr>
        </p:nvSpPr>
        <p:spPr bwMode="auto">
          <a:xfrm>
            <a:off x="6034519" y="8982075"/>
            <a:ext cx="283731" cy="184666"/>
          </a:xfrm>
          <a:prstGeom prst="rect">
            <a:avLst/>
          </a:prstGeom>
          <a:noFill/>
          <a:ln w="9525">
            <a:noFill/>
            <a:miter lim="800000"/>
          </a:ln>
          <a:effectLst/>
        </p:spPr>
        <p:txBody>
          <a:bodyPr vert="horz" wrap="none" lIns="0" tIns="0" rIns="0" bIns="0" numCol="1" anchor="t" anchorCtr="0" compatLnSpc="1">
            <a:spAutoFit/>
          </a:bodyPr>
          <a:lstStyle>
            <a:lvl1pPr algn="r" defTabSz="933450">
              <a:defRPr/>
            </a:lvl1pPr>
          </a:lstStyle>
          <a:p>
            <a:pPr>
              <a:defRPr/>
            </a:pPr>
            <a:r>
              <a:rPr lang="en-US" altLang="zh-CN" dirty="0" smtClean="0"/>
              <a:t>ZTE</a:t>
            </a:r>
            <a:endParaRPr lang="en-US" altLang="zh-CN"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a:defRPr/>
            </a:lvl1pPr>
          </a:lstStyle>
          <a:p>
            <a:pPr>
              <a:defRPr/>
            </a:pPr>
            <a:r>
              <a:rPr lang="en-US" altLang="zh-CN" dirty="0"/>
              <a:t>Page </a:t>
            </a:r>
            <a:fld id="{1511EA03-522E-4CA2-9944-B7F253F8EC1A}" type="slidenum">
              <a:rPr lang="en-US" altLang="zh-CN"/>
              <a:t>‹#›</a:t>
            </a:fld>
            <a:endParaRPr lang="en-US" altLang="zh-CN"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zh-CN"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ln>
          <a:effectLst/>
        </p:spPr>
        <p:txBody>
          <a:bodyPr wrap="none" lIns="0" tIns="0" rIns="0" bIns="0">
            <a:spAutoFit/>
          </a:bodyPr>
          <a:lstStyle/>
          <a:p>
            <a:pPr defTabSz="933450">
              <a:defRPr/>
            </a:pPr>
            <a:r>
              <a:rPr lang="en-US" altLang="zh-CN"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zh-CN" altLang="en-US"/>
          </a:p>
        </p:txBody>
      </p:sp>
    </p:spTree>
    <p:extLst>
      <p:ext uri="{BB962C8B-B14F-4D97-AF65-F5344CB8AC3E}">
        <p14:creationId xmlns:p14="http://schemas.microsoft.com/office/powerpoint/2010/main" val="141938110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ln>
          <a:effectLst/>
        </p:spPr>
        <p:txBody>
          <a:bodyPr vert="horz" wrap="none" lIns="0" tIns="0" rIns="0" bIns="0" numCol="1" anchor="b" anchorCtr="0" compatLnSpc="1">
            <a:spAutoFit/>
          </a:bodyPr>
          <a:lstStyle>
            <a:lvl1pPr algn="r" defTabSz="933450">
              <a:defRPr sz="1400" b="1"/>
            </a:lvl1pPr>
          </a:lstStyle>
          <a:p>
            <a:pPr>
              <a:defRPr/>
            </a:pPr>
            <a:r>
              <a:rPr lang="zh-CN" altLang="en-US" dirty="0"/>
              <a:t>doc.: IEEE </a:t>
            </a:r>
            <a:r>
              <a:rPr lang="zh-CN" altLang="en-US" dirty="0" smtClean="0"/>
              <a:t>802.11-yy/xxxxr</a:t>
            </a:r>
            <a:r>
              <a:rPr lang="en-US" altLang="zh-CN" dirty="0" smtClean="0"/>
              <a:t>1</a:t>
            </a:r>
            <a:endParaRPr lang="zh-CN" alt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a:defRPr sz="1400" b="1"/>
            </a:lvl1pPr>
          </a:lstStyle>
          <a:p>
            <a:pPr>
              <a:defRPr/>
            </a:pPr>
            <a:r>
              <a:rPr lang="zh-CN" altLang="en-US"/>
              <a:t>Month Year</a:t>
            </a:r>
            <a:endParaRPr lang="en-US" altLang="zh-CN" dirty="0"/>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ln>
          <a:effectLst/>
        </p:spPr>
        <p:txBody>
          <a:bodyPr vert="horz" wrap="square" lIns="93662" tIns="46038" rIns="93662" bIns="46038" numCol="1" anchor="t" anchorCtr="0" compatLnSpc="1"/>
          <a:lstStyle/>
          <a:p>
            <a:pPr lvl="0"/>
            <a:r>
              <a:rPr lang="en-US" altLang="zh-CN" noProof="0" smtClean="0"/>
              <a:t>Click to edit Master text styles</a:t>
            </a:r>
          </a:p>
          <a:p>
            <a:pPr lvl="1"/>
            <a:r>
              <a:rPr lang="en-US" altLang="zh-CN" noProof="0" smtClean="0"/>
              <a:t>Second level</a:t>
            </a:r>
          </a:p>
          <a:p>
            <a:pPr lvl="2"/>
            <a:r>
              <a:rPr lang="en-US" altLang="zh-CN" noProof="0" smtClean="0"/>
              <a:t>Third level</a:t>
            </a:r>
          </a:p>
          <a:p>
            <a:pPr lvl="3"/>
            <a:r>
              <a:rPr lang="en-US" altLang="zh-CN" noProof="0" smtClean="0"/>
              <a:t>Fourth level</a:t>
            </a:r>
          </a:p>
          <a:p>
            <a:pPr lvl="4"/>
            <a:r>
              <a:rPr lang="en-US" altLang="zh-CN" noProof="0" smtClean="0"/>
              <a:t>Fifth level</a:t>
            </a:r>
          </a:p>
        </p:txBody>
      </p:sp>
      <p:sp>
        <p:nvSpPr>
          <p:cNvPr id="2054" name="Rectangle 6"/>
          <p:cNvSpPr>
            <a:spLocks noGrp="1" noChangeArrowheads="1"/>
          </p:cNvSpPr>
          <p:nvPr>
            <p:ph type="ftr" sz="quarter" idx="4"/>
          </p:nvPr>
        </p:nvSpPr>
        <p:spPr bwMode="auto">
          <a:xfrm>
            <a:off x="4487337" y="8985250"/>
            <a:ext cx="1794401" cy="184666"/>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a:defRPr/>
            </a:lvl5pPr>
          </a:lstStyle>
          <a:p>
            <a:pPr lvl="4">
              <a:defRPr/>
            </a:pPr>
            <a:r>
              <a:rPr lang="en-US" altLang="zh-CN" dirty="0" smtClean="0"/>
              <a:t>Yonggang Fang, ZTE</a:t>
            </a:r>
            <a:endParaRPr lang="en-US" altLang="zh-CN"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ln>
          <a:effectLst/>
        </p:spPr>
        <p:txBody>
          <a:bodyPr wrap="none" lIns="0" tIns="0" rIns="0" bIns="0">
            <a:spAutoFit/>
          </a:bodyPr>
          <a:lstStyle/>
          <a:p>
            <a:pPr>
              <a:defRPr/>
            </a:pPr>
            <a:r>
              <a:rPr lang="en-US" altLang="zh-CN"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zh-CN" altLang="en-US"/>
          </a:p>
        </p:txBody>
      </p:sp>
      <p:sp>
        <p:nvSpPr>
          <p:cNvPr id="2" name="Slide Number Placeholder 1"/>
          <p:cNvSpPr>
            <a:spLocks noGrp="1"/>
          </p:cNvSpPr>
          <p:nvPr>
            <p:ph type="sldNum" sz="quarter" idx="5"/>
          </p:nvPr>
        </p:nvSpPr>
        <p:spPr>
          <a:xfrm>
            <a:off x="6419427" y="8960742"/>
            <a:ext cx="513185" cy="319783"/>
          </a:xfrm>
          <a:prstGeom prst="rect">
            <a:avLst/>
          </a:prstGeom>
        </p:spPr>
        <p:txBody>
          <a:bodyPr vert="horz" lIns="91440" tIns="45720" rIns="91440" bIns="45720" rtlCol="0" anchor="b"/>
          <a:lstStyle>
            <a:lvl1pPr algn="r">
              <a:defRPr sz="1200"/>
            </a:lvl1pPr>
          </a:lstStyle>
          <a:p>
            <a:fld id="{42CE8288-B19C-47C0-B1B1-38155B0F943D}" type="slidenum">
              <a:rPr lang="en-US" smtClean="0"/>
              <a:t>‹#›</a:t>
            </a:fld>
            <a:endParaRPr lang="en-US" dirty="0"/>
          </a:p>
        </p:txBody>
      </p:sp>
    </p:spTree>
    <p:extLst>
      <p:ext uri="{BB962C8B-B14F-4D97-AF65-F5344CB8AC3E}">
        <p14:creationId xmlns:p14="http://schemas.microsoft.com/office/powerpoint/2010/main" val="1633634878"/>
      </p:ext>
    </p:extLst>
  </p:cSld>
  <p:clrMap bg1="lt1" tx1="dk1" bg2="lt2" tx2="dk2" accent1="accent1" accent2="accent2" accent3="accent3" accent4="accent4" accent5="accent5" accent6="accent6" hlink="hlink" folHlink="folHlink"/>
  <p:hf hdr="0" ftr="0" dt="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txBox="1">
            <a:spLocks noGrp="1" noChangeArrowheads="1"/>
          </p:cNvSpPr>
          <p:nvPr/>
        </p:nvSpPr>
        <p:spPr bwMode="auto">
          <a:xfrm>
            <a:off x="5640388" y="98425"/>
            <a:ext cx="641350" cy="212725"/>
          </a:xfrm>
          <a:prstGeom prst="rect">
            <a:avLst/>
          </a:prstGeom>
          <a:noFill/>
          <a:ln w="9525">
            <a:noFill/>
            <a:miter lim="800000"/>
          </a:ln>
        </p:spPr>
        <p:txBody>
          <a:bodyPr wrap="none" lIns="0" tIns="0" rIns="0" bIns="0" anchor="b">
            <a:spAutoFit/>
          </a:bodyPr>
          <a:lstStyle/>
          <a:p>
            <a:pPr algn="r" defTabSz="933450"/>
            <a:r>
              <a:rPr lang="zh-CN" altLang="en-US" sz="1400" b="1"/>
              <a:t>doc.: IEEE 802.11-yy/xxxxr0</a:t>
            </a:r>
          </a:p>
        </p:txBody>
      </p:sp>
      <p:sp>
        <p:nvSpPr>
          <p:cNvPr id="13315" name="Rectangle 3"/>
          <p:cNvSpPr txBox="1">
            <a:spLocks noGrp="1" noChangeArrowheads="1"/>
          </p:cNvSpPr>
          <p:nvPr/>
        </p:nvSpPr>
        <p:spPr bwMode="auto">
          <a:xfrm>
            <a:off x="654050" y="98425"/>
            <a:ext cx="827088" cy="212725"/>
          </a:xfrm>
          <a:prstGeom prst="rect">
            <a:avLst/>
          </a:prstGeom>
          <a:noFill/>
          <a:ln w="9525">
            <a:noFill/>
            <a:miter lim="800000"/>
          </a:ln>
        </p:spPr>
        <p:txBody>
          <a:bodyPr wrap="none" lIns="0" tIns="0" rIns="0" bIns="0" anchor="b">
            <a:spAutoFit/>
          </a:bodyPr>
          <a:lstStyle/>
          <a:p>
            <a:pPr defTabSz="933450"/>
            <a:r>
              <a:rPr lang="zh-CN" altLang="en-US" sz="1400" b="1"/>
              <a:t>Month Year</a:t>
            </a:r>
            <a:endParaRPr lang="en-US" altLang="zh-CN" sz="1400" b="1" dirty="0"/>
          </a:p>
        </p:txBody>
      </p:sp>
      <p:sp>
        <p:nvSpPr>
          <p:cNvPr id="13316" name="Rectangle 6"/>
          <p:cNvSpPr txBox="1">
            <a:spLocks noGrp="1" noChangeArrowheads="1"/>
          </p:cNvSpPr>
          <p:nvPr/>
        </p:nvSpPr>
        <p:spPr bwMode="auto">
          <a:xfrm>
            <a:off x="5357813" y="8985250"/>
            <a:ext cx="923925" cy="182563"/>
          </a:xfrm>
          <a:prstGeom prst="rect">
            <a:avLst/>
          </a:prstGeom>
          <a:noFill/>
          <a:ln w="9525">
            <a:noFill/>
            <a:miter lim="800000"/>
          </a:ln>
        </p:spPr>
        <p:txBody>
          <a:bodyPr wrap="none" lIns="0" tIns="0" rIns="0" bIns="0">
            <a:spAutoFit/>
          </a:bodyPr>
          <a:lstStyle/>
          <a:p>
            <a:pPr marL="457200" lvl="4" algn="r" defTabSz="933450"/>
            <a:r>
              <a:rPr lang="zh-CN" altLang="en-US"/>
              <a:t>John Doe, Some Company</a:t>
            </a:r>
            <a:endParaRPr lang="en-US" altLang="zh-CN" dirty="0"/>
          </a:p>
        </p:txBody>
      </p:sp>
      <p:sp>
        <p:nvSpPr>
          <p:cNvPr id="13317" name="Rectangle 7"/>
          <p:cNvSpPr txBox="1">
            <a:spLocks noGrp="1" noChangeArrowheads="1"/>
          </p:cNvSpPr>
          <p:nvPr/>
        </p:nvSpPr>
        <p:spPr bwMode="auto">
          <a:xfrm>
            <a:off x="3222625" y="8985250"/>
            <a:ext cx="512763" cy="182563"/>
          </a:xfrm>
          <a:prstGeom prst="rect">
            <a:avLst/>
          </a:prstGeom>
          <a:noFill/>
          <a:ln w="9525">
            <a:noFill/>
            <a:miter lim="800000"/>
          </a:ln>
        </p:spPr>
        <p:txBody>
          <a:bodyPr wrap="none" lIns="0" tIns="0" rIns="0" bIns="0">
            <a:spAutoFit/>
          </a:bodyPr>
          <a:lstStyle/>
          <a:p>
            <a:pPr algn="r" defTabSz="933450"/>
            <a:r>
              <a:rPr lang="en-US" altLang="zh-CN" dirty="0"/>
              <a:t>Page </a:t>
            </a:r>
            <a:fld id="{40A6FFB0-83BC-4172-9244-980194D3E1F8}" type="slidenum">
              <a:rPr lang="en-US" altLang="zh-CN"/>
              <a:t>1</a:t>
            </a:fld>
            <a:endParaRPr lang="en-US" altLang="zh-CN" dirty="0"/>
          </a:p>
        </p:txBody>
      </p:sp>
      <p:sp>
        <p:nvSpPr>
          <p:cNvPr id="13318" name="Rectangle 2"/>
          <p:cNvSpPr>
            <a:spLocks noGrp="1" noRot="1" noChangeAspect="1" noChangeArrowheads="1" noTextEdit="1"/>
          </p:cNvSpPr>
          <p:nvPr>
            <p:ph type="sldImg"/>
          </p:nvPr>
        </p:nvSpPr>
        <p:spPr>
          <a:xfrm>
            <a:off x="1154113" y="701675"/>
            <a:ext cx="4625975" cy="3468688"/>
          </a:xfrm>
        </p:spPr>
      </p:sp>
      <p:sp>
        <p:nvSpPr>
          <p:cNvPr id="13319" name="Rectangle 3"/>
          <p:cNvSpPr>
            <a:spLocks noGrp="1" noChangeArrowheads="1"/>
          </p:cNvSpPr>
          <p:nvPr>
            <p:ph type="body" idx="1"/>
          </p:nvPr>
        </p:nvSpPr>
        <p:spPr>
          <a:noFill/>
        </p:spPr>
        <p:txBody>
          <a:bodyPr/>
          <a:lstStyle/>
          <a:p>
            <a:pPr eaLnBrk="1" hangingPunct="1"/>
            <a:endParaRPr lang="zh-CN" altLang="en-US" dirty="0" smtClean="0">
              <a:ea typeface="宋体" panose="02010600030101010101" pitchFamily="2" charset="-122"/>
            </a:endParaRPr>
          </a:p>
        </p:txBody>
      </p:sp>
    </p:spTree>
    <p:extLst>
      <p:ext uri="{BB962C8B-B14F-4D97-AF65-F5344CB8AC3E}">
        <p14:creationId xmlns:p14="http://schemas.microsoft.com/office/powerpoint/2010/main" val="11622144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a:p>
        </p:txBody>
      </p:sp>
      <p:sp>
        <p:nvSpPr>
          <p:cNvPr id="7" name="灯片编号占位符 6"/>
          <p:cNvSpPr>
            <a:spLocks noGrp="1"/>
          </p:cNvSpPr>
          <p:nvPr>
            <p:ph type="sldNum" sz="quarter" idx="13"/>
          </p:nvPr>
        </p:nvSpPr>
        <p:spPr>
          <a:xfrm>
            <a:off x="3222625" y="8985250"/>
            <a:ext cx="512763" cy="182563"/>
          </a:xfrm>
          <a:prstGeom prst="rect">
            <a:avLst/>
          </a:prstGeom>
        </p:spPr>
        <p:txBody>
          <a:bodyPr/>
          <a:lstStyle/>
          <a:p>
            <a:pPr>
              <a:defRPr/>
            </a:pPr>
            <a:r>
              <a:rPr lang="en-US" altLang="zh-CN" dirty="0" smtClean="0"/>
              <a:t>Page </a:t>
            </a:r>
            <a:fld id="{BD4178A6-0380-4025-800F-AD68D5F93500}" type="slidenum">
              <a:rPr lang="en-US" altLang="zh-CN" smtClean="0"/>
              <a:t>10</a:t>
            </a:fld>
            <a:endParaRPr lang="en-US" altLang="zh-CN" dirty="0"/>
          </a:p>
        </p:txBody>
      </p:sp>
    </p:spTree>
    <p:extLst>
      <p:ext uri="{BB962C8B-B14F-4D97-AF65-F5344CB8AC3E}">
        <p14:creationId xmlns:p14="http://schemas.microsoft.com/office/powerpoint/2010/main" val="17518990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4" name="Rectangle 5"/>
          <p:cNvSpPr>
            <a:spLocks noGrp="1" noChangeArrowheads="1"/>
          </p:cNvSpPr>
          <p:nvPr>
            <p:ph type="ftr" sz="quarter" idx="10"/>
          </p:nvPr>
        </p:nvSpPr>
        <p:spPr>
          <a:xfrm>
            <a:off x="6914633" y="6475413"/>
            <a:ext cx="1629292" cy="184666"/>
          </a:xfrm>
        </p:spPr>
        <p:txBody>
          <a:bodyPr/>
          <a:lstStyle>
            <a:lvl1pPr>
              <a:defRPr/>
            </a:lvl1pPr>
          </a:lstStyle>
          <a:p>
            <a:pPr>
              <a:defRPr/>
            </a:pPr>
            <a:r>
              <a:rPr lang="en-US" altLang="zh-CN" dirty="0" smtClean="0"/>
              <a:t>Yonggang Fang, etc., ZTE</a:t>
            </a:r>
            <a:endParaRPr lang="en-US" altLang="zh-CN" dirty="0"/>
          </a:p>
        </p:txBody>
      </p:sp>
      <p:sp>
        <p:nvSpPr>
          <p:cNvPr id="5" name="Rectangle 6"/>
          <p:cNvSpPr>
            <a:spLocks noGrp="1" noChangeArrowheads="1"/>
          </p:cNvSpPr>
          <p:nvPr>
            <p:ph type="sldNum" sz="quarter" idx="11"/>
          </p:nvPr>
        </p:nvSpPr>
        <p:spPr>
          <a:xfrm>
            <a:off x="4520333" y="6475413"/>
            <a:ext cx="179536" cy="184666"/>
          </a:xfrm>
        </p:spPr>
        <p:txBody>
          <a:bodyPr/>
          <a:lstStyle>
            <a:lvl1pPr>
              <a:defRPr/>
            </a:lvl1pPr>
          </a:lstStyle>
          <a:p>
            <a:pPr>
              <a:defRPr/>
            </a:pPr>
            <a:fld id="{590F9BA0-27AE-41C3-B6FA-1F3FB66617DE}" type="slidenum">
              <a:rPr lang="en-US" altLang="zh-CN" smtClean="0"/>
              <a:t>‹#›</a:t>
            </a:fld>
            <a:endParaRPr lang="en-US" altLang="zh-CN"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5"/>
          <p:cNvSpPr>
            <a:spLocks noGrp="1" noChangeArrowheads="1"/>
          </p:cNvSpPr>
          <p:nvPr>
            <p:ph type="ftr" sz="quarter" idx="10"/>
          </p:nvPr>
        </p:nvSpPr>
        <p:spPr>
          <a:xfrm>
            <a:off x="6914633" y="6475413"/>
            <a:ext cx="1629292" cy="184666"/>
          </a:xfrm>
        </p:spPr>
        <p:txBody>
          <a:bodyPr/>
          <a:lstStyle>
            <a:lvl1pPr>
              <a:defRPr/>
            </a:lvl1pPr>
          </a:lstStyle>
          <a:p>
            <a:pPr>
              <a:defRPr/>
            </a:pPr>
            <a:r>
              <a:rPr lang="en-US" altLang="zh-CN" dirty="0" smtClean="0"/>
              <a:t>Yonggang Fang, etc., ZTE</a:t>
            </a:r>
            <a:endParaRPr lang="en-US" altLang="zh-CN" dirty="0"/>
          </a:p>
        </p:txBody>
      </p:sp>
      <p:sp>
        <p:nvSpPr>
          <p:cNvPr id="5" name="Rectangle 6"/>
          <p:cNvSpPr>
            <a:spLocks noGrp="1" noChangeArrowheads="1"/>
          </p:cNvSpPr>
          <p:nvPr>
            <p:ph type="sldNum" sz="quarter" idx="11"/>
          </p:nvPr>
        </p:nvSpPr>
        <p:spPr>
          <a:xfrm>
            <a:off x="4520334" y="6475413"/>
            <a:ext cx="179536" cy="184666"/>
          </a:xfrm>
        </p:spPr>
        <p:txBody>
          <a:bodyPr/>
          <a:lstStyle>
            <a:lvl1pPr>
              <a:defRPr/>
            </a:lvl1pPr>
          </a:lstStyle>
          <a:p>
            <a:pPr>
              <a:defRPr/>
            </a:pPr>
            <a:fld id="{DB96EB75-F5AF-4D4C-9A85-68542A78121A}" type="slidenum">
              <a:rPr lang="en-US" altLang="zh-CN" smtClean="0"/>
              <a:t>‹#›</a:t>
            </a:fld>
            <a:endParaRPr lang="en-US" altLang="zh-CN"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914633" y="6484694"/>
            <a:ext cx="1629292" cy="184666"/>
          </a:xfrm>
        </p:spPr>
        <p:txBody>
          <a:bodyPr/>
          <a:lstStyle>
            <a:lvl1pPr>
              <a:defRPr/>
            </a:lvl1pPr>
          </a:lstStyle>
          <a:p>
            <a:pPr>
              <a:defRPr/>
            </a:pPr>
            <a:r>
              <a:rPr lang="en-US" altLang="zh-CN" dirty="0" smtClean="0"/>
              <a:t>Yonggang Fang, etc., ZTE</a:t>
            </a:r>
            <a:endParaRPr lang="en-US" altLang="zh-CN" dirty="0"/>
          </a:p>
        </p:txBody>
      </p:sp>
      <p:sp>
        <p:nvSpPr>
          <p:cNvPr id="3" name="Rectangle 6"/>
          <p:cNvSpPr>
            <a:spLocks noGrp="1" noChangeArrowheads="1"/>
          </p:cNvSpPr>
          <p:nvPr>
            <p:ph type="sldNum" sz="quarter" idx="11"/>
          </p:nvPr>
        </p:nvSpPr>
        <p:spPr>
          <a:xfrm>
            <a:off x="4520334" y="6475413"/>
            <a:ext cx="179536" cy="184666"/>
          </a:xfrm>
        </p:spPr>
        <p:txBody>
          <a:bodyPr/>
          <a:lstStyle>
            <a:lvl1pPr>
              <a:defRPr/>
            </a:lvl1pPr>
          </a:lstStyle>
          <a:p>
            <a:pPr>
              <a:defRPr/>
            </a:pPr>
            <a:fld id="{DD65A0DB-CB56-43A5-BD5F-7ACAEE225779}" type="slidenum">
              <a:rPr lang="en-US" altLang="zh-CN" smtClean="0"/>
              <a:t>‹#›</a:t>
            </a:fld>
            <a:endParaRPr lang="en-US" altLang="zh-CN"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ln>
        </p:spPr>
        <p:txBody>
          <a:bodyPr vert="horz" wrap="square" lIns="92075" tIns="46038" rIns="92075" bIns="46038" numCol="1" anchor="ctr" anchorCtr="0" compatLnSpc="1"/>
          <a:lstStyle/>
          <a:p>
            <a:pPr lvl="0"/>
            <a:r>
              <a:rPr lang="zh-CN" altLang="en-US" dirty="0" smtClean="0"/>
              <a:t>单击此处编辑母版标题样式</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ln>
        </p:spPr>
        <p:txBody>
          <a:bodyPr vert="horz" wrap="square" lIns="92075" tIns="46038" rIns="92075" bIns="46038" numCol="1" anchor="t" anchorCtr="0" compatLnSpc="1"/>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1029" name="Rectangle 5"/>
          <p:cNvSpPr>
            <a:spLocks noGrp="1" noChangeArrowheads="1"/>
          </p:cNvSpPr>
          <p:nvPr>
            <p:ph type="ftr" sz="quarter" idx="3"/>
          </p:nvPr>
        </p:nvSpPr>
        <p:spPr bwMode="auto">
          <a:xfrm>
            <a:off x="6914633" y="6475413"/>
            <a:ext cx="1629292" cy="184666"/>
          </a:xfrm>
          <a:prstGeom prst="rect">
            <a:avLst/>
          </a:prstGeom>
          <a:noFill/>
          <a:ln w="9525">
            <a:noFill/>
            <a:miter lim="800000"/>
          </a:ln>
          <a:effectLst/>
        </p:spPr>
        <p:txBody>
          <a:bodyPr vert="horz" wrap="none" lIns="0" tIns="0" rIns="0" bIns="0" numCol="1" anchor="t" anchorCtr="0" compatLnSpc="1">
            <a:spAutoFit/>
          </a:bodyPr>
          <a:lstStyle>
            <a:lvl1pPr algn="r">
              <a:defRPr>
                <a:ea typeface="宋体" panose="02010600030101010101" pitchFamily="2" charset="-122"/>
              </a:defRPr>
            </a:lvl1pPr>
          </a:lstStyle>
          <a:p>
            <a:pPr>
              <a:defRPr/>
            </a:pPr>
            <a:r>
              <a:rPr lang="en-US" altLang="zh-CN" dirty="0" smtClean="0"/>
              <a:t>Yonggang Fang, etc., ZTE</a:t>
            </a:r>
            <a:endParaRPr lang="en-US" altLang="zh-CN" dirty="0"/>
          </a:p>
        </p:txBody>
      </p:sp>
      <p:sp>
        <p:nvSpPr>
          <p:cNvPr id="1030" name="Rectangle 6"/>
          <p:cNvSpPr>
            <a:spLocks noGrp="1" noChangeArrowheads="1"/>
          </p:cNvSpPr>
          <p:nvPr>
            <p:ph type="sldNum" sz="quarter" idx="4"/>
          </p:nvPr>
        </p:nvSpPr>
        <p:spPr bwMode="auto">
          <a:xfrm>
            <a:off x="4520332" y="6475413"/>
            <a:ext cx="179536" cy="184666"/>
          </a:xfrm>
          <a:prstGeom prst="rect">
            <a:avLst/>
          </a:prstGeom>
          <a:noFill/>
          <a:ln w="9525">
            <a:noFill/>
            <a:miter lim="800000"/>
          </a:ln>
          <a:effectLst/>
        </p:spPr>
        <p:txBody>
          <a:bodyPr vert="horz" wrap="none" lIns="0" tIns="0" rIns="0" bIns="0" numCol="1" anchor="t" anchorCtr="0" compatLnSpc="1">
            <a:spAutoFit/>
          </a:bodyPr>
          <a:lstStyle>
            <a:lvl1pPr algn="ctr">
              <a:defRPr>
                <a:ea typeface="宋体" panose="02010600030101010101" pitchFamily="2" charset="-122"/>
              </a:defRPr>
            </a:lvl1pPr>
          </a:lstStyle>
          <a:p>
            <a:pPr>
              <a:defRPr/>
            </a:pPr>
            <a:fld id="{37B6A3AB-0147-49A3-849E-9D579AF0EF1D}" type="slidenum">
              <a:rPr lang="en-US" altLang="zh-CN" smtClean="0"/>
              <a:t>‹#›</a:t>
            </a:fld>
            <a:endParaRPr lang="en-US" altLang="zh-CN" dirty="0"/>
          </a:p>
        </p:txBody>
      </p:sp>
      <p:sp>
        <p:nvSpPr>
          <p:cNvPr id="1031" name="Rectangle 7"/>
          <p:cNvSpPr>
            <a:spLocks noChangeArrowheads="1"/>
          </p:cNvSpPr>
          <p:nvPr/>
        </p:nvSpPr>
        <p:spPr bwMode="auto">
          <a:xfrm>
            <a:off x="5149661" y="332601"/>
            <a:ext cx="3295839" cy="276999"/>
          </a:xfrm>
          <a:prstGeom prst="rect">
            <a:avLst/>
          </a:prstGeom>
          <a:noFill/>
          <a:ln w="9525">
            <a:noFill/>
            <a:miter lim="800000"/>
          </a:ln>
          <a:effectLst/>
        </p:spPr>
        <p:txBody>
          <a:bodyPr wrap="none" lIns="0" tIns="0" rIns="0" bIns="0" anchor="b">
            <a:spAutoFit/>
          </a:bodyPr>
          <a:lstStyle/>
          <a:p>
            <a:pPr marL="457200" lvl="4" algn="r">
              <a:defRPr/>
            </a:pPr>
            <a:r>
              <a:rPr lang="en-US" altLang="zh-CN" sz="1800" b="1" dirty="0">
                <a:ea typeface="宋体" panose="02010600030101010101" pitchFamily="2" charset="-122"/>
              </a:rPr>
              <a:t>doc.: IEEE </a:t>
            </a:r>
            <a:r>
              <a:rPr lang="en-US" altLang="zh-CN" sz="1800" b="1" dirty="0" smtClean="0">
                <a:ea typeface="宋体" panose="02010600030101010101" pitchFamily="2" charset="-122"/>
              </a:rPr>
              <a:t>802.11-2020/0469</a:t>
            </a:r>
            <a:endParaRPr lang="en-US" altLang="zh-CN" sz="1800" b="1" dirty="0">
              <a:ea typeface="宋体" panose="02010600030101010101" pitchFamily="2" charset="-122"/>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zh-CN"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ln>
          <a:effectLst/>
        </p:spPr>
        <p:txBody>
          <a:bodyPr wrap="none" lIns="0" tIns="0" rIns="0" bIns="0">
            <a:spAutoFit/>
          </a:bodyPr>
          <a:lstStyle/>
          <a:p>
            <a:pPr>
              <a:defRPr/>
            </a:pPr>
            <a:r>
              <a:rPr lang="en-US" altLang="zh-CN" dirty="0">
                <a:ea typeface="宋体" panose="02010600030101010101" pitchFamily="2" charset="-122"/>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zh-CN" altLang="en-US"/>
          </a:p>
        </p:txBody>
      </p:sp>
      <p:sp>
        <p:nvSpPr>
          <p:cNvPr id="2059" name="Text Box 11"/>
          <p:cNvSpPr txBox="1">
            <a:spLocks noChangeArrowheads="1"/>
          </p:cNvSpPr>
          <p:nvPr userDrawn="1"/>
        </p:nvSpPr>
        <p:spPr bwMode="auto">
          <a:xfrm>
            <a:off x="755650" y="260350"/>
            <a:ext cx="1728118" cy="369332"/>
          </a:xfrm>
          <a:prstGeom prst="rect">
            <a:avLst/>
          </a:prstGeom>
          <a:noFill/>
          <a:ln w="12700">
            <a:noFill/>
            <a:miter lim="800000"/>
            <a:headEnd type="none" w="sm" len="sm"/>
            <a:tailEnd type="none" w="sm" len="sm"/>
          </a:ln>
          <a:effectLst/>
        </p:spPr>
        <p:txBody>
          <a:bodyPr wrap="square">
            <a:spAutoFit/>
          </a:bodyPr>
          <a:lstStyle/>
          <a:p>
            <a:pPr>
              <a:spcBef>
                <a:spcPct val="50000"/>
              </a:spcBef>
              <a:defRPr/>
            </a:pPr>
            <a:r>
              <a:rPr lang="en-US" altLang="zh-CN" sz="1800" b="1" baseline="0" smtClean="0">
                <a:ea typeface="宋体" panose="02010600030101010101" pitchFamily="2" charset="-122"/>
              </a:rPr>
              <a:t>2020 </a:t>
            </a:r>
            <a:endParaRPr lang="en-US" altLang="zh-CN" sz="1800" b="1" dirty="0">
              <a:ea typeface="宋体" panose="02010600030101010101" pitchFamily="2" charset="-122"/>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12"/>
          <p:cNvSpPr>
            <a:spLocks noChangeArrowheads="1"/>
          </p:cNvSpPr>
          <p:nvPr/>
        </p:nvSpPr>
        <p:spPr bwMode="auto">
          <a:xfrm>
            <a:off x="539750" y="2133600"/>
            <a:ext cx="1447800" cy="381000"/>
          </a:xfrm>
          <a:prstGeom prst="rect">
            <a:avLst/>
          </a:prstGeom>
          <a:noFill/>
          <a:ln w="9525">
            <a:noFill/>
            <a:miter lim="800000"/>
          </a:ln>
        </p:spPr>
        <p:txBody>
          <a:bodyPr lIns="92075" tIns="46038" rIns="92075" bIns="46038"/>
          <a:lstStyle/>
          <a:p>
            <a:pPr marL="342900" indent="-342900">
              <a:spcBef>
                <a:spcPct val="20000"/>
              </a:spcBef>
            </a:pPr>
            <a:r>
              <a:rPr lang="en-US" altLang="zh-CN" sz="2000" b="1" dirty="0">
                <a:ea typeface="宋体" panose="02010600030101010101" pitchFamily="2" charset="-122"/>
              </a:rPr>
              <a:t>Authors:</a:t>
            </a:r>
            <a:endParaRPr lang="en-US" altLang="zh-CN" sz="2000" dirty="0">
              <a:ea typeface="宋体" panose="02010600030101010101" pitchFamily="2" charset="-122"/>
            </a:endParaRPr>
          </a:p>
        </p:txBody>
      </p:sp>
      <p:sp>
        <p:nvSpPr>
          <p:cNvPr id="1030" name="Rectangle 2"/>
          <p:cNvSpPr>
            <a:spLocks noChangeArrowheads="1"/>
          </p:cNvSpPr>
          <p:nvPr/>
        </p:nvSpPr>
        <p:spPr bwMode="auto">
          <a:xfrm>
            <a:off x="467544" y="692696"/>
            <a:ext cx="8134672" cy="1066800"/>
          </a:xfrm>
          <a:prstGeom prst="rect">
            <a:avLst/>
          </a:prstGeom>
          <a:noFill/>
          <a:ln w="9525">
            <a:noFill/>
            <a:miter lim="800000"/>
          </a:ln>
        </p:spPr>
        <p:txBody>
          <a:bodyPr lIns="92075" tIns="46038" rIns="92075" bIns="46038" anchor="ctr"/>
          <a:lstStyle/>
          <a:p>
            <a:pPr algn="ctr"/>
            <a:r>
              <a:rPr lang="en-US" altLang="zh-CN" sz="3200" b="1" dirty="0" smtClean="0">
                <a:ea typeface="宋体" panose="02010600030101010101" pitchFamily="2" charset="-122"/>
              </a:rPr>
              <a:t>Multi-Link Channel Access Discussion </a:t>
            </a:r>
            <a:endParaRPr lang="en-US" altLang="zh-CN" sz="3200" b="1" dirty="0">
              <a:ea typeface="宋体" panose="02010600030101010101" pitchFamily="2" charset="-122"/>
            </a:endParaRPr>
          </a:p>
        </p:txBody>
      </p:sp>
      <p:sp>
        <p:nvSpPr>
          <p:cNvPr id="1031" name="Rectangle 6"/>
          <p:cNvSpPr>
            <a:spLocks noChangeArrowheads="1"/>
          </p:cNvSpPr>
          <p:nvPr/>
        </p:nvSpPr>
        <p:spPr bwMode="auto">
          <a:xfrm>
            <a:off x="684213" y="1700213"/>
            <a:ext cx="7772400" cy="381000"/>
          </a:xfrm>
          <a:prstGeom prst="rect">
            <a:avLst/>
          </a:prstGeom>
          <a:noFill/>
          <a:ln w="9525">
            <a:noFill/>
            <a:miter lim="800000"/>
          </a:ln>
        </p:spPr>
        <p:txBody>
          <a:bodyPr lIns="92075" tIns="46038" rIns="92075" bIns="46038"/>
          <a:lstStyle/>
          <a:p>
            <a:pPr marL="342900" indent="-342900" algn="ctr">
              <a:spcBef>
                <a:spcPct val="20000"/>
              </a:spcBef>
            </a:pPr>
            <a:r>
              <a:rPr lang="en-US" altLang="zh-CN" sz="2000" b="1" dirty="0">
                <a:ea typeface="宋体" panose="02010600030101010101" pitchFamily="2" charset="-122"/>
              </a:rPr>
              <a:t>Date:</a:t>
            </a:r>
            <a:r>
              <a:rPr lang="en-US" altLang="zh-CN" sz="2000" dirty="0">
                <a:ea typeface="宋体" panose="02010600030101010101" pitchFamily="2" charset="-122"/>
              </a:rPr>
              <a:t> </a:t>
            </a:r>
            <a:r>
              <a:rPr lang="en-US" altLang="zh-CN" sz="2000" dirty="0" smtClean="0">
                <a:ea typeface="宋体" panose="02010600030101010101" pitchFamily="2" charset="-122"/>
              </a:rPr>
              <a:t>2020-03-16</a:t>
            </a:r>
            <a:endParaRPr lang="en-US" altLang="zh-CN" sz="2000" dirty="0">
              <a:ea typeface="宋体" panose="02010600030101010101" pitchFamily="2" charset="-122"/>
            </a:endParaRPr>
          </a:p>
        </p:txBody>
      </p:sp>
      <p:graphicFrame>
        <p:nvGraphicFramePr>
          <p:cNvPr id="2" name="Table 1"/>
          <p:cNvGraphicFramePr>
            <a:graphicFrameLocks noGrp="1"/>
          </p:cNvGraphicFramePr>
          <p:nvPr>
            <p:extLst>
              <p:ext uri="{D42A27DB-BD31-4B8C-83A1-F6EECF244321}">
                <p14:modId xmlns:p14="http://schemas.microsoft.com/office/powerpoint/2010/main" val="3851478767"/>
              </p:ext>
            </p:extLst>
          </p:nvPr>
        </p:nvGraphicFramePr>
        <p:xfrm>
          <a:off x="828228" y="2888704"/>
          <a:ext cx="7416180" cy="1939914"/>
        </p:xfrm>
        <a:graphic>
          <a:graphicData uri="http://schemas.openxmlformats.org/drawingml/2006/table">
            <a:tbl>
              <a:tblPr firstRow="1" bandRow="1">
                <a:tableStyleId>{5C22544A-7EE6-4342-B048-85BDC9FD1C3A}</a:tableStyleId>
              </a:tblPr>
              <a:tblGrid>
                <a:gridCol w="1151485"/>
                <a:gridCol w="1152128"/>
                <a:gridCol w="2232247"/>
                <a:gridCol w="792088"/>
                <a:gridCol w="2088232"/>
              </a:tblGrid>
              <a:tr h="280878">
                <a:tc>
                  <a:txBody>
                    <a:bodyPr/>
                    <a:lstStyle/>
                    <a:p>
                      <a:r>
                        <a:rPr lang="en-US" sz="1200" dirty="0" smtClean="0">
                          <a:solidFill>
                            <a:schemeClr val="tx1"/>
                          </a:solidFill>
                        </a:rPr>
                        <a:t>Name</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smtClean="0">
                          <a:solidFill>
                            <a:schemeClr val="tx1"/>
                          </a:solidFill>
                        </a:rPr>
                        <a:t>Affiliation</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smtClean="0">
                          <a:solidFill>
                            <a:schemeClr val="tx1"/>
                          </a:solidFill>
                        </a:rPr>
                        <a:t>Address</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smtClean="0">
                          <a:solidFill>
                            <a:schemeClr val="tx1"/>
                          </a:solidFill>
                        </a:rPr>
                        <a:t>Phone</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smtClean="0">
                          <a:solidFill>
                            <a:schemeClr val="tx1"/>
                          </a:solidFill>
                        </a:rPr>
                        <a:t>Email</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0878">
                <a:tc>
                  <a:txBody>
                    <a:bodyPr/>
                    <a:lstStyle/>
                    <a:p>
                      <a:r>
                        <a:rPr lang="en-US" sz="1200" dirty="0" err="1" smtClean="0">
                          <a:solidFill>
                            <a:schemeClr val="tx1"/>
                          </a:solidFill>
                        </a:rPr>
                        <a:t>Yonggang</a:t>
                      </a:r>
                      <a:r>
                        <a:rPr lang="en-US" sz="1200" dirty="0" smtClean="0">
                          <a:solidFill>
                            <a:schemeClr val="tx1"/>
                          </a:solidFill>
                        </a:rPr>
                        <a:t> Fang</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smtClean="0">
                          <a:solidFill>
                            <a:schemeClr val="tx1"/>
                          </a:solidFill>
                        </a:rPr>
                        <a:t>ZTE (TX)</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smtClean="0">
                          <a:solidFill>
                            <a:schemeClr val="tx1"/>
                          </a:solidFill>
                        </a:rPr>
                        <a:t>yfang@ztetx.com</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0878">
                <a:tc>
                  <a:txBody>
                    <a:bodyPr/>
                    <a:lstStyle/>
                    <a:p>
                      <a:r>
                        <a:rPr lang="en-US" sz="1200" dirty="0" smtClean="0">
                          <a:solidFill>
                            <a:schemeClr val="tx1"/>
                          </a:solidFill>
                        </a:rPr>
                        <a:t>Bo Sun</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smtClean="0">
                          <a:solidFill>
                            <a:schemeClr val="tx1"/>
                          </a:solidFill>
                        </a:rPr>
                        <a:t>ZTE</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40439">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sz="1200" dirty="0" smtClean="0">
                          <a:solidFill>
                            <a:schemeClr val="tx1"/>
                          </a:solidFill>
                        </a:rPr>
                        <a:t>Nan Li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smtClean="0">
                          <a:solidFill>
                            <a:schemeClr val="tx1"/>
                          </a:solidFill>
                        </a:rPr>
                        <a:t>ZTE</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40439">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sz="1200" dirty="0" err="1" smtClean="0">
                          <a:solidFill>
                            <a:schemeClr val="tx1"/>
                          </a:solidFill>
                        </a:rPr>
                        <a:t>Zhiqiang</a:t>
                      </a:r>
                      <a:r>
                        <a:rPr lang="en-US" sz="1200" dirty="0" smtClean="0">
                          <a:solidFill>
                            <a:schemeClr val="tx1"/>
                          </a:solidFill>
                        </a:rPr>
                        <a:t> Han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smtClean="0">
                          <a:solidFill>
                            <a:schemeClr val="tx1"/>
                          </a:solidFill>
                        </a:rPr>
                        <a:t>ZTE</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40439">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40439">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4" name="Slide Number Placeholder 3"/>
          <p:cNvSpPr>
            <a:spLocks noGrp="1"/>
          </p:cNvSpPr>
          <p:nvPr>
            <p:ph type="sldNum" sz="quarter" idx="11"/>
          </p:nvPr>
        </p:nvSpPr>
        <p:spPr/>
        <p:txBody>
          <a:bodyPr/>
          <a:lstStyle/>
          <a:p>
            <a:pPr>
              <a:defRPr/>
            </a:pPr>
            <a:fld id="{4EB806A0-571F-46D1-B9EB-76D3BBAEA866}" type="slidenum">
              <a:rPr lang="en-US" altLang="zh-CN" smtClean="0"/>
              <a:t>1</a:t>
            </a:fld>
            <a:endParaRPr lang="en-US" altLang="zh-CN" dirty="0"/>
          </a:p>
        </p:txBody>
      </p:sp>
      <p:sp>
        <p:nvSpPr>
          <p:cNvPr id="5" name="Footer Placeholder 4"/>
          <p:cNvSpPr>
            <a:spLocks noGrp="1"/>
          </p:cNvSpPr>
          <p:nvPr>
            <p:ph type="ftr" sz="quarter" idx="10"/>
          </p:nvPr>
        </p:nvSpPr>
        <p:spPr>
          <a:xfrm>
            <a:off x="6876161" y="6484694"/>
            <a:ext cx="1667764" cy="184666"/>
          </a:xfrm>
        </p:spPr>
        <p:txBody>
          <a:bodyPr/>
          <a:lstStyle/>
          <a:p>
            <a:pPr>
              <a:defRPr/>
            </a:pPr>
            <a:r>
              <a:rPr lang="en-US" altLang="zh-CN" dirty="0" smtClean="0"/>
              <a:t>Yonggang Fang, etc.., ZTE</a:t>
            </a:r>
            <a:endParaRPr lang="en-US" altLang="zh-CN"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1"/>
          <p:cNvSpPr/>
          <p:nvPr/>
        </p:nvSpPr>
        <p:spPr bwMode="auto">
          <a:xfrm>
            <a:off x="684213" y="2133600"/>
            <a:ext cx="7772400" cy="1470025"/>
          </a:xfrm>
          <a:prstGeom prst="rect">
            <a:avLst/>
          </a:prstGeom>
          <a:noFill/>
          <a:ln w="9525">
            <a:noFill/>
            <a:miter lim="800000"/>
          </a:ln>
        </p:spPr>
        <p:txBody>
          <a:bodyPr lIns="92075" tIns="46038" rIns="92075" bIns="46038" anchor="ctr"/>
          <a:lstStyle/>
          <a:p>
            <a:pPr algn="ctr" eaLnBrk="1" hangingPunct="1"/>
            <a:r>
              <a:rPr lang="en-US" altLang="zh-CN" sz="3200" b="1" dirty="0">
                <a:solidFill>
                  <a:schemeClr val="tx2"/>
                </a:solidFill>
                <a:ea typeface="宋体" panose="02010600030101010101" pitchFamily="2" charset="-122"/>
              </a:rPr>
              <a:t>Thank you!</a:t>
            </a:r>
            <a:endParaRPr lang="zh-CN" altLang="en-US" sz="3200" b="1" dirty="0">
              <a:solidFill>
                <a:schemeClr val="tx2"/>
              </a:solidFill>
              <a:ea typeface="宋体" panose="02010600030101010101" pitchFamily="2" charset="-122"/>
            </a:endParaRPr>
          </a:p>
        </p:txBody>
      </p:sp>
      <p:sp>
        <p:nvSpPr>
          <p:cNvPr id="2" name="Slide Number Placeholder 1"/>
          <p:cNvSpPr>
            <a:spLocks noGrp="1"/>
          </p:cNvSpPr>
          <p:nvPr>
            <p:ph type="sldNum" sz="quarter" idx="11"/>
          </p:nvPr>
        </p:nvSpPr>
        <p:spPr/>
        <p:txBody>
          <a:bodyPr/>
          <a:lstStyle/>
          <a:p>
            <a:pPr>
              <a:defRPr/>
            </a:pPr>
            <a:fld id="{03FA04B2-C576-4B73-B27D-67D4AE845719}" type="slidenum">
              <a:rPr lang="en-US" altLang="zh-CN" smtClean="0"/>
              <a:t>10</a:t>
            </a:fld>
            <a:endParaRPr lang="en-US" altLang="zh-CN" dirty="0"/>
          </a:p>
        </p:txBody>
      </p:sp>
      <p:sp>
        <p:nvSpPr>
          <p:cNvPr id="4" name="Footer Placeholder 3"/>
          <p:cNvSpPr>
            <a:spLocks noGrp="1"/>
          </p:cNvSpPr>
          <p:nvPr>
            <p:ph type="ftr" sz="quarter" idx="10"/>
          </p:nvPr>
        </p:nvSpPr>
        <p:spPr>
          <a:xfrm>
            <a:off x="6914633" y="6475413"/>
            <a:ext cx="1629292" cy="184666"/>
          </a:xfrm>
        </p:spPr>
        <p:txBody>
          <a:bodyPr/>
          <a:lstStyle/>
          <a:p>
            <a:pPr>
              <a:defRPr/>
            </a:pPr>
            <a:r>
              <a:rPr lang="en-US" altLang="zh-CN" dirty="0" smtClean="0"/>
              <a:t>Yonggang Fang, etc., ZTE</a:t>
            </a:r>
            <a:endParaRPr lang="en-US" altLang="zh-CN"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Abstract</a:t>
            </a:r>
            <a:endParaRPr lang="zh-CN" altLang="en-US" dirty="0"/>
          </a:p>
        </p:txBody>
      </p:sp>
      <p:sp>
        <p:nvSpPr>
          <p:cNvPr id="3" name="内容占位符 2"/>
          <p:cNvSpPr>
            <a:spLocks noGrp="1"/>
          </p:cNvSpPr>
          <p:nvPr>
            <p:ph idx="1"/>
          </p:nvPr>
        </p:nvSpPr>
        <p:spPr/>
        <p:txBody>
          <a:bodyPr/>
          <a:lstStyle/>
          <a:p>
            <a:r>
              <a:rPr lang="en-US" altLang="ko-KR" sz="2000" b="0" dirty="0" smtClean="0">
                <a:ea typeface="Gulim" panose="020B0600000101010101" charset="-127"/>
              </a:rPr>
              <a:t>This contribution discusses the carrier sensing and channel access mechanism in Multi-Link communication to support </a:t>
            </a:r>
            <a:r>
              <a:rPr lang="en-US" altLang="ko-KR" sz="2000" b="0" dirty="0">
                <a:ea typeface="Gulim" panose="020B0600000101010101" charset="-127"/>
              </a:rPr>
              <a:t>high </a:t>
            </a:r>
            <a:r>
              <a:rPr lang="en-US" altLang="ko-KR" sz="2000" b="0" dirty="0" smtClean="0">
                <a:ea typeface="Gulim" panose="020B0600000101010101" charset="-127"/>
              </a:rPr>
              <a:t>priority/low </a:t>
            </a:r>
            <a:r>
              <a:rPr lang="en-US" altLang="ko-KR" sz="2000" b="0" dirty="0">
                <a:ea typeface="Gulim" panose="020B0600000101010101" charset="-127"/>
              </a:rPr>
              <a:t>latency </a:t>
            </a:r>
            <a:r>
              <a:rPr lang="en-US" altLang="ko-KR" sz="2000" b="0" dirty="0" smtClean="0">
                <a:ea typeface="Gulim" panose="020B0600000101010101" charset="-127"/>
              </a:rPr>
              <a:t>services. </a:t>
            </a:r>
            <a:endParaRPr lang="zh-CN" altLang="en-US" sz="2000" dirty="0"/>
          </a:p>
        </p:txBody>
      </p:sp>
      <p:sp>
        <p:nvSpPr>
          <p:cNvPr id="9" name="Slide Number Placeholder 8"/>
          <p:cNvSpPr>
            <a:spLocks noGrp="1"/>
          </p:cNvSpPr>
          <p:nvPr>
            <p:ph type="sldNum" sz="quarter" idx="11"/>
          </p:nvPr>
        </p:nvSpPr>
        <p:spPr/>
        <p:txBody>
          <a:bodyPr/>
          <a:lstStyle/>
          <a:p>
            <a:pPr>
              <a:defRPr/>
            </a:pPr>
            <a:fld id="{03FA04B2-C576-4B73-B27D-67D4AE845719}" type="slidenum">
              <a:rPr lang="en-US" altLang="zh-CN" smtClean="0"/>
              <a:t>2</a:t>
            </a:fld>
            <a:endParaRPr lang="en-US" altLang="zh-CN" dirty="0"/>
          </a:p>
        </p:txBody>
      </p:sp>
      <p:sp>
        <p:nvSpPr>
          <p:cNvPr id="10" name="Footer Placeholder 9"/>
          <p:cNvSpPr>
            <a:spLocks noGrp="1"/>
          </p:cNvSpPr>
          <p:nvPr>
            <p:ph type="ftr" sz="quarter" idx="10"/>
          </p:nvPr>
        </p:nvSpPr>
        <p:spPr>
          <a:xfrm>
            <a:off x="6876161" y="6475413"/>
            <a:ext cx="1667764" cy="184666"/>
          </a:xfrm>
        </p:spPr>
        <p:txBody>
          <a:bodyPr/>
          <a:lstStyle/>
          <a:p>
            <a:pPr>
              <a:defRPr/>
            </a:pPr>
            <a:r>
              <a:rPr lang="en-US" altLang="zh-CN" dirty="0" smtClean="0"/>
              <a:t>Yonggang Fang, etc.., ZTE</a:t>
            </a:r>
            <a:endParaRPr lang="en-US" altLang="zh-CN"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Background </a:t>
            </a:r>
            <a:endParaRPr lang="zh-CN" altLang="en-US" dirty="0"/>
          </a:p>
        </p:txBody>
      </p:sp>
      <p:sp>
        <p:nvSpPr>
          <p:cNvPr id="3" name="内容占位符 2"/>
          <p:cNvSpPr>
            <a:spLocks noGrp="1"/>
          </p:cNvSpPr>
          <p:nvPr>
            <p:ph idx="1"/>
          </p:nvPr>
        </p:nvSpPr>
        <p:spPr>
          <a:xfrm>
            <a:off x="634134" y="1556791"/>
            <a:ext cx="8042322" cy="4680521"/>
          </a:xfrm>
        </p:spPr>
        <p:txBody>
          <a:bodyPr/>
          <a:lstStyle/>
          <a:p>
            <a:r>
              <a:rPr lang="en-US" altLang="ko-KR" dirty="0" smtClean="0">
                <a:ea typeface="Gulim" panose="020B0600000101010101" charset="-127"/>
              </a:rPr>
              <a:t>Re-cap of support low latency requirements (1)</a:t>
            </a:r>
            <a:endParaRPr lang="en-US" altLang="ko-KR" dirty="0">
              <a:ea typeface="Gulim" panose="020B0600000101010101" charset="-127"/>
            </a:endParaRPr>
          </a:p>
          <a:p>
            <a:pPr lvl="1"/>
            <a:r>
              <a:rPr lang="en-US" altLang="ko-KR" sz="1800" dirty="0" smtClean="0"/>
              <a:t>802.11be PAR and CSD [1][2] indicate that </a:t>
            </a:r>
          </a:p>
          <a:p>
            <a:pPr lvl="2"/>
            <a:r>
              <a:rPr lang="en-GB" sz="1600" dirty="0"/>
              <a:t>This amendment defines at least one mode of operation capable of improved worst case latency and jitter</a:t>
            </a:r>
            <a:r>
              <a:rPr lang="en-GB" sz="1600" dirty="0" smtClean="0"/>
              <a:t>.</a:t>
            </a:r>
          </a:p>
          <a:p>
            <a:pPr lvl="2"/>
            <a:r>
              <a:rPr lang="en-US" altLang="ko-KR" sz="1600" dirty="0"/>
              <a:t>This amendment aims to build on the current and emerging WLAN technologies by providing further improvement of aggregate throughput and latency to ensure competitiveness of IEEE Std. 802.11 in coming years.</a:t>
            </a:r>
          </a:p>
          <a:p>
            <a:pPr lvl="2"/>
            <a:r>
              <a:rPr lang="en-US" altLang="ko-KR" sz="1600" dirty="0" smtClean="0"/>
              <a:t>This </a:t>
            </a:r>
            <a:r>
              <a:rPr lang="en-US" altLang="ko-KR" sz="1600" dirty="0"/>
              <a:t>project will improve the latency and jitter of WLAN</a:t>
            </a:r>
            <a:r>
              <a:rPr lang="en-US" altLang="ko-KR" sz="1600" dirty="0" smtClean="0"/>
              <a:t>.</a:t>
            </a:r>
          </a:p>
          <a:p>
            <a:pPr lvl="2"/>
            <a:endParaRPr lang="en-US" altLang="ko-KR" sz="1600" dirty="0"/>
          </a:p>
          <a:p>
            <a:pPr lvl="1"/>
            <a:endParaRPr lang="en-US" altLang="ko-KR" dirty="0" smtClean="0">
              <a:ea typeface="Gulim" panose="020B0600000101010101" charset="-127"/>
            </a:endParaRPr>
          </a:p>
        </p:txBody>
      </p:sp>
      <p:sp>
        <p:nvSpPr>
          <p:cNvPr id="5" name="Slide Number Placeholder 4"/>
          <p:cNvSpPr>
            <a:spLocks noGrp="1"/>
          </p:cNvSpPr>
          <p:nvPr>
            <p:ph type="sldNum" sz="quarter" idx="11"/>
          </p:nvPr>
        </p:nvSpPr>
        <p:spPr/>
        <p:txBody>
          <a:bodyPr/>
          <a:lstStyle/>
          <a:p>
            <a:pPr>
              <a:defRPr/>
            </a:pPr>
            <a:fld id="{03FA04B2-C576-4B73-B27D-67D4AE845719}" type="slidenum">
              <a:rPr lang="en-US" altLang="zh-CN" smtClean="0"/>
              <a:t>3</a:t>
            </a:fld>
            <a:endParaRPr lang="en-US" altLang="zh-CN" dirty="0"/>
          </a:p>
        </p:txBody>
      </p:sp>
      <p:sp>
        <p:nvSpPr>
          <p:cNvPr id="6" name="Footer Placeholder 5"/>
          <p:cNvSpPr>
            <a:spLocks noGrp="1"/>
          </p:cNvSpPr>
          <p:nvPr>
            <p:ph type="ftr" sz="quarter" idx="10"/>
          </p:nvPr>
        </p:nvSpPr>
        <p:spPr>
          <a:xfrm>
            <a:off x="6876161" y="6475413"/>
            <a:ext cx="1667764" cy="184666"/>
          </a:xfrm>
        </p:spPr>
        <p:txBody>
          <a:bodyPr/>
          <a:lstStyle/>
          <a:p>
            <a:pPr>
              <a:defRPr/>
            </a:pPr>
            <a:r>
              <a:rPr lang="en-US" altLang="zh-CN" dirty="0" smtClean="0"/>
              <a:t>Yonggang Fang, etc.., ZTE</a:t>
            </a:r>
            <a:endParaRPr lang="en-US" altLang="zh-CN"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Background </a:t>
            </a:r>
            <a:endParaRPr lang="zh-CN" altLang="en-US" dirty="0"/>
          </a:p>
        </p:txBody>
      </p:sp>
      <p:sp>
        <p:nvSpPr>
          <p:cNvPr id="3" name="内容占位符 2"/>
          <p:cNvSpPr>
            <a:spLocks noGrp="1"/>
          </p:cNvSpPr>
          <p:nvPr>
            <p:ph idx="1"/>
          </p:nvPr>
        </p:nvSpPr>
        <p:spPr>
          <a:xfrm>
            <a:off x="634134" y="1556792"/>
            <a:ext cx="8042322" cy="4824536"/>
          </a:xfrm>
        </p:spPr>
        <p:txBody>
          <a:bodyPr/>
          <a:lstStyle/>
          <a:p>
            <a:pPr marL="342900" lvl="1" indent="-342900">
              <a:buChar char="•"/>
            </a:pPr>
            <a:r>
              <a:rPr lang="en-US" altLang="ko-KR" sz="2400" b="1" dirty="0">
                <a:ea typeface="Gulim" panose="020B0600000101010101" charset="-127"/>
                <a:cs typeface="+mn-cs"/>
              </a:rPr>
              <a:t>Re-cap of support low latency </a:t>
            </a:r>
            <a:r>
              <a:rPr lang="en-US" altLang="ko-KR" sz="2400" b="1" dirty="0" smtClean="0">
                <a:ea typeface="Gulim" panose="020B0600000101010101" charset="-127"/>
                <a:cs typeface="+mn-cs"/>
              </a:rPr>
              <a:t>requirements (2)</a:t>
            </a:r>
          </a:p>
          <a:p>
            <a:pPr lvl="1"/>
            <a:r>
              <a:rPr lang="en-US" altLang="ko-KR" sz="1800" dirty="0" smtClean="0"/>
              <a:t>In the SFD of 802.11be [3], it indicates that </a:t>
            </a:r>
          </a:p>
          <a:p>
            <a:pPr lvl="2"/>
            <a:r>
              <a:rPr lang="en-US" altLang="ko-KR" sz="1600" dirty="0" smtClean="0"/>
              <a:t>The </a:t>
            </a:r>
            <a:r>
              <a:rPr lang="en-US" altLang="ko-KR" sz="1600" dirty="0"/>
              <a:t>802.11be amendment shall define mechanism(s) in support of priority access to a non-AP STA for national security (NS)/emergency preparedness (EP) priority service </a:t>
            </a:r>
          </a:p>
          <a:p>
            <a:pPr lvl="2"/>
            <a:r>
              <a:rPr lang="en-US" altLang="ko-KR" sz="1600" dirty="0" smtClean="0"/>
              <a:t>802.11be </a:t>
            </a:r>
            <a:r>
              <a:rPr lang="en-US" altLang="ko-KR" sz="1600" dirty="0"/>
              <a:t>shall allow the following asynchronous multi-link channel access:</a:t>
            </a:r>
          </a:p>
          <a:p>
            <a:pPr lvl="3"/>
            <a:r>
              <a:rPr lang="en-US" altLang="ko-KR" sz="1400" dirty="0" smtClean="0"/>
              <a:t>Each </a:t>
            </a:r>
            <a:r>
              <a:rPr lang="en-US" altLang="ko-KR" sz="1400" dirty="0"/>
              <a:t>of STAs belonging to a MLD performs a channel access over their links independently in order to transmit frames.</a:t>
            </a:r>
          </a:p>
          <a:p>
            <a:pPr lvl="3"/>
            <a:r>
              <a:rPr lang="en-US" altLang="ko-KR" sz="1400" dirty="0" smtClean="0"/>
              <a:t>Downlink </a:t>
            </a:r>
            <a:r>
              <a:rPr lang="en-US" altLang="ko-KR" sz="1400" dirty="0"/>
              <a:t>and uplink frames can be transmitted simultaneously over the multiple links</a:t>
            </a:r>
          </a:p>
          <a:p>
            <a:pPr lvl="2"/>
            <a:r>
              <a:rPr lang="en-US" altLang="ko-KR" sz="1600" dirty="0" smtClean="0"/>
              <a:t>802.11be </a:t>
            </a:r>
            <a:r>
              <a:rPr lang="en-US" altLang="ko-KR" sz="1600" dirty="0"/>
              <a:t>shall allow a MLD that has constraints to simultaneously transmit and receive on a pair of links to operate over this pair of links</a:t>
            </a:r>
            <a:r>
              <a:rPr lang="en-US" altLang="ko-KR" sz="1600" dirty="0" smtClean="0"/>
              <a:t>. </a:t>
            </a:r>
          </a:p>
          <a:p>
            <a:pPr lvl="1"/>
            <a:r>
              <a:rPr lang="en-US" altLang="ko-KR" sz="1800" dirty="0" smtClean="0"/>
              <a:t>This contribution will only discuss ML CCA and channel access of STR MLD.</a:t>
            </a:r>
            <a:endParaRPr lang="en-US" altLang="ko-KR" sz="1800" dirty="0" smtClean="0"/>
          </a:p>
        </p:txBody>
      </p:sp>
      <p:sp>
        <p:nvSpPr>
          <p:cNvPr id="5" name="Slide Number Placeholder 4"/>
          <p:cNvSpPr>
            <a:spLocks noGrp="1"/>
          </p:cNvSpPr>
          <p:nvPr>
            <p:ph type="sldNum" sz="quarter" idx="11"/>
          </p:nvPr>
        </p:nvSpPr>
        <p:spPr/>
        <p:txBody>
          <a:bodyPr/>
          <a:lstStyle/>
          <a:p>
            <a:pPr>
              <a:defRPr/>
            </a:pPr>
            <a:fld id="{03FA04B2-C576-4B73-B27D-67D4AE845719}" type="slidenum">
              <a:rPr lang="en-US" altLang="zh-CN" smtClean="0"/>
              <a:t>4</a:t>
            </a:fld>
            <a:endParaRPr lang="en-US" altLang="zh-CN" dirty="0"/>
          </a:p>
        </p:txBody>
      </p:sp>
      <p:sp>
        <p:nvSpPr>
          <p:cNvPr id="6" name="Footer Placeholder 5"/>
          <p:cNvSpPr>
            <a:spLocks noGrp="1"/>
          </p:cNvSpPr>
          <p:nvPr>
            <p:ph type="ftr" sz="quarter" idx="10"/>
          </p:nvPr>
        </p:nvSpPr>
        <p:spPr>
          <a:xfrm>
            <a:off x="6876161" y="6475413"/>
            <a:ext cx="1667764" cy="184666"/>
          </a:xfrm>
        </p:spPr>
        <p:txBody>
          <a:bodyPr/>
          <a:lstStyle/>
          <a:p>
            <a:pPr>
              <a:defRPr/>
            </a:pPr>
            <a:r>
              <a:rPr lang="en-US" altLang="zh-CN" dirty="0" smtClean="0"/>
              <a:t>Yonggang Fang, etc.., ZTE</a:t>
            </a:r>
            <a:endParaRPr lang="en-US" altLang="zh-CN" dirty="0"/>
          </a:p>
        </p:txBody>
      </p:sp>
    </p:spTree>
    <p:extLst>
      <p:ext uri="{BB962C8B-B14F-4D97-AF65-F5344CB8AC3E}">
        <p14:creationId xmlns:p14="http://schemas.microsoft.com/office/powerpoint/2010/main" val="4123335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Background </a:t>
            </a:r>
            <a:endParaRPr lang="zh-CN" altLang="en-US" dirty="0"/>
          </a:p>
        </p:txBody>
      </p:sp>
      <p:sp>
        <p:nvSpPr>
          <p:cNvPr id="3" name="内容占位符 2"/>
          <p:cNvSpPr>
            <a:spLocks noGrp="1"/>
          </p:cNvSpPr>
          <p:nvPr>
            <p:ph idx="1"/>
          </p:nvPr>
        </p:nvSpPr>
        <p:spPr>
          <a:xfrm>
            <a:off x="634134" y="1556791"/>
            <a:ext cx="8042322" cy="2597171"/>
          </a:xfrm>
        </p:spPr>
        <p:txBody>
          <a:bodyPr/>
          <a:lstStyle/>
          <a:p>
            <a:r>
              <a:rPr lang="en-US" altLang="ko-KR" dirty="0" smtClean="0">
                <a:ea typeface="Gulim" panose="020B0600000101010101" charset="-127"/>
              </a:rPr>
              <a:t>Support </a:t>
            </a:r>
            <a:r>
              <a:rPr lang="en-US" altLang="ko-KR" dirty="0">
                <a:ea typeface="Gulim" panose="020B0600000101010101" charset="-127"/>
              </a:rPr>
              <a:t>low latency </a:t>
            </a:r>
            <a:r>
              <a:rPr lang="en-US" altLang="ko-KR" dirty="0" smtClean="0">
                <a:ea typeface="Gulim" panose="020B0600000101010101" charset="-127"/>
              </a:rPr>
              <a:t>application with ML  </a:t>
            </a:r>
            <a:endParaRPr lang="en-US" altLang="ko-KR" dirty="0">
              <a:ea typeface="Gulim" panose="020B0600000101010101" charset="-127"/>
            </a:endParaRPr>
          </a:p>
          <a:p>
            <a:pPr lvl="1"/>
            <a:r>
              <a:rPr lang="en-US" altLang="ko-KR" sz="1600" dirty="0" smtClean="0"/>
              <a:t>[4] describes the requirement for 802.11be to support low latency application.</a:t>
            </a:r>
          </a:p>
          <a:p>
            <a:pPr lvl="2"/>
            <a:r>
              <a:rPr lang="en-US" altLang="ko-KR" sz="1400" dirty="0" smtClean="0"/>
              <a:t>A non-AP MLD should perform the channel access on </a:t>
            </a:r>
            <a:r>
              <a:rPr lang="en-US" altLang="ko-KR" sz="1400" dirty="0"/>
              <a:t>multiple channels to </a:t>
            </a:r>
            <a:r>
              <a:rPr lang="en-US" altLang="ko-KR" sz="1400" dirty="0" smtClean="0"/>
              <a:t>find and acquire </a:t>
            </a:r>
            <a:r>
              <a:rPr lang="en-US" altLang="ko-KR" sz="1400" dirty="0"/>
              <a:t>the earliest available link(s) </a:t>
            </a:r>
            <a:r>
              <a:rPr lang="en-US" altLang="ko-KR" sz="1400" dirty="0" smtClean="0"/>
              <a:t>to transmit </a:t>
            </a:r>
            <a:r>
              <a:rPr lang="en-US" altLang="ko-KR" sz="1400" dirty="0"/>
              <a:t>the low latency data packet over this link</a:t>
            </a:r>
            <a:r>
              <a:rPr lang="en-US" altLang="ko-KR" sz="1400" dirty="0" smtClean="0"/>
              <a:t>.</a:t>
            </a:r>
          </a:p>
          <a:p>
            <a:pPr lvl="1"/>
            <a:r>
              <a:rPr lang="en-US" altLang="ko-KR" sz="1600" dirty="0"/>
              <a:t>This </a:t>
            </a:r>
            <a:r>
              <a:rPr lang="en-US" altLang="ko-KR" sz="1600" dirty="0" smtClean="0"/>
              <a:t>indicates that </a:t>
            </a:r>
            <a:r>
              <a:rPr lang="en-US" altLang="ko-KR" sz="1600" dirty="0"/>
              <a:t>the CCA should be performed on each link independently to find the earliest available channel.</a:t>
            </a:r>
          </a:p>
          <a:p>
            <a:pPr lvl="1"/>
            <a:r>
              <a:rPr lang="en-US" altLang="ko-KR" sz="1600" dirty="0"/>
              <a:t>In this contribution, we </a:t>
            </a:r>
            <a:r>
              <a:rPr lang="en-US" altLang="ko-KR" sz="1600" dirty="0" smtClean="0"/>
              <a:t>will follow-up this and discuss </a:t>
            </a:r>
            <a:r>
              <a:rPr lang="en-US" altLang="ko-KR" sz="1600" dirty="0"/>
              <a:t>the ML channel access in </a:t>
            </a:r>
            <a:r>
              <a:rPr lang="en-US" altLang="ko-KR" sz="1600" dirty="0" smtClean="0"/>
              <a:t> </a:t>
            </a:r>
            <a:endParaRPr lang="en-US" altLang="ko-KR" sz="1600" dirty="0"/>
          </a:p>
          <a:p>
            <a:pPr lvl="2"/>
            <a:r>
              <a:rPr lang="en-US" altLang="ko-KR" sz="1400" dirty="0"/>
              <a:t>The MLD is cable of </a:t>
            </a:r>
            <a:r>
              <a:rPr lang="en-US" altLang="ko-KR" sz="1400" dirty="0" smtClean="0"/>
              <a:t>STR (simultaneous transmission and reception)</a:t>
            </a:r>
            <a:endParaRPr lang="en-US" altLang="ko-KR" sz="1400" dirty="0"/>
          </a:p>
          <a:p>
            <a:pPr lvl="2"/>
            <a:r>
              <a:rPr lang="en-US" altLang="ko-KR" sz="1400" dirty="0"/>
              <a:t>The MLD is cable of </a:t>
            </a:r>
            <a:r>
              <a:rPr lang="en-US" altLang="ko-KR" sz="1400" dirty="0" smtClean="0"/>
              <a:t>non-STR (non-</a:t>
            </a:r>
            <a:r>
              <a:rPr lang="en-US" altLang="ko-KR" sz="1400" dirty="0"/>
              <a:t>simultaneous transmission and reception)</a:t>
            </a:r>
          </a:p>
          <a:p>
            <a:pPr marL="857250" lvl="2" indent="0">
              <a:buNone/>
            </a:pPr>
            <a:endParaRPr lang="en-US" altLang="ko-KR" sz="1400" dirty="0"/>
          </a:p>
        </p:txBody>
      </p:sp>
      <p:sp>
        <p:nvSpPr>
          <p:cNvPr id="5" name="Slide Number Placeholder 4"/>
          <p:cNvSpPr>
            <a:spLocks noGrp="1"/>
          </p:cNvSpPr>
          <p:nvPr>
            <p:ph type="sldNum" sz="quarter" idx="11"/>
          </p:nvPr>
        </p:nvSpPr>
        <p:spPr/>
        <p:txBody>
          <a:bodyPr/>
          <a:lstStyle/>
          <a:p>
            <a:pPr>
              <a:defRPr/>
            </a:pPr>
            <a:fld id="{03FA04B2-C576-4B73-B27D-67D4AE845719}" type="slidenum">
              <a:rPr lang="en-US" altLang="zh-CN" smtClean="0"/>
              <a:t>5</a:t>
            </a:fld>
            <a:endParaRPr lang="en-US" altLang="zh-CN" dirty="0"/>
          </a:p>
        </p:txBody>
      </p:sp>
      <p:sp>
        <p:nvSpPr>
          <p:cNvPr id="6" name="Footer Placeholder 5"/>
          <p:cNvSpPr>
            <a:spLocks noGrp="1"/>
          </p:cNvSpPr>
          <p:nvPr>
            <p:ph type="ftr" sz="quarter" idx="10"/>
          </p:nvPr>
        </p:nvSpPr>
        <p:spPr>
          <a:xfrm>
            <a:off x="6876161" y="6475413"/>
            <a:ext cx="1667764" cy="184666"/>
          </a:xfrm>
        </p:spPr>
        <p:txBody>
          <a:bodyPr/>
          <a:lstStyle/>
          <a:p>
            <a:pPr>
              <a:defRPr/>
            </a:pPr>
            <a:r>
              <a:rPr lang="en-US" altLang="zh-CN" dirty="0" smtClean="0"/>
              <a:t>Yonggang Fang, etc.., ZTE</a:t>
            </a:r>
            <a:endParaRPr lang="en-US" altLang="zh-CN" dirty="0"/>
          </a:p>
        </p:txBody>
      </p:sp>
      <p:grpSp>
        <p:nvGrpSpPr>
          <p:cNvPr id="42" name="Group 41"/>
          <p:cNvGrpSpPr/>
          <p:nvPr/>
        </p:nvGrpSpPr>
        <p:grpSpPr>
          <a:xfrm>
            <a:off x="1773388" y="4401979"/>
            <a:ext cx="6110980" cy="2007440"/>
            <a:chOff x="1773388" y="4401979"/>
            <a:chExt cx="6110980" cy="2007440"/>
          </a:xfrm>
        </p:grpSpPr>
        <p:cxnSp>
          <p:nvCxnSpPr>
            <p:cNvPr id="8" name="Straight Arrow Connector 7"/>
            <p:cNvCxnSpPr/>
            <p:nvPr/>
          </p:nvCxnSpPr>
          <p:spPr bwMode="auto">
            <a:xfrm flipV="1">
              <a:off x="1835696" y="6070336"/>
              <a:ext cx="5897527" cy="14176"/>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9" name="TextBox 8"/>
            <p:cNvSpPr txBox="1"/>
            <p:nvPr/>
          </p:nvSpPr>
          <p:spPr>
            <a:xfrm>
              <a:off x="1773388" y="5405102"/>
              <a:ext cx="841897" cy="230832"/>
            </a:xfrm>
            <a:prstGeom prst="rect">
              <a:avLst/>
            </a:prstGeom>
            <a:noFill/>
          </p:spPr>
          <p:txBody>
            <a:bodyPr wrap="none" rtlCol="0">
              <a:spAutoFit/>
            </a:bodyPr>
            <a:lstStyle/>
            <a:p>
              <a:pPr algn="ctr"/>
              <a:r>
                <a:rPr lang="en-US" sz="900" dirty="0" smtClean="0"/>
                <a:t>Link 2 (CH2) </a:t>
              </a:r>
            </a:p>
          </p:txBody>
        </p:sp>
        <p:sp>
          <p:nvSpPr>
            <p:cNvPr id="10" name="Rectangle 9"/>
            <p:cNvSpPr/>
            <p:nvPr/>
          </p:nvSpPr>
          <p:spPr bwMode="auto">
            <a:xfrm>
              <a:off x="2941479" y="5826221"/>
              <a:ext cx="3346791" cy="251203"/>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1">
                <a:lnSpc>
                  <a:spcPct val="100000"/>
                </a:lnSpc>
                <a:spcBef>
                  <a:spcPct val="0"/>
                </a:spcBef>
                <a:spcAft>
                  <a:spcPct val="0"/>
                </a:spcAft>
                <a:buClrTx/>
                <a:buSzTx/>
                <a:buFont typeface="Arial" pitchFamily="34" charset="0"/>
                <a:buNone/>
                <a:tabLst/>
              </a:pPr>
              <a:endParaRPr kumimoji="0" lang="en-US" sz="1800" b="0" i="0" u="none" strike="noStrike" cap="none" normalizeH="0" baseline="0" dirty="0" smtClean="0">
                <a:ln>
                  <a:noFill/>
                </a:ln>
                <a:solidFill>
                  <a:schemeClr val="tx1"/>
                </a:solidFill>
                <a:effectLst/>
                <a:latin typeface="Calibri" pitchFamily="34" charset="0"/>
                <a:ea typeface="宋体" pitchFamily="2" charset="-122"/>
                <a:cs typeface="Arial" pitchFamily="34" charset="0"/>
              </a:endParaRPr>
            </a:p>
          </p:txBody>
        </p:sp>
        <p:sp>
          <p:nvSpPr>
            <p:cNvPr id="11" name="TextBox 10"/>
            <p:cNvSpPr txBox="1"/>
            <p:nvPr/>
          </p:nvSpPr>
          <p:spPr>
            <a:xfrm>
              <a:off x="1776932" y="5851958"/>
              <a:ext cx="841897" cy="207749"/>
            </a:xfrm>
            <a:prstGeom prst="rect">
              <a:avLst/>
            </a:prstGeom>
            <a:noFill/>
          </p:spPr>
          <p:txBody>
            <a:bodyPr wrap="none" rtlCol="0">
              <a:spAutoFit/>
            </a:bodyPr>
            <a:lstStyle/>
            <a:p>
              <a:pPr algn="ctr">
                <a:lnSpc>
                  <a:spcPts val="900"/>
                </a:lnSpc>
              </a:pPr>
              <a:r>
                <a:rPr lang="en-US" sz="900" dirty="0" smtClean="0"/>
                <a:t>Link 1 (CH1) </a:t>
              </a:r>
            </a:p>
          </p:txBody>
        </p:sp>
        <p:sp>
          <p:nvSpPr>
            <p:cNvPr id="12" name="Rectangle 11"/>
            <p:cNvSpPr/>
            <p:nvPr/>
          </p:nvSpPr>
          <p:spPr bwMode="auto">
            <a:xfrm>
              <a:off x="3292351" y="5355972"/>
              <a:ext cx="2059172" cy="262373"/>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1">
                <a:lnSpc>
                  <a:spcPct val="100000"/>
                </a:lnSpc>
                <a:spcBef>
                  <a:spcPct val="0"/>
                </a:spcBef>
                <a:spcAft>
                  <a:spcPct val="0"/>
                </a:spcAft>
                <a:buClrTx/>
                <a:buSzTx/>
                <a:buFont typeface="Arial" pitchFamily="34" charset="0"/>
                <a:buNone/>
                <a:tabLst/>
              </a:pPr>
              <a:endParaRPr kumimoji="0" lang="en-US" sz="1800" b="0" i="0" u="none" strike="noStrike" cap="none" normalizeH="0" baseline="0" dirty="0" smtClean="0">
                <a:ln>
                  <a:noFill/>
                </a:ln>
                <a:solidFill>
                  <a:schemeClr val="tx1"/>
                </a:solidFill>
                <a:effectLst/>
                <a:latin typeface="Calibri" pitchFamily="34" charset="0"/>
                <a:ea typeface="宋体" pitchFamily="2" charset="-122"/>
                <a:cs typeface="Arial" pitchFamily="34" charset="0"/>
              </a:endParaRPr>
            </a:p>
          </p:txBody>
        </p:sp>
        <p:sp>
          <p:nvSpPr>
            <p:cNvPr id="13" name="Rectangle 12"/>
            <p:cNvSpPr/>
            <p:nvPr/>
          </p:nvSpPr>
          <p:spPr bwMode="auto">
            <a:xfrm>
              <a:off x="2927310" y="4921318"/>
              <a:ext cx="1134133" cy="25261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1">
                <a:lnSpc>
                  <a:spcPct val="100000"/>
                </a:lnSpc>
                <a:spcBef>
                  <a:spcPct val="0"/>
                </a:spcBef>
                <a:spcAft>
                  <a:spcPct val="0"/>
                </a:spcAft>
                <a:buClrTx/>
                <a:buSzTx/>
                <a:buFont typeface="Arial" pitchFamily="34" charset="0"/>
                <a:buNone/>
                <a:tabLst/>
              </a:pPr>
              <a:endParaRPr kumimoji="0" lang="en-US" sz="1800" b="0" i="0" u="none" strike="noStrike" cap="none" normalizeH="0" baseline="0" dirty="0" smtClean="0">
                <a:ln>
                  <a:noFill/>
                </a:ln>
                <a:solidFill>
                  <a:schemeClr val="tx1"/>
                </a:solidFill>
                <a:effectLst/>
                <a:latin typeface="Calibri" pitchFamily="34" charset="0"/>
                <a:ea typeface="宋体" pitchFamily="2" charset="-122"/>
                <a:cs typeface="Arial" pitchFamily="34" charset="0"/>
              </a:endParaRPr>
            </a:p>
          </p:txBody>
        </p:sp>
        <p:sp>
          <p:nvSpPr>
            <p:cNvPr id="14" name="TextBox 13"/>
            <p:cNvSpPr txBox="1"/>
            <p:nvPr/>
          </p:nvSpPr>
          <p:spPr>
            <a:xfrm>
              <a:off x="1784023" y="4973054"/>
              <a:ext cx="841897" cy="230832"/>
            </a:xfrm>
            <a:prstGeom prst="rect">
              <a:avLst/>
            </a:prstGeom>
            <a:noFill/>
          </p:spPr>
          <p:txBody>
            <a:bodyPr wrap="none" rtlCol="0">
              <a:spAutoFit/>
            </a:bodyPr>
            <a:lstStyle/>
            <a:p>
              <a:pPr algn="ctr"/>
              <a:r>
                <a:rPr lang="en-US" sz="900" dirty="0" smtClean="0"/>
                <a:t>Link 3 (CH3) </a:t>
              </a:r>
            </a:p>
          </p:txBody>
        </p:sp>
        <p:cxnSp>
          <p:nvCxnSpPr>
            <p:cNvPr id="15" name="Curved Connector 14"/>
            <p:cNvCxnSpPr>
              <a:stCxn id="16" idx="1"/>
              <a:endCxn id="30" idx="1"/>
            </p:cNvCxnSpPr>
            <p:nvPr/>
          </p:nvCxnSpPr>
          <p:spPr bwMode="auto">
            <a:xfrm rot="10800000" flipH="1" flipV="1">
              <a:off x="4307984" y="4588365"/>
              <a:ext cx="310308" cy="461238"/>
            </a:xfrm>
            <a:prstGeom prst="curvedConnector3">
              <a:avLst>
                <a:gd name="adj1" fmla="val -73669"/>
              </a:avLst>
            </a:prstGeom>
            <a:solidFill>
              <a:schemeClr val="accent1"/>
            </a:solidFill>
            <a:ln w="9525" cap="flat" cmpd="sng" algn="ctr">
              <a:solidFill>
                <a:schemeClr val="tx1"/>
              </a:solidFill>
              <a:prstDash val="solid"/>
              <a:round/>
              <a:headEnd type="none" w="med" len="med"/>
              <a:tailEnd type="triangle"/>
            </a:ln>
            <a:effectLst/>
          </p:spPr>
        </p:cxnSp>
        <p:sp>
          <p:nvSpPr>
            <p:cNvPr id="16" name="TextBox 15"/>
            <p:cNvSpPr txBox="1"/>
            <p:nvPr/>
          </p:nvSpPr>
          <p:spPr>
            <a:xfrm>
              <a:off x="4307984" y="4426782"/>
              <a:ext cx="1646917" cy="323165"/>
            </a:xfrm>
            <a:prstGeom prst="rect">
              <a:avLst/>
            </a:prstGeom>
            <a:noFill/>
          </p:spPr>
          <p:txBody>
            <a:bodyPr wrap="square" rtlCol="0">
              <a:spAutoFit/>
            </a:bodyPr>
            <a:lstStyle/>
            <a:p>
              <a:pPr algn="ctr">
                <a:lnSpc>
                  <a:spcPts val="900"/>
                </a:lnSpc>
              </a:pPr>
              <a:r>
                <a:rPr lang="en-US" sz="900" dirty="0" smtClean="0"/>
                <a:t>The earliest available channel (in the idle)</a:t>
              </a:r>
              <a:endParaRPr lang="en-US" sz="900" dirty="0"/>
            </a:p>
          </p:txBody>
        </p:sp>
        <p:cxnSp>
          <p:nvCxnSpPr>
            <p:cNvPr id="17" name="Straight Connector 16"/>
            <p:cNvCxnSpPr>
              <a:stCxn id="31" idx="2"/>
              <a:endCxn id="32" idx="0"/>
            </p:cNvCxnSpPr>
            <p:nvPr/>
          </p:nvCxnSpPr>
          <p:spPr bwMode="auto">
            <a:xfrm flipH="1">
              <a:off x="3743397" y="4725144"/>
              <a:ext cx="9286" cy="1470984"/>
            </a:xfrm>
            <a:prstGeom prst="line">
              <a:avLst/>
            </a:prstGeom>
            <a:solidFill>
              <a:schemeClr val="accent1"/>
            </a:solidFill>
            <a:ln w="12700" cap="flat" cmpd="sng" algn="ctr">
              <a:solidFill>
                <a:srgbClr val="00B050"/>
              </a:solidFill>
              <a:prstDash val="lgDash"/>
              <a:round/>
              <a:headEnd type="none" w="med" len="med"/>
              <a:tailEnd type="none" w="med" len="med"/>
            </a:ln>
            <a:effectLst/>
          </p:spPr>
        </p:cxnSp>
        <p:sp>
          <p:nvSpPr>
            <p:cNvPr id="18" name="TextBox 17"/>
            <p:cNvSpPr txBox="1"/>
            <p:nvPr/>
          </p:nvSpPr>
          <p:spPr>
            <a:xfrm>
              <a:off x="3204872" y="4946077"/>
              <a:ext cx="639919" cy="230832"/>
            </a:xfrm>
            <a:prstGeom prst="rect">
              <a:avLst/>
            </a:prstGeom>
            <a:noFill/>
          </p:spPr>
          <p:txBody>
            <a:bodyPr wrap="none" rtlCol="0">
              <a:spAutoFit/>
            </a:bodyPr>
            <a:lstStyle/>
            <a:p>
              <a:pPr algn="ctr"/>
              <a:r>
                <a:rPr lang="en-US" sz="900" dirty="0" smtClean="0"/>
                <a:t>CH Busy</a:t>
              </a:r>
            </a:p>
          </p:txBody>
        </p:sp>
        <p:sp>
          <p:nvSpPr>
            <p:cNvPr id="19" name="TextBox 18"/>
            <p:cNvSpPr txBox="1"/>
            <p:nvPr/>
          </p:nvSpPr>
          <p:spPr>
            <a:xfrm>
              <a:off x="3708928" y="5386149"/>
              <a:ext cx="639919" cy="230832"/>
            </a:xfrm>
            <a:prstGeom prst="rect">
              <a:avLst/>
            </a:prstGeom>
            <a:noFill/>
          </p:spPr>
          <p:txBody>
            <a:bodyPr wrap="none" rtlCol="0">
              <a:spAutoFit/>
            </a:bodyPr>
            <a:lstStyle/>
            <a:p>
              <a:pPr algn="ctr"/>
              <a:r>
                <a:rPr lang="en-US" sz="900" dirty="0" smtClean="0"/>
                <a:t>CH Busy</a:t>
              </a:r>
            </a:p>
          </p:txBody>
        </p:sp>
        <p:sp>
          <p:nvSpPr>
            <p:cNvPr id="20" name="TextBox 19"/>
            <p:cNvSpPr txBox="1"/>
            <p:nvPr/>
          </p:nvSpPr>
          <p:spPr>
            <a:xfrm>
              <a:off x="3708928" y="5857045"/>
              <a:ext cx="639919" cy="230832"/>
            </a:xfrm>
            <a:prstGeom prst="rect">
              <a:avLst/>
            </a:prstGeom>
            <a:noFill/>
          </p:spPr>
          <p:txBody>
            <a:bodyPr wrap="none" rtlCol="0">
              <a:spAutoFit/>
            </a:bodyPr>
            <a:lstStyle/>
            <a:p>
              <a:pPr algn="ctr"/>
              <a:r>
                <a:rPr lang="en-US" sz="900" dirty="0" smtClean="0"/>
                <a:t>CH Busy</a:t>
              </a:r>
            </a:p>
          </p:txBody>
        </p:sp>
        <p:grpSp>
          <p:nvGrpSpPr>
            <p:cNvPr id="21" name="Group 20"/>
            <p:cNvGrpSpPr/>
            <p:nvPr/>
          </p:nvGrpSpPr>
          <p:grpSpPr>
            <a:xfrm>
              <a:off x="4156282" y="4897727"/>
              <a:ext cx="2314989" cy="278477"/>
              <a:chOff x="3862409" y="2747255"/>
              <a:chExt cx="2314989" cy="278477"/>
            </a:xfrm>
            <a:noFill/>
          </p:grpSpPr>
          <p:grpSp>
            <p:nvGrpSpPr>
              <p:cNvPr id="22" name="Group 21"/>
              <p:cNvGrpSpPr/>
              <p:nvPr/>
            </p:nvGrpSpPr>
            <p:grpSpPr>
              <a:xfrm>
                <a:off x="4317138" y="2747255"/>
                <a:ext cx="1860260" cy="274070"/>
                <a:chOff x="4492624" y="2747255"/>
                <a:chExt cx="1860260" cy="274070"/>
              </a:xfrm>
              <a:grpFill/>
            </p:grpSpPr>
            <p:sp>
              <p:nvSpPr>
                <p:cNvPr id="29" name="Rectangle 28"/>
                <p:cNvSpPr/>
                <p:nvPr/>
              </p:nvSpPr>
              <p:spPr bwMode="auto">
                <a:xfrm>
                  <a:off x="4492624" y="2747255"/>
                  <a:ext cx="1860260" cy="274070"/>
                </a:xfrm>
                <a:prstGeom prst="rect">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1">
                    <a:lnSpc>
                      <a:spcPct val="100000"/>
                    </a:lnSpc>
                    <a:spcBef>
                      <a:spcPct val="0"/>
                    </a:spcBef>
                    <a:spcAft>
                      <a:spcPct val="0"/>
                    </a:spcAft>
                    <a:buClrTx/>
                    <a:buSzTx/>
                    <a:buFont typeface="Arial" pitchFamily="34" charset="0"/>
                    <a:buNone/>
                    <a:tabLst/>
                  </a:pPr>
                  <a:endParaRPr kumimoji="0" lang="en-US" sz="1800" b="0" i="0" u="none" strike="noStrike" cap="none" normalizeH="0" baseline="0" dirty="0" smtClean="0">
                    <a:ln>
                      <a:noFill/>
                    </a:ln>
                    <a:solidFill>
                      <a:schemeClr val="tx1"/>
                    </a:solidFill>
                    <a:effectLst/>
                    <a:latin typeface="Calibri" pitchFamily="34" charset="0"/>
                    <a:ea typeface="宋体" pitchFamily="2" charset="-122"/>
                    <a:cs typeface="Arial" pitchFamily="34" charset="0"/>
                  </a:endParaRPr>
                </a:p>
              </p:txBody>
            </p:sp>
            <p:sp>
              <p:nvSpPr>
                <p:cNvPr id="30" name="TextBox 29"/>
                <p:cNvSpPr txBox="1"/>
                <p:nvPr/>
              </p:nvSpPr>
              <p:spPr>
                <a:xfrm>
                  <a:off x="4499905" y="2801668"/>
                  <a:ext cx="1825269" cy="194925"/>
                </a:xfrm>
                <a:prstGeom prst="rect">
                  <a:avLst/>
                </a:prstGeom>
                <a:grpFill/>
              </p:spPr>
              <p:txBody>
                <a:bodyPr wrap="square" rtlCol="0">
                  <a:spAutoFit/>
                </a:bodyPr>
                <a:lstStyle/>
                <a:p>
                  <a:pPr algn="ctr">
                    <a:lnSpc>
                      <a:spcPts val="800"/>
                    </a:lnSpc>
                  </a:pPr>
                  <a:r>
                    <a:rPr lang="en-US" sz="900" dirty="0" smtClean="0"/>
                    <a:t>Transmits a PPDU over CH3</a:t>
                  </a:r>
                  <a:endParaRPr lang="en-US" sz="900" dirty="0"/>
                </a:p>
              </p:txBody>
            </p:sp>
          </p:grpSp>
          <p:grpSp>
            <p:nvGrpSpPr>
              <p:cNvPr id="23" name="Group 22"/>
              <p:cNvGrpSpPr/>
              <p:nvPr/>
            </p:nvGrpSpPr>
            <p:grpSpPr>
              <a:xfrm>
                <a:off x="3862409" y="2888748"/>
                <a:ext cx="452063" cy="136984"/>
                <a:chOff x="6205591" y="4947014"/>
                <a:chExt cx="452063" cy="136984"/>
              </a:xfrm>
              <a:grpFill/>
            </p:grpSpPr>
            <p:sp>
              <p:nvSpPr>
                <p:cNvPr id="24" name="Rectangle 23"/>
                <p:cNvSpPr/>
                <p:nvPr/>
              </p:nvSpPr>
              <p:spPr>
                <a:xfrm>
                  <a:off x="6205591" y="4952144"/>
                  <a:ext cx="452063" cy="123290"/>
                </a:xfrm>
                <a:prstGeom prst="rect">
                  <a:avLst/>
                </a:prstGeom>
                <a:grp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cxnSp>
              <p:nvCxnSpPr>
                <p:cNvPr id="25" name="Straight Connector 24"/>
                <p:cNvCxnSpPr/>
                <p:nvPr/>
              </p:nvCxnSpPr>
              <p:spPr>
                <a:xfrm flipH="1">
                  <a:off x="6205591" y="4952144"/>
                  <a:ext cx="102742" cy="123290"/>
                </a:xfrm>
                <a:prstGeom prst="line">
                  <a:avLst/>
                </a:prstGeom>
                <a:grpFill/>
                <a:ln w="1270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6" name="Straight Connector 25"/>
                <p:cNvCxnSpPr/>
                <p:nvPr/>
              </p:nvCxnSpPr>
              <p:spPr>
                <a:xfrm flipH="1">
                  <a:off x="6306621" y="4960708"/>
                  <a:ext cx="102742" cy="123290"/>
                </a:xfrm>
                <a:prstGeom prst="line">
                  <a:avLst/>
                </a:prstGeom>
                <a:grpFill/>
                <a:ln w="1270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7" name="Straight Connector 26"/>
                <p:cNvCxnSpPr/>
                <p:nvPr/>
              </p:nvCxnSpPr>
              <p:spPr>
                <a:xfrm flipH="1">
                  <a:off x="6407651" y="4948724"/>
                  <a:ext cx="102742" cy="123290"/>
                </a:xfrm>
                <a:prstGeom prst="line">
                  <a:avLst/>
                </a:prstGeom>
                <a:grpFill/>
                <a:ln w="1270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8" name="Straight Connector 27"/>
                <p:cNvCxnSpPr/>
                <p:nvPr/>
              </p:nvCxnSpPr>
              <p:spPr>
                <a:xfrm flipH="1">
                  <a:off x="6508681" y="4947014"/>
                  <a:ext cx="102742" cy="123290"/>
                </a:xfrm>
                <a:prstGeom prst="line">
                  <a:avLst/>
                </a:prstGeom>
                <a:grpFill/>
                <a:ln w="12700">
                  <a:solidFill>
                    <a:schemeClr val="tx1"/>
                  </a:solidFill>
                </a:ln>
                <a:effectLst/>
              </p:spPr>
              <p:style>
                <a:lnRef idx="2">
                  <a:schemeClr val="accent1"/>
                </a:lnRef>
                <a:fillRef idx="0">
                  <a:schemeClr val="accent1"/>
                </a:fillRef>
                <a:effectRef idx="1">
                  <a:schemeClr val="accent1"/>
                </a:effectRef>
                <a:fontRef idx="minor">
                  <a:schemeClr val="tx1"/>
                </a:fontRef>
              </p:style>
            </p:cxnSp>
          </p:grpSp>
        </p:grpSp>
        <p:sp>
          <p:nvSpPr>
            <p:cNvPr id="31" name="TextBox 30"/>
            <p:cNvSpPr txBox="1"/>
            <p:nvPr/>
          </p:nvSpPr>
          <p:spPr>
            <a:xfrm>
              <a:off x="3323885" y="4401979"/>
              <a:ext cx="857595" cy="323165"/>
            </a:xfrm>
            <a:prstGeom prst="rect">
              <a:avLst/>
            </a:prstGeom>
            <a:noFill/>
          </p:spPr>
          <p:txBody>
            <a:bodyPr wrap="square" rtlCol="0">
              <a:spAutoFit/>
            </a:bodyPr>
            <a:lstStyle/>
            <a:p>
              <a:pPr algn="ctr">
                <a:lnSpc>
                  <a:spcPts val="900"/>
                </a:lnSpc>
              </a:pPr>
              <a:r>
                <a:rPr lang="en-US" sz="900" dirty="0" smtClean="0"/>
                <a:t>Pending data to be sent</a:t>
              </a:r>
              <a:endParaRPr lang="en-US" sz="900" dirty="0"/>
            </a:p>
          </p:txBody>
        </p:sp>
        <p:sp>
          <p:nvSpPr>
            <p:cNvPr id="32" name="TextBox 31"/>
            <p:cNvSpPr txBox="1"/>
            <p:nvPr/>
          </p:nvSpPr>
          <p:spPr>
            <a:xfrm>
              <a:off x="3563888" y="6196128"/>
              <a:ext cx="359017" cy="213291"/>
            </a:xfrm>
            <a:prstGeom prst="rect">
              <a:avLst/>
            </a:prstGeom>
            <a:noFill/>
          </p:spPr>
          <p:txBody>
            <a:bodyPr wrap="square" rtlCol="0">
              <a:spAutoFit/>
            </a:bodyPr>
            <a:lstStyle/>
            <a:p>
              <a:pPr algn="ctr">
                <a:lnSpc>
                  <a:spcPts val="900"/>
                </a:lnSpc>
              </a:pPr>
              <a:r>
                <a:rPr lang="en-US" sz="900" dirty="0" smtClean="0"/>
                <a:t>T0</a:t>
              </a:r>
              <a:endParaRPr lang="en-US" sz="900" dirty="0"/>
            </a:p>
          </p:txBody>
        </p:sp>
        <p:sp>
          <p:nvSpPr>
            <p:cNvPr id="34" name="TextBox 33"/>
            <p:cNvSpPr txBox="1"/>
            <p:nvPr/>
          </p:nvSpPr>
          <p:spPr>
            <a:xfrm>
              <a:off x="7026773" y="5877272"/>
              <a:ext cx="857595" cy="207749"/>
            </a:xfrm>
            <a:prstGeom prst="rect">
              <a:avLst/>
            </a:prstGeom>
            <a:noFill/>
          </p:spPr>
          <p:txBody>
            <a:bodyPr wrap="square" rtlCol="0">
              <a:spAutoFit/>
            </a:bodyPr>
            <a:lstStyle/>
            <a:p>
              <a:pPr algn="ctr">
                <a:lnSpc>
                  <a:spcPts val="900"/>
                </a:lnSpc>
              </a:pPr>
              <a:r>
                <a:rPr lang="en-US" sz="900" dirty="0" smtClean="0"/>
                <a:t>Time</a:t>
              </a:r>
              <a:endParaRPr lang="en-US" sz="900" dirty="0"/>
            </a:p>
          </p:txBody>
        </p:sp>
        <p:cxnSp>
          <p:nvCxnSpPr>
            <p:cNvPr id="35" name="Straight Connector 34"/>
            <p:cNvCxnSpPr/>
            <p:nvPr/>
          </p:nvCxnSpPr>
          <p:spPr bwMode="auto">
            <a:xfrm flipH="1">
              <a:off x="4064694" y="4749947"/>
              <a:ext cx="3250" cy="1487365"/>
            </a:xfrm>
            <a:prstGeom prst="line">
              <a:avLst/>
            </a:prstGeom>
            <a:solidFill>
              <a:schemeClr val="accent1"/>
            </a:solidFill>
            <a:ln w="12700" cap="flat" cmpd="sng" algn="ctr">
              <a:solidFill>
                <a:srgbClr val="00B050"/>
              </a:solidFill>
              <a:prstDash val="lgDash"/>
              <a:round/>
              <a:headEnd type="none" w="med" len="med"/>
              <a:tailEnd type="none" w="med" len="med"/>
            </a:ln>
            <a:effectLst/>
          </p:spPr>
        </p:cxnSp>
        <p:cxnSp>
          <p:nvCxnSpPr>
            <p:cNvPr id="36" name="Straight Connector 35"/>
            <p:cNvCxnSpPr/>
            <p:nvPr/>
          </p:nvCxnSpPr>
          <p:spPr bwMode="auto">
            <a:xfrm flipH="1">
              <a:off x="4617898" y="4702284"/>
              <a:ext cx="3250" cy="1487365"/>
            </a:xfrm>
            <a:prstGeom prst="line">
              <a:avLst/>
            </a:prstGeom>
            <a:solidFill>
              <a:schemeClr val="accent1"/>
            </a:solidFill>
            <a:ln w="12700" cap="flat" cmpd="sng" algn="ctr">
              <a:solidFill>
                <a:srgbClr val="00B050"/>
              </a:solidFill>
              <a:prstDash val="lgDash"/>
              <a:round/>
              <a:headEnd type="none" w="med" len="med"/>
              <a:tailEnd type="none" w="med" len="med"/>
            </a:ln>
            <a:effectLst/>
          </p:spPr>
        </p:cxnSp>
        <p:sp>
          <p:nvSpPr>
            <p:cNvPr id="40" name="TextBox 39"/>
            <p:cNvSpPr txBox="1"/>
            <p:nvPr/>
          </p:nvSpPr>
          <p:spPr>
            <a:xfrm>
              <a:off x="3886851" y="6194325"/>
              <a:ext cx="359017" cy="213291"/>
            </a:xfrm>
            <a:prstGeom prst="rect">
              <a:avLst/>
            </a:prstGeom>
            <a:noFill/>
          </p:spPr>
          <p:txBody>
            <a:bodyPr wrap="square" rtlCol="0">
              <a:spAutoFit/>
            </a:bodyPr>
            <a:lstStyle/>
            <a:p>
              <a:pPr algn="ctr">
                <a:lnSpc>
                  <a:spcPts val="900"/>
                </a:lnSpc>
              </a:pPr>
              <a:r>
                <a:rPr lang="en-US" sz="900" dirty="0" smtClean="0"/>
                <a:t>T1</a:t>
              </a:r>
              <a:endParaRPr lang="en-US" sz="900" dirty="0"/>
            </a:p>
          </p:txBody>
        </p:sp>
        <p:sp>
          <p:nvSpPr>
            <p:cNvPr id="41" name="TextBox 40"/>
            <p:cNvSpPr txBox="1"/>
            <p:nvPr/>
          </p:nvSpPr>
          <p:spPr>
            <a:xfrm>
              <a:off x="4437391" y="6195784"/>
              <a:ext cx="359017" cy="213291"/>
            </a:xfrm>
            <a:prstGeom prst="rect">
              <a:avLst/>
            </a:prstGeom>
            <a:noFill/>
          </p:spPr>
          <p:txBody>
            <a:bodyPr wrap="square" rtlCol="0">
              <a:spAutoFit/>
            </a:bodyPr>
            <a:lstStyle/>
            <a:p>
              <a:pPr algn="ctr">
                <a:lnSpc>
                  <a:spcPts val="900"/>
                </a:lnSpc>
              </a:pPr>
              <a:r>
                <a:rPr lang="en-US" sz="900" dirty="0" smtClean="0"/>
                <a:t>T2</a:t>
              </a:r>
              <a:endParaRPr lang="en-US" sz="900" dirty="0"/>
            </a:p>
          </p:txBody>
        </p:sp>
      </p:grpSp>
    </p:spTree>
    <p:extLst>
      <p:ext uri="{BB962C8B-B14F-4D97-AF65-F5344CB8AC3E}">
        <p14:creationId xmlns:p14="http://schemas.microsoft.com/office/powerpoint/2010/main" val="28496613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Channel Access for STR </a:t>
            </a:r>
            <a:endParaRPr lang="zh-CN" altLang="en-US" dirty="0"/>
          </a:p>
        </p:txBody>
      </p:sp>
      <p:sp>
        <p:nvSpPr>
          <p:cNvPr id="3" name="内容占位符 2"/>
          <p:cNvSpPr>
            <a:spLocks noGrp="1"/>
          </p:cNvSpPr>
          <p:nvPr>
            <p:ph idx="1"/>
          </p:nvPr>
        </p:nvSpPr>
        <p:spPr>
          <a:xfrm>
            <a:off x="634134" y="1628799"/>
            <a:ext cx="8042322" cy="2557155"/>
          </a:xfrm>
        </p:spPr>
        <p:txBody>
          <a:bodyPr/>
          <a:lstStyle/>
          <a:p>
            <a:pPr marL="342900" lvl="1" indent="-342900">
              <a:buChar char="•"/>
            </a:pPr>
            <a:r>
              <a:rPr lang="en-US" altLang="ko-KR" sz="2400" b="1" dirty="0" smtClean="0">
                <a:ea typeface="Gulim" panose="020B0600000101010101" charset="-127"/>
                <a:cs typeface="+mn-cs"/>
              </a:rPr>
              <a:t>Independent ML CCA</a:t>
            </a:r>
            <a:endParaRPr lang="en-US" altLang="ko-KR" sz="2400" b="1" dirty="0">
              <a:ea typeface="Gulim" panose="020B0600000101010101" charset="-127"/>
              <a:cs typeface="+mn-cs"/>
            </a:endParaRPr>
          </a:p>
          <a:p>
            <a:pPr lvl="1"/>
            <a:r>
              <a:rPr lang="en-US" altLang="ko-KR" sz="1600" dirty="0" smtClean="0">
                <a:ea typeface="Gulim" panose="020B0600000101010101" charset="-127"/>
              </a:rPr>
              <a:t>A STR capable MLD has multiple individual CCA sensors and </a:t>
            </a:r>
            <a:r>
              <a:rPr lang="en-US" altLang="ko-KR" sz="1600" dirty="0" err="1" smtClean="0">
                <a:ea typeface="Gulim" panose="020B0600000101010101" charset="-127"/>
              </a:rPr>
              <a:t>bachoff</a:t>
            </a:r>
            <a:r>
              <a:rPr lang="en-US" altLang="ko-KR" sz="1600" dirty="0" smtClean="0">
                <a:ea typeface="Gulim" panose="020B0600000101010101" charset="-127"/>
              </a:rPr>
              <a:t> counters.  </a:t>
            </a:r>
          </a:p>
          <a:p>
            <a:pPr lvl="2"/>
            <a:r>
              <a:rPr lang="en-US" altLang="ko-KR" sz="1400" dirty="0" smtClean="0">
                <a:ea typeface="Gulim" panose="020B0600000101010101" charset="-127"/>
              </a:rPr>
              <a:t>Each STA of MLD has its own </a:t>
            </a:r>
            <a:r>
              <a:rPr lang="en-US" altLang="ko-KR" sz="1400" dirty="0" err="1" smtClean="0">
                <a:ea typeface="Gulim" panose="020B0600000101010101" charset="-127"/>
              </a:rPr>
              <a:t>backoff</a:t>
            </a:r>
            <a:r>
              <a:rPr lang="en-US" altLang="ko-KR" sz="1400" dirty="0" smtClean="0">
                <a:ea typeface="Gulim" panose="020B0600000101010101" charset="-127"/>
              </a:rPr>
              <a:t> counter for counting idle slots.  When </a:t>
            </a:r>
            <a:r>
              <a:rPr lang="en-US" altLang="ko-KR" sz="1400" dirty="0">
                <a:ea typeface="Gulim" panose="020B0600000101010101" charset="-127"/>
              </a:rPr>
              <a:t>a</a:t>
            </a:r>
            <a:r>
              <a:rPr lang="en-US" altLang="ko-KR" sz="1400" dirty="0" smtClean="0">
                <a:ea typeface="Gulim" panose="020B0600000101010101" charset="-127"/>
              </a:rPr>
              <a:t> STA of MLD performs CCA and detects the channel idle, its </a:t>
            </a:r>
            <a:r>
              <a:rPr lang="en-US" altLang="ko-KR" sz="1400" dirty="0" err="1" smtClean="0">
                <a:ea typeface="Gulim" panose="020B0600000101010101" charset="-127"/>
              </a:rPr>
              <a:t>backoff</a:t>
            </a:r>
            <a:r>
              <a:rPr lang="en-US" altLang="ko-KR" sz="1400" dirty="0" smtClean="0">
                <a:ea typeface="Gulim" panose="020B0600000101010101" charset="-127"/>
              </a:rPr>
              <a:t> counter associated to this CCA sensor is reduced by “1”, till reaching to “0”.</a:t>
            </a:r>
          </a:p>
          <a:p>
            <a:pPr lvl="1"/>
            <a:r>
              <a:rPr lang="en-US" altLang="ko-KR" sz="1600" dirty="0" smtClean="0">
                <a:ea typeface="Gulim" panose="020B0600000101010101" charset="-127"/>
              </a:rPr>
              <a:t>When a </a:t>
            </a:r>
            <a:r>
              <a:rPr lang="en-US" altLang="ko-KR" sz="1600" dirty="0" err="1" smtClean="0">
                <a:ea typeface="Gulim" panose="020B0600000101010101" charset="-127"/>
              </a:rPr>
              <a:t>backoff</a:t>
            </a:r>
            <a:r>
              <a:rPr lang="en-US" altLang="ko-KR" sz="1600" dirty="0" smtClean="0">
                <a:ea typeface="Gulim" panose="020B0600000101010101" charset="-127"/>
              </a:rPr>
              <a:t> counter of the STA reaches to “0”, and NAV is not set, the STA of MLD performs channel access on this link.</a:t>
            </a:r>
          </a:p>
          <a:p>
            <a:pPr lvl="1"/>
            <a:r>
              <a:rPr lang="en-US" altLang="ko-KR" sz="1600" dirty="0" smtClean="0">
                <a:ea typeface="Gulim" panose="020B0600000101010101" charset="-127"/>
              </a:rPr>
              <a:t>The approach will allow each STA of MLD to sense the channel and perform the channel access independently. </a:t>
            </a:r>
          </a:p>
        </p:txBody>
      </p:sp>
      <p:sp>
        <p:nvSpPr>
          <p:cNvPr id="5" name="Slide Number Placeholder 4"/>
          <p:cNvSpPr>
            <a:spLocks noGrp="1"/>
          </p:cNvSpPr>
          <p:nvPr>
            <p:ph type="sldNum" sz="quarter" idx="11"/>
          </p:nvPr>
        </p:nvSpPr>
        <p:spPr/>
        <p:txBody>
          <a:bodyPr/>
          <a:lstStyle/>
          <a:p>
            <a:pPr>
              <a:defRPr/>
            </a:pPr>
            <a:fld id="{03FA04B2-C576-4B73-B27D-67D4AE845719}" type="slidenum">
              <a:rPr lang="en-US" altLang="zh-CN" smtClean="0"/>
              <a:t>6</a:t>
            </a:fld>
            <a:endParaRPr lang="en-US" altLang="zh-CN" dirty="0"/>
          </a:p>
        </p:txBody>
      </p:sp>
      <p:sp>
        <p:nvSpPr>
          <p:cNvPr id="6" name="Footer Placeholder 5"/>
          <p:cNvSpPr>
            <a:spLocks noGrp="1"/>
          </p:cNvSpPr>
          <p:nvPr>
            <p:ph type="ftr" sz="quarter" idx="10"/>
          </p:nvPr>
        </p:nvSpPr>
        <p:spPr>
          <a:xfrm>
            <a:off x="6914633" y="6475413"/>
            <a:ext cx="1629292" cy="184666"/>
          </a:xfrm>
        </p:spPr>
        <p:txBody>
          <a:bodyPr/>
          <a:lstStyle/>
          <a:p>
            <a:pPr>
              <a:defRPr/>
            </a:pPr>
            <a:r>
              <a:rPr lang="en-US" altLang="zh-CN" dirty="0" smtClean="0"/>
              <a:t>Yonggang Fang, etc., ZTE</a:t>
            </a:r>
            <a:endParaRPr lang="en-US" altLang="zh-CN" dirty="0"/>
          </a:p>
        </p:txBody>
      </p:sp>
      <p:cxnSp>
        <p:nvCxnSpPr>
          <p:cNvPr id="8" name="Straight Arrow Connector 7"/>
          <p:cNvCxnSpPr/>
          <p:nvPr/>
        </p:nvCxnSpPr>
        <p:spPr bwMode="auto">
          <a:xfrm flipV="1">
            <a:off x="1835696" y="6070336"/>
            <a:ext cx="5897527" cy="14176"/>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9" name="TextBox 8"/>
          <p:cNvSpPr txBox="1"/>
          <p:nvPr/>
        </p:nvSpPr>
        <p:spPr>
          <a:xfrm>
            <a:off x="1773388" y="5405102"/>
            <a:ext cx="841897" cy="230832"/>
          </a:xfrm>
          <a:prstGeom prst="rect">
            <a:avLst/>
          </a:prstGeom>
          <a:noFill/>
        </p:spPr>
        <p:txBody>
          <a:bodyPr wrap="none" rtlCol="0">
            <a:spAutoFit/>
          </a:bodyPr>
          <a:lstStyle/>
          <a:p>
            <a:pPr algn="ctr"/>
            <a:r>
              <a:rPr lang="en-US" sz="900" dirty="0" smtClean="0"/>
              <a:t>Link 2 (CH2) </a:t>
            </a:r>
          </a:p>
        </p:txBody>
      </p:sp>
      <p:sp>
        <p:nvSpPr>
          <p:cNvPr id="10" name="Rectangle 9"/>
          <p:cNvSpPr/>
          <p:nvPr/>
        </p:nvSpPr>
        <p:spPr bwMode="auto">
          <a:xfrm>
            <a:off x="2941479" y="5826221"/>
            <a:ext cx="3346791" cy="251203"/>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1">
              <a:lnSpc>
                <a:spcPct val="100000"/>
              </a:lnSpc>
              <a:spcBef>
                <a:spcPct val="0"/>
              </a:spcBef>
              <a:spcAft>
                <a:spcPct val="0"/>
              </a:spcAft>
              <a:buClrTx/>
              <a:buSzTx/>
              <a:buFont typeface="Arial" pitchFamily="34" charset="0"/>
              <a:buNone/>
              <a:tabLst/>
            </a:pPr>
            <a:endParaRPr kumimoji="0" lang="en-US" sz="1800" b="0" i="0" u="none" strike="noStrike" cap="none" normalizeH="0" baseline="0" dirty="0" smtClean="0">
              <a:ln>
                <a:noFill/>
              </a:ln>
              <a:solidFill>
                <a:schemeClr val="tx1"/>
              </a:solidFill>
              <a:effectLst/>
              <a:latin typeface="Calibri" pitchFamily="34" charset="0"/>
              <a:ea typeface="宋体" pitchFamily="2" charset="-122"/>
              <a:cs typeface="Arial" pitchFamily="34" charset="0"/>
            </a:endParaRPr>
          </a:p>
        </p:txBody>
      </p:sp>
      <p:sp>
        <p:nvSpPr>
          <p:cNvPr id="11" name="TextBox 10"/>
          <p:cNvSpPr txBox="1"/>
          <p:nvPr/>
        </p:nvSpPr>
        <p:spPr>
          <a:xfrm>
            <a:off x="1776932" y="5851958"/>
            <a:ext cx="841897" cy="207749"/>
          </a:xfrm>
          <a:prstGeom prst="rect">
            <a:avLst/>
          </a:prstGeom>
          <a:noFill/>
        </p:spPr>
        <p:txBody>
          <a:bodyPr wrap="none" rtlCol="0">
            <a:spAutoFit/>
          </a:bodyPr>
          <a:lstStyle/>
          <a:p>
            <a:pPr algn="ctr">
              <a:lnSpc>
                <a:spcPts val="900"/>
              </a:lnSpc>
            </a:pPr>
            <a:r>
              <a:rPr lang="en-US" sz="900" dirty="0" smtClean="0"/>
              <a:t>Link 1 (CH1) </a:t>
            </a:r>
          </a:p>
        </p:txBody>
      </p:sp>
      <p:sp>
        <p:nvSpPr>
          <p:cNvPr id="12" name="Rectangle 11"/>
          <p:cNvSpPr/>
          <p:nvPr/>
        </p:nvSpPr>
        <p:spPr bwMode="auto">
          <a:xfrm>
            <a:off x="3210003" y="5352137"/>
            <a:ext cx="857941" cy="262373"/>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1">
              <a:lnSpc>
                <a:spcPct val="100000"/>
              </a:lnSpc>
              <a:spcBef>
                <a:spcPct val="0"/>
              </a:spcBef>
              <a:spcAft>
                <a:spcPct val="0"/>
              </a:spcAft>
              <a:buClrTx/>
              <a:buSzTx/>
              <a:buFont typeface="Arial" pitchFamily="34" charset="0"/>
              <a:buNone/>
              <a:tabLst/>
            </a:pPr>
            <a:endParaRPr kumimoji="0" lang="en-US" sz="1800" b="0" i="0" u="none" strike="noStrike" cap="none" normalizeH="0" baseline="0" dirty="0" smtClean="0">
              <a:ln>
                <a:noFill/>
              </a:ln>
              <a:solidFill>
                <a:schemeClr val="tx1"/>
              </a:solidFill>
              <a:effectLst/>
              <a:latin typeface="Calibri" pitchFamily="34" charset="0"/>
              <a:ea typeface="宋体" pitchFamily="2" charset="-122"/>
              <a:cs typeface="Arial" pitchFamily="34" charset="0"/>
            </a:endParaRPr>
          </a:p>
        </p:txBody>
      </p:sp>
      <p:sp>
        <p:nvSpPr>
          <p:cNvPr id="13" name="Rectangle 12"/>
          <p:cNvSpPr/>
          <p:nvPr/>
        </p:nvSpPr>
        <p:spPr bwMode="auto">
          <a:xfrm>
            <a:off x="2927310" y="4921318"/>
            <a:ext cx="1134133" cy="25261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1">
              <a:lnSpc>
                <a:spcPct val="100000"/>
              </a:lnSpc>
              <a:spcBef>
                <a:spcPct val="0"/>
              </a:spcBef>
              <a:spcAft>
                <a:spcPct val="0"/>
              </a:spcAft>
              <a:buClrTx/>
              <a:buSzTx/>
              <a:buFont typeface="Arial" pitchFamily="34" charset="0"/>
              <a:buNone/>
              <a:tabLst/>
            </a:pPr>
            <a:endParaRPr kumimoji="0" lang="en-US" sz="1800" b="0" i="0" u="none" strike="noStrike" cap="none" normalizeH="0" baseline="0" dirty="0" smtClean="0">
              <a:ln>
                <a:noFill/>
              </a:ln>
              <a:solidFill>
                <a:schemeClr val="tx1"/>
              </a:solidFill>
              <a:effectLst/>
              <a:latin typeface="Calibri" pitchFamily="34" charset="0"/>
              <a:ea typeface="宋体" pitchFamily="2" charset="-122"/>
              <a:cs typeface="Arial" pitchFamily="34" charset="0"/>
            </a:endParaRPr>
          </a:p>
        </p:txBody>
      </p:sp>
      <p:sp>
        <p:nvSpPr>
          <p:cNvPr id="14" name="TextBox 13"/>
          <p:cNvSpPr txBox="1"/>
          <p:nvPr/>
        </p:nvSpPr>
        <p:spPr>
          <a:xfrm>
            <a:off x="1784023" y="4973054"/>
            <a:ext cx="841897" cy="230832"/>
          </a:xfrm>
          <a:prstGeom prst="rect">
            <a:avLst/>
          </a:prstGeom>
          <a:noFill/>
        </p:spPr>
        <p:txBody>
          <a:bodyPr wrap="none" rtlCol="0">
            <a:spAutoFit/>
          </a:bodyPr>
          <a:lstStyle/>
          <a:p>
            <a:pPr algn="ctr"/>
            <a:r>
              <a:rPr lang="en-US" sz="900" dirty="0" smtClean="0"/>
              <a:t>Link 3 (CH3) </a:t>
            </a:r>
          </a:p>
        </p:txBody>
      </p:sp>
      <p:cxnSp>
        <p:nvCxnSpPr>
          <p:cNvPr id="15" name="Curved Connector 14"/>
          <p:cNvCxnSpPr>
            <a:stCxn id="16" idx="1"/>
            <a:endCxn id="37" idx="1"/>
          </p:cNvCxnSpPr>
          <p:nvPr/>
        </p:nvCxnSpPr>
        <p:spPr bwMode="auto">
          <a:xfrm rot="10800000" flipH="1" flipV="1">
            <a:off x="4307984" y="4588365"/>
            <a:ext cx="310308" cy="461238"/>
          </a:xfrm>
          <a:prstGeom prst="curvedConnector3">
            <a:avLst>
              <a:gd name="adj1" fmla="val -73669"/>
            </a:avLst>
          </a:prstGeom>
          <a:solidFill>
            <a:schemeClr val="accent1"/>
          </a:solidFill>
          <a:ln w="9525" cap="flat" cmpd="sng" algn="ctr">
            <a:solidFill>
              <a:schemeClr val="tx1"/>
            </a:solidFill>
            <a:prstDash val="solid"/>
            <a:round/>
            <a:headEnd type="none" w="med" len="med"/>
            <a:tailEnd type="triangle"/>
          </a:ln>
          <a:effectLst/>
        </p:spPr>
      </p:cxnSp>
      <p:sp>
        <p:nvSpPr>
          <p:cNvPr id="16" name="TextBox 15"/>
          <p:cNvSpPr txBox="1"/>
          <p:nvPr/>
        </p:nvSpPr>
        <p:spPr>
          <a:xfrm>
            <a:off x="4307984" y="4426782"/>
            <a:ext cx="1646917" cy="323165"/>
          </a:xfrm>
          <a:prstGeom prst="rect">
            <a:avLst/>
          </a:prstGeom>
          <a:noFill/>
        </p:spPr>
        <p:txBody>
          <a:bodyPr wrap="square" rtlCol="0">
            <a:spAutoFit/>
          </a:bodyPr>
          <a:lstStyle/>
          <a:p>
            <a:pPr algn="ctr">
              <a:lnSpc>
                <a:spcPts val="900"/>
              </a:lnSpc>
            </a:pPr>
            <a:r>
              <a:rPr lang="en-US" sz="900" dirty="0" smtClean="0"/>
              <a:t>The earliest available channel (in the idle)</a:t>
            </a:r>
            <a:endParaRPr lang="en-US" sz="900" dirty="0"/>
          </a:p>
        </p:txBody>
      </p:sp>
      <p:cxnSp>
        <p:nvCxnSpPr>
          <p:cNvPr id="17" name="Straight Connector 16"/>
          <p:cNvCxnSpPr>
            <a:stCxn id="22" idx="2"/>
            <a:endCxn id="23" idx="0"/>
          </p:cNvCxnSpPr>
          <p:nvPr/>
        </p:nvCxnSpPr>
        <p:spPr bwMode="auto">
          <a:xfrm flipH="1">
            <a:off x="3743397" y="4725144"/>
            <a:ext cx="9286" cy="1470984"/>
          </a:xfrm>
          <a:prstGeom prst="line">
            <a:avLst/>
          </a:prstGeom>
          <a:solidFill>
            <a:schemeClr val="accent1"/>
          </a:solidFill>
          <a:ln w="12700" cap="flat" cmpd="sng" algn="ctr">
            <a:solidFill>
              <a:srgbClr val="00B050"/>
            </a:solidFill>
            <a:prstDash val="lgDash"/>
            <a:round/>
            <a:headEnd type="none" w="med" len="med"/>
            <a:tailEnd type="none" w="med" len="med"/>
          </a:ln>
          <a:effectLst/>
        </p:spPr>
      </p:cxnSp>
      <p:sp>
        <p:nvSpPr>
          <p:cNvPr id="18" name="TextBox 17"/>
          <p:cNvSpPr txBox="1"/>
          <p:nvPr/>
        </p:nvSpPr>
        <p:spPr>
          <a:xfrm>
            <a:off x="2918524" y="4941482"/>
            <a:ext cx="1005404" cy="230832"/>
          </a:xfrm>
          <a:prstGeom prst="rect">
            <a:avLst/>
          </a:prstGeom>
          <a:noFill/>
        </p:spPr>
        <p:txBody>
          <a:bodyPr wrap="none" rtlCol="0">
            <a:spAutoFit/>
          </a:bodyPr>
          <a:lstStyle/>
          <a:p>
            <a:r>
              <a:rPr lang="en-US" sz="900" dirty="0" smtClean="0"/>
              <a:t>CH Busy (OBSS)</a:t>
            </a:r>
          </a:p>
        </p:txBody>
      </p:sp>
      <p:sp>
        <p:nvSpPr>
          <p:cNvPr id="19" name="TextBox 18"/>
          <p:cNvSpPr txBox="1"/>
          <p:nvPr/>
        </p:nvSpPr>
        <p:spPr>
          <a:xfrm>
            <a:off x="3155933" y="5373216"/>
            <a:ext cx="1005404" cy="230832"/>
          </a:xfrm>
          <a:prstGeom prst="rect">
            <a:avLst/>
          </a:prstGeom>
          <a:noFill/>
        </p:spPr>
        <p:txBody>
          <a:bodyPr wrap="none" rtlCol="0">
            <a:spAutoFit/>
          </a:bodyPr>
          <a:lstStyle/>
          <a:p>
            <a:r>
              <a:rPr lang="en-US" sz="900" dirty="0" smtClean="0"/>
              <a:t>CH Busy (OBSS)</a:t>
            </a:r>
          </a:p>
        </p:txBody>
      </p:sp>
      <p:sp>
        <p:nvSpPr>
          <p:cNvPr id="20" name="TextBox 19"/>
          <p:cNvSpPr txBox="1"/>
          <p:nvPr/>
        </p:nvSpPr>
        <p:spPr>
          <a:xfrm>
            <a:off x="2993689" y="5839489"/>
            <a:ext cx="1005403" cy="230832"/>
          </a:xfrm>
          <a:prstGeom prst="rect">
            <a:avLst/>
          </a:prstGeom>
          <a:noFill/>
        </p:spPr>
        <p:txBody>
          <a:bodyPr wrap="none" rtlCol="0">
            <a:spAutoFit/>
          </a:bodyPr>
          <a:lstStyle/>
          <a:p>
            <a:r>
              <a:rPr lang="en-US" sz="900" dirty="0" smtClean="0"/>
              <a:t>CH Busy (OBSS)</a:t>
            </a:r>
          </a:p>
        </p:txBody>
      </p:sp>
      <p:grpSp>
        <p:nvGrpSpPr>
          <p:cNvPr id="29" name="Group 28"/>
          <p:cNvGrpSpPr/>
          <p:nvPr/>
        </p:nvGrpSpPr>
        <p:grpSpPr>
          <a:xfrm>
            <a:off x="4611011" y="4897727"/>
            <a:ext cx="1860260" cy="274070"/>
            <a:chOff x="4492624" y="2747255"/>
            <a:chExt cx="1860260" cy="274070"/>
          </a:xfrm>
          <a:noFill/>
        </p:grpSpPr>
        <p:sp>
          <p:nvSpPr>
            <p:cNvPr id="36" name="Rectangle 35"/>
            <p:cNvSpPr/>
            <p:nvPr/>
          </p:nvSpPr>
          <p:spPr bwMode="auto">
            <a:xfrm>
              <a:off x="4492624" y="2747255"/>
              <a:ext cx="1860260" cy="274070"/>
            </a:xfrm>
            <a:prstGeom prst="rect">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1">
                <a:lnSpc>
                  <a:spcPct val="100000"/>
                </a:lnSpc>
                <a:spcBef>
                  <a:spcPct val="0"/>
                </a:spcBef>
                <a:spcAft>
                  <a:spcPct val="0"/>
                </a:spcAft>
                <a:buClrTx/>
                <a:buSzTx/>
                <a:buFont typeface="Arial" pitchFamily="34" charset="0"/>
                <a:buNone/>
                <a:tabLst/>
              </a:pPr>
              <a:endParaRPr kumimoji="0" lang="en-US" sz="1800" b="0" i="0" u="none" strike="noStrike" cap="none" normalizeH="0" baseline="0" dirty="0" smtClean="0">
                <a:ln>
                  <a:noFill/>
                </a:ln>
                <a:solidFill>
                  <a:schemeClr val="tx1"/>
                </a:solidFill>
                <a:effectLst/>
                <a:latin typeface="Calibri" pitchFamily="34" charset="0"/>
                <a:ea typeface="宋体" pitchFamily="2" charset="-122"/>
                <a:cs typeface="Arial" pitchFamily="34" charset="0"/>
              </a:endParaRPr>
            </a:p>
          </p:txBody>
        </p:sp>
        <p:sp>
          <p:nvSpPr>
            <p:cNvPr id="37" name="TextBox 36"/>
            <p:cNvSpPr txBox="1"/>
            <p:nvPr/>
          </p:nvSpPr>
          <p:spPr>
            <a:xfrm>
              <a:off x="4499905" y="2801668"/>
              <a:ext cx="1825269" cy="194925"/>
            </a:xfrm>
            <a:prstGeom prst="rect">
              <a:avLst/>
            </a:prstGeom>
            <a:grpFill/>
          </p:spPr>
          <p:txBody>
            <a:bodyPr wrap="square" rtlCol="0">
              <a:spAutoFit/>
            </a:bodyPr>
            <a:lstStyle/>
            <a:p>
              <a:pPr algn="ctr">
                <a:lnSpc>
                  <a:spcPts val="800"/>
                </a:lnSpc>
              </a:pPr>
              <a:r>
                <a:rPr lang="en-US" sz="900" dirty="0" smtClean="0"/>
                <a:t>Transmits a PPDU over CH3</a:t>
              </a:r>
              <a:endParaRPr lang="en-US" sz="900" dirty="0"/>
            </a:p>
          </p:txBody>
        </p:sp>
      </p:grpSp>
      <p:grpSp>
        <p:nvGrpSpPr>
          <p:cNvPr id="30" name="Group 29"/>
          <p:cNvGrpSpPr/>
          <p:nvPr/>
        </p:nvGrpSpPr>
        <p:grpSpPr>
          <a:xfrm>
            <a:off x="4156282" y="5039220"/>
            <a:ext cx="452063" cy="136984"/>
            <a:chOff x="6205591" y="4947014"/>
            <a:chExt cx="452063" cy="136984"/>
          </a:xfrm>
          <a:noFill/>
        </p:grpSpPr>
        <p:sp>
          <p:nvSpPr>
            <p:cNvPr id="31" name="Rectangle 30"/>
            <p:cNvSpPr/>
            <p:nvPr/>
          </p:nvSpPr>
          <p:spPr>
            <a:xfrm>
              <a:off x="6205591" y="4952144"/>
              <a:ext cx="452063" cy="123290"/>
            </a:xfrm>
            <a:prstGeom prst="rect">
              <a:avLst/>
            </a:prstGeom>
            <a:grp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cxnSp>
          <p:nvCxnSpPr>
            <p:cNvPr id="32" name="Straight Connector 31"/>
            <p:cNvCxnSpPr/>
            <p:nvPr/>
          </p:nvCxnSpPr>
          <p:spPr>
            <a:xfrm flipH="1">
              <a:off x="6205591" y="4952144"/>
              <a:ext cx="102742" cy="123290"/>
            </a:xfrm>
            <a:prstGeom prst="line">
              <a:avLst/>
            </a:prstGeom>
            <a:grpFill/>
            <a:ln w="1270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33" name="Straight Connector 32"/>
            <p:cNvCxnSpPr/>
            <p:nvPr/>
          </p:nvCxnSpPr>
          <p:spPr>
            <a:xfrm flipH="1">
              <a:off x="6306621" y="4960708"/>
              <a:ext cx="102742" cy="123290"/>
            </a:xfrm>
            <a:prstGeom prst="line">
              <a:avLst/>
            </a:prstGeom>
            <a:grpFill/>
            <a:ln w="1270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34" name="Straight Connector 33"/>
            <p:cNvCxnSpPr/>
            <p:nvPr/>
          </p:nvCxnSpPr>
          <p:spPr>
            <a:xfrm flipH="1">
              <a:off x="6407651" y="4948724"/>
              <a:ext cx="102742" cy="123290"/>
            </a:xfrm>
            <a:prstGeom prst="line">
              <a:avLst/>
            </a:prstGeom>
            <a:grpFill/>
            <a:ln w="1270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35" name="Straight Connector 34"/>
            <p:cNvCxnSpPr/>
            <p:nvPr/>
          </p:nvCxnSpPr>
          <p:spPr>
            <a:xfrm flipH="1">
              <a:off x="6508681" y="4947014"/>
              <a:ext cx="102742" cy="123290"/>
            </a:xfrm>
            <a:prstGeom prst="line">
              <a:avLst/>
            </a:prstGeom>
            <a:grpFill/>
            <a:ln w="12700">
              <a:solidFill>
                <a:schemeClr val="tx1"/>
              </a:solidFill>
            </a:ln>
            <a:effectLst/>
          </p:spPr>
          <p:style>
            <a:lnRef idx="2">
              <a:schemeClr val="accent1"/>
            </a:lnRef>
            <a:fillRef idx="0">
              <a:schemeClr val="accent1"/>
            </a:fillRef>
            <a:effectRef idx="1">
              <a:schemeClr val="accent1"/>
            </a:effectRef>
            <a:fontRef idx="minor">
              <a:schemeClr val="tx1"/>
            </a:fontRef>
          </p:style>
        </p:cxnSp>
      </p:grpSp>
      <p:sp>
        <p:nvSpPr>
          <p:cNvPr id="22" name="TextBox 21"/>
          <p:cNvSpPr txBox="1"/>
          <p:nvPr/>
        </p:nvSpPr>
        <p:spPr>
          <a:xfrm>
            <a:off x="3323885" y="4401979"/>
            <a:ext cx="857595" cy="323165"/>
          </a:xfrm>
          <a:prstGeom prst="rect">
            <a:avLst/>
          </a:prstGeom>
          <a:noFill/>
        </p:spPr>
        <p:txBody>
          <a:bodyPr wrap="square" rtlCol="0">
            <a:spAutoFit/>
          </a:bodyPr>
          <a:lstStyle/>
          <a:p>
            <a:pPr algn="ctr">
              <a:lnSpc>
                <a:spcPts val="900"/>
              </a:lnSpc>
            </a:pPr>
            <a:r>
              <a:rPr lang="en-US" sz="900" dirty="0" smtClean="0"/>
              <a:t>Pending data to be sent</a:t>
            </a:r>
            <a:endParaRPr lang="en-US" sz="900" dirty="0"/>
          </a:p>
        </p:txBody>
      </p:sp>
      <p:sp>
        <p:nvSpPr>
          <p:cNvPr id="23" name="TextBox 22"/>
          <p:cNvSpPr txBox="1"/>
          <p:nvPr/>
        </p:nvSpPr>
        <p:spPr>
          <a:xfrm>
            <a:off x="3563888" y="6196128"/>
            <a:ext cx="359017" cy="213291"/>
          </a:xfrm>
          <a:prstGeom prst="rect">
            <a:avLst/>
          </a:prstGeom>
          <a:noFill/>
        </p:spPr>
        <p:txBody>
          <a:bodyPr wrap="square" rtlCol="0">
            <a:spAutoFit/>
          </a:bodyPr>
          <a:lstStyle/>
          <a:p>
            <a:pPr algn="ctr">
              <a:lnSpc>
                <a:spcPts val="900"/>
              </a:lnSpc>
            </a:pPr>
            <a:r>
              <a:rPr lang="en-US" sz="900" dirty="0" smtClean="0"/>
              <a:t>T0</a:t>
            </a:r>
            <a:endParaRPr lang="en-US" sz="900" dirty="0"/>
          </a:p>
        </p:txBody>
      </p:sp>
      <p:sp>
        <p:nvSpPr>
          <p:cNvPr id="24" name="TextBox 23"/>
          <p:cNvSpPr txBox="1"/>
          <p:nvPr/>
        </p:nvSpPr>
        <p:spPr>
          <a:xfrm>
            <a:off x="7026773" y="5877272"/>
            <a:ext cx="857595" cy="207749"/>
          </a:xfrm>
          <a:prstGeom prst="rect">
            <a:avLst/>
          </a:prstGeom>
          <a:noFill/>
        </p:spPr>
        <p:txBody>
          <a:bodyPr wrap="square" rtlCol="0">
            <a:spAutoFit/>
          </a:bodyPr>
          <a:lstStyle/>
          <a:p>
            <a:pPr algn="ctr">
              <a:lnSpc>
                <a:spcPts val="900"/>
              </a:lnSpc>
            </a:pPr>
            <a:r>
              <a:rPr lang="en-US" sz="900" dirty="0" smtClean="0"/>
              <a:t>Time</a:t>
            </a:r>
            <a:endParaRPr lang="en-US" sz="900" dirty="0"/>
          </a:p>
        </p:txBody>
      </p:sp>
      <p:cxnSp>
        <p:nvCxnSpPr>
          <p:cNvPr id="25" name="Straight Connector 24"/>
          <p:cNvCxnSpPr/>
          <p:nvPr/>
        </p:nvCxnSpPr>
        <p:spPr bwMode="auto">
          <a:xfrm flipH="1">
            <a:off x="4064694" y="4749947"/>
            <a:ext cx="3250" cy="1487365"/>
          </a:xfrm>
          <a:prstGeom prst="line">
            <a:avLst/>
          </a:prstGeom>
          <a:solidFill>
            <a:schemeClr val="accent1"/>
          </a:solidFill>
          <a:ln w="12700" cap="flat" cmpd="sng" algn="ctr">
            <a:solidFill>
              <a:srgbClr val="00B050"/>
            </a:solidFill>
            <a:prstDash val="lgDash"/>
            <a:round/>
            <a:headEnd type="none" w="med" len="med"/>
            <a:tailEnd type="none" w="med" len="med"/>
          </a:ln>
          <a:effectLst/>
        </p:spPr>
      </p:cxnSp>
      <p:cxnSp>
        <p:nvCxnSpPr>
          <p:cNvPr id="26" name="Straight Connector 25"/>
          <p:cNvCxnSpPr/>
          <p:nvPr/>
        </p:nvCxnSpPr>
        <p:spPr bwMode="auto">
          <a:xfrm flipH="1">
            <a:off x="4617898" y="4702284"/>
            <a:ext cx="3250" cy="1487365"/>
          </a:xfrm>
          <a:prstGeom prst="line">
            <a:avLst/>
          </a:prstGeom>
          <a:solidFill>
            <a:schemeClr val="accent1"/>
          </a:solidFill>
          <a:ln w="12700" cap="flat" cmpd="sng" algn="ctr">
            <a:solidFill>
              <a:srgbClr val="00B050"/>
            </a:solidFill>
            <a:prstDash val="lgDash"/>
            <a:round/>
            <a:headEnd type="none" w="med" len="med"/>
            <a:tailEnd type="none" w="med" len="med"/>
          </a:ln>
          <a:effectLst/>
        </p:spPr>
      </p:cxnSp>
      <p:sp>
        <p:nvSpPr>
          <p:cNvPr id="27" name="TextBox 26"/>
          <p:cNvSpPr txBox="1"/>
          <p:nvPr/>
        </p:nvSpPr>
        <p:spPr>
          <a:xfrm>
            <a:off x="3886851" y="6194325"/>
            <a:ext cx="359017" cy="213291"/>
          </a:xfrm>
          <a:prstGeom prst="rect">
            <a:avLst/>
          </a:prstGeom>
          <a:noFill/>
        </p:spPr>
        <p:txBody>
          <a:bodyPr wrap="square" rtlCol="0">
            <a:spAutoFit/>
          </a:bodyPr>
          <a:lstStyle/>
          <a:p>
            <a:pPr algn="ctr">
              <a:lnSpc>
                <a:spcPts val="900"/>
              </a:lnSpc>
            </a:pPr>
            <a:r>
              <a:rPr lang="en-US" sz="900" dirty="0" smtClean="0"/>
              <a:t>T1</a:t>
            </a:r>
            <a:endParaRPr lang="en-US" sz="900" dirty="0"/>
          </a:p>
        </p:txBody>
      </p:sp>
      <p:sp>
        <p:nvSpPr>
          <p:cNvPr id="28" name="TextBox 27"/>
          <p:cNvSpPr txBox="1"/>
          <p:nvPr/>
        </p:nvSpPr>
        <p:spPr>
          <a:xfrm>
            <a:off x="4437391" y="6195784"/>
            <a:ext cx="359017" cy="213291"/>
          </a:xfrm>
          <a:prstGeom prst="rect">
            <a:avLst/>
          </a:prstGeom>
          <a:noFill/>
        </p:spPr>
        <p:txBody>
          <a:bodyPr wrap="square" rtlCol="0">
            <a:spAutoFit/>
          </a:bodyPr>
          <a:lstStyle/>
          <a:p>
            <a:pPr algn="ctr">
              <a:lnSpc>
                <a:spcPts val="900"/>
              </a:lnSpc>
            </a:pPr>
            <a:r>
              <a:rPr lang="en-US" sz="900" dirty="0" smtClean="0"/>
              <a:t>T2</a:t>
            </a:r>
            <a:endParaRPr lang="en-US" sz="900" dirty="0"/>
          </a:p>
        </p:txBody>
      </p:sp>
      <p:grpSp>
        <p:nvGrpSpPr>
          <p:cNvPr id="38" name="Group 37"/>
          <p:cNvGrpSpPr/>
          <p:nvPr/>
        </p:nvGrpSpPr>
        <p:grpSpPr>
          <a:xfrm>
            <a:off x="4263953" y="5483324"/>
            <a:ext cx="452063" cy="136984"/>
            <a:chOff x="6205591" y="4947014"/>
            <a:chExt cx="452063" cy="136984"/>
          </a:xfrm>
          <a:noFill/>
        </p:grpSpPr>
        <p:sp>
          <p:nvSpPr>
            <p:cNvPr id="39" name="Rectangle 38"/>
            <p:cNvSpPr/>
            <p:nvPr/>
          </p:nvSpPr>
          <p:spPr>
            <a:xfrm>
              <a:off x="6205591" y="4952144"/>
              <a:ext cx="452063" cy="123290"/>
            </a:xfrm>
            <a:prstGeom prst="rect">
              <a:avLst/>
            </a:prstGeom>
            <a:grp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cxnSp>
          <p:nvCxnSpPr>
            <p:cNvPr id="40" name="Straight Connector 39"/>
            <p:cNvCxnSpPr/>
            <p:nvPr/>
          </p:nvCxnSpPr>
          <p:spPr>
            <a:xfrm flipH="1">
              <a:off x="6205591" y="4952144"/>
              <a:ext cx="102742" cy="123290"/>
            </a:xfrm>
            <a:prstGeom prst="line">
              <a:avLst/>
            </a:prstGeom>
            <a:grpFill/>
            <a:ln w="1270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41" name="Straight Connector 40"/>
            <p:cNvCxnSpPr/>
            <p:nvPr/>
          </p:nvCxnSpPr>
          <p:spPr>
            <a:xfrm flipH="1">
              <a:off x="6306621" y="4960708"/>
              <a:ext cx="102742" cy="123290"/>
            </a:xfrm>
            <a:prstGeom prst="line">
              <a:avLst/>
            </a:prstGeom>
            <a:grpFill/>
            <a:ln w="1270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42" name="Straight Connector 41"/>
            <p:cNvCxnSpPr/>
            <p:nvPr/>
          </p:nvCxnSpPr>
          <p:spPr>
            <a:xfrm flipH="1">
              <a:off x="6407651" y="4948724"/>
              <a:ext cx="102742" cy="123290"/>
            </a:xfrm>
            <a:prstGeom prst="line">
              <a:avLst/>
            </a:prstGeom>
            <a:grpFill/>
            <a:ln w="1270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43" name="Straight Connector 42"/>
            <p:cNvCxnSpPr/>
            <p:nvPr/>
          </p:nvCxnSpPr>
          <p:spPr>
            <a:xfrm flipH="1">
              <a:off x="6508681" y="4947014"/>
              <a:ext cx="102742" cy="123290"/>
            </a:xfrm>
            <a:prstGeom prst="line">
              <a:avLst/>
            </a:prstGeom>
            <a:grpFill/>
            <a:ln w="12700">
              <a:solidFill>
                <a:schemeClr val="tx1"/>
              </a:solidFill>
            </a:ln>
            <a:effectLst/>
          </p:spPr>
          <p:style>
            <a:lnRef idx="2">
              <a:schemeClr val="accent1"/>
            </a:lnRef>
            <a:fillRef idx="0">
              <a:schemeClr val="accent1"/>
            </a:fillRef>
            <a:effectRef idx="1">
              <a:schemeClr val="accent1"/>
            </a:effectRef>
            <a:fontRef idx="minor">
              <a:schemeClr val="tx1"/>
            </a:fontRef>
          </p:style>
        </p:cxnSp>
      </p:grpSp>
      <p:sp>
        <p:nvSpPr>
          <p:cNvPr id="44" name="TextBox 43"/>
          <p:cNvSpPr txBox="1"/>
          <p:nvPr/>
        </p:nvSpPr>
        <p:spPr>
          <a:xfrm>
            <a:off x="4067944" y="5157192"/>
            <a:ext cx="576511" cy="208140"/>
          </a:xfrm>
          <a:prstGeom prst="rect">
            <a:avLst/>
          </a:prstGeom>
          <a:noFill/>
        </p:spPr>
        <p:txBody>
          <a:bodyPr wrap="square" rtlCol="0">
            <a:spAutoFit/>
          </a:bodyPr>
          <a:lstStyle/>
          <a:p>
            <a:pPr algn="ctr">
              <a:lnSpc>
                <a:spcPts val="900"/>
              </a:lnSpc>
            </a:pPr>
            <a:r>
              <a:rPr lang="en-US" sz="900" dirty="0" smtClean="0"/>
              <a:t>BFC 1</a:t>
            </a:r>
            <a:endParaRPr lang="en-US" sz="900" dirty="0"/>
          </a:p>
        </p:txBody>
      </p:sp>
      <p:sp>
        <p:nvSpPr>
          <p:cNvPr id="45" name="TextBox 44"/>
          <p:cNvSpPr txBox="1"/>
          <p:nvPr/>
        </p:nvSpPr>
        <p:spPr>
          <a:xfrm>
            <a:off x="4083184" y="5597124"/>
            <a:ext cx="576511" cy="208140"/>
          </a:xfrm>
          <a:prstGeom prst="rect">
            <a:avLst/>
          </a:prstGeom>
          <a:noFill/>
        </p:spPr>
        <p:txBody>
          <a:bodyPr wrap="square" rtlCol="0">
            <a:spAutoFit/>
          </a:bodyPr>
          <a:lstStyle/>
          <a:p>
            <a:pPr algn="ctr">
              <a:lnSpc>
                <a:spcPts val="900"/>
              </a:lnSpc>
            </a:pPr>
            <a:r>
              <a:rPr lang="en-US" sz="900" dirty="0" smtClean="0"/>
              <a:t>BFC 2</a:t>
            </a:r>
            <a:endParaRPr lang="en-US" sz="900" dirty="0"/>
          </a:p>
        </p:txBody>
      </p:sp>
      <p:grpSp>
        <p:nvGrpSpPr>
          <p:cNvPr id="47" name="Group 46"/>
          <p:cNvGrpSpPr/>
          <p:nvPr/>
        </p:nvGrpSpPr>
        <p:grpSpPr>
          <a:xfrm>
            <a:off x="4727964" y="5338030"/>
            <a:ext cx="1860260" cy="274070"/>
            <a:chOff x="4492624" y="2747255"/>
            <a:chExt cx="1860260" cy="274070"/>
          </a:xfrm>
          <a:noFill/>
        </p:grpSpPr>
        <p:sp>
          <p:nvSpPr>
            <p:cNvPr id="48" name="Rectangle 47"/>
            <p:cNvSpPr/>
            <p:nvPr/>
          </p:nvSpPr>
          <p:spPr bwMode="auto">
            <a:xfrm>
              <a:off x="4492624" y="2747255"/>
              <a:ext cx="1860260" cy="274070"/>
            </a:xfrm>
            <a:prstGeom prst="rect">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1">
                <a:lnSpc>
                  <a:spcPct val="100000"/>
                </a:lnSpc>
                <a:spcBef>
                  <a:spcPct val="0"/>
                </a:spcBef>
                <a:spcAft>
                  <a:spcPct val="0"/>
                </a:spcAft>
                <a:buClrTx/>
                <a:buSzTx/>
                <a:buFont typeface="Arial" pitchFamily="34" charset="0"/>
                <a:buNone/>
                <a:tabLst/>
              </a:pPr>
              <a:endParaRPr kumimoji="0" lang="en-US" sz="1800" b="0" i="0" u="none" strike="noStrike" cap="none" normalizeH="0" baseline="0" dirty="0" smtClean="0">
                <a:ln>
                  <a:noFill/>
                </a:ln>
                <a:solidFill>
                  <a:schemeClr val="tx1"/>
                </a:solidFill>
                <a:effectLst/>
                <a:latin typeface="Calibri" pitchFamily="34" charset="0"/>
                <a:ea typeface="宋体" pitchFamily="2" charset="-122"/>
                <a:cs typeface="Arial" pitchFamily="34" charset="0"/>
              </a:endParaRPr>
            </a:p>
          </p:txBody>
        </p:sp>
        <p:sp>
          <p:nvSpPr>
            <p:cNvPr id="49" name="TextBox 48"/>
            <p:cNvSpPr txBox="1"/>
            <p:nvPr/>
          </p:nvSpPr>
          <p:spPr>
            <a:xfrm>
              <a:off x="4499905" y="2801668"/>
              <a:ext cx="1825269" cy="194925"/>
            </a:xfrm>
            <a:prstGeom prst="rect">
              <a:avLst/>
            </a:prstGeom>
            <a:grpFill/>
          </p:spPr>
          <p:txBody>
            <a:bodyPr wrap="square" rtlCol="0">
              <a:spAutoFit/>
            </a:bodyPr>
            <a:lstStyle/>
            <a:p>
              <a:pPr algn="ctr">
                <a:lnSpc>
                  <a:spcPts val="800"/>
                </a:lnSpc>
              </a:pPr>
              <a:r>
                <a:rPr lang="en-US" sz="900" dirty="0" smtClean="0"/>
                <a:t>Transmits a PPDU over CH2</a:t>
              </a:r>
              <a:endParaRPr lang="en-US" sz="900" dirty="0"/>
            </a:p>
          </p:txBody>
        </p:sp>
      </p:grpSp>
    </p:spTree>
    <p:extLst>
      <p:ext uri="{BB962C8B-B14F-4D97-AF65-F5344CB8AC3E}">
        <p14:creationId xmlns:p14="http://schemas.microsoft.com/office/powerpoint/2010/main" val="17810189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Channel Access for STR </a:t>
            </a:r>
            <a:endParaRPr lang="zh-CN" altLang="en-US" dirty="0"/>
          </a:p>
        </p:txBody>
      </p:sp>
      <p:sp>
        <p:nvSpPr>
          <p:cNvPr id="3" name="内容占位符 2"/>
          <p:cNvSpPr>
            <a:spLocks noGrp="1"/>
          </p:cNvSpPr>
          <p:nvPr>
            <p:ph idx="1"/>
          </p:nvPr>
        </p:nvSpPr>
        <p:spPr>
          <a:xfrm>
            <a:off x="634134" y="1628799"/>
            <a:ext cx="8042322" cy="2807460"/>
          </a:xfrm>
        </p:spPr>
        <p:txBody>
          <a:bodyPr/>
          <a:lstStyle/>
          <a:p>
            <a:pPr marL="342900" lvl="1" indent="-342900">
              <a:buChar char="•"/>
            </a:pPr>
            <a:r>
              <a:rPr lang="en-US" altLang="ko-KR" sz="2400" b="1" dirty="0" smtClean="0">
                <a:ea typeface="Gulim" panose="020B0600000101010101" charset="-127"/>
                <a:cs typeface="+mn-cs"/>
              </a:rPr>
              <a:t>Joint ML CCA</a:t>
            </a:r>
            <a:endParaRPr lang="en-US" altLang="ko-KR" sz="2400" b="1" dirty="0">
              <a:ea typeface="Gulim" panose="020B0600000101010101" charset="-127"/>
              <a:cs typeface="+mn-cs"/>
            </a:endParaRPr>
          </a:p>
          <a:p>
            <a:pPr lvl="1"/>
            <a:r>
              <a:rPr lang="en-US" altLang="ko-KR" sz="1600" dirty="0" smtClean="0">
                <a:ea typeface="Gulim" panose="020B0600000101010101" charset="-127"/>
              </a:rPr>
              <a:t>A STR </a:t>
            </a:r>
            <a:r>
              <a:rPr lang="en-US" altLang="ko-KR" sz="1600" dirty="0">
                <a:ea typeface="Gulim" panose="020B0600000101010101" charset="-127"/>
              </a:rPr>
              <a:t>capable </a:t>
            </a:r>
            <a:r>
              <a:rPr lang="en-US" altLang="ko-KR" sz="1600" dirty="0" smtClean="0">
                <a:ea typeface="Gulim" panose="020B0600000101010101" charset="-127"/>
              </a:rPr>
              <a:t>MLD has </a:t>
            </a:r>
            <a:r>
              <a:rPr lang="en-US" altLang="ko-KR" sz="1600" dirty="0">
                <a:ea typeface="Gulim" panose="020B0600000101010101" charset="-127"/>
              </a:rPr>
              <a:t>multiple individual CCA </a:t>
            </a:r>
            <a:r>
              <a:rPr lang="en-US" altLang="ko-KR" sz="1600" dirty="0" smtClean="0">
                <a:ea typeface="Gulim" panose="020B0600000101010101" charset="-127"/>
              </a:rPr>
              <a:t>sensors, but shares </a:t>
            </a:r>
            <a:r>
              <a:rPr lang="en-US" altLang="ko-KR" sz="1600" dirty="0" smtClean="0">
                <a:ea typeface="Gulim" panose="020B0600000101010101" charset="-127"/>
              </a:rPr>
              <a:t>the same </a:t>
            </a:r>
            <a:r>
              <a:rPr lang="en-US" altLang="ko-KR" sz="1600" dirty="0" smtClean="0">
                <a:ea typeface="Gulim" panose="020B0600000101010101" charset="-127"/>
              </a:rPr>
              <a:t>set of backoff counters, i.e.</a:t>
            </a:r>
          </a:p>
          <a:p>
            <a:pPr lvl="2"/>
            <a:r>
              <a:rPr lang="en-US" altLang="ko-KR" sz="1400" dirty="0" smtClean="0">
                <a:ea typeface="Gulim" panose="020B0600000101010101" charset="-127"/>
              </a:rPr>
              <a:t>A STA of MLD performs CCA on its operating channel  independently from other STAs. </a:t>
            </a:r>
          </a:p>
          <a:p>
            <a:pPr lvl="2"/>
            <a:r>
              <a:rPr lang="en-US" altLang="ko-KR" sz="1400" dirty="0" smtClean="0">
                <a:ea typeface="Gulim" panose="020B0600000101010101" charset="-127"/>
              </a:rPr>
              <a:t>All STAs of MLD uses the same backoff counter to count an idle slot in CCA.  If any STA detects the channel idle in CCA, the </a:t>
            </a:r>
            <a:r>
              <a:rPr lang="en-US" altLang="ko-KR" sz="1400" dirty="0" err="1" smtClean="0">
                <a:ea typeface="Gulim" panose="020B0600000101010101" charset="-127"/>
              </a:rPr>
              <a:t>backoff</a:t>
            </a:r>
            <a:r>
              <a:rPr lang="en-US" altLang="ko-KR" sz="1400" dirty="0" smtClean="0">
                <a:ea typeface="Gulim" panose="020B0600000101010101" charset="-127"/>
              </a:rPr>
              <a:t> counter is reduced by “1”, till reaching to “0”.</a:t>
            </a:r>
            <a:endParaRPr lang="en-US" altLang="ko-KR" sz="1400" dirty="0">
              <a:ea typeface="Gulim" panose="020B0600000101010101" charset="-127"/>
            </a:endParaRPr>
          </a:p>
          <a:p>
            <a:pPr lvl="1"/>
            <a:r>
              <a:rPr lang="en-US" altLang="ko-KR" sz="1600" dirty="0">
                <a:ea typeface="Gulim" panose="020B0600000101010101" charset="-127"/>
              </a:rPr>
              <a:t>When </a:t>
            </a:r>
            <a:r>
              <a:rPr lang="en-US" altLang="ko-KR" sz="1600" dirty="0" smtClean="0">
                <a:ea typeface="Gulim" panose="020B0600000101010101" charset="-127"/>
              </a:rPr>
              <a:t>the </a:t>
            </a:r>
            <a:r>
              <a:rPr lang="en-US" altLang="ko-KR" sz="1600" dirty="0" err="1">
                <a:ea typeface="Gulim" panose="020B0600000101010101" charset="-127"/>
              </a:rPr>
              <a:t>backoff</a:t>
            </a:r>
            <a:r>
              <a:rPr lang="en-US" altLang="ko-KR" sz="1600" dirty="0">
                <a:ea typeface="Gulim" panose="020B0600000101010101" charset="-127"/>
              </a:rPr>
              <a:t> counter </a:t>
            </a:r>
            <a:r>
              <a:rPr lang="en-US" altLang="ko-KR" sz="1600" dirty="0" smtClean="0">
                <a:ea typeface="Gulim" panose="020B0600000101010101" charset="-127"/>
              </a:rPr>
              <a:t>reaches </a:t>
            </a:r>
            <a:r>
              <a:rPr lang="en-US" altLang="ko-KR" sz="1600" dirty="0">
                <a:ea typeface="Gulim" panose="020B0600000101010101" charset="-127"/>
              </a:rPr>
              <a:t>to “0”, and NAV is not set, the MLD can </a:t>
            </a:r>
            <a:r>
              <a:rPr lang="en-US" altLang="ko-KR" sz="1600" dirty="0" smtClean="0">
                <a:ea typeface="Gulim" panose="020B0600000101010101" charset="-127"/>
              </a:rPr>
              <a:t>perform a </a:t>
            </a:r>
            <a:r>
              <a:rPr lang="en-US" altLang="ko-KR" sz="1600" dirty="0">
                <a:ea typeface="Gulim" panose="020B0600000101010101" charset="-127"/>
              </a:rPr>
              <a:t>channel access on this link</a:t>
            </a:r>
            <a:r>
              <a:rPr lang="en-US" altLang="ko-KR" sz="1600" dirty="0" smtClean="0">
                <a:ea typeface="Gulim" panose="020B0600000101010101" charset="-127"/>
              </a:rPr>
              <a:t>.</a:t>
            </a:r>
          </a:p>
          <a:p>
            <a:pPr lvl="1"/>
            <a:r>
              <a:rPr lang="en-US" altLang="ko-KR" sz="1600" dirty="0" smtClean="0">
                <a:ea typeface="Gulim" panose="020B0600000101010101" charset="-127"/>
              </a:rPr>
              <a:t>The joint ML CCA will reduce the waiting time significantly and expedite the MLD to access to the earliest available channel if </a:t>
            </a:r>
            <a:r>
              <a:rPr lang="en-US" altLang="ko-KR" sz="1600" dirty="0">
                <a:ea typeface="Gulim" panose="020B0600000101010101" charset="-127"/>
              </a:rPr>
              <a:t>multiple channels are </a:t>
            </a:r>
            <a:r>
              <a:rPr lang="en-US" altLang="ko-KR" sz="1600" dirty="0" smtClean="0">
                <a:ea typeface="Gulim" panose="020B0600000101010101" charset="-127"/>
              </a:rPr>
              <a:t>available. </a:t>
            </a:r>
            <a:endParaRPr lang="en-US" altLang="ko-KR" sz="1600" dirty="0">
              <a:ea typeface="Gulim" panose="020B0600000101010101" charset="-127"/>
            </a:endParaRPr>
          </a:p>
        </p:txBody>
      </p:sp>
      <p:sp>
        <p:nvSpPr>
          <p:cNvPr id="5" name="Slide Number Placeholder 4"/>
          <p:cNvSpPr>
            <a:spLocks noGrp="1"/>
          </p:cNvSpPr>
          <p:nvPr>
            <p:ph type="sldNum" sz="quarter" idx="11"/>
          </p:nvPr>
        </p:nvSpPr>
        <p:spPr/>
        <p:txBody>
          <a:bodyPr/>
          <a:lstStyle/>
          <a:p>
            <a:pPr>
              <a:defRPr/>
            </a:pPr>
            <a:fld id="{03FA04B2-C576-4B73-B27D-67D4AE845719}" type="slidenum">
              <a:rPr lang="en-US" altLang="zh-CN" smtClean="0"/>
              <a:t>7</a:t>
            </a:fld>
            <a:endParaRPr lang="en-US" altLang="zh-CN" dirty="0"/>
          </a:p>
        </p:txBody>
      </p:sp>
      <p:sp>
        <p:nvSpPr>
          <p:cNvPr id="6" name="Footer Placeholder 5"/>
          <p:cNvSpPr>
            <a:spLocks noGrp="1"/>
          </p:cNvSpPr>
          <p:nvPr>
            <p:ph type="ftr" sz="quarter" idx="10"/>
          </p:nvPr>
        </p:nvSpPr>
        <p:spPr>
          <a:xfrm>
            <a:off x="6914633" y="6475413"/>
            <a:ext cx="1629292" cy="184666"/>
          </a:xfrm>
        </p:spPr>
        <p:txBody>
          <a:bodyPr/>
          <a:lstStyle/>
          <a:p>
            <a:pPr>
              <a:defRPr/>
            </a:pPr>
            <a:r>
              <a:rPr lang="en-US" altLang="zh-CN" dirty="0" smtClean="0"/>
              <a:t>Yonggang Fang, etc., ZTE</a:t>
            </a:r>
            <a:endParaRPr lang="en-US" altLang="zh-CN" dirty="0"/>
          </a:p>
        </p:txBody>
      </p:sp>
      <p:grpSp>
        <p:nvGrpSpPr>
          <p:cNvPr id="8" name="Group 7"/>
          <p:cNvGrpSpPr/>
          <p:nvPr/>
        </p:nvGrpSpPr>
        <p:grpSpPr>
          <a:xfrm>
            <a:off x="1773388" y="4517904"/>
            <a:ext cx="6110980" cy="2007440"/>
            <a:chOff x="1773388" y="4401979"/>
            <a:chExt cx="6110980" cy="2007440"/>
          </a:xfrm>
        </p:grpSpPr>
        <p:cxnSp>
          <p:nvCxnSpPr>
            <p:cNvPr id="39" name="Straight Arrow Connector 38"/>
            <p:cNvCxnSpPr/>
            <p:nvPr/>
          </p:nvCxnSpPr>
          <p:spPr bwMode="auto">
            <a:xfrm flipV="1">
              <a:off x="1835696" y="6070336"/>
              <a:ext cx="5897527" cy="14176"/>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40" name="TextBox 39"/>
            <p:cNvSpPr txBox="1"/>
            <p:nvPr/>
          </p:nvSpPr>
          <p:spPr>
            <a:xfrm>
              <a:off x="1773388" y="5405102"/>
              <a:ext cx="841897" cy="230832"/>
            </a:xfrm>
            <a:prstGeom prst="rect">
              <a:avLst/>
            </a:prstGeom>
            <a:noFill/>
          </p:spPr>
          <p:txBody>
            <a:bodyPr wrap="none" rtlCol="0">
              <a:spAutoFit/>
            </a:bodyPr>
            <a:lstStyle/>
            <a:p>
              <a:pPr algn="ctr"/>
              <a:r>
                <a:rPr lang="en-US" sz="900" dirty="0" smtClean="0"/>
                <a:t>Link 2 (CH2) </a:t>
              </a:r>
            </a:p>
          </p:txBody>
        </p:sp>
        <p:sp>
          <p:nvSpPr>
            <p:cNvPr id="41" name="Rectangle 40"/>
            <p:cNvSpPr/>
            <p:nvPr/>
          </p:nvSpPr>
          <p:spPr bwMode="auto">
            <a:xfrm>
              <a:off x="2941479" y="5826221"/>
              <a:ext cx="3346791" cy="251203"/>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1">
                <a:lnSpc>
                  <a:spcPct val="100000"/>
                </a:lnSpc>
                <a:spcBef>
                  <a:spcPct val="0"/>
                </a:spcBef>
                <a:spcAft>
                  <a:spcPct val="0"/>
                </a:spcAft>
                <a:buClrTx/>
                <a:buSzTx/>
                <a:buFont typeface="Arial" pitchFamily="34" charset="0"/>
                <a:buNone/>
                <a:tabLst/>
              </a:pPr>
              <a:endParaRPr kumimoji="0" lang="en-US" sz="1800" b="0" i="0" u="none" strike="noStrike" cap="none" normalizeH="0" baseline="0" dirty="0" smtClean="0">
                <a:ln>
                  <a:noFill/>
                </a:ln>
                <a:solidFill>
                  <a:schemeClr val="tx1"/>
                </a:solidFill>
                <a:effectLst/>
                <a:latin typeface="Calibri" pitchFamily="34" charset="0"/>
                <a:ea typeface="宋体" pitchFamily="2" charset="-122"/>
                <a:cs typeface="Arial" pitchFamily="34" charset="0"/>
              </a:endParaRPr>
            </a:p>
          </p:txBody>
        </p:sp>
        <p:sp>
          <p:nvSpPr>
            <p:cNvPr id="42" name="TextBox 41"/>
            <p:cNvSpPr txBox="1"/>
            <p:nvPr/>
          </p:nvSpPr>
          <p:spPr>
            <a:xfrm>
              <a:off x="1776932" y="5851958"/>
              <a:ext cx="841897" cy="207749"/>
            </a:xfrm>
            <a:prstGeom prst="rect">
              <a:avLst/>
            </a:prstGeom>
            <a:noFill/>
          </p:spPr>
          <p:txBody>
            <a:bodyPr wrap="none" rtlCol="0">
              <a:spAutoFit/>
            </a:bodyPr>
            <a:lstStyle/>
            <a:p>
              <a:pPr algn="ctr">
                <a:lnSpc>
                  <a:spcPts val="900"/>
                </a:lnSpc>
              </a:pPr>
              <a:r>
                <a:rPr lang="en-US" sz="900" dirty="0" smtClean="0"/>
                <a:t>Link 1 (CH1) </a:t>
              </a:r>
            </a:p>
          </p:txBody>
        </p:sp>
        <p:sp>
          <p:nvSpPr>
            <p:cNvPr id="43" name="Rectangle 42"/>
            <p:cNvSpPr/>
            <p:nvPr/>
          </p:nvSpPr>
          <p:spPr bwMode="auto">
            <a:xfrm>
              <a:off x="3275856" y="5355972"/>
              <a:ext cx="775593" cy="262373"/>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1">
                <a:lnSpc>
                  <a:spcPct val="100000"/>
                </a:lnSpc>
                <a:spcBef>
                  <a:spcPct val="0"/>
                </a:spcBef>
                <a:spcAft>
                  <a:spcPct val="0"/>
                </a:spcAft>
                <a:buClrTx/>
                <a:buSzTx/>
                <a:buFont typeface="Arial" pitchFamily="34" charset="0"/>
                <a:buNone/>
                <a:tabLst/>
              </a:pPr>
              <a:endParaRPr kumimoji="0" lang="en-US" sz="1800" b="0" i="0" u="none" strike="noStrike" cap="none" normalizeH="0" baseline="0" dirty="0" smtClean="0">
                <a:ln>
                  <a:noFill/>
                </a:ln>
                <a:solidFill>
                  <a:schemeClr val="tx1"/>
                </a:solidFill>
                <a:effectLst/>
                <a:latin typeface="Calibri" pitchFamily="34" charset="0"/>
                <a:ea typeface="宋体" pitchFamily="2" charset="-122"/>
                <a:cs typeface="Arial" pitchFamily="34" charset="0"/>
              </a:endParaRPr>
            </a:p>
          </p:txBody>
        </p:sp>
        <p:sp>
          <p:nvSpPr>
            <p:cNvPr id="44" name="Rectangle 43"/>
            <p:cNvSpPr/>
            <p:nvPr/>
          </p:nvSpPr>
          <p:spPr bwMode="auto">
            <a:xfrm>
              <a:off x="2927310" y="4921318"/>
              <a:ext cx="1134133" cy="25261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1">
                <a:lnSpc>
                  <a:spcPct val="100000"/>
                </a:lnSpc>
                <a:spcBef>
                  <a:spcPct val="0"/>
                </a:spcBef>
                <a:spcAft>
                  <a:spcPct val="0"/>
                </a:spcAft>
                <a:buClrTx/>
                <a:buSzTx/>
                <a:buFont typeface="Arial" pitchFamily="34" charset="0"/>
                <a:buNone/>
                <a:tabLst/>
              </a:pPr>
              <a:endParaRPr kumimoji="0" lang="en-US" sz="1800" b="0" i="0" u="none" strike="noStrike" cap="none" normalizeH="0" baseline="0" dirty="0" smtClean="0">
                <a:ln>
                  <a:noFill/>
                </a:ln>
                <a:solidFill>
                  <a:schemeClr val="tx1"/>
                </a:solidFill>
                <a:effectLst/>
                <a:latin typeface="Calibri" pitchFamily="34" charset="0"/>
                <a:ea typeface="宋体" pitchFamily="2" charset="-122"/>
                <a:cs typeface="Arial" pitchFamily="34" charset="0"/>
              </a:endParaRPr>
            </a:p>
          </p:txBody>
        </p:sp>
        <p:sp>
          <p:nvSpPr>
            <p:cNvPr id="45" name="TextBox 44"/>
            <p:cNvSpPr txBox="1"/>
            <p:nvPr/>
          </p:nvSpPr>
          <p:spPr>
            <a:xfrm>
              <a:off x="1784023" y="4973054"/>
              <a:ext cx="841897" cy="230832"/>
            </a:xfrm>
            <a:prstGeom prst="rect">
              <a:avLst/>
            </a:prstGeom>
            <a:noFill/>
          </p:spPr>
          <p:txBody>
            <a:bodyPr wrap="none" rtlCol="0">
              <a:spAutoFit/>
            </a:bodyPr>
            <a:lstStyle/>
            <a:p>
              <a:pPr algn="ctr"/>
              <a:r>
                <a:rPr lang="en-US" sz="900" dirty="0" smtClean="0"/>
                <a:t>Link 3 (CH3) </a:t>
              </a:r>
            </a:p>
          </p:txBody>
        </p:sp>
        <p:cxnSp>
          <p:nvCxnSpPr>
            <p:cNvPr id="46" name="Curved Connector 45"/>
            <p:cNvCxnSpPr>
              <a:stCxn id="47" idx="1"/>
              <a:endCxn id="68" idx="1"/>
            </p:cNvCxnSpPr>
            <p:nvPr/>
          </p:nvCxnSpPr>
          <p:spPr bwMode="auto">
            <a:xfrm rot="10800000" flipH="1" flipV="1">
              <a:off x="4307983" y="4588365"/>
              <a:ext cx="78133" cy="461238"/>
            </a:xfrm>
            <a:prstGeom prst="curvedConnector3">
              <a:avLst>
                <a:gd name="adj1" fmla="val -292578"/>
              </a:avLst>
            </a:prstGeom>
            <a:solidFill>
              <a:schemeClr val="accent1"/>
            </a:solidFill>
            <a:ln w="9525" cap="flat" cmpd="sng" algn="ctr">
              <a:solidFill>
                <a:schemeClr val="tx1"/>
              </a:solidFill>
              <a:prstDash val="solid"/>
              <a:round/>
              <a:headEnd type="none" w="med" len="med"/>
              <a:tailEnd type="triangle"/>
            </a:ln>
            <a:effectLst/>
          </p:spPr>
        </p:cxnSp>
        <p:sp>
          <p:nvSpPr>
            <p:cNvPr id="47" name="TextBox 46"/>
            <p:cNvSpPr txBox="1"/>
            <p:nvPr/>
          </p:nvSpPr>
          <p:spPr>
            <a:xfrm>
              <a:off x="4307984" y="4426782"/>
              <a:ext cx="1646917" cy="323165"/>
            </a:xfrm>
            <a:prstGeom prst="rect">
              <a:avLst/>
            </a:prstGeom>
            <a:noFill/>
          </p:spPr>
          <p:txBody>
            <a:bodyPr wrap="square" rtlCol="0">
              <a:spAutoFit/>
            </a:bodyPr>
            <a:lstStyle/>
            <a:p>
              <a:pPr algn="ctr">
                <a:lnSpc>
                  <a:spcPts val="900"/>
                </a:lnSpc>
              </a:pPr>
              <a:r>
                <a:rPr lang="en-US" sz="900" dirty="0" smtClean="0"/>
                <a:t>The earliest available channel (in the idle)</a:t>
              </a:r>
              <a:endParaRPr lang="en-US" sz="900" dirty="0"/>
            </a:p>
          </p:txBody>
        </p:sp>
        <p:cxnSp>
          <p:nvCxnSpPr>
            <p:cNvPr id="48" name="Straight Connector 47"/>
            <p:cNvCxnSpPr>
              <a:stCxn id="53" idx="2"/>
              <a:endCxn id="54" idx="0"/>
            </p:cNvCxnSpPr>
            <p:nvPr/>
          </p:nvCxnSpPr>
          <p:spPr bwMode="auto">
            <a:xfrm flipH="1">
              <a:off x="3743397" y="4725144"/>
              <a:ext cx="9286" cy="1470984"/>
            </a:xfrm>
            <a:prstGeom prst="line">
              <a:avLst/>
            </a:prstGeom>
            <a:solidFill>
              <a:schemeClr val="accent1"/>
            </a:solidFill>
            <a:ln w="12700" cap="flat" cmpd="sng" algn="ctr">
              <a:solidFill>
                <a:srgbClr val="00B050"/>
              </a:solidFill>
              <a:prstDash val="lgDash"/>
              <a:round/>
              <a:headEnd type="none" w="med" len="med"/>
              <a:tailEnd type="none" w="med" len="med"/>
            </a:ln>
            <a:effectLst/>
          </p:spPr>
        </p:cxnSp>
        <p:sp>
          <p:nvSpPr>
            <p:cNvPr id="49" name="TextBox 48"/>
            <p:cNvSpPr txBox="1"/>
            <p:nvPr/>
          </p:nvSpPr>
          <p:spPr>
            <a:xfrm>
              <a:off x="3204872" y="4946077"/>
              <a:ext cx="639919" cy="230832"/>
            </a:xfrm>
            <a:prstGeom prst="rect">
              <a:avLst/>
            </a:prstGeom>
            <a:noFill/>
          </p:spPr>
          <p:txBody>
            <a:bodyPr wrap="none" rtlCol="0">
              <a:spAutoFit/>
            </a:bodyPr>
            <a:lstStyle/>
            <a:p>
              <a:pPr algn="ctr"/>
              <a:r>
                <a:rPr lang="en-US" sz="900" dirty="0" smtClean="0"/>
                <a:t>CH Busy</a:t>
              </a:r>
            </a:p>
          </p:txBody>
        </p:sp>
        <p:sp>
          <p:nvSpPr>
            <p:cNvPr id="50" name="TextBox 49"/>
            <p:cNvSpPr txBox="1"/>
            <p:nvPr/>
          </p:nvSpPr>
          <p:spPr>
            <a:xfrm>
              <a:off x="3347864" y="5373216"/>
              <a:ext cx="639919" cy="230832"/>
            </a:xfrm>
            <a:prstGeom prst="rect">
              <a:avLst/>
            </a:prstGeom>
            <a:noFill/>
          </p:spPr>
          <p:txBody>
            <a:bodyPr wrap="none" rtlCol="0">
              <a:spAutoFit/>
            </a:bodyPr>
            <a:lstStyle/>
            <a:p>
              <a:pPr algn="ctr"/>
              <a:r>
                <a:rPr lang="en-US" sz="900" dirty="0" smtClean="0"/>
                <a:t>CH Busy</a:t>
              </a:r>
            </a:p>
          </p:txBody>
        </p:sp>
        <p:sp>
          <p:nvSpPr>
            <p:cNvPr id="51" name="TextBox 50"/>
            <p:cNvSpPr txBox="1"/>
            <p:nvPr/>
          </p:nvSpPr>
          <p:spPr>
            <a:xfrm>
              <a:off x="3059718" y="5843260"/>
              <a:ext cx="1938351" cy="230832"/>
            </a:xfrm>
            <a:prstGeom prst="rect">
              <a:avLst/>
            </a:prstGeom>
            <a:noFill/>
          </p:spPr>
          <p:txBody>
            <a:bodyPr wrap="none" rtlCol="0">
              <a:spAutoFit/>
            </a:bodyPr>
            <a:lstStyle/>
            <a:p>
              <a:pPr algn="ctr"/>
              <a:r>
                <a:rPr lang="en-US" sz="900" dirty="0" smtClean="0"/>
                <a:t>CH Busy (occupied by another MLD)</a:t>
              </a:r>
            </a:p>
          </p:txBody>
        </p:sp>
        <p:grpSp>
          <p:nvGrpSpPr>
            <p:cNvPr id="60" name="Group 59"/>
            <p:cNvGrpSpPr/>
            <p:nvPr/>
          </p:nvGrpSpPr>
          <p:grpSpPr>
            <a:xfrm>
              <a:off x="4378836" y="4897727"/>
              <a:ext cx="1860260" cy="274070"/>
              <a:chOff x="4492624" y="2747255"/>
              <a:chExt cx="1860260" cy="274070"/>
            </a:xfrm>
            <a:noFill/>
          </p:grpSpPr>
          <p:sp>
            <p:nvSpPr>
              <p:cNvPr id="67" name="Rectangle 66"/>
              <p:cNvSpPr/>
              <p:nvPr/>
            </p:nvSpPr>
            <p:spPr bwMode="auto">
              <a:xfrm>
                <a:off x="4492624" y="2747255"/>
                <a:ext cx="1860260" cy="274070"/>
              </a:xfrm>
              <a:prstGeom prst="rect">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1">
                  <a:lnSpc>
                    <a:spcPct val="100000"/>
                  </a:lnSpc>
                  <a:spcBef>
                    <a:spcPct val="0"/>
                  </a:spcBef>
                  <a:spcAft>
                    <a:spcPct val="0"/>
                  </a:spcAft>
                  <a:buClrTx/>
                  <a:buSzTx/>
                  <a:buFont typeface="Arial" pitchFamily="34" charset="0"/>
                  <a:buNone/>
                  <a:tabLst/>
                </a:pPr>
                <a:endParaRPr kumimoji="0" lang="en-US" sz="1800" b="0" i="0" u="none" strike="noStrike" cap="none" normalizeH="0" baseline="0" dirty="0" smtClean="0">
                  <a:ln>
                    <a:noFill/>
                  </a:ln>
                  <a:solidFill>
                    <a:schemeClr val="tx1"/>
                  </a:solidFill>
                  <a:effectLst/>
                  <a:latin typeface="Calibri" pitchFamily="34" charset="0"/>
                  <a:ea typeface="宋体" pitchFamily="2" charset="-122"/>
                  <a:cs typeface="Arial" pitchFamily="34" charset="0"/>
                </a:endParaRPr>
              </a:p>
            </p:txBody>
          </p:sp>
          <p:sp>
            <p:nvSpPr>
              <p:cNvPr id="68" name="TextBox 67"/>
              <p:cNvSpPr txBox="1"/>
              <p:nvPr/>
            </p:nvSpPr>
            <p:spPr>
              <a:xfrm>
                <a:off x="4499905" y="2801668"/>
                <a:ext cx="1825269" cy="194925"/>
              </a:xfrm>
              <a:prstGeom prst="rect">
                <a:avLst/>
              </a:prstGeom>
              <a:grpFill/>
            </p:spPr>
            <p:txBody>
              <a:bodyPr wrap="square" rtlCol="0">
                <a:spAutoFit/>
              </a:bodyPr>
              <a:lstStyle/>
              <a:p>
                <a:pPr algn="ctr">
                  <a:lnSpc>
                    <a:spcPts val="800"/>
                  </a:lnSpc>
                </a:pPr>
                <a:r>
                  <a:rPr lang="en-US" sz="900" dirty="0" smtClean="0"/>
                  <a:t>Transmits a PPDU over CH3</a:t>
                </a:r>
                <a:endParaRPr lang="en-US" sz="900" dirty="0"/>
              </a:p>
            </p:txBody>
          </p:sp>
        </p:grpSp>
        <p:grpSp>
          <p:nvGrpSpPr>
            <p:cNvPr id="4" name="Group 3"/>
            <p:cNvGrpSpPr/>
            <p:nvPr/>
          </p:nvGrpSpPr>
          <p:grpSpPr>
            <a:xfrm>
              <a:off x="4139952" y="5044350"/>
              <a:ext cx="238463" cy="131854"/>
              <a:chOff x="4139952" y="5044350"/>
              <a:chExt cx="238463" cy="131854"/>
            </a:xfrm>
          </p:grpSpPr>
          <p:sp>
            <p:nvSpPr>
              <p:cNvPr id="62" name="Rectangle 61"/>
              <p:cNvSpPr/>
              <p:nvPr/>
            </p:nvSpPr>
            <p:spPr>
              <a:xfrm>
                <a:off x="4139952" y="5044350"/>
                <a:ext cx="238463" cy="123290"/>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cxnSp>
            <p:nvCxnSpPr>
              <p:cNvPr id="63" name="Straight Connector 62"/>
              <p:cNvCxnSpPr/>
              <p:nvPr/>
            </p:nvCxnSpPr>
            <p:spPr>
              <a:xfrm flipH="1">
                <a:off x="4156282" y="5044350"/>
                <a:ext cx="102742" cy="123290"/>
              </a:xfrm>
              <a:prstGeom prst="line">
                <a:avLst/>
              </a:prstGeom>
              <a:noFill/>
              <a:ln w="1270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64" name="Straight Connector 63"/>
              <p:cNvCxnSpPr/>
              <p:nvPr/>
            </p:nvCxnSpPr>
            <p:spPr>
              <a:xfrm flipH="1">
                <a:off x="4257312" y="5052914"/>
                <a:ext cx="102742" cy="123290"/>
              </a:xfrm>
              <a:prstGeom prst="line">
                <a:avLst/>
              </a:prstGeom>
              <a:noFill/>
              <a:ln w="12700">
                <a:solidFill>
                  <a:schemeClr val="tx1"/>
                </a:solidFill>
              </a:ln>
              <a:effectLst/>
            </p:spPr>
            <p:style>
              <a:lnRef idx="2">
                <a:schemeClr val="accent1"/>
              </a:lnRef>
              <a:fillRef idx="0">
                <a:schemeClr val="accent1"/>
              </a:fillRef>
              <a:effectRef idx="1">
                <a:schemeClr val="accent1"/>
              </a:effectRef>
              <a:fontRef idx="minor">
                <a:schemeClr val="tx1"/>
              </a:fontRef>
            </p:style>
          </p:cxnSp>
        </p:grpSp>
        <p:sp>
          <p:nvSpPr>
            <p:cNvPr id="53" name="TextBox 52"/>
            <p:cNvSpPr txBox="1"/>
            <p:nvPr/>
          </p:nvSpPr>
          <p:spPr>
            <a:xfrm>
              <a:off x="3323885" y="4401979"/>
              <a:ext cx="857595" cy="323165"/>
            </a:xfrm>
            <a:prstGeom prst="rect">
              <a:avLst/>
            </a:prstGeom>
            <a:noFill/>
          </p:spPr>
          <p:txBody>
            <a:bodyPr wrap="square" rtlCol="0">
              <a:spAutoFit/>
            </a:bodyPr>
            <a:lstStyle/>
            <a:p>
              <a:pPr algn="ctr">
                <a:lnSpc>
                  <a:spcPts val="900"/>
                </a:lnSpc>
              </a:pPr>
              <a:r>
                <a:rPr lang="en-US" sz="900" dirty="0" smtClean="0"/>
                <a:t>Pending data to be sent</a:t>
              </a:r>
              <a:endParaRPr lang="en-US" sz="900" dirty="0"/>
            </a:p>
          </p:txBody>
        </p:sp>
        <p:sp>
          <p:nvSpPr>
            <p:cNvPr id="54" name="TextBox 53"/>
            <p:cNvSpPr txBox="1"/>
            <p:nvPr/>
          </p:nvSpPr>
          <p:spPr>
            <a:xfrm>
              <a:off x="3563888" y="6196128"/>
              <a:ext cx="359017" cy="213291"/>
            </a:xfrm>
            <a:prstGeom prst="rect">
              <a:avLst/>
            </a:prstGeom>
            <a:noFill/>
          </p:spPr>
          <p:txBody>
            <a:bodyPr wrap="square" rtlCol="0">
              <a:spAutoFit/>
            </a:bodyPr>
            <a:lstStyle/>
            <a:p>
              <a:pPr algn="ctr">
                <a:lnSpc>
                  <a:spcPts val="900"/>
                </a:lnSpc>
              </a:pPr>
              <a:r>
                <a:rPr lang="en-US" sz="900" dirty="0" smtClean="0"/>
                <a:t>T0</a:t>
              </a:r>
              <a:endParaRPr lang="en-US" sz="900" dirty="0"/>
            </a:p>
          </p:txBody>
        </p:sp>
        <p:sp>
          <p:nvSpPr>
            <p:cNvPr id="55" name="TextBox 54"/>
            <p:cNvSpPr txBox="1"/>
            <p:nvPr/>
          </p:nvSpPr>
          <p:spPr>
            <a:xfrm>
              <a:off x="7026773" y="5877272"/>
              <a:ext cx="857595" cy="207749"/>
            </a:xfrm>
            <a:prstGeom prst="rect">
              <a:avLst/>
            </a:prstGeom>
            <a:noFill/>
          </p:spPr>
          <p:txBody>
            <a:bodyPr wrap="square" rtlCol="0">
              <a:spAutoFit/>
            </a:bodyPr>
            <a:lstStyle/>
            <a:p>
              <a:pPr algn="ctr">
                <a:lnSpc>
                  <a:spcPts val="900"/>
                </a:lnSpc>
              </a:pPr>
              <a:r>
                <a:rPr lang="en-US" sz="900" dirty="0" smtClean="0"/>
                <a:t>Time</a:t>
              </a:r>
              <a:endParaRPr lang="en-US" sz="900" dirty="0"/>
            </a:p>
          </p:txBody>
        </p:sp>
        <p:cxnSp>
          <p:nvCxnSpPr>
            <p:cNvPr id="56" name="Straight Connector 55"/>
            <p:cNvCxnSpPr/>
            <p:nvPr/>
          </p:nvCxnSpPr>
          <p:spPr bwMode="auto">
            <a:xfrm flipH="1">
              <a:off x="4064694" y="4706030"/>
              <a:ext cx="3250" cy="1487365"/>
            </a:xfrm>
            <a:prstGeom prst="line">
              <a:avLst/>
            </a:prstGeom>
            <a:solidFill>
              <a:schemeClr val="accent1"/>
            </a:solidFill>
            <a:ln w="12700" cap="flat" cmpd="sng" algn="ctr">
              <a:solidFill>
                <a:srgbClr val="00B050"/>
              </a:solidFill>
              <a:prstDash val="lgDash"/>
              <a:round/>
              <a:headEnd type="none" w="med" len="med"/>
              <a:tailEnd type="none" w="med" len="med"/>
            </a:ln>
            <a:effectLst/>
          </p:spPr>
        </p:cxnSp>
        <p:cxnSp>
          <p:nvCxnSpPr>
            <p:cNvPr id="57" name="Straight Connector 56"/>
            <p:cNvCxnSpPr/>
            <p:nvPr/>
          </p:nvCxnSpPr>
          <p:spPr bwMode="auto">
            <a:xfrm flipH="1">
              <a:off x="4378836" y="4702284"/>
              <a:ext cx="3250" cy="1487365"/>
            </a:xfrm>
            <a:prstGeom prst="line">
              <a:avLst/>
            </a:prstGeom>
            <a:solidFill>
              <a:schemeClr val="accent1"/>
            </a:solidFill>
            <a:ln w="12700" cap="flat" cmpd="sng" algn="ctr">
              <a:solidFill>
                <a:srgbClr val="00B050"/>
              </a:solidFill>
              <a:prstDash val="lgDash"/>
              <a:round/>
              <a:headEnd type="none" w="med" len="med"/>
              <a:tailEnd type="none" w="med" len="med"/>
            </a:ln>
            <a:effectLst/>
          </p:spPr>
        </p:cxnSp>
        <p:sp>
          <p:nvSpPr>
            <p:cNvPr id="58" name="TextBox 57"/>
            <p:cNvSpPr txBox="1"/>
            <p:nvPr/>
          </p:nvSpPr>
          <p:spPr>
            <a:xfrm>
              <a:off x="3886851" y="6194325"/>
              <a:ext cx="359017" cy="213291"/>
            </a:xfrm>
            <a:prstGeom prst="rect">
              <a:avLst/>
            </a:prstGeom>
            <a:noFill/>
          </p:spPr>
          <p:txBody>
            <a:bodyPr wrap="square" rtlCol="0">
              <a:spAutoFit/>
            </a:bodyPr>
            <a:lstStyle/>
            <a:p>
              <a:pPr algn="ctr">
                <a:lnSpc>
                  <a:spcPts val="900"/>
                </a:lnSpc>
              </a:pPr>
              <a:r>
                <a:rPr lang="en-US" sz="900" dirty="0" smtClean="0"/>
                <a:t>T1</a:t>
              </a:r>
              <a:endParaRPr lang="en-US" sz="900" dirty="0"/>
            </a:p>
          </p:txBody>
        </p:sp>
        <p:sp>
          <p:nvSpPr>
            <p:cNvPr id="59" name="TextBox 58"/>
            <p:cNvSpPr txBox="1"/>
            <p:nvPr/>
          </p:nvSpPr>
          <p:spPr>
            <a:xfrm>
              <a:off x="4437391" y="6195784"/>
              <a:ext cx="359017" cy="213291"/>
            </a:xfrm>
            <a:prstGeom prst="rect">
              <a:avLst/>
            </a:prstGeom>
            <a:noFill/>
          </p:spPr>
          <p:txBody>
            <a:bodyPr wrap="square" rtlCol="0">
              <a:spAutoFit/>
            </a:bodyPr>
            <a:lstStyle/>
            <a:p>
              <a:pPr algn="ctr">
                <a:lnSpc>
                  <a:spcPts val="900"/>
                </a:lnSpc>
              </a:pPr>
              <a:r>
                <a:rPr lang="en-US" sz="900" dirty="0" smtClean="0"/>
                <a:t>T2</a:t>
              </a:r>
              <a:endParaRPr lang="en-US" sz="900" dirty="0"/>
            </a:p>
          </p:txBody>
        </p:sp>
        <p:grpSp>
          <p:nvGrpSpPr>
            <p:cNvPr id="69" name="Group 68"/>
            <p:cNvGrpSpPr/>
            <p:nvPr/>
          </p:nvGrpSpPr>
          <p:grpSpPr>
            <a:xfrm>
              <a:off x="4139952" y="5483324"/>
              <a:ext cx="238463" cy="131854"/>
              <a:chOff x="4139952" y="5044350"/>
              <a:chExt cx="238463" cy="131854"/>
            </a:xfrm>
          </p:grpSpPr>
          <p:sp>
            <p:nvSpPr>
              <p:cNvPr id="70" name="Rectangle 69"/>
              <p:cNvSpPr/>
              <p:nvPr/>
            </p:nvSpPr>
            <p:spPr>
              <a:xfrm>
                <a:off x="4139952" y="5044350"/>
                <a:ext cx="238463" cy="123290"/>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cxnSp>
            <p:nvCxnSpPr>
              <p:cNvPr id="71" name="Straight Connector 70"/>
              <p:cNvCxnSpPr/>
              <p:nvPr/>
            </p:nvCxnSpPr>
            <p:spPr>
              <a:xfrm flipH="1">
                <a:off x="4156282" y="5044350"/>
                <a:ext cx="102742" cy="123290"/>
              </a:xfrm>
              <a:prstGeom prst="line">
                <a:avLst/>
              </a:prstGeom>
              <a:noFill/>
              <a:ln w="1270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72" name="Straight Connector 71"/>
              <p:cNvCxnSpPr/>
              <p:nvPr/>
            </p:nvCxnSpPr>
            <p:spPr>
              <a:xfrm flipH="1">
                <a:off x="4257312" y="5052914"/>
                <a:ext cx="102742" cy="123290"/>
              </a:xfrm>
              <a:prstGeom prst="line">
                <a:avLst/>
              </a:prstGeom>
              <a:noFill/>
              <a:ln w="12700">
                <a:solidFill>
                  <a:schemeClr val="tx1"/>
                </a:solidFill>
              </a:ln>
              <a:effectLst/>
            </p:spPr>
            <p:style>
              <a:lnRef idx="2">
                <a:schemeClr val="accent1"/>
              </a:lnRef>
              <a:fillRef idx="0">
                <a:schemeClr val="accent1"/>
              </a:fillRef>
              <a:effectRef idx="1">
                <a:schemeClr val="accent1"/>
              </a:effectRef>
              <a:fontRef idx="minor">
                <a:schemeClr val="tx1"/>
              </a:fontRef>
            </p:style>
          </p:cxnSp>
        </p:grpSp>
        <p:sp>
          <p:nvSpPr>
            <p:cNvPr id="73" name="TextBox 72"/>
            <p:cNvSpPr txBox="1"/>
            <p:nvPr/>
          </p:nvSpPr>
          <p:spPr>
            <a:xfrm>
              <a:off x="3957836" y="5225772"/>
              <a:ext cx="576511" cy="208140"/>
            </a:xfrm>
            <a:prstGeom prst="rect">
              <a:avLst/>
            </a:prstGeom>
            <a:noFill/>
          </p:spPr>
          <p:txBody>
            <a:bodyPr wrap="square" rtlCol="0">
              <a:spAutoFit/>
            </a:bodyPr>
            <a:lstStyle/>
            <a:p>
              <a:pPr algn="ctr">
                <a:lnSpc>
                  <a:spcPts val="900"/>
                </a:lnSpc>
              </a:pPr>
              <a:r>
                <a:rPr lang="en-US" sz="900" dirty="0" smtClean="0"/>
                <a:t>BFC </a:t>
              </a:r>
              <a:endParaRPr lang="en-US" sz="900" dirty="0"/>
            </a:p>
          </p:txBody>
        </p:sp>
        <p:grpSp>
          <p:nvGrpSpPr>
            <p:cNvPr id="38" name="Group 37"/>
            <p:cNvGrpSpPr/>
            <p:nvPr/>
          </p:nvGrpSpPr>
          <p:grpSpPr>
            <a:xfrm>
              <a:off x="4378836" y="5335116"/>
              <a:ext cx="1860260" cy="274070"/>
              <a:chOff x="4492624" y="2747255"/>
              <a:chExt cx="1860260" cy="274070"/>
            </a:xfrm>
            <a:noFill/>
          </p:grpSpPr>
          <p:sp>
            <p:nvSpPr>
              <p:cNvPr id="52" name="Rectangle 51"/>
              <p:cNvSpPr/>
              <p:nvPr/>
            </p:nvSpPr>
            <p:spPr bwMode="auto">
              <a:xfrm>
                <a:off x="4492624" y="2747255"/>
                <a:ext cx="1860260" cy="274070"/>
              </a:xfrm>
              <a:prstGeom prst="rect">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1">
                  <a:lnSpc>
                    <a:spcPct val="100000"/>
                  </a:lnSpc>
                  <a:spcBef>
                    <a:spcPct val="0"/>
                  </a:spcBef>
                  <a:spcAft>
                    <a:spcPct val="0"/>
                  </a:spcAft>
                  <a:buClrTx/>
                  <a:buSzTx/>
                  <a:buFont typeface="Arial" pitchFamily="34" charset="0"/>
                  <a:buNone/>
                  <a:tabLst/>
                </a:pPr>
                <a:endParaRPr kumimoji="0" lang="en-US" sz="1800" b="0" i="0" u="none" strike="noStrike" cap="none" normalizeH="0" baseline="0" dirty="0" smtClean="0">
                  <a:ln>
                    <a:noFill/>
                  </a:ln>
                  <a:solidFill>
                    <a:schemeClr val="tx1"/>
                  </a:solidFill>
                  <a:effectLst/>
                  <a:latin typeface="Calibri" pitchFamily="34" charset="0"/>
                  <a:ea typeface="宋体" pitchFamily="2" charset="-122"/>
                  <a:cs typeface="Arial" pitchFamily="34" charset="0"/>
                </a:endParaRPr>
              </a:p>
            </p:txBody>
          </p:sp>
          <p:sp>
            <p:nvSpPr>
              <p:cNvPr id="61" name="TextBox 60"/>
              <p:cNvSpPr txBox="1"/>
              <p:nvPr/>
            </p:nvSpPr>
            <p:spPr>
              <a:xfrm>
                <a:off x="4499905" y="2801668"/>
                <a:ext cx="1825269" cy="194925"/>
              </a:xfrm>
              <a:prstGeom prst="rect">
                <a:avLst/>
              </a:prstGeom>
              <a:grpFill/>
            </p:spPr>
            <p:txBody>
              <a:bodyPr wrap="square" rtlCol="0">
                <a:spAutoFit/>
              </a:bodyPr>
              <a:lstStyle/>
              <a:p>
                <a:pPr algn="ctr">
                  <a:lnSpc>
                    <a:spcPts val="800"/>
                  </a:lnSpc>
                </a:pPr>
                <a:r>
                  <a:rPr lang="en-US" sz="900" dirty="0" smtClean="0"/>
                  <a:t>Transmits a PPDU over CH2</a:t>
                </a:r>
                <a:endParaRPr lang="en-US" sz="900" dirty="0"/>
              </a:p>
            </p:txBody>
          </p:sp>
        </p:grpSp>
        <p:sp>
          <p:nvSpPr>
            <p:cNvPr id="7" name="Oval 6"/>
            <p:cNvSpPr/>
            <p:nvPr/>
          </p:nvSpPr>
          <p:spPr bwMode="auto">
            <a:xfrm>
              <a:off x="4094940" y="4777155"/>
              <a:ext cx="352042" cy="1072801"/>
            </a:xfrm>
            <a:prstGeom prst="ellipse">
              <a:avLst/>
            </a:prstGeom>
            <a:noFill/>
            <a:ln w="12700" cap="flat" cmpd="sng" algn="ctr">
              <a:solidFill>
                <a:srgbClr val="FF0000"/>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grpSp>
    </p:spTree>
    <p:extLst>
      <p:ext uri="{BB962C8B-B14F-4D97-AF65-F5344CB8AC3E}">
        <p14:creationId xmlns:p14="http://schemas.microsoft.com/office/powerpoint/2010/main" val="1037977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41784" y="685800"/>
            <a:ext cx="8062664" cy="1066800"/>
          </a:xfrm>
        </p:spPr>
        <p:txBody>
          <a:bodyPr/>
          <a:lstStyle/>
          <a:p>
            <a:pPr lvl="1"/>
            <a:r>
              <a:rPr lang="en-US" altLang="ko-KR" dirty="0" smtClean="0">
                <a:ea typeface="Gulim" panose="020B0600000101010101" charset="-127"/>
              </a:rPr>
              <a:t>Straw </a:t>
            </a:r>
            <a:r>
              <a:rPr lang="en-US" altLang="ko-KR" dirty="0" smtClean="0">
                <a:ea typeface="Gulim" panose="020B0600000101010101" charset="-127"/>
              </a:rPr>
              <a:t>Poll</a:t>
            </a:r>
            <a:endParaRPr lang="en-US" altLang="ko-KR" dirty="0">
              <a:ea typeface="Gulim" panose="020B0600000101010101" charset="-127"/>
            </a:endParaRPr>
          </a:p>
        </p:txBody>
      </p:sp>
      <p:sp>
        <p:nvSpPr>
          <p:cNvPr id="3" name="内容占位符 2"/>
          <p:cNvSpPr>
            <a:spLocks noGrp="1"/>
          </p:cNvSpPr>
          <p:nvPr>
            <p:ph idx="1"/>
          </p:nvPr>
        </p:nvSpPr>
        <p:spPr>
          <a:xfrm>
            <a:off x="666368" y="1649315"/>
            <a:ext cx="8154104" cy="4826097"/>
          </a:xfrm>
        </p:spPr>
        <p:txBody>
          <a:bodyPr/>
          <a:lstStyle/>
          <a:p>
            <a:r>
              <a:rPr lang="en-US" altLang="ko-KR" dirty="0">
                <a:ea typeface="Gulim" panose="020B0600000101010101" charset="-127"/>
              </a:rPr>
              <a:t>Do you support </a:t>
            </a:r>
            <a:r>
              <a:rPr lang="en-US" altLang="ko-KR" dirty="0" smtClean="0">
                <a:ea typeface="Gulim" panose="020B0600000101010101" charset="-127"/>
              </a:rPr>
              <a:t>to include the following in SFD ?  </a:t>
            </a:r>
          </a:p>
          <a:p>
            <a:pPr lvl="1"/>
            <a:r>
              <a:rPr lang="en-US" altLang="ko-KR" sz="1600" dirty="0" smtClean="0">
                <a:ea typeface="Gulim" panose="020B0600000101010101" charset="-127"/>
              </a:rPr>
              <a:t>IEEE802.11be should support a joint </a:t>
            </a:r>
            <a:r>
              <a:rPr lang="en-US" altLang="ko-KR" sz="1600" dirty="0">
                <a:ea typeface="Gulim" panose="020B0600000101010101" charset="-127"/>
              </a:rPr>
              <a:t>ML CCA for </a:t>
            </a:r>
            <a:r>
              <a:rPr lang="en-US" altLang="ko-KR" sz="1600" dirty="0" smtClean="0">
                <a:ea typeface="Gulim" panose="020B0600000101010101" charset="-127"/>
              </a:rPr>
              <a:t>HP/LL </a:t>
            </a:r>
            <a:r>
              <a:rPr lang="en-US" altLang="ko-KR" sz="1600" dirty="0">
                <a:ea typeface="Gulim" panose="020B0600000101010101" charset="-127"/>
              </a:rPr>
              <a:t>MPDU, </a:t>
            </a:r>
            <a:r>
              <a:rPr lang="en-US" altLang="ko-KR" sz="1600" dirty="0" smtClean="0">
                <a:ea typeface="Gulim" panose="020B0600000101010101" charset="-127"/>
              </a:rPr>
              <a:t>i.e. STAs of MLD share one set of backoff counters during CCA. </a:t>
            </a:r>
          </a:p>
          <a:p>
            <a:pPr lvl="1"/>
            <a:endParaRPr lang="en-US" altLang="ko-KR" dirty="0">
              <a:ea typeface="Gulim" panose="020B0600000101010101" charset="-127"/>
            </a:endParaRPr>
          </a:p>
          <a:p>
            <a:pPr lvl="1"/>
            <a:endParaRPr lang="en-US" altLang="ko-KR" dirty="0">
              <a:ea typeface="Gulim" panose="020B0600000101010101" charset="-127"/>
            </a:endParaRPr>
          </a:p>
          <a:p>
            <a:r>
              <a:rPr lang="en-US" altLang="ko-KR" sz="2000" u="sng" dirty="0">
                <a:ea typeface="Gulim" panose="020B0600000101010101" charset="-127"/>
              </a:rPr>
              <a:t>YES/NO/ABS</a:t>
            </a:r>
            <a:endParaRPr lang="en-US" altLang="ko-KR" u="sng" dirty="0">
              <a:ea typeface="Gulim" panose="020B0600000101010101" charset="-127"/>
            </a:endParaRPr>
          </a:p>
          <a:p>
            <a:pPr marL="457200" lvl="1" indent="0">
              <a:buNone/>
            </a:pPr>
            <a:r>
              <a:rPr lang="en-US" altLang="ko-KR" dirty="0" smtClean="0">
                <a:ea typeface="Gulim" panose="020B0600000101010101" charset="-127"/>
              </a:rPr>
              <a:t> </a:t>
            </a:r>
          </a:p>
          <a:p>
            <a:pPr lvl="1"/>
            <a:endParaRPr lang="en-US" altLang="ko-KR" dirty="0">
              <a:ea typeface="Gulim" panose="020B0600000101010101" charset="-127"/>
            </a:endParaRPr>
          </a:p>
          <a:p>
            <a:pPr lvl="1"/>
            <a:endParaRPr lang="en-US" altLang="ko-KR" dirty="0">
              <a:ea typeface="Gulim" panose="020B0600000101010101" charset="-127"/>
            </a:endParaRPr>
          </a:p>
          <a:p>
            <a:pPr>
              <a:buFont typeface="+mj-lt"/>
              <a:buAutoNum type="arabicPeriod"/>
            </a:pPr>
            <a:endParaRPr lang="en-US" altLang="ko-KR" sz="1800" b="0" dirty="0" smtClean="0">
              <a:ea typeface="Gulim" panose="020B0600000101010101" charset="-127"/>
            </a:endParaRPr>
          </a:p>
        </p:txBody>
      </p:sp>
      <p:sp>
        <p:nvSpPr>
          <p:cNvPr id="5" name="Slide Number Placeholder 4"/>
          <p:cNvSpPr>
            <a:spLocks noGrp="1"/>
          </p:cNvSpPr>
          <p:nvPr>
            <p:ph type="sldNum" sz="quarter" idx="11"/>
          </p:nvPr>
        </p:nvSpPr>
        <p:spPr/>
        <p:txBody>
          <a:bodyPr/>
          <a:lstStyle/>
          <a:p>
            <a:pPr>
              <a:defRPr/>
            </a:pPr>
            <a:fld id="{03FA04B2-C576-4B73-B27D-67D4AE845719}" type="slidenum">
              <a:rPr lang="en-US" altLang="zh-CN" smtClean="0"/>
              <a:t>8</a:t>
            </a:fld>
            <a:endParaRPr lang="en-US" altLang="zh-CN" dirty="0"/>
          </a:p>
        </p:txBody>
      </p:sp>
      <p:sp>
        <p:nvSpPr>
          <p:cNvPr id="6" name="Footer Placeholder 5"/>
          <p:cNvSpPr>
            <a:spLocks noGrp="1"/>
          </p:cNvSpPr>
          <p:nvPr>
            <p:ph type="ftr" sz="quarter" idx="10"/>
          </p:nvPr>
        </p:nvSpPr>
        <p:spPr>
          <a:xfrm>
            <a:off x="6914633" y="6475413"/>
            <a:ext cx="1629292" cy="184666"/>
          </a:xfrm>
        </p:spPr>
        <p:txBody>
          <a:bodyPr/>
          <a:lstStyle/>
          <a:p>
            <a:pPr>
              <a:defRPr/>
            </a:pPr>
            <a:r>
              <a:rPr lang="en-US" altLang="zh-CN" dirty="0" smtClean="0"/>
              <a:t>Yonggang Fang, etc., ZTE</a:t>
            </a:r>
            <a:endParaRPr lang="en-US" altLang="zh-CN" dirty="0"/>
          </a:p>
        </p:txBody>
      </p:sp>
    </p:spTree>
    <p:extLst>
      <p:ext uri="{BB962C8B-B14F-4D97-AF65-F5344CB8AC3E}">
        <p14:creationId xmlns:p14="http://schemas.microsoft.com/office/powerpoint/2010/main" val="9374211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41784" y="685800"/>
            <a:ext cx="8062664" cy="1066800"/>
          </a:xfrm>
        </p:spPr>
        <p:txBody>
          <a:bodyPr/>
          <a:lstStyle/>
          <a:p>
            <a:pPr lvl="1"/>
            <a:r>
              <a:rPr lang="en-US" altLang="ko-KR" dirty="0" smtClean="0">
                <a:ea typeface="Gulim" panose="020B0600000101010101" charset="-127"/>
              </a:rPr>
              <a:t>References </a:t>
            </a:r>
            <a:endParaRPr lang="en-US" altLang="ko-KR" dirty="0">
              <a:ea typeface="Gulim" panose="020B0600000101010101" charset="-127"/>
            </a:endParaRPr>
          </a:p>
        </p:txBody>
      </p:sp>
      <p:sp>
        <p:nvSpPr>
          <p:cNvPr id="3" name="内容占位符 2"/>
          <p:cNvSpPr>
            <a:spLocks noGrp="1"/>
          </p:cNvSpPr>
          <p:nvPr>
            <p:ph idx="1"/>
          </p:nvPr>
        </p:nvSpPr>
        <p:spPr>
          <a:xfrm>
            <a:off x="666368" y="1649315"/>
            <a:ext cx="7772400" cy="4826097"/>
          </a:xfrm>
        </p:spPr>
        <p:txBody>
          <a:bodyPr/>
          <a:lstStyle/>
          <a:p>
            <a:pPr marL="0" indent="0">
              <a:buNone/>
            </a:pPr>
            <a:r>
              <a:rPr lang="en-US" altLang="ko-KR" sz="1800" b="0" dirty="0" smtClean="0">
                <a:ea typeface="Gulim" panose="020B0600000101010101" charset="-127"/>
              </a:rPr>
              <a:t>[1</a:t>
            </a:r>
            <a:r>
              <a:rPr lang="en-US" altLang="ko-KR" sz="1800" b="0" dirty="0">
                <a:ea typeface="Gulim" panose="020B0600000101010101" charset="-127"/>
              </a:rPr>
              <a:t>] </a:t>
            </a:r>
            <a:r>
              <a:rPr lang="en-US" altLang="ko-KR" sz="1800" b="0" dirty="0" smtClean="0">
                <a:ea typeface="Gulim" panose="020B0600000101010101" charset="-127"/>
              </a:rPr>
              <a:t> 11-18-1231-06-0eht-eht-draft-proposed-par</a:t>
            </a:r>
          </a:p>
          <a:p>
            <a:pPr marL="0" indent="0">
              <a:buNone/>
            </a:pPr>
            <a:r>
              <a:rPr lang="en-US" altLang="ko-KR" sz="1800" b="0" dirty="0" smtClean="0">
                <a:ea typeface="Gulim" panose="020B0600000101010101" charset="-127"/>
              </a:rPr>
              <a:t>[2]  11-18-1233-07-0eht-eht-draft-proposed-csd</a:t>
            </a:r>
          </a:p>
          <a:p>
            <a:pPr marL="0" indent="0">
              <a:buNone/>
            </a:pPr>
            <a:r>
              <a:rPr lang="en-US" altLang="ko-KR" sz="1800" b="0" dirty="0">
                <a:ea typeface="Gulim" panose="020B0600000101010101" charset="-127"/>
              </a:rPr>
              <a:t>[2]  </a:t>
            </a:r>
            <a:r>
              <a:rPr lang="en-US" altLang="ko-KR" sz="1800" b="0" dirty="0" smtClean="0">
                <a:ea typeface="Gulim" panose="020B0600000101010101" charset="-127"/>
              </a:rPr>
              <a:t>11-19-1262-07-00be-specification-framework-for-tgbe</a:t>
            </a:r>
            <a:endParaRPr lang="en-US" altLang="ko-KR" sz="1800" b="0" dirty="0">
              <a:ea typeface="Gulim" panose="020B0600000101010101" charset="-127"/>
            </a:endParaRPr>
          </a:p>
          <a:p>
            <a:pPr marL="0" indent="0">
              <a:buNone/>
            </a:pPr>
            <a:r>
              <a:rPr lang="en-US" altLang="ko-KR" sz="1800" b="0" dirty="0" smtClean="0">
                <a:ea typeface="Gulim" panose="020B0600000101010101" charset="-127"/>
              </a:rPr>
              <a:t>[</a:t>
            </a:r>
            <a:r>
              <a:rPr lang="en-US" altLang="ko-KR" sz="1800" b="0" dirty="0">
                <a:ea typeface="Gulim" panose="020B0600000101010101" charset="-127"/>
              </a:rPr>
              <a:t>3</a:t>
            </a:r>
            <a:r>
              <a:rPr lang="en-US" altLang="ko-KR" sz="1800" b="0" dirty="0" smtClean="0">
                <a:ea typeface="Gulim" panose="020B0600000101010101" charset="-127"/>
              </a:rPr>
              <a:t>]  11-19-1095-01-0eht_multi-link_requirement_discussion</a:t>
            </a:r>
          </a:p>
          <a:p>
            <a:pPr>
              <a:buFont typeface="+mj-lt"/>
              <a:buAutoNum type="arabicPeriod"/>
            </a:pPr>
            <a:endParaRPr lang="en-US" altLang="ko-KR" sz="1800" b="0" dirty="0" smtClean="0">
              <a:ea typeface="Gulim" panose="020B0600000101010101" charset="-127"/>
            </a:endParaRPr>
          </a:p>
          <a:p>
            <a:pPr>
              <a:buFont typeface="+mj-lt"/>
              <a:buAutoNum type="arabicPeriod"/>
            </a:pPr>
            <a:endParaRPr lang="en-US" altLang="ko-KR" sz="1800" b="0" dirty="0" smtClean="0">
              <a:ea typeface="Gulim" panose="020B0600000101010101" charset="-127"/>
            </a:endParaRPr>
          </a:p>
        </p:txBody>
      </p:sp>
      <p:sp>
        <p:nvSpPr>
          <p:cNvPr id="5" name="Slide Number Placeholder 4"/>
          <p:cNvSpPr>
            <a:spLocks noGrp="1"/>
          </p:cNvSpPr>
          <p:nvPr>
            <p:ph type="sldNum" sz="quarter" idx="11"/>
          </p:nvPr>
        </p:nvSpPr>
        <p:spPr/>
        <p:txBody>
          <a:bodyPr/>
          <a:lstStyle/>
          <a:p>
            <a:pPr>
              <a:defRPr/>
            </a:pPr>
            <a:fld id="{03FA04B2-C576-4B73-B27D-67D4AE845719}" type="slidenum">
              <a:rPr lang="en-US" altLang="zh-CN" smtClean="0"/>
              <a:t>9</a:t>
            </a:fld>
            <a:endParaRPr lang="en-US" altLang="zh-CN" dirty="0"/>
          </a:p>
        </p:txBody>
      </p:sp>
      <p:sp>
        <p:nvSpPr>
          <p:cNvPr id="6" name="Footer Placeholder 5"/>
          <p:cNvSpPr>
            <a:spLocks noGrp="1"/>
          </p:cNvSpPr>
          <p:nvPr>
            <p:ph type="ftr" sz="quarter" idx="10"/>
          </p:nvPr>
        </p:nvSpPr>
        <p:spPr>
          <a:xfrm>
            <a:off x="6914633" y="6475413"/>
            <a:ext cx="1629292" cy="184666"/>
          </a:xfrm>
        </p:spPr>
        <p:txBody>
          <a:bodyPr/>
          <a:lstStyle/>
          <a:p>
            <a:pPr>
              <a:defRPr/>
            </a:pPr>
            <a:r>
              <a:rPr lang="en-US" altLang="zh-CN" dirty="0" smtClean="0"/>
              <a:t>Yonggang Fang, etc., ZTE</a:t>
            </a:r>
            <a:endParaRPr lang="en-US" altLang="zh-CN" dirty="0"/>
          </a:p>
        </p:txBody>
      </p:sp>
    </p:spTree>
    <p:extLst>
      <p:ext uri="{BB962C8B-B14F-4D97-AF65-F5344CB8AC3E}">
        <p14:creationId xmlns:p14="http://schemas.microsoft.com/office/powerpoint/2010/main" val="318762581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Template>
  <TotalTime>0</TotalTime>
  <Words>936</Words>
  <Application>Microsoft Office PowerPoint</Application>
  <PresentationFormat>On-screen Show (4:3)</PresentationFormat>
  <Paragraphs>138</Paragraphs>
  <Slides>10</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Gulim</vt:lpstr>
      <vt:lpstr>宋体</vt:lpstr>
      <vt:lpstr>Arial</vt:lpstr>
      <vt:lpstr>Calibri</vt:lpstr>
      <vt:lpstr>Times New Roman</vt:lpstr>
      <vt:lpstr>802-11-Submission</vt:lpstr>
      <vt:lpstr>PowerPoint Presentation</vt:lpstr>
      <vt:lpstr>Abstract</vt:lpstr>
      <vt:lpstr>Background </vt:lpstr>
      <vt:lpstr>Background </vt:lpstr>
      <vt:lpstr>Background </vt:lpstr>
      <vt:lpstr>Channel Access for STR </vt:lpstr>
      <vt:lpstr>Channel Access for STR </vt:lpstr>
      <vt:lpstr>Straw Poll</vt:lpstr>
      <vt:lpstr>References </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2019-01-11T20:08:28Z</dcterms:created>
  <dcterms:modified xsi:type="dcterms:W3CDTF">2020-03-16T19:43:33Z</dcterms:modified>
</cp:coreProperties>
</file>