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8" r:id="rId2"/>
    <p:sldId id="340" r:id="rId3"/>
    <p:sldId id="339" r:id="rId4"/>
    <p:sldId id="341" r:id="rId5"/>
    <p:sldId id="342" r:id="rId6"/>
    <p:sldId id="352" r:id="rId7"/>
    <p:sldId id="347" r:id="rId8"/>
    <p:sldId id="336" r:id="rId9"/>
    <p:sldId id="322" r:id="rId10"/>
    <p:sldId id="343" r:id="rId11"/>
    <p:sldId id="345" r:id="rId12"/>
    <p:sldId id="348" r:id="rId13"/>
    <p:sldId id="349" r:id="rId14"/>
    <p:sldId id="351" r:id="rId15"/>
    <p:sldId id="328" r:id="rId16"/>
    <p:sldId id="344" r:id="rId17"/>
    <p:sldId id="270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8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9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1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4" autoAdjust="0"/>
    <p:restoredTop sz="86410" autoAdjust="0"/>
  </p:normalViewPr>
  <p:slideViewPr>
    <p:cSldViewPr>
      <p:cViewPr varScale="1">
        <p:scale>
          <a:sx n="100" d="100"/>
          <a:sy n="100" d="100"/>
        </p:scale>
        <p:origin x="1272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7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9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09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31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83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29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26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802.11-20-0463/r3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Priority Access Support Option for NS/EP 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974" y="713442"/>
            <a:ext cx="10361084" cy="1065213"/>
          </a:xfrm>
        </p:spPr>
        <p:txBody>
          <a:bodyPr/>
          <a:lstStyle/>
          <a:p>
            <a:r>
              <a:rPr lang="en-US" dirty="0" smtClean="0"/>
              <a:t>QoS Control Field Format for IEEE 802.11ax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214270"/>
            <a:ext cx="10361084" cy="31103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QoS Control field enables </a:t>
            </a:r>
            <a:r>
              <a:rPr lang="en-US" dirty="0" smtClean="0">
                <a:solidFill>
                  <a:schemeClr val="tx1"/>
                </a:solidFill>
              </a:rPr>
              <a:t>non-AP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STA to report the buffer status after receiving the Trigger Frame (e.g., BSRP) poll from an AP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can send multiple QoS Control fields to indicate requirements for multiple TCs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sends </a:t>
            </a:r>
            <a:r>
              <a:rPr lang="en-US" dirty="0"/>
              <a:t>QoS Control field</a:t>
            </a:r>
            <a:r>
              <a:rPr lang="en-US" dirty="0" smtClean="0"/>
              <a:t> with </a:t>
            </a:r>
            <a:r>
              <a:rPr lang="en-US" dirty="0"/>
              <a:t>TID </a:t>
            </a:r>
            <a:r>
              <a:rPr lang="en-US" dirty="0" smtClean="0"/>
              <a:t>and Queue Size in QoS </a:t>
            </a:r>
            <a:r>
              <a:rPr lang="en-US" dirty="0"/>
              <a:t>Data </a:t>
            </a:r>
            <a:r>
              <a:rPr lang="en-US" dirty="0" smtClean="0"/>
              <a:t>or QoS Null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TID </a:t>
            </a:r>
            <a:r>
              <a:rPr lang="en-US" dirty="0" smtClean="0">
                <a:solidFill>
                  <a:schemeClr val="tx1"/>
                </a:solidFill>
              </a:rPr>
              <a:t>(4 bits) </a:t>
            </a:r>
            <a:r>
              <a:rPr lang="en-US" dirty="0" smtClean="0"/>
              <a:t>maps to User Priority (UP) value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UP </a:t>
            </a:r>
            <a:r>
              <a:rPr lang="en-US" dirty="0"/>
              <a:t>Values 0-7 are </a:t>
            </a:r>
            <a:r>
              <a:rPr lang="en-US" dirty="0" smtClean="0"/>
              <a:t>assigned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en-US" dirty="0" smtClean="0"/>
              <a:t>alues </a:t>
            </a:r>
            <a:r>
              <a:rPr lang="en-US" dirty="0"/>
              <a:t>from 8 to 15 are not </a:t>
            </a:r>
            <a:r>
              <a:rPr lang="en-US" dirty="0" smtClean="0"/>
              <a:t>used  in  buffer status report in .11ax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916952" y="1747399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QoS Control F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ield Format </a:t>
            </a: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33600" y="2203012"/>
            <a:ext cx="8229487" cy="609600"/>
            <a:chOff x="1678575" y="4572000"/>
            <a:chExt cx="8229487" cy="609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050156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800" dirty="0">
                  <a:solidFill>
                    <a:schemeClr val="tx1"/>
                  </a:solidFill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793318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A-MSDU Present 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164900" y="4572000"/>
              <a:ext cx="2743162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Queue </a:t>
              </a:r>
              <a:r>
                <a:rPr lang="en-US" sz="1800" dirty="0" smtClean="0">
                  <a:solidFill>
                    <a:schemeClr val="tx1"/>
                  </a:solidFill>
                </a:rPr>
                <a:t>Size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421737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Ack Policy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678575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TID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641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067800" cy="854862"/>
          </a:xfrm>
        </p:spPr>
        <p:txBody>
          <a:bodyPr/>
          <a:lstStyle/>
          <a:p>
            <a:r>
              <a:rPr lang="en-US" dirty="0" smtClean="0"/>
              <a:t>Proposed Approach: Use QoS Control Field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6" y="2855342"/>
            <a:ext cx="10805584" cy="36183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Encode priority in QoS Control field TID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Rationale: Only values 0-7 (3 bits) are used to indicate UP (mapped to AC)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Proposal: Use one value &gt;7 of 4-bit TID to indicate the need for NS/EP Priority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 TID= 1101 (13) to indicate that the Priority Service is required 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NS/EP Priority Service non-AP STA sets TID=1101  in QoS control field while sending the buffer status report in response to a BSRP trigger poll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 case non-NS/EP Priority Service  STAs set TID= 1101 in buffer status report, AP will be able to deny the Priority Access based on the authorization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one QoS </a:t>
            </a:r>
            <a:r>
              <a:rPr lang="en-US" sz="1600" dirty="0" smtClean="0"/>
              <a:t>Data or Null frame </a:t>
            </a:r>
            <a:r>
              <a:rPr lang="en-US" sz="1600" dirty="0"/>
              <a:t>within an A-MSDU has as TID of 1101, all other queues are treated as </a:t>
            </a:r>
            <a:r>
              <a:rPr lang="en-US" sz="1600" dirty="0" smtClean="0"/>
              <a:t>priority.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Impact: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</a:t>
            </a:r>
            <a:r>
              <a:rPr lang="en-US" sz="1600" dirty="0" smtClean="0"/>
              <a:t>egacy STAs will not be able to decode this information but this should not be an issue since MIB can be updated to address the backward compatibility.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79743" y="1249994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 charset="-128"/>
                <a:cs typeface="+mn-cs"/>
              </a:rPr>
              <a:t>QoS Control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 charset="-128"/>
                <a:cs typeface="+mn-cs"/>
              </a:rPr>
              <a:t>field Format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 charset="-128"/>
              <a:cs typeface="+mn-cs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447801" y="1619326"/>
            <a:ext cx="9518452" cy="1077978"/>
            <a:chOff x="1572334" y="2096239"/>
            <a:chExt cx="9183525" cy="940673"/>
          </a:xfrm>
        </p:grpSpPr>
        <p:grpSp>
          <p:nvGrpSpPr>
            <p:cNvPr id="28" name="Group 27"/>
            <p:cNvGrpSpPr/>
            <p:nvPr/>
          </p:nvGrpSpPr>
          <p:grpSpPr>
            <a:xfrm>
              <a:off x="1572334" y="2427312"/>
              <a:ext cx="9183525" cy="609600"/>
              <a:chOff x="1679212" y="2162667"/>
              <a:chExt cx="9183525" cy="6096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475541" y="2162667"/>
                <a:ext cx="910195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1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430419" y="2162667"/>
                <a:ext cx="1477439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A-MSDU Present 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7907859" y="2162667"/>
                <a:ext cx="2954878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Queue </a:t>
                </a: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Size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385736" y="2162667"/>
                <a:ext cx="2044683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Ack Policy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679212" y="2162667"/>
                <a:ext cx="1823056" cy="60411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TID=1101</a:t>
                </a:r>
              </a:p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(</a:t>
                </a:r>
                <a:r>
                  <a:rPr kumimoji="0" lang="en-US" sz="11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Priority Service Indicator </a:t>
                </a:r>
                <a:r>
                  <a:rPr kumimoji="0" lang="en-US" sz="14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)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324242" y="211779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its 0-3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86416" y="2148370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 4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30127" y="2142521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 7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30071" y="210298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bits 5-6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869493" y="2096239"/>
              <a:ext cx="8178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bits 8-15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28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296400" cy="745737"/>
          </a:xfrm>
        </p:spPr>
        <p:txBody>
          <a:bodyPr/>
          <a:lstStyle/>
          <a:p>
            <a:r>
              <a:rPr lang="en-US" dirty="0" smtClean="0"/>
              <a:t>NS/EP Priority Access Procedures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902475"/>
            <a:ext cx="10391169" cy="25141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polls the STAs using BSRP Trigger Frame to determine data to be sent </a:t>
            </a:r>
            <a:r>
              <a:rPr lang="en-US" sz="2000" dirty="0" smtClean="0"/>
              <a:t>upstream.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time t₁, the NS/EP STA determines </a:t>
            </a:r>
            <a:r>
              <a:rPr lang="en-US" sz="2000" dirty="0" smtClean="0">
                <a:solidFill>
                  <a:schemeClr val="tx1"/>
                </a:solidFill>
              </a:rPr>
              <a:t>the need for priority </a:t>
            </a:r>
            <a:r>
              <a:rPr lang="en-US" sz="2000" dirty="0" smtClean="0"/>
              <a:t>and sets the </a:t>
            </a:r>
            <a:r>
              <a:rPr lang="en-US" sz="2000" dirty="0" smtClean="0">
                <a:solidFill>
                  <a:schemeClr val="tx1"/>
                </a:solidFill>
              </a:rPr>
              <a:t>TID value </a:t>
            </a:r>
            <a:r>
              <a:rPr lang="en-US" sz="2000" dirty="0" smtClean="0"/>
              <a:t>to 1101 of QoS </a:t>
            </a:r>
            <a:r>
              <a:rPr lang="en-US" sz="2000" dirty="0"/>
              <a:t>control </a:t>
            </a:r>
            <a:r>
              <a:rPr lang="en-US" sz="2000" dirty="0" smtClean="0"/>
              <a:t>field </a:t>
            </a:r>
            <a:r>
              <a:rPr lang="en-US" sz="2000" dirty="0"/>
              <a:t>while </a:t>
            </a:r>
            <a:r>
              <a:rPr lang="en-US" sz="2000" dirty="0" smtClean="0"/>
              <a:t>sending the subsequent buffer status report in response to a BSRP trigger frame as an indication to the AP (with which it is associated) that the Priority Access is required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After receiving the Priority Access indication, AP verifies the STA’s authorization information </a:t>
            </a:r>
            <a:r>
              <a:rPr lang="en-US" sz="2000" dirty="0" smtClean="0"/>
              <a:t>(</a:t>
            </a:r>
            <a:r>
              <a:rPr lang="en-US" sz="2000" dirty="0"/>
              <a:t>AP has this knowledge during authentication/association</a:t>
            </a:r>
            <a:r>
              <a:rPr lang="en-US" sz="2000" dirty="0" smtClean="0"/>
              <a:t>) </a:t>
            </a:r>
            <a:endParaRPr lang="en-US" sz="2000" dirty="0"/>
          </a:p>
          <a:p>
            <a:pPr marL="0" indent="0"/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2732" y="1663711"/>
            <a:ext cx="10889924" cy="1792278"/>
            <a:chOff x="368281" y="1801244"/>
            <a:chExt cx="10813465" cy="1792278"/>
          </a:xfrm>
        </p:grpSpPr>
        <p:grpSp>
          <p:nvGrpSpPr>
            <p:cNvPr id="42" name="Group 41"/>
            <p:cNvGrpSpPr/>
            <p:nvPr/>
          </p:nvGrpSpPr>
          <p:grpSpPr>
            <a:xfrm>
              <a:off x="368281" y="1853179"/>
              <a:ext cx="10813465" cy="1673596"/>
              <a:chOff x="573508" y="3608061"/>
              <a:chExt cx="10660547" cy="167359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175656" y="4203360"/>
                <a:ext cx="10058399" cy="2874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1175655" y="5040627"/>
                <a:ext cx="10058399" cy="5748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>
              <a:xfrm>
                <a:off x="1272813" y="3699588"/>
                <a:ext cx="1449545" cy="440007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175655" y="3693420"/>
                <a:ext cx="15467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NS/EP</a:t>
                </a:r>
                <a:r>
                  <a:rPr kumimoji="0" lang="en-US" sz="120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STA </a:t>
                </a:r>
                <a:r>
                  <a:rPr kumimoji="0" lang="en-US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Capability Information</a:t>
                </a:r>
                <a:r>
                  <a:rPr kumimoji="0" lang="en-US" sz="120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</a:t>
                </a:r>
                <a:endPara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742404" y="4052345"/>
                <a:ext cx="5573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AP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73508" y="4758437"/>
                <a:ext cx="895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NS/EP STA (EHT) 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440699" y="3762128"/>
                <a:ext cx="1140823" cy="43088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Frame carrying BSRP Trigger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359627" y="3883405"/>
                <a:ext cx="547550" cy="30777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Ack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099661" y="3608061"/>
                <a:ext cx="1548038" cy="600164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Frame Carrying Trigger with RUs allocated to NS/EP</a:t>
                </a:r>
                <a:r>
                  <a:rPr kumimoji="0" lang="en-US" sz="1100" b="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STA </a:t>
                </a:r>
                <a:endPara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964237" y="4589160"/>
                <a:ext cx="1159054" cy="43088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EHT TB PPDU with UL Data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0285035" y="3896012"/>
                <a:ext cx="547550" cy="30777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Ack</a:t>
                </a: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1067900" y="2807000"/>
              <a:ext cx="1470338" cy="440007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65419" y="2784131"/>
              <a:ext cx="1675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Capability exchanged</a:t>
              </a:r>
              <a:r>
                <a:rPr kumimoji="0" lang="en-US" sz="120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during Association  </a:t>
              </a:r>
              <a:endPara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2971800" y="1801244"/>
              <a:ext cx="0" cy="178749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819400" y="3285745"/>
              <a:ext cx="1100987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Time = t₁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799333" y="2397103"/>
            <a:ext cx="1525267" cy="769441"/>
          </a:xfrm>
          <a:prstGeom prst="rect">
            <a:avLst/>
          </a:prstGeom>
          <a:noFill/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Frame carrying BSR in QoS </a:t>
            </a: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data and/or null  frame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with TID value set to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1101</a:t>
            </a:r>
          </a:p>
        </p:txBody>
      </p:sp>
    </p:spTree>
    <p:extLst>
      <p:ext uri="{BB962C8B-B14F-4D97-AF65-F5344CB8AC3E}">
        <p14:creationId xmlns:p14="http://schemas.microsoft.com/office/powerpoint/2010/main" val="20415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296400" cy="745737"/>
          </a:xfrm>
        </p:spPr>
        <p:txBody>
          <a:bodyPr/>
          <a:lstStyle/>
          <a:p>
            <a:r>
              <a:rPr lang="en-US" dirty="0" smtClean="0"/>
              <a:t>NS/EP Priority Access Procedures Contd..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044" y="1981200"/>
            <a:ext cx="10761133" cy="350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the STA is authorized to obtain the service, AP </a:t>
            </a:r>
            <a:r>
              <a:rPr lang="en-US" sz="2000" dirty="0" smtClean="0"/>
              <a:t>prioritize</a:t>
            </a:r>
            <a:r>
              <a:rPr lang="en-US" sz="2000" dirty="0" smtClean="0">
                <a:solidFill>
                  <a:schemeClr val="tx1"/>
                </a:solidFill>
              </a:rPr>
              <a:t>s</a:t>
            </a:r>
            <a:r>
              <a:rPr lang="en-US" sz="2000" dirty="0" smtClean="0"/>
              <a:t> </a:t>
            </a:r>
            <a:r>
              <a:rPr lang="en-US" sz="2000" dirty="0"/>
              <a:t>the RU allocation to the NS/EP STAs for </a:t>
            </a:r>
            <a:r>
              <a:rPr lang="en-US" sz="2000" dirty="0" smtClean="0"/>
              <a:t>UL/DL transmissions similar to .11ax procedures. RUs can be assigned to one or more NS/EP STAs based on buffer status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NS/EP STAs access these resources (slots) to gain the prioritized access </a:t>
            </a:r>
          </a:p>
          <a:p>
            <a:pPr marL="0" indent="0"/>
            <a:r>
              <a:rPr lang="en-US" sz="2000" dirty="0" smtClean="0"/>
              <a:t>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As long as the </a:t>
            </a:r>
            <a:r>
              <a:rPr lang="en-US" sz="2000" dirty="0">
                <a:solidFill>
                  <a:schemeClr val="tx1"/>
                </a:solidFill>
              </a:rPr>
              <a:t>STA </a:t>
            </a:r>
            <a:r>
              <a:rPr lang="en-US" sz="2000" dirty="0" smtClean="0">
                <a:solidFill>
                  <a:schemeClr val="tx1"/>
                </a:solidFill>
              </a:rPr>
              <a:t>identifies the </a:t>
            </a:r>
            <a:r>
              <a:rPr lang="en-US" sz="2000" dirty="0">
                <a:solidFill>
                  <a:schemeClr val="tx1"/>
                </a:solidFill>
              </a:rPr>
              <a:t>need for priority, it continues to include </a:t>
            </a:r>
            <a:r>
              <a:rPr lang="en-US" sz="2000" dirty="0" smtClean="0">
                <a:solidFill>
                  <a:schemeClr val="tx1"/>
                </a:solidFill>
              </a:rPr>
              <a:t>a QoS </a:t>
            </a:r>
            <a:r>
              <a:rPr lang="en-US" sz="2000" dirty="0">
                <a:solidFill>
                  <a:schemeClr val="tx1"/>
                </a:solidFill>
              </a:rPr>
              <a:t>control field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>
                <a:solidFill>
                  <a:schemeClr val="tx1"/>
                </a:solidFill>
              </a:rPr>
              <a:t>the TID </a:t>
            </a:r>
            <a:r>
              <a:rPr lang="en-US" sz="2000" dirty="0" smtClean="0">
                <a:solidFill>
                  <a:schemeClr val="tx1"/>
                </a:solidFill>
              </a:rPr>
              <a:t>value set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chemeClr val="tx1"/>
                </a:solidFill>
              </a:rPr>
              <a:t>1101 in QoS data and/or null frames. If </a:t>
            </a:r>
            <a:r>
              <a:rPr lang="en-US" sz="2000" dirty="0">
                <a:solidFill>
                  <a:schemeClr val="tx1"/>
                </a:solidFill>
              </a:rPr>
              <a:t>it </a:t>
            </a:r>
            <a:r>
              <a:rPr lang="en-US" sz="2000" dirty="0" smtClean="0">
                <a:solidFill>
                  <a:schemeClr val="tx1"/>
                </a:solidFill>
              </a:rPr>
              <a:t>determines that the priority treatment is no </a:t>
            </a:r>
            <a:r>
              <a:rPr lang="en-US" sz="2000" dirty="0">
                <a:solidFill>
                  <a:schemeClr val="tx1"/>
                </a:solidFill>
              </a:rPr>
              <a:t>longer </a:t>
            </a:r>
            <a:r>
              <a:rPr lang="en-US" sz="2000" dirty="0" smtClean="0">
                <a:solidFill>
                  <a:schemeClr val="tx1"/>
                </a:solidFill>
              </a:rPr>
              <a:t>needed, </a:t>
            </a:r>
            <a:r>
              <a:rPr lang="en-US" sz="2000" dirty="0">
                <a:solidFill>
                  <a:schemeClr val="tx1"/>
                </a:solidFill>
              </a:rPr>
              <a:t>it stops including this </a:t>
            </a:r>
            <a:r>
              <a:rPr lang="en-US" sz="2000" dirty="0" smtClean="0">
                <a:solidFill>
                  <a:schemeClr val="tx1"/>
                </a:solidFill>
              </a:rPr>
              <a:t>TID value in the QoS control field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BSR containing QoS frame with TID &gt; 7 is proposed to signal that NS/EP non-AP STA requires Priority Access (i.e., to turn the service 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Presence of such frame indicates that data in NS/EP STA buffers should receive priority over other non-AP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Absence of such frame indicates that data in NS/EP STA buffers should </a:t>
            </a:r>
            <a:r>
              <a:rPr lang="en-US" sz="1600" dirty="0" smtClean="0">
                <a:solidFill>
                  <a:schemeClr val="tx1"/>
                </a:solidFill>
              </a:rPr>
              <a:t>receive same treatment as other non-AP STAs </a:t>
            </a:r>
            <a:r>
              <a:rPr lang="en-US" sz="1600" dirty="0" smtClean="0"/>
              <a:t> </a:t>
            </a:r>
            <a:endParaRPr lang="en-US" sz="1600" strike="sngStrik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 single TID value signals the need for </a:t>
            </a:r>
            <a:r>
              <a:rPr lang="en-US" sz="1800" dirty="0" smtClean="0">
                <a:solidFill>
                  <a:schemeClr val="tx1"/>
                </a:solidFill>
              </a:rPr>
              <a:t>Priority Access </a:t>
            </a:r>
            <a:r>
              <a:rPr lang="en-US" sz="18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particular, it is not mapped to any specific access class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Mapping of the TID value to an access </a:t>
            </a:r>
            <a:r>
              <a:rPr lang="en-US" sz="1600" dirty="0"/>
              <a:t>c</a:t>
            </a:r>
            <a:r>
              <a:rPr lang="en-US" sz="1600" dirty="0" smtClean="0"/>
              <a:t>lass at the AP STA is an implementation issue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Other QoS data frames reported in BSR use existing TIDs (&lt;7) to indicate the AC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NS/EP Priority Service is not a low latency service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Specific TID value &gt; 7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Value of 13 is proposed since it is the next highest unused value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May be possible to reuse TID=15 (currently used in .11ax m-BA) by defining  appropriate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729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80" y="1860483"/>
            <a:ext cx="10134599" cy="37021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Described  a simple approach by which NS/EP Priority Service non-AP STAs can </a:t>
            </a:r>
            <a:r>
              <a:rPr lang="en-US" dirty="0" smtClean="0">
                <a:solidFill>
                  <a:schemeClr val="tx1"/>
                </a:solidFill>
              </a:rPr>
              <a:t>signal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AP STA that priority access is required during network congestion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Leverages existing BSRP Trigger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of one TID value </a:t>
            </a:r>
            <a:r>
              <a:rPr lang="en-US" dirty="0" smtClean="0"/>
              <a:t>in buffer status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other existing mechanisms need to be modified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Backward compatible   </a:t>
            </a:r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eedback and comments ??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60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NS/EP Priority </a:t>
            </a:r>
            <a:r>
              <a:rPr lang="en-US" dirty="0" smtClean="0"/>
              <a:t>Service if supported by a  </a:t>
            </a:r>
            <a:r>
              <a:rPr lang="en-US" dirty="0"/>
              <a:t>non-AP </a:t>
            </a:r>
            <a:r>
              <a:rPr lang="en-US" dirty="0" smtClean="0"/>
              <a:t>STA, shall use a TID </a:t>
            </a:r>
            <a:r>
              <a:rPr lang="en-US" dirty="0" smtClean="0"/>
              <a:t>value (TBD) </a:t>
            </a:r>
            <a:r>
              <a:rPr lang="en-US" dirty="0" smtClean="0"/>
              <a:t>that is greater than </a:t>
            </a:r>
            <a:r>
              <a:rPr lang="en-US" dirty="0" smtClean="0"/>
              <a:t>7 </a:t>
            </a:r>
            <a:r>
              <a:rPr lang="en-US" dirty="0" smtClean="0"/>
              <a:t>to </a:t>
            </a:r>
            <a:r>
              <a:rPr lang="en-US" dirty="0"/>
              <a:t>indicate the need for priority access </a:t>
            </a:r>
            <a:r>
              <a:rPr lang="en-US" dirty="0" smtClean="0"/>
              <a:t>to </a:t>
            </a:r>
            <a:r>
              <a:rPr lang="en-US" dirty="0" smtClean="0"/>
              <a:t>its associated AP </a:t>
            </a:r>
            <a:r>
              <a:rPr lang="en-US" dirty="0" smtClean="0"/>
              <a:t>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Note: The identification of the need is outside the scope of this specification.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Note: The container of the TID is TBD.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</a:t>
            </a:r>
            <a:r>
              <a:rPr lang="en-US" b="0" dirty="0" smtClean="0"/>
              <a:t>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[2]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[3]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981201"/>
            <a:ext cx="9829801" cy="3581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covers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Overview of NS/EP Priority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Assumptions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approach for indicating the priority access need for NS/EP Priority Service non-AP STA(s) to AP STA using  OFDMA-based Triggered Uplink Access framework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priority services 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92" y="1600200"/>
            <a:ext cx="10361084" cy="4494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Service Objective: Provide priority access to system </a:t>
            </a:r>
            <a:r>
              <a:rPr lang="en-US" sz="1800" dirty="0"/>
              <a:t>resources for </a:t>
            </a:r>
            <a:r>
              <a:rPr lang="en-US" sz="1800" dirty="0" smtClean="0"/>
              <a:t>a limited </a:t>
            </a:r>
            <a:r>
              <a:rPr lang="en-US" sz="1800" dirty="0"/>
              <a:t>set of authorized </a:t>
            </a:r>
            <a:r>
              <a:rPr lang="en-US" sz="1800" dirty="0" smtClean="0"/>
              <a:t>users during network congestion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Priority </a:t>
            </a:r>
            <a:r>
              <a:rPr lang="en-US" sz="1600" b="1" dirty="0"/>
              <a:t>Access:</a:t>
            </a:r>
            <a:r>
              <a:rPr lang="en-US" sz="1600" dirty="0"/>
              <a:t> </a:t>
            </a:r>
            <a:r>
              <a:rPr lang="en-US" sz="1600" dirty="0" smtClean="0"/>
              <a:t>Allow preferred access to the wireless medium during network </a:t>
            </a:r>
            <a:r>
              <a:rPr lang="en-US" sz="1600" dirty="0"/>
              <a:t>congestion and/or </a:t>
            </a:r>
            <a:r>
              <a:rPr lang="en-US" sz="1600" dirty="0" smtClean="0"/>
              <a:t>failures to establish a data session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Limited Set:</a:t>
            </a:r>
            <a:r>
              <a:rPr lang="en-US" sz="1600" dirty="0" smtClean="0"/>
              <a:t> Number of users is generally a small fraction of the overall user 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Authorized </a:t>
            </a:r>
            <a:r>
              <a:rPr lang="en-US" sz="1600" b="1" dirty="0"/>
              <a:t>U</a:t>
            </a:r>
            <a:r>
              <a:rPr lang="en-US" sz="1600" b="1" dirty="0" smtClean="0"/>
              <a:t>sers:</a:t>
            </a:r>
            <a:r>
              <a:rPr lang="en-US" sz="1600" dirty="0" smtClean="0"/>
              <a:t> Only available to some designated individuals who are identified to receive such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Existing NS/EP Priority Services in the US provide priority voice calls over public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</a:t>
            </a:r>
            <a:r>
              <a:rPr lang="en-US" sz="1600" dirty="0"/>
              <a:t>Emergency </a:t>
            </a:r>
            <a:r>
              <a:rPr lang="en-US" sz="1600" dirty="0" smtClean="0"/>
              <a:t>Telecommunications Service (GETS): Landline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Wireless </a:t>
            </a:r>
            <a:r>
              <a:rPr lang="en-US" sz="1600" dirty="0"/>
              <a:t>Priority </a:t>
            </a:r>
            <a:r>
              <a:rPr lang="en-US" sz="1600" dirty="0" smtClean="0"/>
              <a:t>Service (WPS): Wireless phone networks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Next Generation Network Priority Services (NGN-PS): Providers’ IP-based communications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countries have similar priority telecommunications services,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Belgium: Blue </a:t>
            </a:r>
            <a:r>
              <a:rPr lang="en-US" sz="1400" dirty="0"/>
              <a:t>Light </a:t>
            </a:r>
            <a:r>
              <a:rPr lang="en-US" sz="1400" dirty="0" smtClean="0"/>
              <a:t>Mobile, Canada: WPS, </a:t>
            </a:r>
            <a:r>
              <a:rPr lang="en-US" sz="1400" dirty="0"/>
              <a:t>Czech Republic: Mobile Crisis Communications </a:t>
            </a:r>
            <a:r>
              <a:rPr lang="en-US" sz="1400" dirty="0" smtClean="0"/>
              <a:t>service, </a:t>
            </a:r>
            <a:r>
              <a:rPr lang="en-US" sz="1400" dirty="0"/>
              <a:t>Great Britain: </a:t>
            </a:r>
            <a:r>
              <a:rPr lang="en-US" sz="1400" dirty="0" smtClean="0"/>
              <a:t>MTPAS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GSM for Railway </a:t>
            </a:r>
            <a:r>
              <a:rPr lang="en-US" sz="1400" dirty="0" smtClean="0"/>
              <a:t>Communications deployed in multiple countries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NS/EP </a:t>
            </a:r>
            <a:r>
              <a:rPr lang="en-US" sz="1800" dirty="0"/>
              <a:t>Priority </a:t>
            </a:r>
            <a:r>
              <a:rPr lang="en-US" sz="1800" dirty="0" smtClean="0"/>
              <a:t>Services </a:t>
            </a:r>
            <a:r>
              <a:rPr lang="en-US" sz="1800" dirty="0"/>
              <a:t>are NOT </a:t>
            </a:r>
            <a:r>
              <a:rPr lang="en-US" sz="1800" dirty="0" smtClean="0"/>
              <a:t>Emergency </a:t>
            </a:r>
            <a:r>
              <a:rPr lang="en-US" sz="1800" dirty="0"/>
              <a:t>Services (e.g., E911 in </a:t>
            </a:r>
            <a:r>
              <a:rPr lang="en-US" sz="1800" dirty="0" smtClean="0"/>
              <a:t>US; </a:t>
            </a:r>
            <a:r>
              <a:rPr lang="en-US" sz="1800" dirty="0"/>
              <a:t>112, </a:t>
            </a:r>
            <a:r>
              <a:rPr lang="en-US" sz="1800" dirty="0" smtClean="0"/>
              <a:t>999</a:t>
            </a:r>
            <a:r>
              <a:rPr lang="en-US" sz="1800" dirty="0"/>
              <a:t>, etc. in Europe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user’s non-AP STA is associated with BSS prior to invocation of priority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Authentication/Association and authorization occur via standard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association, AP STA  has the knowledge of which non-AP STAs are authorized to use NS/EP priority services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NS/EP Priority Service </a:t>
            </a:r>
            <a:r>
              <a:rPr lang="en-US" dirty="0" smtClean="0"/>
              <a:t>non-AP </a:t>
            </a:r>
            <a:r>
              <a:rPr lang="en-US" dirty="0"/>
              <a:t>STA will </a:t>
            </a:r>
            <a:r>
              <a:rPr lang="en-US" dirty="0" smtClean="0"/>
              <a:t>inform </a:t>
            </a:r>
            <a:r>
              <a:rPr lang="en-US" dirty="0"/>
              <a:t>the AP </a:t>
            </a:r>
            <a:r>
              <a:rPr lang="en-US" dirty="0" smtClean="0"/>
              <a:t>STA regarding the need for Priority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Mechanism for communicating  the need for priority access to the AP STA is the focus of this presentation.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method of identifying the </a:t>
            </a:r>
            <a:r>
              <a:rPr lang="en-US" dirty="0"/>
              <a:t>need </a:t>
            </a:r>
            <a:r>
              <a:rPr lang="en-US" dirty="0" smtClean="0"/>
              <a:t>for priority access is </a:t>
            </a:r>
            <a:r>
              <a:rPr lang="en-US" dirty="0"/>
              <a:t>out of the scope of </a:t>
            </a:r>
            <a:r>
              <a:rPr lang="en-US" dirty="0" smtClean="0"/>
              <a:t>TGbe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remains in effect until terminated by either party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non-AP STA supports UL MU-MIMO operation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5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Realizing NS/EP Priority Service Concept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228" y="1757936"/>
            <a:ext cx="10415372" cy="4338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NS/EP non-AP STA associates with 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Managed AP/AP Controller  retrieves user’s </a:t>
            </a:r>
            <a:r>
              <a:rPr lang="en-US" sz="1800" dirty="0" smtClean="0">
                <a:solidFill>
                  <a:schemeClr val="tx1"/>
                </a:solidFill>
              </a:rPr>
              <a:t>NS/EP</a:t>
            </a:r>
            <a:r>
              <a:rPr lang="en-US" sz="1800" dirty="0" smtClean="0"/>
              <a:t> priority attributes (e.g., </a:t>
            </a:r>
            <a:r>
              <a:rPr lang="en-US" sz="1800" dirty="0" smtClean="0">
                <a:solidFill>
                  <a:schemeClr val="tx1"/>
                </a:solidFill>
              </a:rPr>
              <a:t>user </a:t>
            </a:r>
            <a:r>
              <a:rPr lang="en-US" sz="1800" dirty="0" smtClean="0"/>
              <a:t>priority level, 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credentials, etc.) during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Managed AP/AP Controller verifies authorization to use NS/EP </a:t>
            </a:r>
            <a:r>
              <a:rPr lang="en-US" sz="1800" dirty="0" smtClean="0">
                <a:solidFill>
                  <a:schemeClr val="tx1"/>
                </a:solidFill>
              </a:rPr>
              <a:t>priority </a:t>
            </a:r>
            <a:r>
              <a:rPr lang="en-US" sz="1800" dirty="0" smtClean="0"/>
              <a:t>service via access/service provider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Managed AP/AP Controller </a:t>
            </a:r>
            <a:r>
              <a:rPr lang="en-US" sz="1800" dirty="0" smtClean="0"/>
              <a:t>caches </a:t>
            </a:r>
            <a:r>
              <a:rPr lang="en-US" sz="1800" dirty="0"/>
              <a:t>the non-AP STA’s NS/EP priority service </a:t>
            </a:r>
            <a:r>
              <a:rPr lang="en-US" sz="1800" dirty="0" smtClean="0"/>
              <a:t>profile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Non-AP STA user indicates* </a:t>
            </a:r>
            <a:r>
              <a:rPr lang="en-US" sz="2000" dirty="0" smtClean="0">
                <a:solidFill>
                  <a:schemeClr val="tx1"/>
                </a:solidFill>
              </a:rPr>
              <a:t>priority for a </a:t>
            </a:r>
            <a:r>
              <a:rPr lang="en-US" sz="2000" dirty="0" smtClean="0"/>
              <a:t>NS/EP </a:t>
            </a:r>
            <a:r>
              <a:rPr lang="en-US" sz="2000" dirty="0" smtClean="0">
                <a:solidFill>
                  <a:schemeClr val="tx1"/>
                </a:solidFill>
              </a:rPr>
              <a:t>session</a:t>
            </a:r>
            <a:r>
              <a:rPr lang="en-US" sz="2000" dirty="0" smtClean="0"/>
              <a:t> on-demand (e.g., when experiencing poor network performance) by signaling the need for priority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Mechanism for determining the need for invoking this service is out of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Goal of NS/EP priority is to support existing access-category QoS even under congestion (e.g., serve NS/EP non-AP STAs first)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Non-AP STA user </a:t>
            </a:r>
            <a:r>
              <a:rPr lang="en-US" sz="2000" dirty="0" smtClean="0">
                <a:solidFill>
                  <a:schemeClr val="tx1"/>
                </a:solidFill>
              </a:rPr>
              <a:t>deactivates NS/EP priority service</a:t>
            </a:r>
            <a:r>
              <a:rPr lang="en-US" sz="2000" dirty="0" smtClean="0"/>
              <a:t> when </a:t>
            </a:r>
            <a:r>
              <a:rPr lang="en-US" sz="2000" dirty="0" smtClean="0">
                <a:solidFill>
                  <a:schemeClr val="tx1"/>
                </a:solidFill>
              </a:rPr>
              <a:t>priority is </a:t>
            </a:r>
            <a:r>
              <a:rPr lang="en-US" sz="2000" dirty="0" smtClean="0"/>
              <a:t>no longer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e.g., session is over, network conditions return to normal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066800" y="6139935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* </a:t>
            </a:r>
            <a:r>
              <a:rPr lang="en-US" sz="1400" dirty="0">
                <a:solidFill>
                  <a:schemeClr val="tx1"/>
                </a:solidFill>
              </a:rPr>
              <a:t>Note: This is </a:t>
            </a:r>
            <a:r>
              <a:rPr lang="en-US" sz="1400" dirty="0" smtClean="0">
                <a:solidFill>
                  <a:schemeClr val="tx1"/>
                </a:solidFill>
              </a:rPr>
              <a:t>low-frequency event due to limited use for NS/EP purposes </a:t>
            </a:r>
            <a:r>
              <a:rPr lang="en-US" sz="1400" dirty="0">
                <a:solidFill>
                  <a:schemeClr val="tx1"/>
                </a:solidFill>
              </a:rPr>
              <a:t>(Ref[1])</a:t>
            </a:r>
          </a:p>
        </p:txBody>
      </p:sp>
    </p:spTree>
    <p:extLst>
      <p:ext uri="{BB962C8B-B14F-4D97-AF65-F5344CB8AC3E}">
        <p14:creationId xmlns:p14="http://schemas.microsoft.com/office/powerpoint/2010/main" val="398796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Network Architecture (Simplified)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6554" y="2271041"/>
            <a:ext cx="71747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Regular STA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62553" y="2239191"/>
            <a:ext cx="397792" cy="27699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rgbClr val="000000"/>
                </a:solidFill>
                <a:ea typeface="+mn-ea"/>
              </a:rPr>
              <a:t>AP</a:t>
            </a: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57571" y="3763191"/>
            <a:ext cx="397792" cy="27699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rgbClr val="000000"/>
                </a:solidFill>
                <a:ea typeface="+mn-ea"/>
              </a:rPr>
              <a:t>AP</a:t>
            </a: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95657" y="2696391"/>
            <a:ext cx="1252254" cy="64633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Access Controller/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Gateway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5054934" y="2391591"/>
            <a:ext cx="717472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5054934" y="3229791"/>
            <a:ext cx="717472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7207349" y="3153591"/>
            <a:ext cx="103634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496900" y="2162991"/>
            <a:ext cx="2710449" cy="2057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8243697" y="2239191"/>
            <a:ext cx="1275505" cy="1981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756554" y="2843283"/>
            <a:ext cx="918431" cy="55399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NS/EP Authorized </a:t>
            </a:r>
            <a:r>
              <a:rPr kumimoji="0" lang="en-US" altLang="en-US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 STA</a:t>
            </a:r>
            <a:endParaRPr kumimoji="0" lang="en-US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975215" y="1830390"/>
            <a:ext cx="18014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 Wi-Fi </a:t>
            </a: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Access Provider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8301803" y="1859300"/>
            <a:ext cx="11592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 smtClean="0">
                <a:solidFill>
                  <a:srgbClr val="000000"/>
                </a:solidFill>
                <a:ea typeface="+mn-ea"/>
              </a:rPr>
              <a:t>Core Network </a:t>
            </a:r>
            <a:endParaRPr kumimoji="0" lang="en-US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6" name="Freeform 36"/>
          <p:cNvSpPr>
            <a:spLocks/>
          </p:cNvSpPr>
          <p:nvPr>
            <p:custDataLst>
              <p:tags r:id="rId1"/>
            </p:custDataLst>
          </p:nvPr>
        </p:nvSpPr>
        <p:spPr bwMode="auto">
          <a:xfrm flipH="1" flipV="1">
            <a:off x="3730193" y="2507934"/>
            <a:ext cx="841846" cy="627965"/>
          </a:xfrm>
          <a:custGeom>
            <a:avLst/>
            <a:gdLst>
              <a:gd name="T0" fmla="*/ 1074 w 203"/>
              <a:gd name="T1" fmla="*/ 0 h 321"/>
              <a:gd name="T2" fmla="*/ 557 w 203"/>
              <a:gd name="T3" fmla="*/ 153 h 321"/>
              <a:gd name="T4" fmla="*/ 557 w 203"/>
              <a:gd name="T5" fmla="*/ 132 h 321"/>
              <a:gd name="T6" fmla="*/ 0 w 203"/>
              <a:gd name="T7" fmla="*/ 277 h 321"/>
              <a:gd name="T8" fmla="*/ 513 w 203"/>
              <a:gd name="T9" fmla="*/ 169 h 321"/>
              <a:gd name="T10" fmla="*/ 513 w 203"/>
              <a:gd name="T11" fmla="*/ 201 h 321"/>
              <a:gd name="T12" fmla="*/ 1074 w 203"/>
              <a:gd name="T13" fmla="*/ 0 h 3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3" h="321">
                <a:moveTo>
                  <a:pt x="203" y="0"/>
                </a:moveTo>
                <a:lnTo>
                  <a:pt x="105" y="178"/>
                </a:lnTo>
                <a:lnTo>
                  <a:pt x="105" y="153"/>
                </a:lnTo>
                <a:lnTo>
                  <a:pt x="0" y="321"/>
                </a:lnTo>
                <a:lnTo>
                  <a:pt x="97" y="196"/>
                </a:lnTo>
                <a:lnTo>
                  <a:pt x="97" y="233"/>
                </a:lnTo>
                <a:lnTo>
                  <a:pt x="203" y="0"/>
                </a:lnTo>
              </a:path>
            </a:pathLst>
          </a:custGeom>
          <a:solidFill>
            <a:schemeClr val="accent2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" name="Freeform 36"/>
          <p:cNvSpPr>
            <a:spLocks/>
          </p:cNvSpPr>
          <p:nvPr>
            <p:custDataLst>
              <p:tags r:id="rId2"/>
            </p:custDataLst>
          </p:nvPr>
        </p:nvSpPr>
        <p:spPr bwMode="auto">
          <a:xfrm flipH="1" flipV="1">
            <a:off x="3458810" y="2315390"/>
            <a:ext cx="1051563" cy="212223"/>
          </a:xfrm>
          <a:custGeom>
            <a:avLst/>
            <a:gdLst>
              <a:gd name="T0" fmla="*/ 1074 w 203"/>
              <a:gd name="T1" fmla="*/ 0 h 321"/>
              <a:gd name="T2" fmla="*/ 557 w 203"/>
              <a:gd name="T3" fmla="*/ 153 h 321"/>
              <a:gd name="T4" fmla="*/ 557 w 203"/>
              <a:gd name="T5" fmla="*/ 132 h 321"/>
              <a:gd name="T6" fmla="*/ 0 w 203"/>
              <a:gd name="T7" fmla="*/ 277 h 321"/>
              <a:gd name="T8" fmla="*/ 513 w 203"/>
              <a:gd name="T9" fmla="*/ 169 h 321"/>
              <a:gd name="T10" fmla="*/ 513 w 203"/>
              <a:gd name="T11" fmla="*/ 201 h 321"/>
              <a:gd name="T12" fmla="*/ 1074 w 203"/>
              <a:gd name="T13" fmla="*/ 0 h 3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3" h="321">
                <a:moveTo>
                  <a:pt x="203" y="0"/>
                </a:moveTo>
                <a:lnTo>
                  <a:pt x="105" y="178"/>
                </a:lnTo>
                <a:lnTo>
                  <a:pt x="105" y="153"/>
                </a:lnTo>
                <a:lnTo>
                  <a:pt x="0" y="321"/>
                </a:lnTo>
                <a:lnTo>
                  <a:pt x="97" y="196"/>
                </a:lnTo>
                <a:lnTo>
                  <a:pt x="97" y="233"/>
                </a:lnTo>
                <a:lnTo>
                  <a:pt x="203" y="0"/>
                </a:lnTo>
              </a:path>
            </a:pathLst>
          </a:custGeom>
          <a:solidFill>
            <a:schemeClr val="tx1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4613337"/>
            <a:ext cx="10668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The s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ervice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provider 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and/or the access provider are(is) responsible for identifying, authenticating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and 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authorizing a NS/EP STA for priority access </a:t>
            </a:r>
            <a:endParaRPr lang="en-US" alt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08585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capabilities are exchanged during authentication/association </a:t>
            </a:r>
          </a:p>
          <a:p>
            <a:pPr marL="108585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additional element in ‘Capability IE’ is TBD </a:t>
            </a:r>
            <a:endParaRPr lang="en-US" altLang="en-US" sz="20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8550" y="3835821"/>
            <a:ext cx="1950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STA- Wi-Fi Device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AP- Wi-Fi Access Point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8621838" y="2790974"/>
            <a:ext cx="644932" cy="276999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AAA</a:t>
            </a:r>
          </a:p>
        </p:txBody>
      </p:sp>
    </p:spTree>
    <p:extLst>
      <p:ext uri="{BB962C8B-B14F-4D97-AF65-F5344CB8AC3E}">
        <p14:creationId xmlns:p14="http://schemas.microsoft.com/office/powerpoint/2010/main" val="1645114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209800"/>
            <a:ext cx="10361084" cy="2514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existing  BSRP Trigger Frame  and extend QoS Control Field format to indicate the NS/EP Priority Service non-AP STA’s Priority Access need  in buffer status report   </a:t>
            </a:r>
          </a:p>
          <a:p>
            <a:pPr marL="457200" lvl="1" indent="0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OFDMA .11ax Triggered Uplink Access for 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962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Enabling priority in OFDMA scheduling (in presence of network congestion)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polls non-AP STAs using BSRP Trigger Frame to determine data to be sent upstream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Subsequent messages may not require a Trigger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 non-AP STA reports access class and buffer status with priority indication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Proposed enhancement enables STA to provide priority </a:t>
            </a:r>
            <a:r>
              <a:rPr lang="en-US" dirty="0" smtClean="0"/>
              <a:t>indication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verifies authorization for NS/EP Priority Service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incorporates priority  into scheduling and RU-allocation decisions for NS/EP Priority Service non-AP STA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329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2VWfWutkyzp15zWLyZD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2VWfWutkyzp15zWLyZDA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76512</TotalTime>
  <Words>1935</Words>
  <Application>Microsoft Office PowerPoint</Application>
  <PresentationFormat>Widescreen</PresentationFormat>
  <Paragraphs>257</Paragraphs>
  <Slides>17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Priority Access Support Option for NS/EP Services</vt:lpstr>
      <vt:lpstr>Outline </vt:lpstr>
      <vt:lpstr>Overview </vt:lpstr>
      <vt:lpstr>NS/EP Priority Services</vt:lpstr>
      <vt:lpstr>Assumptions</vt:lpstr>
      <vt:lpstr>Realizing NS/EP Priority Service Concept </vt:lpstr>
      <vt:lpstr>Network Architecture (Simplified)  </vt:lpstr>
      <vt:lpstr>Proposed Approach </vt:lpstr>
      <vt:lpstr>Use of OFDMA .11ax Triggered Uplink Access for NS/EP Priority Services</vt:lpstr>
      <vt:lpstr>QoS Control Field Format for IEEE 802.11ax </vt:lpstr>
      <vt:lpstr>Proposed Approach: Use QoS Control Field    </vt:lpstr>
      <vt:lpstr>NS/EP Priority Access Procedures     </vt:lpstr>
      <vt:lpstr>NS/EP Priority Access Procedures Contd..     </vt:lpstr>
      <vt:lpstr>Additional Clarifications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731</cp:revision>
  <cp:lastPrinted>1601-01-01T00:00:00Z</cp:lastPrinted>
  <dcterms:created xsi:type="dcterms:W3CDTF">2019-10-02T12:54:36Z</dcterms:created>
  <dcterms:modified xsi:type="dcterms:W3CDTF">2020-06-10T15:39:22Z</dcterms:modified>
</cp:coreProperties>
</file>