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332" r:id="rId3"/>
    <p:sldId id="1006" r:id="rId4"/>
    <p:sldId id="1027" r:id="rId5"/>
    <p:sldId id="353" r:id="rId6"/>
    <p:sldId id="1034" r:id="rId7"/>
    <p:sldId id="1017" r:id="rId8"/>
    <p:sldId id="344" r:id="rId9"/>
    <p:sldId id="352" r:id="rId10"/>
    <p:sldId id="1035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8" autoAdjust="0"/>
    <p:restoredTop sz="92070" autoAdjust="0"/>
  </p:normalViewPr>
  <p:slideViewPr>
    <p:cSldViewPr>
      <p:cViewPr varScale="1">
        <p:scale>
          <a:sx n="57" d="100"/>
          <a:sy n="57" d="100"/>
        </p:scale>
        <p:origin x="1452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C26FBC73-B73A-4B34-A478-22F7C8226E75}"/>
    <pc:docChg chg="modSld modMainMaster">
      <pc:chgData name="Huang, Po-kai" userId="be743c7d-0ad3-4a01-a6bb-e19e76bd5877" providerId="ADAL" clId="{C26FBC73-B73A-4B34-A478-22F7C8226E75}" dt="2020-12-04T23:12:49.648" v="7" actId="20577"/>
      <pc:docMkLst>
        <pc:docMk/>
      </pc:docMkLst>
      <pc:sldChg chg="modSp">
        <pc:chgData name="Huang, Po-kai" userId="be743c7d-0ad3-4a01-a6bb-e19e76bd5877" providerId="ADAL" clId="{C26FBC73-B73A-4B34-A478-22F7C8226E75}" dt="2020-12-04T23:12:36.717" v="5" actId="20577"/>
        <pc:sldMkLst>
          <pc:docMk/>
          <pc:sldMk cId="905982900" sldId="352"/>
        </pc:sldMkLst>
        <pc:spChg chg="mod">
          <ac:chgData name="Huang, Po-kai" userId="be743c7d-0ad3-4a01-a6bb-e19e76bd5877" providerId="ADAL" clId="{C26FBC73-B73A-4B34-A478-22F7C8226E75}" dt="2020-12-04T23:12:36.717" v="5" actId="20577"/>
          <ac:spMkLst>
            <pc:docMk/>
            <pc:sldMk cId="905982900" sldId="352"/>
            <ac:spMk id="3" creationId="{82440BB6-4F7D-4B39-B3C0-F3AF2B22AA69}"/>
          </ac:spMkLst>
        </pc:spChg>
      </pc:sldChg>
      <pc:sldMasterChg chg="modSp">
        <pc:chgData name="Huang, Po-kai" userId="be743c7d-0ad3-4a01-a6bb-e19e76bd5877" providerId="ADAL" clId="{C26FBC73-B73A-4B34-A478-22F7C8226E75}" dt="2020-12-04T23:12:49.648" v="7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C26FBC73-B73A-4B34-A478-22F7C8226E75}" dt="2020-12-04T23:12:49.648" v="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1346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0515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1484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Jan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12/4/2020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74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Aug 2018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2018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Sameer Vermani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Feb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802.11-20/0462r1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/>
              <a:t>11be BA Indication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2020-02-06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833283"/>
              </p:ext>
            </p:extLst>
          </p:nvPr>
        </p:nvGraphicFramePr>
        <p:xfrm>
          <a:off x="1152525" y="2998720"/>
          <a:ext cx="7391400" cy="267854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42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Alexander Danny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Danny Ben-ari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Ofer Schreiber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Ghosh Chittabrata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466785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3CFCC-464D-42C2-8569-34898FEAC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787A4F-DD35-46FB-B647-775C978DC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11-20-0053r2 Multi-link BA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858A46-39CB-4767-97F1-B102D5F2E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24A838-5CA7-43A5-9A30-20F80A5D9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958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E9162-D31E-4E9A-BA3F-73BA14765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82CC3-8FF6-43F2-88E9-8B823B765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expect that 11be will have capability to negotiate up to 1024 buffer size in R1 [1], and larger negotiated buffer size implies requirement of larger BA bitmap size and a wide range of BA bitmap size that can be used </a:t>
            </a:r>
          </a:p>
          <a:p>
            <a:pPr lvl="1"/>
            <a:r>
              <a:rPr lang="en-US" sz="1800" dirty="0"/>
              <a:t>Currently, the recipient can respond with any BA bitmap that covers the reception range. </a:t>
            </a:r>
            <a:r>
              <a:rPr lang="en-US" dirty="0"/>
              <a:t>In 11ax, most of the implementation just respond with 256 BA </a:t>
            </a:r>
            <a:endParaRPr lang="en-US" sz="2400" dirty="0"/>
          </a:p>
          <a:p>
            <a:pPr lvl="1"/>
            <a:r>
              <a:rPr lang="en-US" dirty="0"/>
              <a:t>The originator of a BA agreement does not know how recipient will respond and efficiency is likely to degrade due to this reason</a:t>
            </a:r>
          </a:p>
          <a:p>
            <a:r>
              <a:rPr lang="en-US" dirty="0"/>
              <a:t>We propose direction to improve the efficiency for larger number of negotiated buffer size</a:t>
            </a:r>
            <a:endParaRPr 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D05D0D-93F8-4825-AA7F-9119EFF69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076ED-00B3-4C49-8D51-9E5B43AAA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4205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A8C58-FCEC-466E-AA41-64C22851D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Overhead Analysis due to Wide Range of Responding BA Bitmap Size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A05E9-5064-4954-AB70-B88F1D618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Compressed BA size is 32/56/88/152 bytes for 64/256/512/1024 BA.</a:t>
            </a:r>
          </a:p>
          <a:p>
            <a:r>
              <a:rPr lang="en-US" dirty="0"/>
              <a:t>Compared with 64 BA, 256/512/1024 BA corresponds to 1.75/2.75/4.75 times increase of BA transmission time </a:t>
            </a:r>
          </a:p>
          <a:p>
            <a:pPr lvl="1"/>
            <a:r>
              <a:rPr lang="en-US" dirty="0"/>
              <a:t>Note that the recipient can choose to always use the largest BA bitmap under all cases even when only a few MPDUs are sent</a:t>
            </a:r>
          </a:p>
          <a:p>
            <a:pPr lvl="1"/>
            <a:r>
              <a:rPr lang="en-US" sz="1800" dirty="0"/>
              <a:t>Note that this is true for any data rate</a:t>
            </a:r>
          </a:p>
          <a:p>
            <a:pPr lvl="1"/>
            <a:r>
              <a:rPr lang="en-US" sz="1800" dirty="0"/>
              <a:t>Note that the overhead is even higher for 4096 BA for sure</a:t>
            </a:r>
          </a:p>
          <a:p>
            <a:pPr lvl="1"/>
            <a:endParaRPr lang="en-US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692B8E-348E-471D-BB5C-C1BD5C346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52788C-D6AB-4BF1-B6C8-0404BC07F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2AB828-AADF-4BF8-A5D1-7F701B59A7F6}"/>
              </a:ext>
            </a:extLst>
          </p:cNvPr>
          <p:cNvSpPr/>
          <p:nvPr/>
        </p:nvSpPr>
        <p:spPr bwMode="auto">
          <a:xfrm>
            <a:off x="1519280" y="6144790"/>
            <a:ext cx="676456" cy="23653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64 BA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9F6ACDF-752E-4C1C-964D-637EA462FB5B}"/>
              </a:ext>
            </a:extLst>
          </p:cNvPr>
          <p:cNvSpPr/>
          <p:nvPr/>
        </p:nvSpPr>
        <p:spPr bwMode="auto">
          <a:xfrm>
            <a:off x="1519280" y="5836811"/>
            <a:ext cx="1182452" cy="25241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256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BA (1.75x)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B82C70-508E-467F-A0C4-21CDD2A3AB62}"/>
              </a:ext>
            </a:extLst>
          </p:cNvPr>
          <p:cNvSpPr/>
          <p:nvPr/>
        </p:nvSpPr>
        <p:spPr bwMode="auto">
          <a:xfrm>
            <a:off x="1519279" y="5535182"/>
            <a:ext cx="1854335" cy="2381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512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BA (2.75x)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A2EE5BA-4727-47B5-A320-AE59520E2CE4}"/>
              </a:ext>
            </a:extLst>
          </p:cNvPr>
          <p:cNvSpPr/>
          <p:nvPr/>
        </p:nvSpPr>
        <p:spPr bwMode="auto">
          <a:xfrm>
            <a:off x="1530980" y="5220434"/>
            <a:ext cx="3211106" cy="2381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1024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BA (4.75x)</a:t>
            </a:r>
          </a:p>
        </p:txBody>
      </p:sp>
    </p:spTree>
    <p:extLst>
      <p:ext uri="{BB962C8B-B14F-4D97-AF65-F5344CB8AC3E}">
        <p14:creationId xmlns:p14="http://schemas.microsoft.com/office/powerpoint/2010/main" val="1723885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B55BE-41E3-4B3C-832F-2FDC70203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 transmission overhead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AA697-34A1-4202-AF53-55E63A4F0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BA overhead is 32/152 bytes for 64/1024 BA</a:t>
            </a:r>
          </a:p>
          <a:p>
            <a:r>
              <a:rPr lang="en-US" sz="2000" dirty="0"/>
              <a:t>Transmission time (us) for HE TB case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sz="1600" dirty="0"/>
              <a:t>There is a increase of 100 us to 1200 us for MCS0</a:t>
            </a:r>
            <a:endParaRPr lang="en-US" sz="2000" dirty="0"/>
          </a:p>
          <a:p>
            <a:r>
              <a:rPr lang="en-US" sz="2000" dirty="0"/>
              <a:t>Transmission time (us) for non-HT case with mandatory rate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Transmission time (us) for ER SU PPDU 106 tone is 73/347 us</a:t>
            </a:r>
          </a:p>
          <a:p>
            <a:r>
              <a:rPr lang="en-US" sz="2000" dirty="0"/>
              <a:t>Roughly multiple the above number under Multi-TID case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0CAEA3-C654-4E9D-82D9-AC4536DEC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94C11B-99A1-482E-9DB2-B3D2636CD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7D741A0-8C2F-43FD-A49E-8F3F415E1A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364887"/>
              </p:ext>
            </p:extLst>
          </p:nvPr>
        </p:nvGraphicFramePr>
        <p:xfrm>
          <a:off x="871241" y="2783305"/>
          <a:ext cx="6869114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7628">
                  <a:extLst>
                    <a:ext uri="{9D8B030D-6E8A-4147-A177-3AD203B41FA5}">
                      <a16:colId xmlns:a16="http://schemas.microsoft.com/office/drawing/2014/main" val="305831383"/>
                    </a:ext>
                  </a:extLst>
                </a:gridCol>
                <a:gridCol w="988581">
                  <a:extLst>
                    <a:ext uri="{9D8B030D-6E8A-4147-A177-3AD203B41FA5}">
                      <a16:colId xmlns:a16="http://schemas.microsoft.com/office/drawing/2014/main" val="3855383388"/>
                    </a:ext>
                  </a:extLst>
                </a:gridCol>
                <a:gridCol w="988581">
                  <a:extLst>
                    <a:ext uri="{9D8B030D-6E8A-4147-A177-3AD203B41FA5}">
                      <a16:colId xmlns:a16="http://schemas.microsoft.com/office/drawing/2014/main" val="2509992511"/>
                    </a:ext>
                  </a:extLst>
                </a:gridCol>
                <a:gridCol w="988581">
                  <a:extLst>
                    <a:ext uri="{9D8B030D-6E8A-4147-A177-3AD203B41FA5}">
                      <a16:colId xmlns:a16="http://schemas.microsoft.com/office/drawing/2014/main" val="463549798"/>
                    </a:ext>
                  </a:extLst>
                </a:gridCol>
                <a:gridCol w="988581">
                  <a:extLst>
                    <a:ext uri="{9D8B030D-6E8A-4147-A177-3AD203B41FA5}">
                      <a16:colId xmlns:a16="http://schemas.microsoft.com/office/drawing/2014/main" val="2547314789"/>
                    </a:ext>
                  </a:extLst>
                </a:gridCol>
                <a:gridCol w="988581">
                  <a:extLst>
                    <a:ext uri="{9D8B030D-6E8A-4147-A177-3AD203B41FA5}">
                      <a16:colId xmlns:a16="http://schemas.microsoft.com/office/drawing/2014/main" val="1650327805"/>
                    </a:ext>
                  </a:extLst>
                </a:gridCol>
                <a:gridCol w="988581">
                  <a:extLst>
                    <a:ext uri="{9D8B030D-6E8A-4147-A177-3AD203B41FA5}">
                      <a16:colId xmlns:a16="http://schemas.microsoft.com/office/drawing/2014/main" val="3875597470"/>
                    </a:ext>
                  </a:extLst>
                </a:gridCol>
              </a:tblGrid>
              <a:tr h="244352">
                <a:tc>
                  <a:txBody>
                    <a:bodyPr/>
                    <a:lstStyle/>
                    <a:p>
                      <a:r>
                        <a:rPr lang="en-US" sz="1200" dirty="0"/>
                        <a:t>X Tone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MCS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MCS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MCS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MCS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MCS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MCS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901570"/>
                  </a:ext>
                </a:extLst>
              </a:tr>
              <a:tr h="244352">
                <a:tc>
                  <a:txBody>
                    <a:bodyPr/>
                    <a:lstStyle/>
                    <a:p>
                      <a:r>
                        <a:rPr lang="en-US" sz="1200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320/1520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150/715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102/486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77/368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51/243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38/181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619618"/>
                  </a:ext>
                </a:extLst>
              </a:tr>
              <a:tr h="244352">
                <a:tc>
                  <a:txBody>
                    <a:bodyPr/>
                    <a:lstStyle/>
                    <a:p>
                      <a:r>
                        <a:rPr lang="en-US" sz="1200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150/715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77/368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51/243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38/181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25/121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19/91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547464"/>
                  </a:ext>
                </a:extLst>
              </a:tr>
              <a:tr h="244352">
                <a:tc>
                  <a:txBody>
                    <a:bodyPr/>
                    <a:lstStyle/>
                    <a:p>
                      <a:r>
                        <a:rPr lang="en-US" sz="1200" dirty="0"/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73/347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36/171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24/114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18/85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12/57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9/42.9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522873"/>
                  </a:ext>
                </a:extLst>
              </a:tr>
              <a:tr h="244352">
                <a:tc>
                  <a:txBody>
                    <a:bodyPr/>
                    <a:lstStyle/>
                    <a:p>
                      <a:r>
                        <a:rPr lang="en-US" sz="1200" dirty="0"/>
                        <a:t>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31/150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15/74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10/50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7.8/37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5/24.9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4/18.7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57617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12D880C-07C1-4D63-8720-DBEF2AA7B0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781753"/>
              </p:ext>
            </p:extLst>
          </p:nvPr>
        </p:nvGraphicFramePr>
        <p:xfrm>
          <a:off x="2699792" y="4949072"/>
          <a:ext cx="3019962" cy="697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6654">
                  <a:extLst>
                    <a:ext uri="{9D8B030D-6E8A-4147-A177-3AD203B41FA5}">
                      <a16:colId xmlns:a16="http://schemas.microsoft.com/office/drawing/2014/main" val="982656189"/>
                    </a:ext>
                  </a:extLst>
                </a:gridCol>
                <a:gridCol w="1006654">
                  <a:extLst>
                    <a:ext uri="{9D8B030D-6E8A-4147-A177-3AD203B41FA5}">
                      <a16:colId xmlns:a16="http://schemas.microsoft.com/office/drawing/2014/main" val="136197230"/>
                    </a:ext>
                  </a:extLst>
                </a:gridCol>
                <a:gridCol w="1006654">
                  <a:extLst>
                    <a:ext uri="{9D8B030D-6E8A-4147-A177-3AD203B41FA5}">
                      <a16:colId xmlns:a16="http://schemas.microsoft.com/office/drawing/2014/main" val="692380032"/>
                    </a:ext>
                  </a:extLst>
                </a:gridCol>
              </a:tblGrid>
              <a:tr h="348833">
                <a:tc>
                  <a:txBody>
                    <a:bodyPr/>
                    <a:lstStyle/>
                    <a:p>
                      <a:r>
                        <a:rPr lang="en-US" sz="1200" dirty="0"/>
                        <a:t>6 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 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24 Mbps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051969"/>
                  </a:ext>
                </a:extLst>
              </a:tr>
              <a:tr h="348833">
                <a:tc>
                  <a:txBody>
                    <a:bodyPr/>
                    <a:lstStyle/>
                    <a:p>
                      <a:r>
                        <a:rPr lang="en-US" sz="1200" dirty="0"/>
                        <a:t>42/202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21/101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10/50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743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362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D916B-1E07-413D-AB6C-48DCE5591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F202D-5CD7-47AA-9FC3-C0B086133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 example for single protection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C1AB13-0158-4644-BE94-6CAC2B958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2C2929-CAA4-4BD4-AF94-0640611DE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A628F46-0B68-4C64-9D41-5E322B1F8E3E}"/>
              </a:ext>
            </a:extLst>
          </p:cNvPr>
          <p:cNvCxnSpPr/>
          <p:nvPr/>
        </p:nvCxnSpPr>
        <p:spPr bwMode="auto">
          <a:xfrm>
            <a:off x="1259632" y="3212295"/>
            <a:ext cx="6840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1393E32-CBB6-495D-B14B-9A3B3068DAA0}"/>
              </a:ext>
            </a:extLst>
          </p:cNvPr>
          <p:cNvCxnSpPr/>
          <p:nvPr/>
        </p:nvCxnSpPr>
        <p:spPr bwMode="auto">
          <a:xfrm>
            <a:off x="1979712" y="4176541"/>
            <a:ext cx="6840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B01BF10-A664-45A2-B735-4276CE9EF166}"/>
              </a:ext>
            </a:extLst>
          </p:cNvPr>
          <p:cNvSpPr txBox="1"/>
          <p:nvPr/>
        </p:nvSpPr>
        <p:spPr>
          <a:xfrm>
            <a:off x="611560" y="277473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108A4C0-0D5B-4FED-909A-F5F6DFB72170}"/>
              </a:ext>
            </a:extLst>
          </p:cNvPr>
          <p:cNvSpPr txBox="1"/>
          <p:nvPr/>
        </p:nvSpPr>
        <p:spPr>
          <a:xfrm>
            <a:off x="395536" y="3555486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Non-AP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FEED2D-EA48-409D-86EF-47417FEA7826}"/>
              </a:ext>
            </a:extLst>
          </p:cNvPr>
          <p:cNvSpPr/>
          <p:nvPr/>
        </p:nvSpPr>
        <p:spPr bwMode="auto">
          <a:xfrm>
            <a:off x="1475655" y="2636231"/>
            <a:ext cx="2187521" cy="57605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 with SN 2, 3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527F5A2-620E-458D-92EE-3634762DAA3E}"/>
              </a:ext>
            </a:extLst>
          </p:cNvPr>
          <p:cNvCxnSpPr/>
          <p:nvPr/>
        </p:nvCxnSpPr>
        <p:spPr bwMode="auto">
          <a:xfrm>
            <a:off x="3701665" y="2911966"/>
            <a:ext cx="18634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EFDD9272-729B-4E65-BBC1-216F61EE5F37}"/>
              </a:ext>
            </a:extLst>
          </p:cNvPr>
          <p:cNvSpPr txBox="1"/>
          <p:nvPr/>
        </p:nvSpPr>
        <p:spPr>
          <a:xfrm>
            <a:off x="3701665" y="2564904"/>
            <a:ext cx="19504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Allocated NAV for 1024 BA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F782043-25AA-4874-9E38-079B0D681D32}"/>
              </a:ext>
            </a:extLst>
          </p:cNvPr>
          <p:cNvSpPr/>
          <p:nvPr/>
        </p:nvSpPr>
        <p:spPr bwMode="auto">
          <a:xfrm>
            <a:off x="4067210" y="3440539"/>
            <a:ext cx="476775" cy="55466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64 BA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2157DEF-3B9A-4F64-82CB-D7C420A88478}"/>
              </a:ext>
            </a:extLst>
          </p:cNvPr>
          <p:cNvSpPr/>
          <p:nvPr/>
        </p:nvSpPr>
        <p:spPr bwMode="auto">
          <a:xfrm>
            <a:off x="323528" y="4364191"/>
            <a:ext cx="1008112" cy="1945129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AP MLD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6553E93-751E-47C0-88C6-A81F395F498B}"/>
              </a:ext>
            </a:extLst>
          </p:cNvPr>
          <p:cNvSpPr/>
          <p:nvPr/>
        </p:nvSpPr>
        <p:spPr bwMode="auto">
          <a:xfrm>
            <a:off x="507740" y="4671881"/>
            <a:ext cx="639688" cy="58444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5B6A82E-F70A-49AC-8859-D59738DD8D19}"/>
              </a:ext>
            </a:extLst>
          </p:cNvPr>
          <p:cNvSpPr/>
          <p:nvPr/>
        </p:nvSpPr>
        <p:spPr bwMode="auto">
          <a:xfrm>
            <a:off x="507740" y="5652867"/>
            <a:ext cx="639688" cy="58444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 2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6EC2BB7-8237-4A52-BE34-354948DBE9E9}"/>
              </a:ext>
            </a:extLst>
          </p:cNvPr>
          <p:cNvSpPr/>
          <p:nvPr/>
        </p:nvSpPr>
        <p:spPr bwMode="auto">
          <a:xfrm>
            <a:off x="6404012" y="4365106"/>
            <a:ext cx="1192324" cy="194420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  non-AP MLD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13F6678-A198-4BA5-ABD4-2B3F735CE0F6}"/>
              </a:ext>
            </a:extLst>
          </p:cNvPr>
          <p:cNvSpPr/>
          <p:nvPr/>
        </p:nvSpPr>
        <p:spPr bwMode="auto">
          <a:xfrm>
            <a:off x="6554386" y="4671881"/>
            <a:ext cx="857737" cy="58444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774BF5A-CA78-4B71-A9F7-CF606BE66BDA}"/>
              </a:ext>
            </a:extLst>
          </p:cNvPr>
          <p:cNvSpPr/>
          <p:nvPr/>
        </p:nvSpPr>
        <p:spPr bwMode="auto">
          <a:xfrm>
            <a:off x="6554387" y="5661251"/>
            <a:ext cx="857736" cy="58444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2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3D8DE4F-E9A0-455D-BF60-1A35AE2EC723}"/>
              </a:ext>
            </a:extLst>
          </p:cNvPr>
          <p:cNvCxnSpPr/>
          <p:nvPr/>
        </p:nvCxnSpPr>
        <p:spPr bwMode="auto">
          <a:xfrm>
            <a:off x="1475656" y="5256329"/>
            <a:ext cx="417646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F7152ED-D811-4FC4-B2E5-1A175A07CDD4}"/>
              </a:ext>
            </a:extLst>
          </p:cNvPr>
          <p:cNvCxnSpPr/>
          <p:nvPr/>
        </p:nvCxnSpPr>
        <p:spPr bwMode="auto">
          <a:xfrm>
            <a:off x="1475656" y="6237315"/>
            <a:ext cx="417646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E28BEC46-5C7E-4EA0-B862-544EBE1E47DA}"/>
              </a:ext>
            </a:extLst>
          </p:cNvPr>
          <p:cNvSpPr/>
          <p:nvPr/>
        </p:nvSpPr>
        <p:spPr bwMode="auto">
          <a:xfrm>
            <a:off x="1691680" y="4796240"/>
            <a:ext cx="1872208" cy="4600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Transmission in link 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6732BF7-7989-48CE-A054-B5C2EE5E294B}"/>
              </a:ext>
            </a:extLst>
          </p:cNvPr>
          <p:cNvSpPr/>
          <p:nvPr/>
        </p:nvSpPr>
        <p:spPr bwMode="auto">
          <a:xfrm>
            <a:off x="2267744" y="5757805"/>
            <a:ext cx="1872208" cy="46006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Transmission in link 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C124058-00B0-41BF-AA7C-E5BD6375C6F8}"/>
              </a:ext>
            </a:extLst>
          </p:cNvPr>
          <p:cNvSpPr/>
          <p:nvPr/>
        </p:nvSpPr>
        <p:spPr bwMode="auto">
          <a:xfrm>
            <a:off x="4427983" y="5757805"/>
            <a:ext cx="1080121" cy="46003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512 BA link2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8AB2CD1-9C6F-4846-A57B-BA35DF45822C}"/>
              </a:ext>
            </a:extLst>
          </p:cNvPr>
          <p:cNvSpPr/>
          <p:nvPr/>
        </p:nvSpPr>
        <p:spPr bwMode="auto">
          <a:xfrm>
            <a:off x="3811725" y="4776819"/>
            <a:ext cx="760275" cy="46003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64 BA for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link1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FA8599B-ABBB-4F53-B614-0FCF18686BAF}"/>
              </a:ext>
            </a:extLst>
          </p:cNvPr>
          <p:cNvCxnSpPr/>
          <p:nvPr/>
        </p:nvCxnSpPr>
        <p:spPr bwMode="auto">
          <a:xfrm>
            <a:off x="3811725" y="4671881"/>
            <a:ext cx="184039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44380D8A-1B00-48BB-B2C0-E7C1CDA6064D}"/>
              </a:ext>
            </a:extLst>
          </p:cNvPr>
          <p:cNvSpPr txBox="1"/>
          <p:nvPr/>
        </p:nvSpPr>
        <p:spPr>
          <a:xfrm>
            <a:off x="3811725" y="4220176"/>
            <a:ext cx="1840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Allocated 1024 BA for link 1 and link 2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B0728C2-66F5-424D-9DD1-423F411C6376}"/>
              </a:ext>
            </a:extLst>
          </p:cNvPr>
          <p:cNvCxnSpPr/>
          <p:nvPr/>
        </p:nvCxnSpPr>
        <p:spPr bwMode="auto">
          <a:xfrm>
            <a:off x="4421249" y="5673495"/>
            <a:ext cx="184039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629BF655-41F6-4838-996D-C49D6ED7A7B3}"/>
              </a:ext>
            </a:extLst>
          </p:cNvPr>
          <p:cNvSpPr txBox="1"/>
          <p:nvPr/>
        </p:nvSpPr>
        <p:spPr>
          <a:xfrm>
            <a:off x="4421249" y="5221790"/>
            <a:ext cx="18403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Allocated 1024 BA for link 1 and link 2</a:t>
            </a:r>
          </a:p>
        </p:txBody>
      </p:sp>
    </p:spTree>
    <p:extLst>
      <p:ext uri="{BB962C8B-B14F-4D97-AF65-F5344CB8AC3E}">
        <p14:creationId xmlns:p14="http://schemas.microsoft.com/office/powerpoint/2010/main" val="2123939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6437E-F5FD-49D0-8140-B65016162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445EF-D9A3-4132-9D8D-B70A57F1B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 TB Allocation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079BB8-22FF-4A08-965A-464AD75B6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2097BC-07B6-4E94-9DFA-20BF3F8C6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59CF55D-1CBB-40FB-84E5-18F245BCFAA3}"/>
              </a:ext>
            </a:extLst>
          </p:cNvPr>
          <p:cNvCxnSpPr/>
          <p:nvPr/>
        </p:nvCxnSpPr>
        <p:spPr bwMode="auto">
          <a:xfrm>
            <a:off x="1151620" y="3364508"/>
            <a:ext cx="6840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F8F80FF-B891-418E-8C67-7013C709509D}"/>
              </a:ext>
            </a:extLst>
          </p:cNvPr>
          <p:cNvCxnSpPr/>
          <p:nvPr/>
        </p:nvCxnSpPr>
        <p:spPr bwMode="auto">
          <a:xfrm>
            <a:off x="1151620" y="3822349"/>
            <a:ext cx="6840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DBBC51AD-BA77-480C-A302-658648BAE711}"/>
              </a:ext>
            </a:extLst>
          </p:cNvPr>
          <p:cNvSpPr txBox="1"/>
          <p:nvPr/>
        </p:nvSpPr>
        <p:spPr>
          <a:xfrm>
            <a:off x="503548" y="292694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153391-F60D-441C-8F67-1FCC06BC0D80}"/>
              </a:ext>
            </a:extLst>
          </p:cNvPr>
          <p:cNvSpPr txBox="1"/>
          <p:nvPr/>
        </p:nvSpPr>
        <p:spPr>
          <a:xfrm>
            <a:off x="473373" y="3544479"/>
            <a:ext cx="774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 1</a:t>
            </a:r>
          </a:p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8789A8-2D3A-45CF-9E6D-03F73EFF269E}"/>
              </a:ext>
            </a:extLst>
          </p:cNvPr>
          <p:cNvSpPr/>
          <p:nvPr/>
        </p:nvSpPr>
        <p:spPr bwMode="auto">
          <a:xfrm>
            <a:off x="4059221" y="3415733"/>
            <a:ext cx="512779" cy="40661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64 BA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D0719C1-4341-4D69-BC86-718E60896111}"/>
              </a:ext>
            </a:extLst>
          </p:cNvPr>
          <p:cNvCxnSpPr/>
          <p:nvPr/>
        </p:nvCxnSpPr>
        <p:spPr bwMode="auto">
          <a:xfrm>
            <a:off x="3635896" y="3076471"/>
            <a:ext cx="18634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41F24C61-4577-49EA-A465-83CA79C9BC6E}"/>
              </a:ext>
            </a:extLst>
          </p:cNvPr>
          <p:cNvSpPr txBox="1"/>
          <p:nvPr/>
        </p:nvSpPr>
        <p:spPr>
          <a:xfrm>
            <a:off x="3656129" y="2639780"/>
            <a:ext cx="2223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Allocated HE TB for 1024 BA under low MCS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AC6D73E-F556-4855-90E7-05551C44EDCC}"/>
              </a:ext>
            </a:extLst>
          </p:cNvPr>
          <p:cNvSpPr/>
          <p:nvPr/>
        </p:nvSpPr>
        <p:spPr bwMode="auto">
          <a:xfrm>
            <a:off x="1157843" y="2399535"/>
            <a:ext cx="2498286" cy="295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 to STA 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955E1F3-7820-43C1-B964-DD90580D9F87}"/>
              </a:ext>
            </a:extLst>
          </p:cNvPr>
          <p:cNvSpPr/>
          <p:nvPr/>
        </p:nvSpPr>
        <p:spPr bwMode="auto">
          <a:xfrm>
            <a:off x="1151620" y="3076470"/>
            <a:ext cx="2484276" cy="2880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A-MPDU to STA N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3D1308D-8E44-4914-A361-E19C5323DBCC}"/>
              </a:ext>
            </a:extLst>
          </p:cNvPr>
          <p:cNvCxnSpPr/>
          <p:nvPr/>
        </p:nvCxnSpPr>
        <p:spPr bwMode="auto">
          <a:xfrm>
            <a:off x="2267744" y="2694535"/>
            <a:ext cx="0" cy="37090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F9AF32E-D24A-4783-BF49-651A0290C133}"/>
              </a:ext>
            </a:extLst>
          </p:cNvPr>
          <p:cNvCxnSpPr/>
          <p:nvPr/>
        </p:nvCxnSpPr>
        <p:spPr bwMode="auto">
          <a:xfrm>
            <a:off x="2267744" y="3847781"/>
            <a:ext cx="0" cy="37090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38946A6-E884-479F-BF6E-016B401AE759}"/>
              </a:ext>
            </a:extLst>
          </p:cNvPr>
          <p:cNvCxnSpPr/>
          <p:nvPr/>
        </p:nvCxnSpPr>
        <p:spPr bwMode="auto">
          <a:xfrm>
            <a:off x="1143479" y="4332360"/>
            <a:ext cx="6840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73F2B82D-46E1-4170-8144-5B10D7D0FD2C}"/>
              </a:ext>
            </a:extLst>
          </p:cNvPr>
          <p:cNvSpPr txBox="1"/>
          <p:nvPr/>
        </p:nvSpPr>
        <p:spPr>
          <a:xfrm>
            <a:off x="457599" y="4063333"/>
            <a:ext cx="774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 N</a:t>
            </a:r>
          </a:p>
          <a:p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746A477-F639-463D-91F4-ED314477049A}"/>
              </a:ext>
            </a:extLst>
          </p:cNvPr>
          <p:cNvSpPr/>
          <p:nvPr/>
        </p:nvSpPr>
        <p:spPr bwMode="auto">
          <a:xfrm>
            <a:off x="4051080" y="3925744"/>
            <a:ext cx="512779" cy="40661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64 BA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3C05F170-5FA6-45F2-8F2A-32A039A06696}"/>
              </a:ext>
            </a:extLst>
          </p:cNvPr>
          <p:cNvCxnSpPr/>
          <p:nvPr/>
        </p:nvCxnSpPr>
        <p:spPr bwMode="auto">
          <a:xfrm>
            <a:off x="1191943" y="5436862"/>
            <a:ext cx="6840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23DA4045-C5A0-4740-B613-A237380F9F42}"/>
              </a:ext>
            </a:extLst>
          </p:cNvPr>
          <p:cNvCxnSpPr/>
          <p:nvPr/>
        </p:nvCxnSpPr>
        <p:spPr bwMode="auto">
          <a:xfrm>
            <a:off x="1191943" y="5894703"/>
            <a:ext cx="6840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9757B6B0-F5FD-4E68-9FCF-6E31FCC7F23A}"/>
              </a:ext>
            </a:extLst>
          </p:cNvPr>
          <p:cNvSpPr txBox="1"/>
          <p:nvPr/>
        </p:nvSpPr>
        <p:spPr>
          <a:xfrm>
            <a:off x="543871" y="499929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64FBC8F-E1A7-4871-A2D9-15A53D513215}"/>
              </a:ext>
            </a:extLst>
          </p:cNvPr>
          <p:cNvSpPr txBox="1"/>
          <p:nvPr/>
        </p:nvSpPr>
        <p:spPr>
          <a:xfrm>
            <a:off x="513696" y="5616833"/>
            <a:ext cx="774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 1</a:t>
            </a:r>
          </a:p>
          <a:p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F8CDCE8-F216-427C-BC8E-BFF7EBC9B667}"/>
              </a:ext>
            </a:extLst>
          </p:cNvPr>
          <p:cNvSpPr/>
          <p:nvPr/>
        </p:nvSpPr>
        <p:spPr bwMode="auto">
          <a:xfrm>
            <a:off x="5055823" y="5488087"/>
            <a:ext cx="512779" cy="40661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64 BA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B07FEA3-D660-4E35-8815-6B32DBABA987}"/>
              </a:ext>
            </a:extLst>
          </p:cNvPr>
          <p:cNvCxnSpPr/>
          <p:nvPr/>
        </p:nvCxnSpPr>
        <p:spPr bwMode="auto">
          <a:xfrm>
            <a:off x="4632498" y="5148825"/>
            <a:ext cx="186348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C4E17770-3565-4CC6-BB82-943093366FD9}"/>
              </a:ext>
            </a:extLst>
          </p:cNvPr>
          <p:cNvSpPr txBox="1"/>
          <p:nvPr/>
        </p:nvSpPr>
        <p:spPr>
          <a:xfrm>
            <a:off x="4652731" y="4712134"/>
            <a:ext cx="2223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Allocated HE TB for 1024 BA under low MCS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848E5A6-F172-4341-AA61-FB121A0E7E23}"/>
              </a:ext>
            </a:extLst>
          </p:cNvPr>
          <p:cNvSpPr/>
          <p:nvPr/>
        </p:nvSpPr>
        <p:spPr bwMode="auto">
          <a:xfrm>
            <a:off x="1198166" y="4471889"/>
            <a:ext cx="2498286" cy="295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A-MPDU to STA 1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410B8CE-45F9-450D-AEEB-A3C4DA745CCF}"/>
              </a:ext>
            </a:extLst>
          </p:cNvPr>
          <p:cNvSpPr/>
          <p:nvPr/>
        </p:nvSpPr>
        <p:spPr bwMode="auto">
          <a:xfrm>
            <a:off x="1191943" y="5148824"/>
            <a:ext cx="2484276" cy="28802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A-MPDU to STA N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C833766-47F4-47B2-B1DC-D20C5C857FDB}"/>
              </a:ext>
            </a:extLst>
          </p:cNvPr>
          <p:cNvCxnSpPr/>
          <p:nvPr/>
        </p:nvCxnSpPr>
        <p:spPr bwMode="auto">
          <a:xfrm>
            <a:off x="2308067" y="4766889"/>
            <a:ext cx="0" cy="37090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E9918939-79DC-46E5-AE51-DBDFBBC187E5}"/>
              </a:ext>
            </a:extLst>
          </p:cNvPr>
          <p:cNvCxnSpPr/>
          <p:nvPr/>
        </p:nvCxnSpPr>
        <p:spPr bwMode="auto">
          <a:xfrm>
            <a:off x="2308067" y="5920135"/>
            <a:ext cx="0" cy="37090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6293076-6F12-4C4F-A572-309A87153D37}"/>
              </a:ext>
            </a:extLst>
          </p:cNvPr>
          <p:cNvCxnSpPr/>
          <p:nvPr/>
        </p:nvCxnSpPr>
        <p:spPr bwMode="auto">
          <a:xfrm>
            <a:off x="1183802" y="6404714"/>
            <a:ext cx="68407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FB95FA8B-E06A-4662-B5A8-18B34367FB68}"/>
              </a:ext>
            </a:extLst>
          </p:cNvPr>
          <p:cNvSpPr txBox="1"/>
          <p:nvPr/>
        </p:nvSpPr>
        <p:spPr>
          <a:xfrm>
            <a:off x="497922" y="6135687"/>
            <a:ext cx="7740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STA N</a:t>
            </a:r>
          </a:p>
          <a:p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65DA4E0-4F3F-4E75-A169-7AC50AEF0AB2}"/>
              </a:ext>
            </a:extLst>
          </p:cNvPr>
          <p:cNvSpPr/>
          <p:nvPr/>
        </p:nvSpPr>
        <p:spPr bwMode="auto">
          <a:xfrm>
            <a:off x="5047682" y="5998098"/>
            <a:ext cx="512779" cy="40661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64 BA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E69EDD3-BDA8-43B8-888D-E6D53F71FB96}"/>
              </a:ext>
            </a:extLst>
          </p:cNvPr>
          <p:cNvSpPr/>
          <p:nvPr/>
        </p:nvSpPr>
        <p:spPr bwMode="auto">
          <a:xfrm>
            <a:off x="4088598" y="4997016"/>
            <a:ext cx="512779" cy="40661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MU-BAR</a:t>
            </a:r>
          </a:p>
        </p:txBody>
      </p:sp>
    </p:spTree>
    <p:extLst>
      <p:ext uri="{BB962C8B-B14F-4D97-AF65-F5344CB8AC3E}">
        <p14:creationId xmlns:p14="http://schemas.microsoft.com/office/powerpoint/2010/main" val="3757122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EA2B9-A025-4119-BCB5-3D09AF27C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3B70F-5A2D-4514-B95D-F3BE23947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Proposal:</a:t>
            </a:r>
          </a:p>
          <a:p>
            <a:pPr lvl="1"/>
            <a:r>
              <a:rPr lang="en-US" sz="1800" dirty="0"/>
              <a:t>Design a mechanism for the originator of a </a:t>
            </a:r>
            <a:r>
              <a:rPr lang="en-US" sz="1800" dirty="0" err="1"/>
              <a:t>BlockAck</a:t>
            </a:r>
            <a:r>
              <a:rPr lang="en-US" sz="1800" dirty="0"/>
              <a:t> negotiation of a TID to indicate to the recipient the range of reported received status of a solicited BA</a:t>
            </a:r>
          </a:p>
          <a:p>
            <a:r>
              <a:rPr lang="en-US" sz="2000" dirty="0"/>
              <a:t>Explicit indication: </a:t>
            </a:r>
          </a:p>
          <a:p>
            <a:pPr lvl="1"/>
            <a:r>
              <a:rPr lang="en-US" sz="1800" dirty="0"/>
              <a:t>Enhance BAR to solicit BA in a reported range of received status of a TID, and the solicited BA only reports received status of the TID within the reported range</a:t>
            </a:r>
          </a:p>
          <a:p>
            <a:r>
              <a:rPr lang="en-US" sz="2000" dirty="0"/>
              <a:t>Implicit indication: </a:t>
            </a:r>
          </a:p>
          <a:p>
            <a:pPr lvl="1"/>
            <a:r>
              <a:rPr lang="en-US" sz="1800" dirty="0"/>
              <a:t>Under implicit BAR policy, for a PSDU that solicits immediate Block Ack with received status of a TID, the solicited BA only reports received status of the TID within the reported range determined implicitly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39F86E-2B3F-4087-A334-ED1EEA4C0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A07CC9-9E09-4E06-9C97-127A1B605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0343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BEB23-8FBA-4238-9BCC-3070F8FA0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AAB95-47D8-44F6-A23B-7E814B3B0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discuss the BA overhead under 1024 BA</a:t>
            </a:r>
          </a:p>
          <a:p>
            <a:pPr lvl="1"/>
            <a:r>
              <a:rPr lang="en-US" dirty="0"/>
              <a:t>Currently, recipient determines the BA size and the originator has to allocate unnecessary medium resource under single protection or for HE TB response, and the resource is wasted</a:t>
            </a:r>
          </a:p>
          <a:p>
            <a:r>
              <a:rPr lang="en-US" dirty="0"/>
              <a:t>Propose to design a mechanism for the originator of a BA negotiation of a TID to indicate to the recipient the range of reported received status of a solicited BA</a:t>
            </a:r>
          </a:p>
          <a:p>
            <a:pPr lvl="1"/>
            <a:r>
              <a:rPr lang="en-US" dirty="0"/>
              <a:t>Better medium resource allocation by the Originator</a:t>
            </a:r>
          </a:p>
          <a:p>
            <a:pPr lvl="1"/>
            <a:r>
              <a:rPr lang="en-US" dirty="0"/>
              <a:t>Useful for the recipient to comply to save medium resource allocation or allow more transmission from the originator in a TXOP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E8C2FF-ACB1-43D4-A25B-D5B02E9D8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C24919-2911-40E8-BD48-04E9C76EB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3630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140AC-0B6F-43DE-8095-855BDCB39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40BB6-4F7D-4B39-B3C0-F3AF2B22A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support to design a mechanism for the originator of a </a:t>
            </a:r>
            <a:r>
              <a:rPr lang="en-US" dirty="0" err="1"/>
              <a:t>BlockAck</a:t>
            </a:r>
            <a:r>
              <a:rPr lang="en-US" dirty="0"/>
              <a:t> negotiation of a TID to indicate to the recipient the range of reported received status of a solicited BA in R2?</a:t>
            </a:r>
          </a:p>
          <a:p>
            <a:pPr lvl="1"/>
            <a:r>
              <a:rPr lang="en-US" b="1" dirty="0"/>
              <a:t>if supported by the recipient, it is supported for all negotiated buffer sizes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AD8E67-46E3-4DFC-8A48-5D546702F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C910EB-A1D1-47FC-A92D-7CBF3175F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598290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63530</TotalTime>
  <Words>874</Words>
  <Application>Microsoft Office PowerPoint</Application>
  <PresentationFormat>On-screen Show (4:3)</PresentationFormat>
  <Paragraphs>179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Qualcomm Office Regular</vt:lpstr>
      <vt:lpstr>Qualcomm Regular</vt:lpstr>
      <vt:lpstr>Times New Roman</vt:lpstr>
      <vt:lpstr>802-11-Submission</vt:lpstr>
      <vt:lpstr>11be BA Indication</vt:lpstr>
      <vt:lpstr>Background</vt:lpstr>
      <vt:lpstr>Overhead Analysis due to Wide Range of Responding BA Bitmap Size </vt:lpstr>
      <vt:lpstr>BA transmission overhead</vt:lpstr>
      <vt:lpstr>Example 1:</vt:lpstr>
      <vt:lpstr>Example 2</vt:lpstr>
      <vt:lpstr>Proposal</vt:lpstr>
      <vt:lpstr>Conclusion </vt:lpstr>
      <vt:lpstr>Straw Poll</vt:lpstr>
      <vt:lpstr>Reference 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Huang, Po-kai</cp:lastModifiedBy>
  <cp:revision>2939</cp:revision>
  <cp:lastPrinted>1998-02-10T13:28:06Z</cp:lastPrinted>
  <dcterms:created xsi:type="dcterms:W3CDTF">2004-12-02T14:01:45Z</dcterms:created>
  <dcterms:modified xsi:type="dcterms:W3CDTF">2020-12-04T23:12:54Z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2020-04-06 16:12:46Z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