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6"/>
  </p:sldMasterIdLst>
  <p:notesMasterIdLst>
    <p:notesMasterId r:id="rId23"/>
  </p:notesMasterIdLst>
  <p:handoutMasterIdLst>
    <p:handoutMasterId r:id="rId24"/>
  </p:handoutMasterIdLst>
  <p:sldIdLst>
    <p:sldId id="929" r:id="rId7"/>
    <p:sldId id="1033" r:id="rId8"/>
    <p:sldId id="1043" r:id="rId9"/>
    <p:sldId id="1057" r:id="rId10"/>
    <p:sldId id="1050" r:id="rId11"/>
    <p:sldId id="1034" r:id="rId12"/>
    <p:sldId id="1051" r:id="rId13"/>
    <p:sldId id="1053" r:id="rId14"/>
    <p:sldId id="1039" r:id="rId15"/>
    <p:sldId id="1038" r:id="rId16"/>
    <p:sldId id="1036" r:id="rId17"/>
    <p:sldId id="1044" r:id="rId18"/>
    <p:sldId id="965" r:id="rId19"/>
    <p:sldId id="1002" r:id="rId20"/>
    <p:sldId id="1046" r:id="rId21"/>
    <p:sldId id="1058" r:id="rId22"/>
  </p:sldIdLst>
  <p:sldSz cx="9144000" cy="6858000" type="screen4x3"/>
  <p:notesSz cx="9939338" cy="6807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1584" userDrawn="1">
          <p15:clr>
            <a:srgbClr val="A4A3A4"/>
          </p15:clr>
        </p15:guide>
        <p15:guide id="2" pos="4128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7" name="Tanaka, Yusuke (Sony)" initials="TY( [2]" lastIdx="70" clrIdx="6">
    <p:extLst>
      <p:ext uri="{19B8F6BF-5375-455C-9EA6-DF929625EA0E}">
        <p15:presenceInfo xmlns:p15="http://schemas.microsoft.com/office/powerpoint/2012/main" userId="S::Yusuke.YT.Tanaka@sony.com::0efda558-2ed7-4f77-ac8b-f18b00df4b4b" providerId="AD"/>
      </p:ext>
    </p:extLst>
  </p:cmAuthor>
  <p:cmAuthor id="1" name="Carney, William" initials="CW" lastIdx="9" clrIdx="0"/>
  <p:cmAuthor id="8" name="Furuichi, Sho (Sony)" initials="FS" lastIdx="1" clrIdx="7">
    <p:extLst>
      <p:ext uri="{19B8F6BF-5375-455C-9EA6-DF929625EA0E}">
        <p15:presenceInfo xmlns:p15="http://schemas.microsoft.com/office/powerpoint/2012/main" userId="Furuichi, Sho (Sony)" providerId="None"/>
      </p:ext>
    </p:extLst>
  </p:cmAuthor>
  <p:cmAuthor id="2" name="Morioka, Yuichi" initials="MY" lastIdx="2" clrIdx="1"/>
  <p:cmAuthor id="3" name="Furuichi, Sho" initials="FS" lastIdx="8" clrIdx="2"/>
  <p:cmAuthor id="4" name="Tanaka, Yusuke (Sony)" initials="TY(" lastIdx="5" clrIdx="3">
    <p:extLst>
      <p:ext uri="{19B8F6BF-5375-455C-9EA6-DF929625EA0E}">
        <p15:presenceInfo xmlns:p15="http://schemas.microsoft.com/office/powerpoint/2012/main" userId="S-1-5-21-1202660629-1425521274-1801674531-623882" providerId="AD"/>
      </p:ext>
    </p:extLst>
  </p:cmAuthor>
  <p:cmAuthor id="5" name="Aio, Kosuke (Sony)" initials="AK(" lastIdx="11" clrIdx="4">
    <p:extLst>
      <p:ext uri="{19B8F6BF-5375-455C-9EA6-DF929625EA0E}">
        <p15:presenceInfo xmlns:p15="http://schemas.microsoft.com/office/powerpoint/2012/main" userId="S-1-5-21-1202660629-1425521274-1801674531-1018487" providerId="AD"/>
      </p:ext>
    </p:extLst>
  </p:cmAuthor>
  <p:cmAuthor id="6" name="Aio, Kosuke (Sony)" initials="AK( [2]" lastIdx="34" clrIdx="5">
    <p:extLst>
      <p:ext uri="{19B8F6BF-5375-455C-9EA6-DF929625EA0E}">
        <p15:presenceInfo xmlns:p15="http://schemas.microsoft.com/office/powerpoint/2012/main" userId="S::Kosuke.Aio@sony.com::4ca0a952-a8c3-4ae4-877b-7a498285cc8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FF"/>
    <a:srgbClr val="0B66DF"/>
    <a:srgbClr val="FF00FF"/>
    <a:srgbClr val="FF97DA"/>
    <a:srgbClr val="FF33CC"/>
    <a:srgbClr val="00CC99"/>
    <a:srgbClr val="FFFFCC"/>
    <a:srgbClr val="99FF66"/>
    <a:srgbClr val="99CCFF"/>
    <a:srgbClr val="85FFE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3809" autoAdjust="0"/>
  </p:normalViewPr>
  <p:slideViewPr>
    <p:cSldViewPr>
      <p:cViewPr varScale="1">
        <p:scale>
          <a:sx n="64" d="100"/>
          <a:sy n="64" d="100"/>
        </p:scale>
        <p:origin x="1292" y="3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>
        <p:scale>
          <a:sx n="100" d="100"/>
          <a:sy n="100" d="100"/>
        </p:scale>
        <p:origin x="588" y="-332"/>
      </p:cViewPr>
      <p:guideLst>
        <p:guide orient="horz" pos="1584"/>
        <p:guide pos="412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5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29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slide" Target="slides/slide5.xml"/><Relationship Id="rId24" Type="http://schemas.openxmlformats.org/officeDocument/2006/relationships/handoutMaster" Target="handoutMasters/handoutMaster1.xml"/><Relationship Id="rId5" Type="http://schemas.openxmlformats.org/officeDocument/2006/relationships/customXml" Target="../customXml/item5.xml"/><Relationship Id="rId15" Type="http://schemas.openxmlformats.org/officeDocument/2006/relationships/slide" Target="slides/slide9.xml"/><Relationship Id="rId23" Type="http://schemas.openxmlformats.org/officeDocument/2006/relationships/notesMaster" Target="notesMasters/notesMaster1.xml"/><Relationship Id="rId28" Type="http://schemas.openxmlformats.org/officeDocument/2006/relationships/theme" Target="theme/theme1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slide" Target="slides/slide16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747247" y="70514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 dirty="0"/>
              <a:t>doc.: IEEE 802.11-20/</a:t>
            </a:r>
            <a:r>
              <a:rPr lang="en-US" altLang="ja-JP" dirty="0"/>
              <a:t>xxxx</a:t>
            </a:r>
            <a:r>
              <a:rPr lang="en-US" dirty="0"/>
              <a:t>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996236" y="70514"/>
            <a:ext cx="92006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 altLang="ja-JP" dirty="0"/>
              <a:t>March 2020</a:t>
            </a:r>
            <a:endParaRPr lang="en-GB" alt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6542461" y="6588663"/>
            <a:ext cx="251338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r>
              <a:rPr lang="fr-FR" altLang="ja-JP" dirty="0"/>
              <a:t>Yusuke Tanaka(Sony Corporation), et al.</a:t>
            </a:r>
            <a:endParaRPr lang="en-US" altLang="ja-JP" dirty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599198" y="6588663"/>
            <a:ext cx="51777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8213">
              <a:defRPr sz="1200" b="0"/>
            </a:lvl1pPr>
          </a:lstStyle>
          <a:p>
            <a:pPr>
              <a:defRPr/>
            </a:pPr>
            <a:r>
              <a:rPr lang="en-US" dirty="0"/>
              <a:t>Page </a:t>
            </a:r>
            <a:fld id="{2364F18D-6796-4527-858C-05238C0F4A9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993934" y="283633"/>
            <a:ext cx="795147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35847" name="Rectangle 7"/>
          <p:cNvSpPr>
            <a:spLocks noChangeArrowheads="1"/>
          </p:cNvSpPr>
          <p:nvPr/>
        </p:nvSpPr>
        <p:spPr bwMode="auto">
          <a:xfrm>
            <a:off x="993935" y="6588663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r>
              <a:rPr lang="en-US" sz="1200" b="0" dirty="0"/>
              <a:t>Submission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993934" y="6580527"/>
            <a:ext cx="817234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4797302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809366" y="12393"/>
            <a:ext cx="2195859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 dirty="0"/>
              <a:t>doc.: IEEE 802.11-18/</a:t>
            </a:r>
            <a:r>
              <a:rPr lang="en-US" altLang="ja-JP" dirty="0"/>
              <a:t>1533</a:t>
            </a:r>
            <a:r>
              <a:rPr lang="en-US" dirty="0"/>
              <a:t>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936417" y="12393"/>
            <a:ext cx="1227837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 altLang="ja-JP" dirty="0"/>
              <a:t>September 2018</a:t>
            </a:r>
            <a:endParaRPr lang="en-GB" altLang="en-US" dirty="0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73425" y="514350"/>
            <a:ext cx="3395663" cy="25463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5245" y="3233885"/>
            <a:ext cx="7288848" cy="30641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112" tIns="46259" rIns="94112" bIns="4625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837452" y="6590988"/>
            <a:ext cx="268451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spcBef>
                <a:spcPct val="0"/>
              </a:spcBef>
              <a:buFontTx/>
              <a:buNone/>
              <a:defRPr/>
            </a:lvl1pPr>
            <a:lvl5pPr marL="458788" lvl="4" algn="r" defTabSz="938213">
              <a:defRPr sz="1200" b="0"/>
            </a:lvl5pPr>
          </a:lstStyle>
          <a:p>
            <a:r>
              <a:rPr lang="fr-FR" altLang="ja-JP" sz="1200" dirty="0"/>
              <a:t>Yusuke Tanaka(Sony Corporation), et al.</a:t>
            </a:r>
            <a:endParaRPr lang="en-US" altLang="ja-JP" sz="1200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836130" y="6590988"/>
            <a:ext cx="51776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 dirty="0"/>
              <a:t>Page </a:t>
            </a:r>
            <a:fld id="{0FE52186-36B6-4054-BEF3-62B8BA7A57C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5608" name="Rectangle 8"/>
          <p:cNvSpPr>
            <a:spLocks noChangeArrowheads="1"/>
          </p:cNvSpPr>
          <p:nvPr/>
        </p:nvSpPr>
        <p:spPr bwMode="auto">
          <a:xfrm>
            <a:off x="1037649" y="6590988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r>
              <a:rPr lang="en-US" sz="1200" b="0" dirty="0"/>
              <a:t>Submission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1037650" y="6589825"/>
            <a:ext cx="7864041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927214" y="217375"/>
            <a:ext cx="808491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31573755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b="1" dirty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sz="quarter"/>
          </p:nvPr>
        </p:nvSpPr>
        <p:spPr>
          <a:xfrm>
            <a:off x="6809367" y="12393"/>
            <a:ext cx="2195858" cy="215444"/>
          </a:xfrm>
        </p:spPr>
        <p:txBody>
          <a:bodyPr/>
          <a:lstStyle/>
          <a:p>
            <a:pPr>
              <a:defRPr/>
            </a:pPr>
            <a:r>
              <a:rPr lang="en-US" dirty="0"/>
              <a:t>doc.: IEEE 802.11-20/</a:t>
            </a:r>
            <a:r>
              <a:rPr lang="en-US" altLang="ja-JP" dirty="0"/>
              <a:t>xxxx</a:t>
            </a:r>
            <a:r>
              <a:rPr lang="en-US" dirty="0"/>
              <a:t>r0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"/>
          </p:nvPr>
        </p:nvSpPr>
        <p:spPr>
          <a:xfrm>
            <a:off x="936417" y="12393"/>
            <a:ext cx="920060" cy="215444"/>
          </a:xfrm>
        </p:spPr>
        <p:txBody>
          <a:bodyPr/>
          <a:lstStyle/>
          <a:p>
            <a:pPr>
              <a:defRPr/>
            </a:pPr>
            <a:r>
              <a:rPr lang="en-US" altLang="ja-JP" dirty="0"/>
              <a:t>March 2020</a:t>
            </a:r>
            <a:endParaRPr lang="en-GB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fr-FR" altLang="ja-JP" sz="1200" dirty="0"/>
              <a:t>Yusuke Tanaka(Sony Corporation), et al.</a:t>
            </a:r>
            <a:endParaRPr lang="en-US" altLang="ja-JP" sz="1200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Page </a:t>
            </a:r>
            <a:fld id="{0FE52186-36B6-4054-BEF3-62B8BA7A57CB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101743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3345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None/>
              <a:tabLst/>
              <a:defRPr/>
            </a:pPr>
            <a:endParaRPr kumimoji="1" lang="ja-JP" altLang="en-US" dirty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802.11-18/</a:t>
            </a:r>
            <a:r>
              <a:rPr lang="en-US" altLang="ja-JP"/>
              <a:t>1533</a:t>
            </a:r>
            <a:r>
              <a:rPr lang="en-US"/>
              <a:t>r0</a:t>
            </a:r>
            <a:endParaRPr lang="en-US" dirty="0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September 2018</a:t>
            </a:r>
            <a:endParaRPr lang="en-GB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fr-FR" altLang="ja-JP" sz="1200"/>
              <a:t>Yusuke Tanaka(Sony Corporation), et al.</a:t>
            </a:r>
            <a:endParaRPr lang="en-US" altLang="ja-JP" sz="1200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0FE52186-36B6-4054-BEF3-62B8BA7A57CB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138187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802.11-18/</a:t>
            </a:r>
            <a:r>
              <a:rPr lang="en-US" altLang="ja-JP"/>
              <a:t>1533</a:t>
            </a:r>
            <a:r>
              <a:rPr lang="en-US"/>
              <a:t>r0</a:t>
            </a:r>
            <a:endParaRPr lang="en-US" dirty="0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September 2018</a:t>
            </a:r>
            <a:endParaRPr lang="en-GB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fr-FR" altLang="ja-JP" sz="1200"/>
              <a:t>Yusuke Tanaka(Sony Corporation), et al.</a:t>
            </a:r>
            <a:endParaRPr lang="en-US" altLang="ja-JP" sz="1200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0FE52186-36B6-4054-BEF3-62B8BA7A57CB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396701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802.11-18/</a:t>
            </a:r>
            <a:r>
              <a:rPr lang="en-US" altLang="ja-JP"/>
              <a:t>1533</a:t>
            </a:r>
            <a:r>
              <a:rPr lang="en-US"/>
              <a:t>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September 2018</a:t>
            </a:r>
            <a:endParaRPr lang="en-GB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fr-FR" altLang="ja-JP" sz="1200"/>
              <a:t>Yusuke Tanaka(Sony Corporation), et al.</a:t>
            </a:r>
            <a:endParaRPr lang="en-US" altLang="ja-JP" sz="120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0FE52186-36B6-4054-BEF3-62B8BA7A57CB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119537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802.11-18/</a:t>
            </a:r>
            <a:r>
              <a:rPr lang="en-US" altLang="ja-JP"/>
              <a:t>1533</a:t>
            </a:r>
            <a:r>
              <a:rPr lang="en-US"/>
              <a:t>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September 2018</a:t>
            </a:r>
            <a:endParaRPr lang="en-GB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fr-FR" altLang="ja-JP" sz="1200"/>
              <a:t>Yusuke Tanaka(Sony Corporation), et al.</a:t>
            </a:r>
            <a:endParaRPr lang="en-US" altLang="ja-JP" sz="120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0FE52186-36B6-4054-BEF3-62B8BA7A57CB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588822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b="1" dirty="0">
              <a:solidFill>
                <a:srgbClr val="FF0000"/>
              </a:solidFill>
            </a:endParaRPr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doc.: IEEE 802.11-18/</a:t>
            </a:r>
            <a:r>
              <a:rPr lang="en-US" altLang="ja-JP" dirty="0"/>
              <a:t>1533</a:t>
            </a:r>
            <a:r>
              <a:rPr lang="en-US" dirty="0"/>
              <a:t>r0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 altLang="ja-JP" dirty="0"/>
              <a:t>September 2018</a:t>
            </a:r>
            <a:endParaRPr lang="en-GB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fr-FR" altLang="ja-JP" sz="1200" dirty="0"/>
              <a:t>Yusuke Tanaka(Sony Corporation), et al.</a:t>
            </a:r>
            <a:endParaRPr lang="en-US" altLang="ja-JP" sz="1200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Page </a:t>
            </a:r>
            <a:fld id="{0FE52186-36B6-4054-BEF3-62B8BA7A57CB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575367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Wingdings" panose="05000000000000000000" pitchFamily="2" charset="2"/>
              <a:buChar char="Ø"/>
            </a:pPr>
            <a:endParaRPr kumimoji="1" lang="en-US" altLang="ja-JP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802.11-18/</a:t>
            </a:r>
            <a:r>
              <a:rPr lang="en-US" altLang="ja-JP"/>
              <a:t>1533</a:t>
            </a:r>
            <a:r>
              <a:rPr lang="en-US"/>
              <a:t>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September 2018</a:t>
            </a:r>
            <a:endParaRPr lang="en-GB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fr-FR" altLang="ja-JP" sz="1200"/>
              <a:t>Yusuke Tanaka(Sony Corporation), et al.</a:t>
            </a:r>
            <a:endParaRPr lang="en-US" altLang="ja-JP" sz="120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0FE52186-36B6-4054-BEF3-62B8BA7A57CB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962073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802.11-18/</a:t>
            </a:r>
            <a:r>
              <a:rPr lang="en-US" altLang="ja-JP"/>
              <a:t>1533</a:t>
            </a:r>
            <a:r>
              <a:rPr lang="en-US"/>
              <a:t>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September 2018</a:t>
            </a:r>
            <a:endParaRPr lang="en-GB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fr-FR" altLang="ja-JP" sz="1200"/>
              <a:t>Yusuke Tanaka(Sony Corporation), et al.</a:t>
            </a:r>
            <a:endParaRPr lang="en-US" altLang="ja-JP" sz="120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0FE52186-36B6-4054-BEF3-62B8BA7A57CB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361175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sz="1200" dirty="0"/>
              <a:t>シンプルにしました</a:t>
            </a:r>
            <a:endParaRPr kumimoji="1" lang="en-US" altLang="ja-JP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802.11-18/</a:t>
            </a:r>
            <a:r>
              <a:rPr lang="en-US" altLang="ja-JP"/>
              <a:t>1533</a:t>
            </a:r>
            <a:r>
              <a:rPr lang="en-US"/>
              <a:t>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September 2018</a:t>
            </a:r>
            <a:endParaRPr lang="en-GB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fr-FR" altLang="ja-JP" sz="1200"/>
              <a:t>Yusuke Tanaka(Sony Corporation), et al.</a:t>
            </a:r>
            <a:endParaRPr lang="en-US" altLang="ja-JP" sz="120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0FE52186-36B6-4054-BEF3-62B8BA7A57CB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960895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802.11-18/</a:t>
            </a:r>
            <a:r>
              <a:rPr lang="en-US" altLang="ja-JP"/>
              <a:t>1533</a:t>
            </a:r>
            <a:r>
              <a:rPr lang="en-US"/>
              <a:t>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September 2018</a:t>
            </a:r>
            <a:endParaRPr lang="en-GB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fr-FR" altLang="ja-JP" sz="1200"/>
              <a:t>Yusuke Tanaka(Sony Corporation), et al.</a:t>
            </a:r>
            <a:endParaRPr lang="en-US" altLang="ja-JP" sz="120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0FE52186-36B6-4054-BEF3-62B8BA7A57CB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403664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Wingdings" panose="05000000000000000000" pitchFamily="2" charset="2"/>
              <a:buChar char="Ø"/>
            </a:pPr>
            <a:endParaRPr kumimoji="1" lang="ja-JP" alt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802.11-18/</a:t>
            </a:r>
            <a:r>
              <a:rPr lang="en-US" altLang="ja-JP"/>
              <a:t>1533</a:t>
            </a:r>
            <a:r>
              <a:rPr lang="en-US"/>
              <a:t>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September 2018</a:t>
            </a:r>
            <a:endParaRPr lang="en-GB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fr-FR" altLang="ja-JP" sz="1200"/>
              <a:t>Yusuke Tanaka(Sony Corporation), et al.</a:t>
            </a:r>
            <a:endParaRPr lang="en-US" altLang="ja-JP" sz="120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0FE52186-36B6-4054-BEF3-62B8BA7A57CB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512237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802.11-18/</a:t>
            </a:r>
            <a:r>
              <a:rPr lang="en-US" altLang="ja-JP"/>
              <a:t>1533</a:t>
            </a:r>
            <a:r>
              <a:rPr lang="en-US"/>
              <a:t>r0</a:t>
            </a:r>
            <a:endParaRPr lang="en-US" dirty="0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September 2018</a:t>
            </a:r>
            <a:endParaRPr lang="en-GB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fr-FR" altLang="ja-JP" sz="1200"/>
              <a:t>Yusuke Tanaka(Sony Corporation), et al.</a:t>
            </a:r>
            <a:endParaRPr lang="en-US" altLang="ja-JP" sz="1200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0FE52186-36B6-4054-BEF3-62B8BA7A57CB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906252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802.11-18/</a:t>
            </a:r>
            <a:r>
              <a:rPr lang="en-US" altLang="ja-JP"/>
              <a:t>1533</a:t>
            </a:r>
            <a:r>
              <a:rPr lang="en-US"/>
              <a:t>r0</a:t>
            </a:r>
            <a:endParaRPr lang="en-US" dirty="0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September 2018</a:t>
            </a:r>
            <a:endParaRPr lang="en-GB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fr-FR" altLang="ja-JP" sz="1200"/>
              <a:t>Yusuke Tanaka(Sony Corporation), et al.</a:t>
            </a:r>
            <a:endParaRPr lang="en-US" altLang="ja-JP" sz="1200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0FE52186-36B6-4054-BEF3-62B8BA7A57CB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6478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8" name="タイトル 1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5E72CB58-07E5-4159-867B-77249821C1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dirty="0"/>
              <a:t>Kosuke Aio(Sony Corporation), et al.</a:t>
            </a:r>
            <a:endParaRPr 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07BDABFB-C618-403F-B59C-350283B926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AA0DB6A0-3FAC-4C50-B855-05E2EFEC7C9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20773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11"/>
          <p:cNvCxnSpPr>
            <a:cxnSpLocks noChangeShapeType="1"/>
          </p:cNvCxnSpPr>
          <p:nvPr userDrawn="1"/>
        </p:nvCxnSpPr>
        <p:spPr bwMode="auto">
          <a:xfrm>
            <a:off x="771526" y="608420"/>
            <a:ext cx="7772400" cy="0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タイトル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8" name="スライド番号プレースホルダー 7">
            <a:extLst>
              <a:ext uri="{FF2B5EF4-FFF2-40B4-BE49-F238E27FC236}">
                <a16:creationId xmlns:a16="http://schemas.microsoft.com/office/drawing/2014/main" id="{7823F01D-059B-40B6-A941-378CE7917A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AA0DB6A0-3FAC-4C50-B855-05E2EFEC7C9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9" name="フッター プレースホルダー 6">
            <a:extLst>
              <a:ext uri="{FF2B5EF4-FFF2-40B4-BE49-F238E27FC236}">
                <a16:creationId xmlns:a16="http://schemas.microsoft.com/office/drawing/2014/main" id="{DBEE88E5-BB3D-4C9B-B365-4CFF9967D0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867400" y="6475413"/>
            <a:ext cx="2676526" cy="184666"/>
          </a:xfrm>
        </p:spPr>
        <p:txBody>
          <a:bodyPr/>
          <a:lstStyle/>
          <a:p>
            <a:pPr>
              <a:defRPr/>
            </a:pPr>
            <a:r>
              <a:rPr lang="fr-FR" dirty="0"/>
              <a:t>Kosuke Aio(Sony Corporation), et al.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01065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867400" y="6475413"/>
            <a:ext cx="267652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b="1"/>
            </a:lvl1pPr>
          </a:lstStyle>
          <a:p>
            <a:pPr>
              <a:defRPr/>
            </a:pPr>
            <a:r>
              <a:rPr lang="fr-FR" dirty="0"/>
              <a:t>Kosuke Aio(Sony Corporation), et al.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2400" y="6475413"/>
            <a:ext cx="53540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200" b="0"/>
            </a:lvl1pPr>
          </a:lstStyle>
          <a:p>
            <a:pPr>
              <a:defRPr/>
            </a:pPr>
            <a:r>
              <a:rPr lang="en-US" dirty="0"/>
              <a:t>Slide </a:t>
            </a:r>
            <a:fld id="{AA0DB6A0-3FAC-4C50-B855-05E2EFEC7C9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 sz="2400" dirty="0"/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 sz="2400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47EBAF5-52AC-49CF-A3FD-31E596F2D8C6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5129148" y="331808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GB" altLang="en-US" sz="1800" b="1" dirty="0"/>
              <a:t>doc.: IEEE 802.11-20/0457r0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031D55B-1F73-4D59-B8F1-227F435EA8F1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685800" y="6475413"/>
            <a:ext cx="75020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 b="1" dirty="0"/>
              <a:t>Submission</a:t>
            </a:r>
          </a:p>
        </p:txBody>
      </p:sp>
      <p:sp>
        <p:nvSpPr>
          <p:cNvPr id="12" name="テキスト プレースホルダー 9">
            <a:extLst>
              <a:ext uri="{FF2B5EF4-FFF2-40B4-BE49-F238E27FC236}">
                <a16:creationId xmlns:a16="http://schemas.microsoft.com/office/drawing/2014/main" id="{6505F570-F363-4E91-9B96-F17A995D7F47}"/>
              </a:ext>
            </a:extLst>
          </p:cNvPr>
          <p:cNvSpPr txBox="1">
            <a:spLocks/>
          </p:cNvSpPr>
          <p:nvPr userDrawn="1"/>
        </p:nvSpPr>
        <p:spPr>
          <a:xfrm>
            <a:off x="685800" y="304800"/>
            <a:ext cx="1600200" cy="303613"/>
          </a:xfrm>
          <a:prstGeom prst="rect">
            <a:avLst/>
          </a:prstGeom>
        </p:spPr>
        <p:txBody>
          <a:bodyPr/>
          <a:lstStyle>
            <a:lvl1pPr marL="0" indent="0" algn="l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8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kumimoji="1" lang="en-US" altLang="ja-JP" kern="0" dirty="0"/>
              <a:t>March 2020</a:t>
            </a:r>
            <a:endParaRPr kumimoji="1" lang="ja-JP" altLang="en-US" kern="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525" r:id="rId1"/>
    <p:sldLayoutId id="2147485548" r:id="rId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>
            <a:extLst>
              <a:ext uri="{FF2B5EF4-FFF2-40B4-BE49-F238E27FC236}">
                <a16:creationId xmlns:a16="http://schemas.microsoft.com/office/drawing/2014/main" id="{3F014C21-6B96-4709-9588-83A9B1F6CD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Discussion on</a:t>
            </a:r>
            <a:br>
              <a:rPr kumimoji="1" lang="en-US" altLang="ja-JP" dirty="0"/>
            </a:br>
            <a:r>
              <a:rPr kumimoji="1" lang="en-US" altLang="ja-JP" dirty="0"/>
              <a:t>Coordinated Spatial Reuse Operation</a:t>
            </a:r>
            <a:endParaRPr kumimoji="1"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8AE3308-862A-4E7C-87E2-D54EAE4B03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AA0DB6A0-3FAC-4C50-B855-05E2EFEC7C93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9" name="字幕 7">
            <a:extLst>
              <a:ext uri="{FF2B5EF4-FFF2-40B4-BE49-F238E27FC236}">
                <a16:creationId xmlns:a16="http://schemas.microsoft.com/office/drawing/2014/main" id="{489F3AC0-28D2-4143-93BA-258F8BE3C8C2}"/>
              </a:ext>
            </a:extLst>
          </p:cNvPr>
          <p:cNvSpPr txBox="1">
            <a:spLocks/>
          </p:cNvSpPr>
          <p:nvPr/>
        </p:nvSpPr>
        <p:spPr bwMode="auto">
          <a:xfrm>
            <a:off x="1371600" y="1981200"/>
            <a:ext cx="6400800" cy="175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>
                <a:solidFill>
                  <a:schemeClr val="tx1"/>
                </a:solidFill>
                <a:latin typeface="+mn-lt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5pPr>
            <a:lvl6pPr marL="22860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6pPr>
            <a:lvl7pPr marL="2743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7pPr>
            <a:lvl8pPr marL="3200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8pPr>
            <a:lvl9pPr marL="3657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altLang="ja-JP" sz="2000" kern="0" dirty="0"/>
              <a:t>Date:</a:t>
            </a:r>
            <a:r>
              <a:rPr lang="en-US" altLang="ja-JP" sz="2000" b="0" kern="0" dirty="0"/>
              <a:t> 2020-3-26</a:t>
            </a:r>
          </a:p>
        </p:txBody>
      </p:sp>
      <p:sp>
        <p:nvSpPr>
          <p:cNvPr id="15" name="フッター プレースホルダー 5">
            <a:extLst>
              <a:ext uri="{FF2B5EF4-FFF2-40B4-BE49-F238E27FC236}">
                <a16:creationId xmlns:a16="http://schemas.microsoft.com/office/drawing/2014/main" id="{DCA76D14-4D5C-4408-A0CB-008625DDCE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867400" y="6475413"/>
            <a:ext cx="2676526" cy="184666"/>
          </a:xfrm>
        </p:spPr>
        <p:txBody>
          <a:bodyPr/>
          <a:lstStyle/>
          <a:p>
            <a:pPr>
              <a:defRPr/>
            </a:pPr>
            <a:r>
              <a:rPr lang="fr-FR" dirty="0"/>
              <a:t>Kosuke Aio(Sony Corporation), et al.</a:t>
            </a:r>
            <a:endParaRPr lang="en-US" dirty="0"/>
          </a:p>
        </p:txBody>
      </p:sp>
      <p:sp>
        <p:nvSpPr>
          <p:cNvPr id="20" name="Rectangle 12">
            <a:extLst>
              <a:ext uri="{FF2B5EF4-FFF2-40B4-BE49-F238E27FC236}">
                <a16:creationId xmlns:a16="http://schemas.microsoft.com/office/drawing/2014/main" id="{6FB1D45C-FE40-4423-AD81-8EB50459C5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272796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US" sz="2000" dirty="0"/>
              <a:t>Authors:</a:t>
            </a:r>
            <a:endParaRPr lang="en-US" sz="2000" b="0" dirty="0"/>
          </a:p>
        </p:txBody>
      </p:sp>
      <p:graphicFrame>
        <p:nvGraphicFramePr>
          <p:cNvPr id="8" name="表 7">
            <a:extLst>
              <a:ext uri="{FF2B5EF4-FFF2-40B4-BE49-F238E27FC236}">
                <a16:creationId xmlns:a16="http://schemas.microsoft.com/office/drawing/2014/main" id="{FFCD9A26-9F9B-4864-A028-98D53AAD4AF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08442496"/>
              </p:ext>
            </p:extLst>
          </p:nvPr>
        </p:nvGraphicFramePr>
        <p:xfrm>
          <a:off x="483361" y="3108960"/>
          <a:ext cx="8177277" cy="25603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005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8940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954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3850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95338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79400">
                <a:tc>
                  <a:txBody>
                    <a:bodyPr/>
                    <a:lstStyle/>
                    <a:p>
                      <a:r>
                        <a:rPr kumimoji="1" lang="en-US" altLang="ja-JP" sz="1500" b="1" dirty="0"/>
                        <a:t>Name</a:t>
                      </a:r>
                      <a:endParaRPr kumimoji="1" lang="ja-JP" altLang="en-US" sz="15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500" b="1" dirty="0"/>
                        <a:t>Company</a:t>
                      </a:r>
                      <a:endParaRPr kumimoji="1" lang="ja-JP" altLang="en-US" sz="15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500" b="1" dirty="0"/>
                        <a:t>Address</a:t>
                      </a:r>
                      <a:endParaRPr kumimoji="1" lang="ja-JP" altLang="en-US" sz="15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500" b="1" dirty="0"/>
                        <a:t>Phone</a:t>
                      </a:r>
                      <a:endParaRPr kumimoji="1" lang="ja-JP" altLang="en-US" sz="15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500" b="1" dirty="0"/>
                        <a:t>Email</a:t>
                      </a:r>
                      <a:endParaRPr kumimoji="1" lang="ja-JP" altLang="en-US" sz="15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r>
                        <a:rPr kumimoji="1" lang="en-US" altLang="ja-JP" sz="1500" dirty="0"/>
                        <a:t>Kosuke Aio</a:t>
                      </a:r>
                      <a:endParaRPr kumimoji="1" lang="ja-JP" altLang="en-US" sz="1500" dirty="0"/>
                    </a:p>
                  </a:txBody>
                  <a:tcPr anchor="ctr"/>
                </a:tc>
                <a:tc rowSpan="7">
                  <a:txBody>
                    <a:bodyPr/>
                    <a:lstStyle/>
                    <a:p>
                      <a:r>
                        <a:rPr kumimoji="1" lang="en-US" altLang="ja-JP" sz="1500" dirty="0"/>
                        <a:t>Sony Corporation</a:t>
                      </a:r>
                      <a:endParaRPr kumimoji="1" lang="ja-JP" altLang="en-US" sz="1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500" dirty="0"/>
                        <a:t>Kosuke.Aio@sony.com</a:t>
                      </a:r>
                      <a:endParaRPr kumimoji="1" lang="ja-JP" altLang="en-US" sz="15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500" dirty="0"/>
                        <a:t>Yusuke</a:t>
                      </a:r>
                      <a:r>
                        <a:rPr kumimoji="1" lang="en-US" altLang="ja-JP" sz="1500" baseline="0" dirty="0"/>
                        <a:t> Tanaka</a:t>
                      </a:r>
                      <a:endParaRPr kumimoji="1" lang="ja-JP" altLang="en-US" sz="150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sz="1500" dirty="0"/>
                        <a:t>Yusuke.YT.Tanaka@sony.com</a:t>
                      </a:r>
                      <a:endParaRPr kumimoji="1" lang="ja-JP" altLang="en-US" sz="15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57296503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500" dirty="0"/>
                        <a:t>Ryuichi Hirata</a:t>
                      </a:r>
                      <a:endParaRPr kumimoji="1" lang="ja-JP" altLang="en-US" sz="150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500" dirty="0"/>
                        <a:t>Ryuichi.Hirata@sony.com</a:t>
                      </a:r>
                      <a:endParaRPr kumimoji="1" lang="ja-JP" altLang="en-US" sz="15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773897951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500" dirty="0"/>
                        <a:t>Thomas Handte</a:t>
                      </a:r>
                      <a:endParaRPr kumimoji="1" lang="ja-JP" altLang="en-US" sz="150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da-DK" altLang="ja-JP" sz="1500" dirty="0"/>
                        <a:t>Thomas.Handte@sony.com</a:t>
                      </a:r>
                      <a:endParaRPr kumimoji="1" lang="ja-JP" altLang="en-US" sz="15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54278873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500" dirty="0"/>
                        <a:t>Dana Ciochina</a:t>
                      </a:r>
                      <a:endParaRPr kumimoji="1" lang="ja-JP" altLang="en-US" sz="150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kumimoji="1" lang="ja-JP" altLang="en-US" sz="1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500" dirty="0"/>
                        <a:t>Dana.Ciochina@sony.com</a:t>
                      </a:r>
                      <a:endParaRPr kumimoji="1" lang="ja-JP" altLang="en-US" sz="15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644854183"/>
                  </a:ext>
                </a:extLst>
              </a:tr>
              <a:tr h="26416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500" dirty="0"/>
                        <a:t>Mohamed Abouelseoud</a:t>
                      </a:r>
                      <a:endParaRPr kumimoji="1" lang="ja-JP" altLang="en-US" sz="150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kumimoji="1" lang="ja-JP" altLang="en-US" sz="1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500" dirty="0"/>
                        <a:t>Mohamed.Abouelseoud@sony.com</a:t>
                      </a:r>
                      <a:endParaRPr kumimoji="1" lang="ja-JP" altLang="en-US" sz="15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4112316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fr-FR" altLang="ja-JP" sz="1500" dirty="0"/>
                        <a:t>Liangxiao</a:t>
                      </a:r>
                      <a:r>
                        <a:rPr kumimoji="1" lang="ja-JP" altLang="en-US" sz="1500" dirty="0"/>
                        <a:t> </a:t>
                      </a:r>
                      <a:r>
                        <a:rPr kumimoji="1" lang="en-US" altLang="ja-JP" sz="1500" dirty="0"/>
                        <a:t>Xin</a:t>
                      </a:r>
                      <a:endParaRPr kumimoji="1" lang="ja-JP" altLang="en-US" sz="150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kumimoji="1" lang="ja-JP" altLang="en-US" sz="1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fr-FR" altLang="ja-JP" sz="1500" dirty="0"/>
                        <a:t>Liangxiao.Xin@sony.com</a:t>
                      </a:r>
                      <a:endParaRPr kumimoji="1" lang="ja-JP" altLang="en-US" sz="15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0089938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9926772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26AA2B1C-94B7-46E8-A01C-D0057A31F3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AA0DB6A0-3FAC-4C50-B855-05E2EFEC7C93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605A886-BAE6-466F-8F06-A9652F2664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dirty="0"/>
              <a:t>Kosuke Aio(Sony Corporation), et al.</a:t>
            </a:r>
            <a:endParaRPr lang="en-US" dirty="0"/>
          </a:p>
        </p:txBody>
      </p:sp>
      <p:sp>
        <p:nvSpPr>
          <p:cNvPr id="9" name="コンテンツ プレースホルダー 1">
            <a:extLst>
              <a:ext uri="{FF2B5EF4-FFF2-40B4-BE49-F238E27FC236}">
                <a16:creationId xmlns:a16="http://schemas.microsoft.com/office/drawing/2014/main" id="{6CE2B944-C08C-4AFB-9451-DEF492A5A1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28799"/>
            <a:ext cx="8229600" cy="4646614"/>
          </a:xfrm>
        </p:spPr>
        <p:txBody>
          <a:bodyPr/>
          <a:lstStyle/>
          <a:p>
            <a:r>
              <a:rPr kumimoji="1" lang="en-US" altLang="ja-JP" sz="2000" dirty="0"/>
              <a:t>Home Mesh Scenario based on [6]</a:t>
            </a:r>
          </a:p>
          <a:p>
            <a:pPr lvl="1"/>
            <a:r>
              <a:rPr kumimoji="1" lang="en-US" altLang="ja-JP" sz="1600" dirty="0"/>
              <a:t>Layout</a:t>
            </a:r>
          </a:p>
          <a:p>
            <a:pPr lvl="2"/>
            <a:r>
              <a:rPr kumimoji="1" lang="en-US" altLang="ja-JP" sz="1600" dirty="0"/>
              <a:t>3APs are deployed as shown in the right figure.</a:t>
            </a:r>
          </a:p>
          <a:p>
            <a:pPr lvl="2"/>
            <a:r>
              <a:rPr kumimoji="1" lang="en-US" altLang="ja-JP" sz="1600" dirty="0"/>
              <a:t>One STA per room is dropped randomly to be associated</a:t>
            </a:r>
            <a:br>
              <a:rPr kumimoji="1" lang="en-US" altLang="ja-JP" sz="1600" dirty="0"/>
            </a:br>
            <a:r>
              <a:rPr kumimoji="1" lang="en-US" altLang="ja-JP" sz="1600" dirty="0"/>
              <a:t> with an AP in the same room.</a:t>
            </a:r>
          </a:p>
          <a:p>
            <a:pPr lvl="1"/>
            <a:r>
              <a:rPr kumimoji="1" lang="en-US" altLang="ja-JP" sz="1600" dirty="0"/>
              <a:t>Assumption</a:t>
            </a:r>
          </a:p>
          <a:p>
            <a:pPr lvl="2"/>
            <a:r>
              <a:rPr kumimoji="1" lang="en-US" altLang="ja-JP" sz="1600" dirty="0"/>
              <a:t>DL only. Each AP transmits data to one associated-STA</a:t>
            </a:r>
          </a:p>
          <a:p>
            <a:pPr lvl="2"/>
            <a:r>
              <a:rPr kumimoji="1" lang="en-US" altLang="ja-JP" sz="1600" dirty="0"/>
              <a:t>APs obtain TXOP in turn with every probability.</a:t>
            </a:r>
          </a:p>
          <a:p>
            <a:pPr lvl="1"/>
            <a:r>
              <a:rPr kumimoji="1" lang="en-US" altLang="ja-JP" sz="1600" dirty="0"/>
              <a:t>Parameter</a:t>
            </a:r>
          </a:p>
          <a:p>
            <a:pPr marL="457200" lvl="1" indent="0">
              <a:buNone/>
            </a:pPr>
            <a:endParaRPr kumimoji="1" lang="en-US" altLang="ja-JP" sz="1600" dirty="0"/>
          </a:p>
        </p:txBody>
      </p:sp>
      <p:sp>
        <p:nvSpPr>
          <p:cNvPr id="10" name="タイトル 2">
            <a:extLst>
              <a:ext uri="{FF2B5EF4-FFF2-40B4-BE49-F238E27FC236}">
                <a16:creationId xmlns:a16="http://schemas.microsoft.com/office/drawing/2014/main" id="{B7DC3008-6B7F-4107-B5C9-D0BF6DB679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kumimoji="1" lang="en-US" altLang="ja-JP" sz="2800" dirty="0"/>
              <a:t>Simulation Scenario</a:t>
            </a:r>
            <a:endParaRPr kumimoji="1" lang="ja-JP" altLang="en-US" sz="2800" dirty="0"/>
          </a:p>
        </p:txBody>
      </p:sp>
      <p:grpSp>
        <p:nvGrpSpPr>
          <p:cNvPr id="14" name="グループ化 13">
            <a:extLst>
              <a:ext uri="{FF2B5EF4-FFF2-40B4-BE49-F238E27FC236}">
                <a16:creationId xmlns:a16="http://schemas.microsoft.com/office/drawing/2014/main" id="{BA6A5BEB-75B7-4458-B215-C12352A753E4}"/>
              </a:ext>
            </a:extLst>
          </p:cNvPr>
          <p:cNvGrpSpPr/>
          <p:nvPr/>
        </p:nvGrpSpPr>
        <p:grpSpPr>
          <a:xfrm>
            <a:off x="6301521" y="1985342"/>
            <a:ext cx="2741431" cy="2403866"/>
            <a:chOff x="6365522" y="4006141"/>
            <a:chExt cx="2626075" cy="2302714"/>
          </a:xfrm>
        </p:grpSpPr>
        <p:pic>
          <p:nvPicPr>
            <p:cNvPr id="3" name="図 2">
              <a:extLst>
                <a:ext uri="{FF2B5EF4-FFF2-40B4-BE49-F238E27FC236}">
                  <a16:creationId xmlns:a16="http://schemas.microsoft.com/office/drawing/2014/main" id="{68667D95-5A5A-469D-B55E-5A20404BE6DF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6365522" y="4006141"/>
              <a:ext cx="2626075" cy="2302714"/>
            </a:xfrm>
            <a:prstGeom prst="rect">
              <a:avLst/>
            </a:prstGeom>
          </p:spPr>
        </p:pic>
        <p:cxnSp>
          <p:nvCxnSpPr>
            <p:cNvPr id="7" name="直線コネクタ 6">
              <a:extLst>
                <a:ext uri="{FF2B5EF4-FFF2-40B4-BE49-F238E27FC236}">
                  <a16:creationId xmlns:a16="http://schemas.microsoft.com/office/drawing/2014/main" id="{5A1882D0-A625-41F6-8881-95B3D6A0CC82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6629400" y="4067034"/>
              <a:ext cx="0" cy="962167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12" name="直線コネクタ 11">
              <a:extLst>
                <a:ext uri="{FF2B5EF4-FFF2-40B4-BE49-F238E27FC236}">
                  <a16:creationId xmlns:a16="http://schemas.microsoft.com/office/drawing/2014/main" id="{6484C4D4-5EDC-47F2-9532-080B226BBE7C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6629400" y="4067034"/>
              <a:ext cx="1018625" cy="1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</p:grp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E96C710A-977C-4506-9A51-17ED8DA07A72}"/>
              </a:ext>
            </a:extLst>
          </p:cNvPr>
          <p:cNvSpPr txBox="1"/>
          <p:nvPr/>
        </p:nvSpPr>
        <p:spPr>
          <a:xfrm>
            <a:off x="6705600" y="1678442"/>
            <a:ext cx="208528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600" b="1" dirty="0">
                <a:latin typeface="Calibri" panose="020F0502020204030204" pitchFamily="34" charset="0"/>
                <a:ea typeface="ＭＳ Ｐゴシック" panose="020B0600070205080204" pitchFamily="50" charset="-128"/>
              </a:rPr>
              <a:t>&lt;Layout of Nodes&gt;</a:t>
            </a:r>
            <a:endParaRPr kumimoji="1" lang="ja-JP" altLang="en-US" sz="1600" b="1" dirty="0">
              <a:latin typeface="Calibri" panose="020F0502020204030204" pitchFamily="34" charset="0"/>
              <a:ea typeface="ＭＳ Ｐゴシック" panose="020B0600070205080204" pitchFamily="50" charset="-128"/>
            </a:endParaRPr>
          </a:p>
        </p:txBody>
      </p:sp>
      <p:graphicFrame>
        <p:nvGraphicFramePr>
          <p:cNvPr id="13" name="表 12">
            <a:extLst>
              <a:ext uri="{FF2B5EF4-FFF2-40B4-BE49-F238E27FC236}">
                <a16:creationId xmlns:a16="http://schemas.microsoft.com/office/drawing/2014/main" id="{F9C5015B-1C22-4943-BA5B-BCD3028F459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44100895"/>
              </p:ext>
            </p:extLst>
          </p:nvPr>
        </p:nvGraphicFramePr>
        <p:xfrm>
          <a:off x="1219200" y="4525586"/>
          <a:ext cx="3351086" cy="182880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1834706">
                  <a:extLst>
                    <a:ext uri="{9D8B030D-6E8A-4147-A177-3AD203B41FA5}">
                      <a16:colId xmlns:a16="http://schemas.microsoft.com/office/drawing/2014/main" val="341009744"/>
                    </a:ext>
                  </a:extLst>
                </a:gridCol>
                <a:gridCol w="1516380">
                  <a:extLst>
                    <a:ext uri="{9D8B030D-6E8A-4147-A177-3AD203B41FA5}">
                      <a16:colId xmlns:a16="http://schemas.microsoft.com/office/drawing/2014/main" val="941825001"/>
                    </a:ext>
                  </a:extLst>
                </a:gridCol>
              </a:tblGrid>
              <a:tr h="197061">
                <a:tc>
                  <a:txBody>
                    <a:bodyPr/>
                    <a:lstStyle/>
                    <a:p>
                      <a:r>
                        <a:rPr lang="en-US" altLang="ja-JP" sz="1400" dirty="0">
                          <a:latin typeface="SST"/>
                        </a:rPr>
                        <a:t>Frequency, Bandwidth</a:t>
                      </a:r>
                      <a:endParaRPr kumimoji="1" lang="ja-JP" altLang="en-US" sz="1400" dirty="0">
                        <a:latin typeface="SS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ja-JP" sz="1400" dirty="0">
                          <a:latin typeface="SST"/>
                        </a:rPr>
                        <a:t>5180MHz, 80MHz</a:t>
                      </a:r>
                      <a:endParaRPr kumimoji="1" lang="ja-JP" altLang="en-US" sz="1400" dirty="0">
                        <a:latin typeface="SS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05952203"/>
                  </a:ext>
                </a:extLst>
              </a:tr>
              <a:tr h="197061">
                <a:tc>
                  <a:txBody>
                    <a:bodyPr/>
                    <a:lstStyle/>
                    <a:p>
                      <a:r>
                        <a:rPr lang="en-US" altLang="ja-JP" sz="1400" dirty="0">
                          <a:latin typeface="SST"/>
                        </a:rPr>
                        <a:t>Max Tx Power</a:t>
                      </a:r>
                      <a:endParaRPr kumimoji="1" lang="ja-JP" altLang="en-US" sz="1400" dirty="0">
                        <a:latin typeface="SS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ja-JP" sz="1400" dirty="0">
                          <a:latin typeface="SST"/>
                        </a:rPr>
                        <a:t>21dBm per AP</a:t>
                      </a:r>
                      <a:endParaRPr kumimoji="1" lang="ja-JP" altLang="en-US" sz="1400" dirty="0">
                        <a:latin typeface="SS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24190310"/>
                  </a:ext>
                </a:extLst>
              </a:tr>
              <a:tr h="197061">
                <a:tc>
                  <a:txBody>
                    <a:bodyPr/>
                    <a:lstStyle/>
                    <a:p>
                      <a:r>
                        <a:rPr lang="en-US" altLang="ja-JP" sz="1400" dirty="0">
                          <a:latin typeface="SST"/>
                        </a:rPr>
                        <a:t>NF</a:t>
                      </a:r>
                      <a:endParaRPr kumimoji="1" lang="ja-JP" altLang="en-US" sz="1400" dirty="0">
                        <a:latin typeface="SS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ja-JP" sz="1400" dirty="0">
                          <a:latin typeface="SST"/>
                        </a:rPr>
                        <a:t>7dB</a:t>
                      </a:r>
                      <a:endParaRPr kumimoji="1" lang="ja-JP" altLang="en-US" sz="1400" dirty="0">
                        <a:latin typeface="SS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3344033"/>
                  </a:ext>
                </a:extLst>
              </a:tr>
              <a:tr h="197061">
                <a:tc>
                  <a:txBody>
                    <a:bodyPr/>
                    <a:lstStyle/>
                    <a:p>
                      <a:r>
                        <a:rPr lang="en-US" altLang="ja-JP" sz="1400" dirty="0">
                          <a:latin typeface="SST"/>
                        </a:rPr>
                        <a:t>Tx/Rx Ant </a:t>
                      </a:r>
                      <a:endParaRPr kumimoji="1" lang="ja-JP" altLang="en-US" sz="1400" dirty="0">
                        <a:latin typeface="SS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>
                          <a:latin typeface="SST"/>
                        </a:rPr>
                        <a:t>(AP, STA) = (4, 2)</a:t>
                      </a:r>
                      <a:endParaRPr kumimoji="1" lang="ja-JP" altLang="en-US" sz="1400" dirty="0">
                        <a:latin typeface="SS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85476600"/>
                  </a:ext>
                </a:extLst>
              </a:tr>
              <a:tr h="232348">
                <a:tc>
                  <a:txBody>
                    <a:bodyPr/>
                    <a:lstStyle/>
                    <a:p>
                      <a:r>
                        <a:rPr kumimoji="1" lang="en-US" altLang="ja-JP" sz="1400" dirty="0">
                          <a:latin typeface="SST"/>
                        </a:rPr>
                        <a:t>Stream</a:t>
                      </a:r>
                      <a:endParaRPr kumimoji="1" lang="ja-JP" altLang="en-US" sz="1400" dirty="0">
                        <a:latin typeface="SS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>
                          <a:latin typeface="SST"/>
                        </a:rPr>
                        <a:t>1/STA</a:t>
                      </a:r>
                      <a:endParaRPr kumimoji="1" lang="ja-JP" altLang="en-US" sz="1400" dirty="0">
                        <a:latin typeface="SS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93679272"/>
                  </a:ext>
                </a:extLst>
              </a:tr>
              <a:tr h="197061">
                <a:tc>
                  <a:txBody>
                    <a:bodyPr/>
                    <a:lstStyle/>
                    <a:p>
                      <a:r>
                        <a:rPr lang="en-US" altLang="ja-JP" sz="1400" dirty="0">
                          <a:latin typeface="SST"/>
                        </a:rPr>
                        <a:t>MCS</a:t>
                      </a:r>
                      <a:endParaRPr kumimoji="1" lang="ja-JP" altLang="en-US" sz="1400" dirty="0">
                        <a:latin typeface="SS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ja-JP" sz="1400" dirty="0">
                          <a:latin typeface="SST"/>
                        </a:rPr>
                        <a:t>0 - 11</a:t>
                      </a:r>
                      <a:endParaRPr kumimoji="1" lang="ja-JP" altLang="en-US" sz="1400" dirty="0">
                        <a:latin typeface="SS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24272317"/>
                  </a:ext>
                </a:extLst>
              </a:tr>
            </a:tbl>
          </a:graphicData>
        </a:graphic>
      </p:graphicFrame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3523DBA4-8EF7-46FC-8ACF-DE77156B1EA9}"/>
              </a:ext>
            </a:extLst>
          </p:cNvPr>
          <p:cNvSpPr/>
          <p:nvPr/>
        </p:nvSpPr>
        <p:spPr>
          <a:xfrm>
            <a:off x="4648200" y="5772922"/>
            <a:ext cx="463512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200" b="0" dirty="0">
                <a:latin typeface="SST"/>
              </a:rPr>
              <a:t>Eq1.(1) : PL(d) = 40.05 + 20*log10(</a:t>
            </a:r>
            <a:r>
              <a:rPr lang="en-US" altLang="ja-JP" sz="1200" b="0" dirty="0" err="1">
                <a:latin typeface="SST"/>
              </a:rPr>
              <a:t>freq</a:t>
            </a:r>
            <a:r>
              <a:rPr lang="en-US" altLang="ja-JP" sz="1200" b="0" dirty="0">
                <a:latin typeface="SST"/>
              </a:rPr>
              <a:t>/2.4)+ 20*log10(min(Dis, bp)) </a:t>
            </a:r>
            <a:br>
              <a:rPr lang="en-US" altLang="ja-JP" sz="1200" b="0" dirty="0">
                <a:latin typeface="SST"/>
              </a:rPr>
            </a:br>
            <a:r>
              <a:rPr lang="en-US" altLang="ja-JP" sz="1200" b="0" dirty="0">
                <a:latin typeface="SST"/>
              </a:rPr>
              <a:t>                                       + (Dis &gt; bp) .* (35*log10(Dis/bp)) + Wn * 10dB</a:t>
            </a: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A0EE9925-DD8C-4884-9A94-6ECF62E4F48D}"/>
              </a:ext>
            </a:extLst>
          </p:cNvPr>
          <p:cNvSpPr txBox="1"/>
          <p:nvPr/>
        </p:nvSpPr>
        <p:spPr>
          <a:xfrm>
            <a:off x="4901646" y="6188368"/>
            <a:ext cx="4237057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050" b="0" dirty="0">
                <a:latin typeface="SST"/>
              </a:rPr>
              <a:t>(“</a:t>
            </a:r>
            <a:r>
              <a:rPr lang="en-US" altLang="ja-JP" sz="1050" b="0" dirty="0" err="1">
                <a:latin typeface="SST"/>
              </a:rPr>
              <a:t>freq</a:t>
            </a:r>
            <a:r>
              <a:rPr lang="en-US" altLang="ja-JP" sz="1050" b="0" dirty="0">
                <a:latin typeface="SST"/>
              </a:rPr>
              <a:t>” = 5.18GHz, “Dis” = Tx/Rx distance, “bp” = 5m, “</a:t>
            </a:r>
            <a:r>
              <a:rPr lang="en-US" altLang="ja-JP" sz="1050" b="0" dirty="0" err="1">
                <a:latin typeface="SST"/>
              </a:rPr>
              <a:t>Wn</a:t>
            </a:r>
            <a:r>
              <a:rPr lang="en-US" altLang="ja-JP" sz="1050" b="0" dirty="0">
                <a:latin typeface="SST"/>
              </a:rPr>
              <a:t>” : Num. of wall)</a:t>
            </a:r>
          </a:p>
        </p:txBody>
      </p:sp>
      <p:graphicFrame>
        <p:nvGraphicFramePr>
          <p:cNvPr id="19" name="表 18">
            <a:extLst>
              <a:ext uri="{FF2B5EF4-FFF2-40B4-BE49-F238E27FC236}">
                <a16:creationId xmlns:a16="http://schemas.microsoft.com/office/drawing/2014/main" id="{CEE8C519-4B8F-4E74-A1DF-6CE2108FF92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4704887"/>
              </p:ext>
            </p:extLst>
          </p:nvPr>
        </p:nvGraphicFramePr>
        <p:xfrm>
          <a:off x="4724400" y="4525586"/>
          <a:ext cx="3782976" cy="121920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1482561">
                  <a:extLst>
                    <a:ext uri="{9D8B030D-6E8A-4147-A177-3AD203B41FA5}">
                      <a16:colId xmlns:a16="http://schemas.microsoft.com/office/drawing/2014/main" val="341009744"/>
                    </a:ext>
                  </a:extLst>
                </a:gridCol>
                <a:gridCol w="2300415">
                  <a:extLst>
                    <a:ext uri="{9D8B030D-6E8A-4147-A177-3AD203B41FA5}">
                      <a16:colId xmlns:a16="http://schemas.microsoft.com/office/drawing/2014/main" val="941825001"/>
                    </a:ext>
                  </a:extLst>
                </a:gridCol>
              </a:tblGrid>
              <a:tr h="197061">
                <a:tc>
                  <a:txBody>
                    <a:bodyPr/>
                    <a:lstStyle/>
                    <a:p>
                      <a:r>
                        <a:rPr kumimoji="1" lang="en-US" altLang="ja-JP" sz="1400" dirty="0">
                          <a:latin typeface="SST"/>
                        </a:rPr>
                        <a:t>Fading Model</a:t>
                      </a:r>
                      <a:endParaRPr kumimoji="1" lang="ja-JP" altLang="en-US" sz="1400" dirty="0">
                        <a:latin typeface="SS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 err="1">
                          <a:latin typeface="SST"/>
                        </a:rPr>
                        <a:t>TGac_D</a:t>
                      </a:r>
                      <a:r>
                        <a:rPr kumimoji="1" lang="en-US" altLang="ja-JP" sz="1400" dirty="0">
                          <a:latin typeface="SST"/>
                        </a:rPr>
                        <a:t> NLOS for all the links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40563840"/>
                  </a:ext>
                </a:extLst>
              </a:tr>
              <a:tr h="197061">
                <a:tc>
                  <a:txBody>
                    <a:bodyPr/>
                    <a:lstStyle/>
                    <a:p>
                      <a:r>
                        <a:rPr kumimoji="1" lang="en-US" altLang="ja-JP" sz="1400" dirty="0">
                          <a:latin typeface="SST"/>
                        </a:rPr>
                        <a:t>Pathloss Model</a:t>
                      </a:r>
                      <a:endParaRPr kumimoji="1" lang="ja-JP" altLang="en-US" sz="1400" dirty="0">
                        <a:latin typeface="SS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>
                          <a:latin typeface="SST"/>
                        </a:rPr>
                        <a:t>Eq.(1)</a:t>
                      </a:r>
                      <a:endParaRPr kumimoji="1" lang="ja-JP" altLang="en-US" sz="1400" dirty="0">
                        <a:latin typeface="SS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72170763"/>
                  </a:ext>
                </a:extLst>
              </a:tr>
              <a:tr h="197061">
                <a:tc>
                  <a:txBody>
                    <a:bodyPr/>
                    <a:lstStyle/>
                    <a:p>
                      <a:r>
                        <a:rPr lang="en-US" altLang="ja-JP" sz="1400" dirty="0">
                          <a:latin typeface="SST"/>
                        </a:rPr>
                        <a:t>Shadowing</a:t>
                      </a:r>
                      <a:endParaRPr kumimoji="1" lang="ja-JP" altLang="en-US" sz="1400" dirty="0">
                        <a:latin typeface="SS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ja-JP" sz="1400" dirty="0">
                          <a:latin typeface="SST"/>
                        </a:rPr>
                        <a:t>5dB log-normal for all link</a:t>
                      </a:r>
                      <a:endParaRPr kumimoji="1" lang="ja-JP" altLang="en-US" sz="1400" dirty="0">
                        <a:latin typeface="SS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00632960"/>
                  </a:ext>
                </a:extLst>
              </a:tr>
              <a:tr h="156341">
                <a:tc>
                  <a:txBody>
                    <a:bodyPr/>
                    <a:lstStyle/>
                    <a:p>
                      <a:r>
                        <a:rPr lang="en-US" altLang="ja-JP" sz="1400" dirty="0">
                          <a:latin typeface="SST"/>
                        </a:rPr>
                        <a:t>PPDU</a:t>
                      </a:r>
                      <a:endParaRPr kumimoji="1" lang="ja-JP" altLang="en-US" sz="1400" dirty="0">
                        <a:latin typeface="SS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ja-JP" sz="1400" dirty="0">
                          <a:latin typeface="SST"/>
                        </a:rPr>
                        <a:t>HE PPDU with 0.8us GI</a:t>
                      </a:r>
                      <a:endParaRPr kumimoji="1" lang="ja-JP" altLang="en-US" sz="1400" dirty="0">
                        <a:latin typeface="SS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5028597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314791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図 14" descr="テキスト, 地図 が含まれている画像&#10;&#10;自動的に生成された説明">
            <a:extLst>
              <a:ext uri="{FF2B5EF4-FFF2-40B4-BE49-F238E27FC236}">
                <a16:creationId xmlns:a16="http://schemas.microsoft.com/office/drawing/2014/main" id="{1724FDAE-4047-4395-9377-E54F7AE35F3D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21" r="6163"/>
          <a:stretch/>
        </p:blipFill>
        <p:spPr>
          <a:xfrm>
            <a:off x="-1672" y="1828800"/>
            <a:ext cx="4680000" cy="3912375"/>
          </a:xfrm>
          <a:prstGeom prst="rect">
            <a:avLst/>
          </a:prstGeom>
        </p:spPr>
      </p:pic>
      <p:pic>
        <p:nvPicPr>
          <p:cNvPr id="4" name="図 3" descr="テキスト, 地図 が含まれている画像&#10;&#10;自動的に生成された説明">
            <a:extLst>
              <a:ext uri="{FF2B5EF4-FFF2-40B4-BE49-F238E27FC236}">
                <a16:creationId xmlns:a16="http://schemas.microsoft.com/office/drawing/2014/main" id="{57DFEE7E-F5F3-42FF-970E-3A5C9DF76D25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80" r="7264"/>
          <a:stretch/>
        </p:blipFill>
        <p:spPr>
          <a:xfrm>
            <a:off x="4572000" y="1828800"/>
            <a:ext cx="4536000" cy="3912375"/>
          </a:xfrm>
          <a:prstGeom prst="rect">
            <a:avLst/>
          </a:prstGeom>
        </p:spPr>
      </p:pic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26AA2B1C-94B7-46E8-A01C-D0057A31F3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AA0DB6A0-3FAC-4C50-B855-05E2EFEC7C93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605A886-BAE6-466F-8F06-A9652F2664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/>
              <a:t>Kosuke Aio(Sony Corporation), et al.</a:t>
            </a:r>
            <a:endParaRPr lang="en-US" dirty="0"/>
          </a:p>
        </p:txBody>
      </p:sp>
      <p:sp>
        <p:nvSpPr>
          <p:cNvPr id="10" name="タイトル 2">
            <a:extLst>
              <a:ext uri="{FF2B5EF4-FFF2-40B4-BE49-F238E27FC236}">
                <a16:creationId xmlns:a16="http://schemas.microsoft.com/office/drawing/2014/main" id="{B7DC3008-6B7F-4107-B5C9-D0BF6DB679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kumimoji="1" lang="en-US" altLang="ja-JP" sz="2800" dirty="0"/>
              <a:t>Simulation Result</a:t>
            </a:r>
            <a:endParaRPr kumimoji="1" lang="ja-JP" altLang="en-US" sz="2800" dirty="0"/>
          </a:p>
        </p:txBody>
      </p:sp>
      <p:sp>
        <p:nvSpPr>
          <p:cNvPr id="2" name="コンテンツ プレースホルダー 1">
            <a:extLst>
              <a:ext uri="{FF2B5EF4-FFF2-40B4-BE49-F238E27FC236}">
                <a16:creationId xmlns:a16="http://schemas.microsoft.com/office/drawing/2014/main" id="{E0895830-53B3-4642-A0AB-171ADD11D1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76400"/>
            <a:ext cx="3886200" cy="1752600"/>
          </a:xfrm>
        </p:spPr>
        <p:txBody>
          <a:bodyPr/>
          <a:lstStyle/>
          <a:p>
            <a:r>
              <a:rPr kumimoji="1" lang="en-US" altLang="ja-JP" sz="2000" dirty="0"/>
              <a:t>Sum of throughput</a:t>
            </a:r>
            <a:endParaRPr kumimoji="1" lang="en-US" altLang="ja-JP" sz="2000" strike="sngStrike" dirty="0">
              <a:solidFill>
                <a:srgbClr val="00B050"/>
              </a:solidFill>
            </a:endParaRPr>
          </a:p>
        </p:txBody>
      </p:sp>
      <p:sp>
        <p:nvSpPr>
          <p:cNvPr id="7" name="コンテンツ プレースホルダー 1">
            <a:extLst>
              <a:ext uri="{FF2B5EF4-FFF2-40B4-BE49-F238E27FC236}">
                <a16:creationId xmlns:a16="http://schemas.microsoft.com/office/drawing/2014/main" id="{FBDD9875-041A-4A5E-8E0A-37357E7AF159}"/>
              </a:ext>
            </a:extLst>
          </p:cNvPr>
          <p:cNvSpPr txBox="1">
            <a:spLocks/>
          </p:cNvSpPr>
          <p:nvPr/>
        </p:nvSpPr>
        <p:spPr bwMode="auto">
          <a:xfrm>
            <a:off x="5029200" y="1676400"/>
            <a:ext cx="3886200" cy="144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kumimoji="1" lang="en-US" altLang="ja-JP" sz="2000" kern="0" dirty="0"/>
              <a:t>Throughput per STA</a:t>
            </a:r>
          </a:p>
        </p:txBody>
      </p:sp>
      <p:sp>
        <p:nvSpPr>
          <p:cNvPr id="11" name="吹き出し: 角を丸めた四角形 10">
            <a:extLst>
              <a:ext uri="{FF2B5EF4-FFF2-40B4-BE49-F238E27FC236}">
                <a16:creationId xmlns:a16="http://schemas.microsoft.com/office/drawing/2014/main" id="{058EEFF6-4CE8-4405-A9BB-4FECB8A50977}"/>
              </a:ext>
            </a:extLst>
          </p:cNvPr>
          <p:cNvSpPr/>
          <p:nvPr/>
        </p:nvSpPr>
        <p:spPr>
          <a:xfrm>
            <a:off x="2891109" y="2833847"/>
            <a:ext cx="2057400" cy="905227"/>
          </a:xfrm>
          <a:prstGeom prst="wedgeRoundRectCallout">
            <a:avLst>
              <a:gd name="adj1" fmla="val -38028"/>
              <a:gd name="adj2" fmla="val -84947"/>
              <a:gd name="adj3" fmla="val 16667"/>
            </a:avLst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ja-JP" sz="1200" b="0" u="sng" dirty="0">
                <a:solidFill>
                  <a:schemeClr val="tx1"/>
                </a:solidFill>
              </a:rPr>
              <a:t>Throughput Gain </a:t>
            </a:r>
          </a:p>
          <a:p>
            <a:r>
              <a:rPr kumimoji="1" lang="en-US" altLang="ja-JP" sz="1200" b="0" u="sng" dirty="0">
                <a:solidFill>
                  <a:schemeClr val="tx1"/>
                </a:solidFill>
              </a:rPr>
              <a:t>compared to TDD</a:t>
            </a:r>
            <a:r>
              <a:rPr kumimoji="1" lang="ja-JP" altLang="en-US" sz="1200" b="0" u="sng" dirty="0">
                <a:solidFill>
                  <a:schemeClr val="tx1"/>
                </a:solidFill>
              </a:rPr>
              <a:t> </a:t>
            </a:r>
            <a:r>
              <a:rPr kumimoji="1" lang="en-US" altLang="ja-JP" sz="1200" b="0" u="sng" dirty="0">
                <a:solidFill>
                  <a:schemeClr val="tx1"/>
                </a:solidFill>
              </a:rPr>
              <a:t>at </a:t>
            </a:r>
            <a:r>
              <a:rPr kumimoji="1" lang="en-US" altLang="ja-JP" sz="1200" b="0" u="sng" dirty="0" err="1">
                <a:solidFill>
                  <a:schemeClr val="tx1"/>
                </a:solidFill>
              </a:rPr>
              <a:t>cdf</a:t>
            </a:r>
            <a:r>
              <a:rPr kumimoji="1" lang="en-US" altLang="ja-JP" sz="1200" b="0" u="sng" dirty="0">
                <a:solidFill>
                  <a:schemeClr val="tx1"/>
                </a:solidFill>
              </a:rPr>
              <a:t>=0.9</a:t>
            </a:r>
            <a:endParaRPr lang="en-US" altLang="ja-JP" sz="1200" b="0" u="sng" dirty="0">
              <a:solidFill>
                <a:schemeClr val="tx1"/>
              </a:solidFill>
            </a:endParaRPr>
          </a:p>
          <a:p>
            <a:r>
              <a:rPr kumimoji="1" lang="en-US" altLang="ja-JP" sz="1200" b="0" dirty="0">
                <a:solidFill>
                  <a:srgbClr val="FF0000"/>
                </a:solidFill>
              </a:rPr>
              <a:t> - ax SR : x1.0</a:t>
            </a:r>
          </a:p>
          <a:p>
            <a:r>
              <a:rPr kumimoji="1" lang="en-US" altLang="ja-JP" sz="1200" dirty="0">
                <a:solidFill>
                  <a:srgbClr val="0B66DF"/>
                </a:solidFill>
              </a:rPr>
              <a:t> - Opt1 : x2.4</a:t>
            </a:r>
          </a:p>
          <a:p>
            <a:r>
              <a:rPr kumimoji="1" lang="en-US" altLang="ja-JP" sz="1200" dirty="0">
                <a:solidFill>
                  <a:srgbClr val="0B66DF"/>
                </a:solidFill>
              </a:rPr>
              <a:t> - Opt2 : x2.2</a:t>
            </a: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C8DA3FE6-011F-40FE-AE71-33869BC2AB9C}"/>
              </a:ext>
            </a:extLst>
          </p:cNvPr>
          <p:cNvSpPr/>
          <p:nvPr/>
        </p:nvSpPr>
        <p:spPr>
          <a:xfrm>
            <a:off x="36000" y="5741175"/>
            <a:ext cx="8763000" cy="646331"/>
          </a:xfrm>
          <a:prstGeom prst="rect">
            <a:avLst/>
          </a:prstGeom>
        </p:spPr>
        <p:txBody>
          <a:bodyPr wrap="square" lIns="0" rIns="0">
            <a:spAutoFit/>
          </a:bodyPr>
          <a:lstStyle/>
          <a:p>
            <a:pPr marL="480569" lvl="2">
              <a:spcBef>
                <a:spcPct val="20000"/>
              </a:spcBef>
            </a:pPr>
            <a:r>
              <a:rPr lang="en-US" altLang="ko-KR" sz="1800" dirty="0">
                <a:solidFill>
                  <a:srgbClr val="0B66DF"/>
                </a:solidFill>
              </a:rPr>
              <a:t>Only CSR (Opt2) achieves the significant gain in sum of throughput of STAs </a:t>
            </a:r>
            <a:br>
              <a:rPr lang="en-US" altLang="ko-KR" sz="1800" dirty="0">
                <a:solidFill>
                  <a:srgbClr val="0B66DF"/>
                </a:solidFill>
              </a:rPr>
            </a:br>
            <a:r>
              <a:rPr lang="en-US" altLang="ko-KR" sz="1800" dirty="0">
                <a:solidFill>
                  <a:srgbClr val="0B66DF"/>
                </a:solidFill>
              </a:rPr>
              <a:t>(over x2.0) while significantly improving 5%-tile Per-STA throughput</a:t>
            </a:r>
            <a:r>
              <a:rPr kumimoji="1" lang="en-US" altLang="ja-JP" sz="1800" dirty="0">
                <a:solidFill>
                  <a:srgbClr val="0B66DF"/>
                </a:solidFill>
              </a:rPr>
              <a:t>.</a:t>
            </a:r>
            <a:endParaRPr lang="en-US" altLang="ko-KR" sz="1800" dirty="0">
              <a:solidFill>
                <a:srgbClr val="0B66DF"/>
              </a:solidFill>
            </a:endParaRPr>
          </a:p>
        </p:txBody>
      </p:sp>
      <p:sp>
        <p:nvSpPr>
          <p:cNvPr id="16" name="吹き出し: 角を丸めた四角形 15">
            <a:extLst>
              <a:ext uri="{FF2B5EF4-FFF2-40B4-BE49-F238E27FC236}">
                <a16:creationId xmlns:a16="http://schemas.microsoft.com/office/drawing/2014/main" id="{B6260A87-6909-4AB2-A025-2DC8D556F2B5}"/>
              </a:ext>
            </a:extLst>
          </p:cNvPr>
          <p:cNvSpPr/>
          <p:nvPr/>
        </p:nvSpPr>
        <p:spPr>
          <a:xfrm>
            <a:off x="5062808" y="3518049"/>
            <a:ext cx="2319609" cy="905227"/>
          </a:xfrm>
          <a:prstGeom prst="wedgeRoundRectCallout">
            <a:avLst>
              <a:gd name="adj1" fmla="val -34658"/>
              <a:gd name="adj2" fmla="val 121889"/>
              <a:gd name="adj3" fmla="val 16667"/>
            </a:avLst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ja-JP" sz="1200" b="0" u="sng" dirty="0">
                <a:solidFill>
                  <a:schemeClr val="tx1"/>
                </a:solidFill>
              </a:rPr>
              <a:t>Throughput Gain </a:t>
            </a:r>
          </a:p>
          <a:p>
            <a:r>
              <a:rPr kumimoji="1" lang="en-US" altLang="ja-JP" sz="1200" b="0" u="sng" dirty="0">
                <a:solidFill>
                  <a:schemeClr val="tx1"/>
                </a:solidFill>
              </a:rPr>
              <a:t>compared to TDD</a:t>
            </a:r>
            <a:r>
              <a:rPr kumimoji="1" lang="ja-JP" altLang="en-US" sz="1200" b="0" u="sng" dirty="0">
                <a:solidFill>
                  <a:schemeClr val="tx1"/>
                </a:solidFill>
              </a:rPr>
              <a:t> </a:t>
            </a:r>
            <a:r>
              <a:rPr kumimoji="1" lang="en-US" altLang="ja-JP" sz="1200" b="0" u="sng" dirty="0">
                <a:solidFill>
                  <a:schemeClr val="tx1"/>
                </a:solidFill>
              </a:rPr>
              <a:t>at </a:t>
            </a:r>
            <a:r>
              <a:rPr kumimoji="1" lang="en-US" altLang="ja-JP" sz="1200" b="0" u="sng" dirty="0" err="1">
                <a:solidFill>
                  <a:schemeClr val="tx1"/>
                </a:solidFill>
              </a:rPr>
              <a:t>cdf</a:t>
            </a:r>
            <a:r>
              <a:rPr kumimoji="1" lang="en-US" altLang="ja-JP" sz="1200" b="0" u="sng" dirty="0">
                <a:solidFill>
                  <a:schemeClr val="tx1"/>
                </a:solidFill>
              </a:rPr>
              <a:t>=0.05</a:t>
            </a:r>
            <a:endParaRPr lang="en-US" altLang="ja-JP" sz="1200" b="0" u="sng" dirty="0">
              <a:solidFill>
                <a:schemeClr val="tx1"/>
              </a:solidFill>
            </a:endParaRPr>
          </a:p>
          <a:p>
            <a:r>
              <a:rPr kumimoji="1" lang="en-US" altLang="ja-JP" sz="1200" dirty="0">
                <a:solidFill>
                  <a:srgbClr val="0B66DF"/>
                </a:solidFill>
              </a:rPr>
              <a:t> - ax SR : x1.0</a:t>
            </a:r>
          </a:p>
          <a:p>
            <a:r>
              <a:rPr kumimoji="1" lang="en-US" altLang="ja-JP" sz="1200" b="0" dirty="0">
                <a:solidFill>
                  <a:srgbClr val="FF0000"/>
                </a:solidFill>
              </a:rPr>
              <a:t> - Opt1 : x0.0</a:t>
            </a:r>
          </a:p>
          <a:p>
            <a:r>
              <a:rPr kumimoji="1" lang="en-US" altLang="ja-JP" sz="1200" dirty="0">
                <a:solidFill>
                  <a:srgbClr val="0B66DF"/>
                </a:solidFill>
              </a:rPr>
              <a:t> - Opt2 : x1.0</a:t>
            </a:r>
          </a:p>
        </p:txBody>
      </p:sp>
    </p:spTree>
    <p:extLst>
      <p:ext uri="{BB962C8B-B14F-4D97-AF65-F5344CB8AC3E}">
        <p14:creationId xmlns:p14="http://schemas.microsoft.com/office/powerpoint/2010/main" val="323249905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26AA2B1C-94B7-46E8-A01C-D0057A31F3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AA0DB6A0-3FAC-4C50-B855-05E2EFEC7C93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605A886-BAE6-466F-8F06-A9652F2664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/>
              <a:t>Kosuke Aio(Sony Corporation), et al.</a:t>
            </a:r>
            <a:endParaRPr lang="en-US" dirty="0"/>
          </a:p>
        </p:txBody>
      </p:sp>
      <p:sp>
        <p:nvSpPr>
          <p:cNvPr id="9" name="コンテンツ プレースホルダー 1">
            <a:extLst>
              <a:ext uri="{FF2B5EF4-FFF2-40B4-BE49-F238E27FC236}">
                <a16:creationId xmlns:a16="http://schemas.microsoft.com/office/drawing/2014/main" id="{6CE2B944-C08C-4AFB-9451-DEF492A5A1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28799"/>
            <a:ext cx="8229600" cy="4646614"/>
          </a:xfrm>
        </p:spPr>
        <p:txBody>
          <a:bodyPr/>
          <a:lstStyle/>
          <a:p>
            <a:r>
              <a:rPr kumimoji="1" lang="en-US" altLang="ja-JP" dirty="0">
                <a:highlight>
                  <a:srgbClr val="FFFFFF"/>
                </a:highlight>
              </a:rPr>
              <a:t>New CSR procedure was proposed</a:t>
            </a:r>
            <a:endParaRPr kumimoji="1" lang="en-US" altLang="ja-JP" sz="1800" dirty="0">
              <a:highlight>
                <a:srgbClr val="FFFFFF"/>
              </a:highlight>
            </a:endParaRPr>
          </a:p>
          <a:p>
            <a:pPr lvl="1"/>
            <a:r>
              <a:rPr kumimoji="1" lang="en-US" altLang="ja-JP" sz="1800" dirty="0"/>
              <a:t>Adopt “Sharing AP/Shared AP” concept proposed in [5]</a:t>
            </a:r>
          </a:p>
          <a:p>
            <a:pPr lvl="2"/>
            <a:r>
              <a:rPr kumimoji="1" lang="en-US" altLang="ja-JP" sz="1600" dirty="0"/>
              <a:t>Sharing AP: an AP that obtained TXOP. Sharing AP collects link information between all APs and all STAs.</a:t>
            </a:r>
          </a:p>
          <a:p>
            <a:pPr lvl="2"/>
            <a:r>
              <a:rPr kumimoji="1" lang="en-US" altLang="ja-JP" sz="1600" dirty="0"/>
              <a:t>Shared AP: an AP that is allowed by Sharing AP to start transmission in the TXOP.</a:t>
            </a:r>
          </a:p>
          <a:p>
            <a:pPr lvl="1"/>
            <a:r>
              <a:rPr kumimoji="1" lang="en-US" altLang="ja-JP" sz="1800" dirty="0"/>
              <a:t>New constraint for Tx power calculation: </a:t>
            </a:r>
          </a:p>
          <a:p>
            <a:pPr lvl="2"/>
            <a:r>
              <a:rPr kumimoji="1" lang="en-US" altLang="ja-JP" sz="1600" dirty="0"/>
              <a:t>to satisfy target SINR of each STA to the extent feasible.</a:t>
            </a:r>
          </a:p>
          <a:p>
            <a:pPr lvl="1"/>
            <a:endParaRPr kumimoji="1" lang="en-US" altLang="ja-JP" sz="1800" dirty="0">
              <a:highlight>
                <a:srgbClr val="FFFFFF"/>
              </a:highlight>
            </a:endParaRPr>
          </a:p>
          <a:p>
            <a:r>
              <a:rPr kumimoji="1" lang="en-US" altLang="ja-JP" dirty="0">
                <a:highlight>
                  <a:srgbClr val="FFFFFF"/>
                </a:highlight>
              </a:rPr>
              <a:t>Proposed CSR procedure achieves </a:t>
            </a:r>
            <a:r>
              <a:rPr kumimoji="1" lang="en-US" altLang="ja-JP" dirty="0"/>
              <a:t>the significant gain in sum of throughput while significantly improving 5%-tile Per-STA throughput </a:t>
            </a:r>
            <a:r>
              <a:rPr kumimoji="1" lang="en-US" altLang="ja-JP" dirty="0">
                <a:highlight>
                  <a:srgbClr val="FFFFFF"/>
                </a:highlight>
              </a:rPr>
              <a:t>in Home Mesh AP scenario.</a:t>
            </a:r>
          </a:p>
          <a:p>
            <a:pPr lvl="1"/>
            <a:endParaRPr kumimoji="1" lang="en-US" altLang="ja-JP" sz="1800" dirty="0"/>
          </a:p>
        </p:txBody>
      </p:sp>
      <p:sp>
        <p:nvSpPr>
          <p:cNvPr id="10" name="タイトル 2">
            <a:extLst>
              <a:ext uri="{FF2B5EF4-FFF2-40B4-BE49-F238E27FC236}">
                <a16:creationId xmlns:a16="http://schemas.microsoft.com/office/drawing/2014/main" id="{B7DC3008-6B7F-4107-B5C9-D0BF6DB679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kumimoji="1" lang="en-US" altLang="ja-JP" sz="2800" dirty="0"/>
              <a:t>Summary</a:t>
            </a:r>
            <a:endParaRPr kumimoji="1" lang="ja-JP" altLang="en-US" sz="2800" dirty="0"/>
          </a:p>
        </p:txBody>
      </p:sp>
    </p:spTree>
    <p:extLst>
      <p:ext uri="{BB962C8B-B14F-4D97-AF65-F5344CB8AC3E}">
        <p14:creationId xmlns:p14="http://schemas.microsoft.com/office/powerpoint/2010/main" val="410679020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>
            <a:extLst>
              <a:ext uri="{FF2B5EF4-FFF2-40B4-BE49-F238E27FC236}">
                <a16:creationId xmlns:a16="http://schemas.microsoft.com/office/drawing/2014/main" id="{9EEE1DC0-5CB3-45C8-83EF-0198CD7AD2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19600"/>
          </a:xfrm>
        </p:spPr>
        <p:txBody>
          <a:bodyPr/>
          <a:lstStyle/>
          <a:p>
            <a:pPr marL="0" indent="0">
              <a:buNone/>
            </a:pPr>
            <a:r>
              <a:rPr kumimoji="1" lang="en-US" altLang="ja-JP" sz="2000" dirty="0"/>
              <a:t>[1] 11-19-1534-01-00be-coordinated-spatial-reuse-performance-analysis</a:t>
            </a:r>
          </a:p>
          <a:p>
            <a:pPr marL="0" indent="0">
              <a:buNone/>
            </a:pPr>
            <a:r>
              <a:rPr kumimoji="1" lang="en-US" altLang="ja-JP" sz="2000" dirty="0"/>
              <a:t>[2] 11-20-0073-00-00be-on-coordinated-spatial-reuse-in-11b</a:t>
            </a:r>
          </a:p>
          <a:p>
            <a:pPr marL="0" indent="0">
              <a:buNone/>
            </a:pPr>
            <a:r>
              <a:rPr kumimoji="1" lang="en-US" altLang="ja-JP" sz="2000" dirty="0"/>
              <a:t>[3] 11-20-0107-00-00be-multi-ap-coordination-for-spatial-reuse</a:t>
            </a:r>
          </a:p>
          <a:p>
            <a:pPr marL="0" indent="0">
              <a:buNone/>
            </a:pPr>
            <a:r>
              <a:rPr kumimoji="1" lang="en-US" altLang="ja-JP" sz="2000" dirty="0"/>
              <a:t>[4] 11-20-0033-01-00be-coordinated-spatial-reuse-operation</a:t>
            </a:r>
          </a:p>
          <a:p>
            <a:pPr marL="0" indent="0">
              <a:buNone/>
            </a:pPr>
            <a:r>
              <a:rPr kumimoji="1" lang="en-US" altLang="ja-JP" sz="2000" dirty="0"/>
              <a:t>[5] 11-19-1582-01-00be-coordinated-ap-time-and-frequency-sharing-in-a-transmit-opportunity-in-11be</a:t>
            </a:r>
          </a:p>
          <a:p>
            <a:pPr marL="0" indent="0">
              <a:buNone/>
            </a:pPr>
            <a:r>
              <a:rPr kumimoji="1" lang="en-US" altLang="ja-JP" sz="2000" dirty="0"/>
              <a:t>[6] 11-20-0032-00-00be-consideration-on-multi-ap-home-mesh-scenario</a:t>
            </a:r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38FE94B0-B603-4F3B-A7BE-7A2750F223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Reference</a:t>
            </a:r>
            <a:endParaRPr kumimoji="1"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9F8AF770-9228-492C-93DD-FF11A0DCC6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AA0DB6A0-3FAC-4C50-B855-05E2EFEC7C93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11B8A9E-684C-4386-864A-63B987D901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/>
              <a:t>Kosuke Aio(Sony Corporation), et al.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197837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>
            <a:extLst>
              <a:ext uri="{FF2B5EF4-FFF2-40B4-BE49-F238E27FC236}">
                <a16:creationId xmlns:a16="http://schemas.microsoft.com/office/drawing/2014/main" id="{9EEE1DC0-5CB3-45C8-83EF-0198CD7AD2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858126" cy="4114800"/>
          </a:xfrm>
        </p:spPr>
        <p:txBody>
          <a:bodyPr/>
          <a:lstStyle/>
          <a:p>
            <a:r>
              <a:rPr kumimoji="1" lang="en-US" altLang="ja-JP" dirty="0"/>
              <a:t>Do you agree that Coordinated Spatial Reuse is added to SFD? </a:t>
            </a:r>
          </a:p>
          <a:p>
            <a:pPr lvl="1"/>
            <a:r>
              <a:rPr kumimoji="1" lang="en-US" altLang="ja-JP" dirty="0"/>
              <a:t>Yes</a:t>
            </a:r>
          </a:p>
          <a:p>
            <a:pPr lvl="1"/>
            <a:r>
              <a:rPr kumimoji="1" lang="en-US" altLang="ja-JP" dirty="0"/>
              <a:t>No</a:t>
            </a:r>
          </a:p>
          <a:p>
            <a:pPr lvl="1"/>
            <a:r>
              <a:rPr kumimoji="1" lang="en-US" altLang="ja-JP" dirty="0"/>
              <a:t>Abstain</a:t>
            </a:r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38FE94B0-B603-4F3B-A7BE-7A2750F223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SP 1</a:t>
            </a:r>
            <a:endParaRPr kumimoji="1"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9F8AF770-9228-492C-93DD-FF11A0DCC6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AA0DB6A0-3FAC-4C50-B855-05E2EFEC7C93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11B8A9E-684C-4386-864A-63B987D901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dirty="0"/>
              <a:t>Kosuke Aio(Sony Corporation), et al.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86519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>
            <a:extLst>
              <a:ext uri="{FF2B5EF4-FFF2-40B4-BE49-F238E27FC236}">
                <a16:creationId xmlns:a16="http://schemas.microsoft.com/office/drawing/2014/main" id="{9EEE1DC0-5CB3-45C8-83EF-0198CD7AD2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858126" cy="4114800"/>
          </a:xfrm>
        </p:spPr>
        <p:txBody>
          <a:bodyPr/>
          <a:lstStyle/>
          <a:p>
            <a:r>
              <a:rPr kumimoji="1" lang="en-US" altLang="ja-JP" dirty="0"/>
              <a:t>Do you agree that Sharing AP transmits a frame including Tx power information to allow Shared APs to start  transmission.</a:t>
            </a:r>
            <a:endParaRPr kumimoji="1" lang="en-US" altLang="ja-JP" strike="sngStrike" dirty="0"/>
          </a:p>
          <a:p>
            <a:pPr lvl="1"/>
            <a:r>
              <a:rPr kumimoji="1" lang="en-US" altLang="ja-JP" dirty="0"/>
              <a:t>Tx power information includes “coordinated Tx power” of Shared APs.</a:t>
            </a:r>
          </a:p>
          <a:p>
            <a:pPr lvl="1"/>
            <a:r>
              <a:rPr kumimoji="1" lang="en-US" altLang="ja-JP" dirty="0"/>
              <a:t>Tx power information includes Tx power of the AP.</a:t>
            </a:r>
          </a:p>
          <a:p>
            <a:pPr lvl="1"/>
            <a:endParaRPr kumimoji="1" lang="en-US" altLang="ja-JP" dirty="0"/>
          </a:p>
          <a:p>
            <a:pPr lvl="1"/>
            <a:r>
              <a:rPr kumimoji="1" lang="en-US" altLang="ja-JP" dirty="0"/>
              <a:t>Yes</a:t>
            </a:r>
          </a:p>
          <a:p>
            <a:pPr lvl="1"/>
            <a:r>
              <a:rPr kumimoji="1" lang="en-US" altLang="ja-JP" dirty="0"/>
              <a:t>No</a:t>
            </a:r>
          </a:p>
          <a:p>
            <a:pPr lvl="1"/>
            <a:r>
              <a:rPr kumimoji="1" lang="en-US" altLang="ja-JP" dirty="0"/>
              <a:t>Abstain</a:t>
            </a:r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38FE94B0-B603-4F3B-A7BE-7A2750F223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SP 2</a:t>
            </a:r>
            <a:endParaRPr kumimoji="1"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9F8AF770-9228-492C-93DD-FF11A0DCC6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AA0DB6A0-3FAC-4C50-B855-05E2EFEC7C93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11B8A9E-684C-4386-864A-63B987D901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/>
              <a:t>Kosuke Aio(Sony Corporation), et al.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901625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>
            <a:extLst>
              <a:ext uri="{FF2B5EF4-FFF2-40B4-BE49-F238E27FC236}">
                <a16:creationId xmlns:a16="http://schemas.microsoft.com/office/drawing/2014/main" id="{9EEE1DC0-5CB3-45C8-83EF-0198CD7AD2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858126" cy="4114800"/>
          </a:xfrm>
        </p:spPr>
        <p:txBody>
          <a:bodyPr/>
          <a:lstStyle/>
          <a:p>
            <a:r>
              <a:rPr kumimoji="1" lang="en-US" altLang="ja-JP" dirty="0"/>
              <a:t>Do you agree that Sharing AP calculates Tx power of all  Shared APs to satisfy target SINR of at least a STA it intends to transmit to?</a:t>
            </a:r>
            <a:endParaRPr kumimoji="1" lang="en-US" altLang="ja-JP" strike="sngStrike" dirty="0"/>
          </a:p>
          <a:p>
            <a:pPr lvl="1"/>
            <a:r>
              <a:rPr kumimoji="1" lang="en-US" altLang="ja-JP" dirty="0"/>
              <a:t>How to decide target SINR is TBD.</a:t>
            </a:r>
          </a:p>
          <a:p>
            <a:pPr lvl="1"/>
            <a:endParaRPr kumimoji="1" lang="en-US" altLang="ja-JP" dirty="0"/>
          </a:p>
          <a:p>
            <a:pPr lvl="1"/>
            <a:r>
              <a:rPr kumimoji="1" lang="en-US" altLang="ja-JP" dirty="0"/>
              <a:t>Yes</a:t>
            </a:r>
          </a:p>
          <a:p>
            <a:pPr lvl="1"/>
            <a:r>
              <a:rPr kumimoji="1" lang="en-US" altLang="ja-JP" dirty="0"/>
              <a:t>No</a:t>
            </a:r>
          </a:p>
          <a:p>
            <a:pPr lvl="1"/>
            <a:r>
              <a:rPr kumimoji="1" lang="en-US" altLang="ja-JP" dirty="0"/>
              <a:t>Abstain</a:t>
            </a:r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38FE94B0-B603-4F3B-A7BE-7A2750F223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SP 3</a:t>
            </a:r>
            <a:endParaRPr kumimoji="1"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9F8AF770-9228-492C-93DD-FF11A0DCC6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AA0DB6A0-3FAC-4C50-B855-05E2EFEC7C93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11B8A9E-684C-4386-864A-63B987D901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/>
              <a:t>Kosuke Aio(Sony Corporation), et al.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67589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>
            <a:extLst>
              <a:ext uri="{FF2B5EF4-FFF2-40B4-BE49-F238E27FC236}">
                <a16:creationId xmlns:a16="http://schemas.microsoft.com/office/drawing/2014/main" id="{F41E165D-3EE4-4DB6-819B-3A684CE3F7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4419600"/>
          </a:xfrm>
        </p:spPr>
        <p:txBody>
          <a:bodyPr/>
          <a:lstStyle/>
          <a:p>
            <a:r>
              <a:rPr kumimoji="1" lang="en-US" altLang="ja-JP" sz="2000" dirty="0"/>
              <a:t>Coordinated Spatial Reuse (CSR) is one of Multi-AP coordination schemes for TGbe.</a:t>
            </a:r>
          </a:p>
          <a:p>
            <a:pPr lvl="1"/>
            <a:r>
              <a:rPr kumimoji="1" lang="en-US" altLang="ja-JP" sz="1600" dirty="0"/>
              <a:t>CSR is a simpler coordination scheme than Join</a:t>
            </a:r>
            <a:r>
              <a:rPr kumimoji="1" lang="en-US" altLang="ja-JP" sz="1600" u="sng" dirty="0"/>
              <a:t>t</a:t>
            </a:r>
            <a:r>
              <a:rPr kumimoji="1" lang="en-US" altLang="ja-JP" sz="1600" dirty="0"/>
              <a:t> transmission and Coordinated Beamforming (Sync and CSI collection are unnecessary).</a:t>
            </a:r>
          </a:p>
          <a:p>
            <a:pPr lvl="1"/>
            <a:r>
              <a:rPr kumimoji="1" lang="en-US" altLang="ja-JP" sz="1600" dirty="0"/>
              <a:t>Previous contributions including ours showed that CSR would achieve significant performance improvement, e.g. higher throughput than 11ax SR (OBSS_PD), etc.[1-4].</a:t>
            </a:r>
          </a:p>
          <a:p>
            <a:pPr lvl="1"/>
            <a:endParaRPr kumimoji="1" lang="en-US" altLang="ja-JP" sz="2000" dirty="0"/>
          </a:p>
          <a:p>
            <a:r>
              <a:rPr kumimoji="1" lang="en-US" altLang="ja-JP" sz="2000" dirty="0"/>
              <a:t>This contribution proposes a possible CSR procedure and evaluates the proposed procedure.</a:t>
            </a:r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E1CE9585-D7EC-454F-B779-982576D5D0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sz="2800" dirty="0"/>
              <a:t>Introduction</a:t>
            </a:r>
            <a:endParaRPr kumimoji="1" lang="ja-JP" altLang="en-US" sz="2800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BF898CAF-B6F3-4619-9119-452589D6CF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AA0DB6A0-3FAC-4C50-B855-05E2EFEC7C93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A972597-5914-42A4-8C71-11AE2874E5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dirty="0"/>
              <a:t>Kosuke Aio(Sony Corporation), et al.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50805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>
            <a:extLst>
              <a:ext uri="{FF2B5EF4-FFF2-40B4-BE49-F238E27FC236}">
                <a16:creationId xmlns:a16="http://schemas.microsoft.com/office/drawing/2014/main" id="{38FE94B0-B603-4F3B-A7BE-7A2750F223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sz="2800" dirty="0"/>
              <a:t>Recap: Coordinated SR</a:t>
            </a:r>
            <a:r>
              <a:rPr kumimoji="1" lang="ja-JP" altLang="en-US" sz="2800" dirty="0"/>
              <a:t> </a:t>
            </a:r>
            <a:r>
              <a:rPr kumimoji="1" lang="en-US" altLang="ja-JP" sz="2800" dirty="0"/>
              <a:t>in</a:t>
            </a:r>
            <a:r>
              <a:rPr kumimoji="1" lang="ja-JP" altLang="en-US" sz="2800" dirty="0"/>
              <a:t> </a:t>
            </a:r>
            <a:r>
              <a:rPr kumimoji="1" lang="en-US" altLang="ja-JP" sz="2800" dirty="0"/>
              <a:t>[1] </a:t>
            </a:r>
            <a:endParaRPr kumimoji="1" lang="ja-JP" altLang="en-US" sz="2800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9F8AF770-9228-492C-93DD-FF11A0DCC6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AA0DB6A0-3FAC-4C50-B855-05E2EFEC7C93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11B8A9E-684C-4386-864A-63B987D901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dirty="0"/>
              <a:t>Kosuke Aio(Sony Corporation), et al.</a:t>
            </a:r>
            <a:endParaRPr lang="en-US" dirty="0"/>
          </a:p>
        </p:txBody>
      </p:sp>
      <p:sp>
        <p:nvSpPr>
          <p:cNvPr id="21" name="コンテンツ プレースホルダー 1">
            <a:extLst>
              <a:ext uri="{FF2B5EF4-FFF2-40B4-BE49-F238E27FC236}">
                <a16:creationId xmlns:a16="http://schemas.microsoft.com/office/drawing/2014/main" id="{58B40DD1-50A6-401E-BD67-F758658A2A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2333" y="1600200"/>
            <a:ext cx="8051240" cy="4114800"/>
          </a:xfrm>
        </p:spPr>
        <p:txBody>
          <a:bodyPr/>
          <a:lstStyle/>
          <a:p>
            <a:r>
              <a:rPr kumimoji="1" lang="en-US" altLang="ja-JP" sz="2000" dirty="0"/>
              <a:t>Procedure</a:t>
            </a:r>
          </a:p>
          <a:p>
            <a:pPr marL="914400" lvl="1" indent="-457200">
              <a:buFont typeface="+mj-lt"/>
              <a:buAutoNum type="arabicPeriod"/>
            </a:pPr>
            <a:r>
              <a:rPr kumimoji="1" lang="en-US" altLang="ja-JP" dirty="0"/>
              <a:t>One AP collects link information</a:t>
            </a:r>
          </a:p>
          <a:p>
            <a:pPr marL="914400" lvl="1" indent="-457200">
              <a:buFont typeface="+mj-lt"/>
              <a:buAutoNum type="arabicPeriod"/>
            </a:pPr>
            <a:r>
              <a:rPr kumimoji="1" lang="en-US" altLang="ja-JP" dirty="0"/>
              <a:t>The AP calculates Tx power of all APs by using the collected information </a:t>
            </a:r>
            <a:r>
              <a:rPr kumimoji="1" lang="en-US" altLang="ja-JP" b="1" dirty="0"/>
              <a:t>so as to maximize sum of throughputs of the APs</a:t>
            </a:r>
          </a:p>
          <a:p>
            <a:pPr marL="914400" lvl="1" indent="-457200">
              <a:buFont typeface="+mj-lt"/>
              <a:buAutoNum type="arabicPeriod"/>
            </a:pPr>
            <a:r>
              <a:rPr kumimoji="1" lang="en-US" altLang="ja-JP" dirty="0"/>
              <a:t>The AP indicates calculated Tx power to the other APs.</a:t>
            </a:r>
          </a:p>
        </p:txBody>
      </p:sp>
      <p:pic>
        <p:nvPicPr>
          <p:cNvPr id="7" name="図 6">
            <a:extLst>
              <a:ext uri="{FF2B5EF4-FFF2-40B4-BE49-F238E27FC236}">
                <a16:creationId xmlns:a16="http://schemas.microsoft.com/office/drawing/2014/main" id="{ADA602DF-5975-45D3-AC4A-AED6E69C4FB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4406" y="3886200"/>
            <a:ext cx="7728043" cy="228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76858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コンテンツ プレースホルダー 1">
            <a:extLst>
              <a:ext uri="{FF2B5EF4-FFF2-40B4-BE49-F238E27FC236}">
                <a16:creationId xmlns:a16="http://schemas.microsoft.com/office/drawing/2014/main" id="{D6C22704-AC86-41D8-A75B-0177DFF5EF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28799"/>
            <a:ext cx="8229600" cy="4646614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kumimoji="1" lang="en-US" altLang="ja-JP" sz="2000" dirty="0"/>
              <a:t>Which AP to calculate Tx power of all APs</a:t>
            </a:r>
          </a:p>
          <a:p>
            <a:pPr lvl="1"/>
            <a:r>
              <a:rPr kumimoji="1" lang="en-US" altLang="ja-JP" sz="1800" dirty="0"/>
              <a:t>No method to determine AP was proposed in [1]</a:t>
            </a:r>
          </a:p>
          <a:p>
            <a:pPr lvl="1"/>
            <a:endParaRPr kumimoji="1" lang="en-US" altLang="ja-JP" sz="1600" dirty="0"/>
          </a:p>
          <a:p>
            <a:pPr marL="457200" indent="-457200">
              <a:buFont typeface="+mj-lt"/>
              <a:buAutoNum type="arabicPeriod"/>
            </a:pPr>
            <a:r>
              <a:rPr kumimoji="1" lang="en-US" altLang="ja-JP" sz="2000" dirty="0"/>
              <a:t>How to assure a certain degree of performance for every STAs</a:t>
            </a:r>
          </a:p>
          <a:p>
            <a:pPr lvl="1"/>
            <a:r>
              <a:rPr kumimoji="1" lang="en-US" altLang="ja-JP" sz="1800" dirty="0"/>
              <a:t>[1] applied “maximization of sum of throughputs of the APs” to the constraint of Tx power calculation.</a:t>
            </a:r>
          </a:p>
          <a:p>
            <a:pPr lvl="1"/>
            <a:r>
              <a:rPr kumimoji="1" lang="en-US" altLang="ja-JP" sz="1800" dirty="0"/>
              <a:t>No consideration of per-STA performance</a:t>
            </a:r>
          </a:p>
          <a:p>
            <a:pPr lvl="1"/>
            <a:endParaRPr kumimoji="1" lang="en-US" altLang="ja-JP" sz="1600" dirty="0"/>
          </a:p>
          <a:p>
            <a:endParaRPr kumimoji="1" lang="en-US" altLang="ja-JP" sz="1600" dirty="0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38FE94B0-B603-4F3B-A7BE-7A2750F223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sz="2800" dirty="0">
                <a:solidFill>
                  <a:schemeClr val="tx1"/>
                </a:solidFill>
              </a:rPr>
              <a:t>Further</a:t>
            </a:r>
            <a:r>
              <a:rPr kumimoji="1" lang="ja-JP" altLang="en-US" sz="2800" dirty="0">
                <a:solidFill>
                  <a:schemeClr val="tx1"/>
                </a:solidFill>
              </a:rPr>
              <a:t> </a:t>
            </a:r>
            <a:r>
              <a:rPr kumimoji="1" lang="en-US" altLang="ja-JP" sz="2800" dirty="0">
                <a:solidFill>
                  <a:schemeClr val="tx1"/>
                </a:solidFill>
              </a:rPr>
              <a:t>Discussion Points</a:t>
            </a:r>
            <a:endParaRPr kumimoji="1" lang="ja-JP" altLang="en-US" sz="2800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9F8AF770-9228-492C-93DD-FF11A0DCC6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AA0DB6A0-3FAC-4C50-B855-05E2EFEC7C93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11B8A9E-684C-4386-864A-63B987D901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dirty="0"/>
              <a:t>Kosuke Aio(Sony Corporation), et al.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01462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コンテンツ プレースホルダー 1">
            <a:extLst>
              <a:ext uri="{FF2B5EF4-FFF2-40B4-BE49-F238E27FC236}">
                <a16:creationId xmlns:a16="http://schemas.microsoft.com/office/drawing/2014/main" id="{D6C22704-AC86-41D8-A75B-0177DFF5EF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28799"/>
            <a:ext cx="8229600" cy="4646614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kumimoji="1" lang="en-US" altLang="ja-JP" sz="2000" dirty="0"/>
              <a:t>Which AP to calculate Tx power of all APs</a:t>
            </a:r>
          </a:p>
          <a:p>
            <a:pPr lvl="1"/>
            <a:r>
              <a:rPr kumimoji="1" lang="en-US" altLang="ja-JP" sz="1800" dirty="0"/>
              <a:t>Adopt “Sharing AP/Shared AP” concept proposed in [5]</a:t>
            </a:r>
          </a:p>
          <a:p>
            <a:pPr lvl="2"/>
            <a:r>
              <a:rPr kumimoji="1" lang="en-US" altLang="ja-JP" sz="1600" dirty="0"/>
              <a:t>Sharing AP: an AP that obtained TXOP. Sharing AP collects link information between all APs and all STAs.</a:t>
            </a:r>
          </a:p>
          <a:p>
            <a:pPr lvl="2"/>
            <a:r>
              <a:rPr kumimoji="1" lang="en-US" altLang="ja-JP" sz="1600" dirty="0"/>
              <a:t>Shared AP: an AP that is allowed by Sharing AP to start transmission in the TXOP.</a:t>
            </a:r>
          </a:p>
          <a:p>
            <a:pPr lvl="1"/>
            <a:endParaRPr kumimoji="1" lang="en-US" altLang="ja-JP" sz="1600" dirty="0"/>
          </a:p>
          <a:p>
            <a:pPr marL="457200" indent="-457200">
              <a:buFont typeface="+mj-lt"/>
              <a:buAutoNum type="arabicPeriod"/>
            </a:pPr>
            <a:r>
              <a:rPr kumimoji="1" lang="en-US" altLang="ja-JP" sz="2000" dirty="0"/>
              <a:t>How to assure a certain degree of performance for every STAs</a:t>
            </a:r>
          </a:p>
          <a:p>
            <a:pPr lvl="1"/>
            <a:r>
              <a:rPr kumimoji="1" lang="en-US" altLang="ja-JP" sz="1800" dirty="0"/>
              <a:t>New constraint: to satisfy target SINR of each STA to the extent feasible</a:t>
            </a:r>
            <a:r>
              <a:rPr kumimoji="1" lang="en-US" altLang="ja-JP" sz="1600" dirty="0"/>
              <a:t>.</a:t>
            </a:r>
          </a:p>
          <a:p>
            <a:endParaRPr kumimoji="1" lang="en-US" altLang="ja-JP" sz="1600" dirty="0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38FE94B0-B603-4F3B-A7BE-7A2750F223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sz="2800" dirty="0">
                <a:solidFill>
                  <a:schemeClr val="tx1"/>
                </a:solidFill>
              </a:rPr>
              <a:t>Overview of Our Proposals</a:t>
            </a:r>
            <a:endParaRPr kumimoji="1" lang="ja-JP" altLang="en-US" sz="2800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9F8AF770-9228-492C-93DD-FF11A0DCC6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AA0DB6A0-3FAC-4C50-B855-05E2EFEC7C93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11B8A9E-684C-4386-864A-63B987D901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dirty="0"/>
              <a:t>Kosuke Aio(Sony Corporation), et al.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82726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コンテンツ プレースホルダー 1">
            <a:extLst>
              <a:ext uri="{FF2B5EF4-FFF2-40B4-BE49-F238E27FC236}">
                <a16:creationId xmlns:a16="http://schemas.microsoft.com/office/drawing/2014/main" id="{D6C22704-AC86-41D8-A75B-0177DFF5EF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28800"/>
            <a:ext cx="8077200" cy="4343401"/>
          </a:xfrm>
        </p:spPr>
        <p:txBody>
          <a:bodyPr/>
          <a:lstStyle/>
          <a:p>
            <a:pPr marL="400050">
              <a:buFont typeface="+mj-lt"/>
              <a:buAutoNum type="arabicPeriod"/>
            </a:pPr>
            <a:r>
              <a:rPr kumimoji="1" lang="en-US" altLang="ja-JP" sz="2200" dirty="0"/>
              <a:t>Sharing AP performs </a:t>
            </a:r>
            <a:r>
              <a:rPr kumimoji="1" lang="en-US" altLang="ja-JP" sz="2200" dirty="0" err="1"/>
              <a:t>backoff</a:t>
            </a:r>
            <a:r>
              <a:rPr kumimoji="1" lang="en-US" altLang="ja-JP" sz="2200" dirty="0"/>
              <a:t> and obtains TXOP.</a:t>
            </a:r>
          </a:p>
          <a:p>
            <a:pPr marL="400050">
              <a:buFont typeface="+mj-lt"/>
              <a:buAutoNum type="arabicPeriod"/>
            </a:pPr>
            <a:r>
              <a:rPr kumimoji="1" lang="en-US" altLang="ja-JP" sz="2200" dirty="0"/>
              <a:t>Sharing AP collects information from potential Shared APs.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kumimoji="1" lang="en-US" altLang="ja-JP" sz="1800" dirty="0"/>
              <a:t>Information is for instance;</a:t>
            </a:r>
          </a:p>
          <a:p>
            <a:pPr marL="1143000" lvl="2" indent="-342900">
              <a:buFont typeface="Arial" panose="020B0604020202020204" pitchFamily="34" charset="0"/>
              <a:buChar char="•"/>
            </a:pPr>
            <a:r>
              <a:rPr kumimoji="1" lang="en-US" altLang="ja-JP" dirty="0"/>
              <a:t>AIDs of STAs which potential Shared APs intend to transmit data to</a:t>
            </a:r>
          </a:p>
          <a:p>
            <a:pPr marL="1143000" lvl="2" indent="-342900">
              <a:buFont typeface="Arial" panose="020B0604020202020204" pitchFamily="34" charset="0"/>
              <a:buChar char="•"/>
            </a:pPr>
            <a:r>
              <a:rPr kumimoji="1" lang="en-US" altLang="ja-JP" dirty="0"/>
              <a:t>Target SINR of those STAs</a:t>
            </a:r>
          </a:p>
          <a:p>
            <a:pPr marL="1143000" lvl="2" indent="-342900">
              <a:buFont typeface="+mj-lt"/>
              <a:buAutoNum type="arabicPeriod"/>
            </a:pPr>
            <a:endParaRPr kumimoji="1" lang="en-US" altLang="ja-JP" sz="1600" dirty="0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38FE94B0-B603-4F3B-A7BE-7A2750F223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sz="2800" dirty="0">
                <a:solidFill>
                  <a:schemeClr val="tx1"/>
                </a:solidFill>
              </a:rPr>
              <a:t>Proposed CSR Operation (1/3)</a:t>
            </a:r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9F8AF770-9228-492C-93DD-FF11A0DCC6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AA0DB6A0-3FAC-4C50-B855-05E2EFEC7C93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11B8A9E-684C-4386-864A-63B987D901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dirty="0"/>
              <a:t>Kosuke Aio(Sony Corporation), et al.</a:t>
            </a:r>
            <a:endParaRPr lang="en-US" dirty="0"/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D7BD68CB-67C0-4CF3-9D38-641F2D82207C}"/>
              </a:ext>
            </a:extLst>
          </p:cNvPr>
          <p:cNvGrpSpPr/>
          <p:nvPr/>
        </p:nvGrpSpPr>
        <p:grpSpPr>
          <a:xfrm>
            <a:off x="703385" y="3973290"/>
            <a:ext cx="8077200" cy="2275111"/>
            <a:chOff x="1523999" y="4800600"/>
            <a:chExt cx="6861575" cy="1589311"/>
          </a:xfrm>
        </p:grpSpPr>
        <p:grpSp>
          <p:nvGrpSpPr>
            <p:cNvPr id="22" name="グループ化 21">
              <a:extLst>
                <a:ext uri="{FF2B5EF4-FFF2-40B4-BE49-F238E27FC236}">
                  <a16:creationId xmlns:a16="http://schemas.microsoft.com/office/drawing/2014/main" id="{9973BBA7-6EC1-4961-B936-6B758F67F595}"/>
                </a:ext>
              </a:extLst>
            </p:cNvPr>
            <p:cNvGrpSpPr/>
            <p:nvPr/>
          </p:nvGrpSpPr>
          <p:grpSpPr>
            <a:xfrm>
              <a:off x="1523999" y="4800600"/>
              <a:ext cx="6861575" cy="1589311"/>
              <a:chOff x="1524000" y="5048525"/>
              <a:chExt cx="5791202" cy="1341386"/>
            </a:xfrm>
          </p:grpSpPr>
          <p:grpSp>
            <p:nvGrpSpPr>
              <p:cNvPr id="23" name="グループ化 22">
                <a:extLst>
                  <a:ext uri="{FF2B5EF4-FFF2-40B4-BE49-F238E27FC236}">
                    <a16:creationId xmlns:a16="http://schemas.microsoft.com/office/drawing/2014/main" id="{5262A703-8983-421C-A44E-32EDF9B1D497}"/>
                  </a:ext>
                </a:extLst>
              </p:cNvPr>
              <p:cNvGrpSpPr/>
              <p:nvPr/>
            </p:nvGrpSpPr>
            <p:grpSpPr>
              <a:xfrm>
                <a:off x="2406510" y="5432386"/>
                <a:ext cx="4908692" cy="282614"/>
                <a:chOff x="982483" y="2913972"/>
                <a:chExt cx="1429205" cy="230832"/>
              </a:xfrm>
            </p:grpSpPr>
            <p:cxnSp>
              <p:nvCxnSpPr>
                <p:cNvPr id="54" name="直線矢印コネクタ 53">
                  <a:extLst>
                    <a:ext uri="{FF2B5EF4-FFF2-40B4-BE49-F238E27FC236}">
                      <a16:creationId xmlns:a16="http://schemas.microsoft.com/office/drawing/2014/main" id="{2B33E6EA-EA75-4988-98B9-C42DE51E9CE4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982483" y="2998129"/>
                  <a:ext cx="1229528" cy="0"/>
                </a:xfrm>
                <a:prstGeom prst="straightConnector1">
                  <a:avLst/>
                </a:prstGeom>
                <a:ln>
                  <a:tailEnd type="triangle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sp>
              <p:nvSpPr>
                <p:cNvPr id="55" name="テキスト ボックス 54">
                  <a:extLst>
                    <a:ext uri="{FF2B5EF4-FFF2-40B4-BE49-F238E27FC236}">
                      <a16:creationId xmlns:a16="http://schemas.microsoft.com/office/drawing/2014/main" id="{6D8F5399-1308-4FDA-9CD8-046061F8C60A}"/>
                    </a:ext>
                  </a:extLst>
                </p:cNvPr>
                <p:cNvSpPr txBox="1"/>
                <p:nvPr/>
              </p:nvSpPr>
              <p:spPr>
                <a:xfrm>
                  <a:off x="2206846" y="2913972"/>
                  <a:ext cx="204842" cy="2308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kumimoji="1" lang="en-US" altLang="ja-JP" sz="900" dirty="0"/>
                    <a:t>time</a:t>
                  </a:r>
                  <a:endParaRPr kumimoji="1" lang="ja-JP" altLang="en-US" sz="900" dirty="0"/>
                </a:p>
              </p:txBody>
            </p:sp>
          </p:grpSp>
          <p:grpSp>
            <p:nvGrpSpPr>
              <p:cNvPr id="24" name="グループ化 23">
                <a:extLst>
                  <a:ext uri="{FF2B5EF4-FFF2-40B4-BE49-F238E27FC236}">
                    <a16:creationId xmlns:a16="http://schemas.microsoft.com/office/drawing/2014/main" id="{6EF51B52-2EC6-46BB-A537-251C44D28B8C}"/>
                  </a:ext>
                </a:extLst>
              </p:cNvPr>
              <p:cNvGrpSpPr/>
              <p:nvPr/>
            </p:nvGrpSpPr>
            <p:grpSpPr>
              <a:xfrm>
                <a:off x="2412057" y="5727177"/>
                <a:ext cx="4887878" cy="282614"/>
                <a:chOff x="952383" y="3234162"/>
                <a:chExt cx="1411491" cy="230832"/>
              </a:xfrm>
            </p:grpSpPr>
            <p:cxnSp>
              <p:nvCxnSpPr>
                <p:cNvPr id="52" name="直線矢印コネクタ 51">
                  <a:extLst>
                    <a:ext uri="{FF2B5EF4-FFF2-40B4-BE49-F238E27FC236}">
                      <a16:creationId xmlns:a16="http://schemas.microsoft.com/office/drawing/2014/main" id="{19A9E9FF-E741-4995-9A6D-1821FA88D025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952383" y="3340319"/>
                  <a:ext cx="1217857" cy="0"/>
                </a:xfrm>
                <a:prstGeom prst="straightConnector1">
                  <a:avLst/>
                </a:prstGeom>
                <a:ln>
                  <a:tailEnd type="triangle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sp>
              <p:nvSpPr>
                <p:cNvPr id="53" name="テキスト ボックス 52">
                  <a:extLst>
                    <a:ext uri="{FF2B5EF4-FFF2-40B4-BE49-F238E27FC236}">
                      <a16:creationId xmlns:a16="http://schemas.microsoft.com/office/drawing/2014/main" id="{BF905704-FECA-4AFE-9919-38113EF94F81}"/>
                    </a:ext>
                  </a:extLst>
                </p:cNvPr>
                <p:cNvSpPr txBox="1"/>
                <p:nvPr/>
              </p:nvSpPr>
              <p:spPr>
                <a:xfrm>
                  <a:off x="2170241" y="3234162"/>
                  <a:ext cx="193633" cy="2308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kumimoji="1" lang="en-US" altLang="ja-JP" sz="900" dirty="0"/>
                    <a:t>time</a:t>
                  </a:r>
                  <a:endParaRPr kumimoji="1" lang="ja-JP" altLang="en-US" sz="900" dirty="0"/>
                </a:p>
              </p:txBody>
            </p:sp>
          </p:grpSp>
          <p:sp>
            <p:nvSpPr>
              <p:cNvPr id="25" name="正方形/長方形 24">
                <a:extLst>
                  <a:ext uri="{FF2B5EF4-FFF2-40B4-BE49-F238E27FC236}">
                    <a16:creationId xmlns:a16="http://schemas.microsoft.com/office/drawing/2014/main" id="{C35714AE-74F5-4D1F-A07D-E789297AF89D}"/>
                  </a:ext>
                </a:extLst>
              </p:cNvPr>
              <p:cNvSpPr/>
              <p:nvPr/>
            </p:nvSpPr>
            <p:spPr>
              <a:xfrm>
                <a:off x="4034111" y="5334000"/>
                <a:ext cx="2290489" cy="203024"/>
              </a:xfrm>
              <a:prstGeom prst="rect">
                <a:avLst/>
              </a:prstGeom>
              <a:solidFill>
                <a:schemeClr val="accent6">
                  <a:lumMod val="20000"/>
                  <a:lumOff val="80000"/>
                  <a:alpha val="76863"/>
                </a:schemeClr>
              </a:solidFill>
              <a:ln w="12700">
                <a:solidFill>
                  <a:schemeClr val="accent6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kumimoji="1" lang="en-US" altLang="ja-JP" sz="1000" dirty="0">
                    <a:solidFill>
                      <a:schemeClr val="tx1"/>
                    </a:solidFill>
                  </a:rPr>
                  <a:t>DATA</a:t>
                </a:r>
                <a:endParaRPr kumimoji="1" lang="ja-JP" altLang="en-US" sz="1000" dirty="0">
                  <a:solidFill>
                    <a:schemeClr val="tx1"/>
                  </a:solidFill>
                </a:endParaRPr>
              </a:p>
            </p:txBody>
          </p:sp>
          <p:grpSp>
            <p:nvGrpSpPr>
              <p:cNvPr id="26" name="グループ化 25">
                <a:extLst>
                  <a:ext uri="{FF2B5EF4-FFF2-40B4-BE49-F238E27FC236}">
                    <a16:creationId xmlns:a16="http://schemas.microsoft.com/office/drawing/2014/main" id="{BD548E2F-C920-4D62-87B5-FD093C26E0CA}"/>
                  </a:ext>
                </a:extLst>
              </p:cNvPr>
              <p:cNvGrpSpPr/>
              <p:nvPr/>
            </p:nvGrpSpPr>
            <p:grpSpPr>
              <a:xfrm>
                <a:off x="2412057" y="6107297"/>
                <a:ext cx="4887878" cy="282614"/>
                <a:chOff x="952383" y="3238153"/>
                <a:chExt cx="1411491" cy="230832"/>
              </a:xfrm>
            </p:grpSpPr>
            <p:cxnSp>
              <p:nvCxnSpPr>
                <p:cNvPr id="50" name="直線矢印コネクタ 49">
                  <a:extLst>
                    <a:ext uri="{FF2B5EF4-FFF2-40B4-BE49-F238E27FC236}">
                      <a16:creationId xmlns:a16="http://schemas.microsoft.com/office/drawing/2014/main" id="{64758966-17B6-4009-9516-2A358D9A9A0B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952383" y="3340319"/>
                  <a:ext cx="1217857" cy="0"/>
                </a:xfrm>
                <a:prstGeom prst="straightConnector1">
                  <a:avLst/>
                </a:prstGeom>
                <a:ln>
                  <a:tailEnd type="triangle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sp>
              <p:nvSpPr>
                <p:cNvPr id="51" name="テキスト ボックス 50">
                  <a:extLst>
                    <a:ext uri="{FF2B5EF4-FFF2-40B4-BE49-F238E27FC236}">
                      <a16:creationId xmlns:a16="http://schemas.microsoft.com/office/drawing/2014/main" id="{620F97E6-7290-4AB0-9CD8-FEEBAF522B8A}"/>
                    </a:ext>
                  </a:extLst>
                </p:cNvPr>
                <p:cNvSpPr txBox="1"/>
                <p:nvPr/>
              </p:nvSpPr>
              <p:spPr>
                <a:xfrm>
                  <a:off x="2170241" y="3238153"/>
                  <a:ext cx="193633" cy="2308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kumimoji="1" lang="en-US" altLang="ja-JP" sz="900" dirty="0"/>
                    <a:t>time</a:t>
                  </a:r>
                  <a:endParaRPr kumimoji="1" lang="ja-JP" altLang="en-US" sz="900" dirty="0"/>
                </a:p>
              </p:txBody>
            </p:sp>
          </p:grpSp>
          <p:sp>
            <p:nvSpPr>
              <p:cNvPr id="27" name="テキスト ボックス 26">
                <a:extLst>
                  <a:ext uri="{FF2B5EF4-FFF2-40B4-BE49-F238E27FC236}">
                    <a16:creationId xmlns:a16="http://schemas.microsoft.com/office/drawing/2014/main" id="{5FD0F51B-F1F0-4CA0-8CC1-E71180D0907E}"/>
                  </a:ext>
                </a:extLst>
              </p:cNvPr>
              <p:cNvSpPr txBox="1"/>
              <p:nvPr/>
            </p:nvSpPr>
            <p:spPr>
              <a:xfrm>
                <a:off x="1535223" y="5412775"/>
                <a:ext cx="854722" cy="25391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altLang="ja-JP" sz="1050" dirty="0"/>
                  <a:t>Sharing AP</a:t>
                </a:r>
                <a:endParaRPr kumimoji="1" lang="ja-JP" altLang="en-US" sz="1050" dirty="0"/>
              </a:p>
            </p:txBody>
          </p:sp>
          <p:sp>
            <p:nvSpPr>
              <p:cNvPr id="28" name="テキスト ボックス 27">
                <a:extLst>
                  <a:ext uri="{FF2B5EF4-FFF2-40B4-BE49-F238E27FC236}">
                    <a16:creationId xmlns:a16="http://schemas.microsoft.com/office/drawing/2014/main" id="{C9BA4370-CDF7-460E-AAAF-2A9B51EB50E4}"/>
                  </a:ext>
                </a:extLst>
              </p:cNvPr>
              <p:cNvSpPr txBox="1"/>
              <p:nvPr/>
            </p:nvSpPr>
            <p:spPr>
              <a:xfrm>
                <a:off x="1534893" y="5752029"/>
                <a:ext cx="877164" cy="25391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kumimoji="1" lang="en-US" altLang="ja-JP" sz="1050" dirty="0"/>
                  <a:t>Shared AP1</a:t>
                </a:r>
                <a:endParaRPr kumimoji="1" lang="ja-JP" altLang="en-US" sz="1050" dirty="0"/>
              </a:p>
            </p:txBody>
          </p:sp>
          <p:sp>
            <p:nvSpPr>
              <p:cNvPr id="29" name="テキスト ボックス 28">
                <a:extLst>
                  <a:ext uri="{FF2B5EF4-FFF2-40B4-BE49-F238E27FC236}">
                    <a16:creationId xmlns:a16="http://schemas.microsoft.com/office/drawing/2014/main" id="{85ED9FFA-E5E3-475C-8C60-FC29D96D86FB}"/>
                  </a:ext>
                </a:extLst>
              </p:cNvPr>
              <p:cNvSpPr txBox="1"/>
              <p:nvPr/>
            </p:nvSpPr>
            <p:spPr>
              <a:xfrm>
                <a:off x="1524000" y="6081944"/>
                <a:ext cx="877164" cy="25391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altLang="ja-JP" sz="1050" dirty="0"/>
                  <a:t>Shared AP2</a:t>
                </a:r>
                <a:endParaRPr kumimoji="1" lang="ja-JP" altLang="en-US" sz="1050" dirty="0"/>
              </a:p>
            </p:txBody>
          </p:sp>
          <p:grpSp>
            <p:nvGrpSpPr>
              <p:cNvPr id="30" name="グループ化 29">
                <a:extLst>
                  <a:ext uri="{FF2B5EF4-FFF2-40B4-BE49-F238E27FC236}">
                    <a16:creationId xmlns:a16="http://schemas.microsoft.com/office/drawing/2014/main" id="{62AE22F0-7DC4-4963-9775-7815435388FC}"/>
                  </a:ext>
                </a:extLst>
              </p:cNvPr>
              <p:cNvGrpSpPr/>
              <p:nvPr/>
            </p:nvGrpSpPr>
            <p:grpSpPr>
              <a:xfrm>
                <a:off x="2655568" y="5320311"/>
                <a:ext cx="274458" cy="218174"/>
                <a:chOff x="1297225" y="3374394"/>
                <a:chExt cx="274458" cy="218174"/>
              </a:xfrm>
            </p:grpSpPr>
            <p:sp>
              <p:nvSpPr>
                <p:cNvPr id="48" name="平行四辺形 47">
                  <a:extLst>
                    <a:ext uri="{FF2B5EF4-FFF2-40B4-BE49-F238E27FC236}">
                      <a16:creationId xmlns:a16="http://schemas.microsoft.com/office/drawing/2014/main" id="{D27BC346-1225-4266-AA37-985B66960C29}"/>
                    </a:ext>
                  </a:extLst>
                </p:cNvPr>
                <p:cNvSpPr/>
                <p:nvPr/>
              </p:nvSpPr>
              <p:spPr>
                <a:xfrm>
                  <a:off x="1297225" y="3374394"/>
                  <a:ext cx="163892" cy="218174"/>
                </a:xfrm>
                <a:prstGeom prst="parallelogram">
                  <a:avLst/>
                </a:prstGeom>
                <a:solidFill>
                  <a:schemeClr val="bg1">
                    <a:alpha val="20000"/>
                  </a:schemeClr>
                </a:solidFill>
                <a:ln w="952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49" name="平行四辺形 48">
                  <a:extLst>
                    <a:ext uri="{FF2B5EF4-FFF2-40B4-BE49-F238E27FC236}">
                      <a16:creationId xmlns:a16="http://schemas.microsoft.com/office/drawing/2014/main" id="{41FD4E8C-CB50-4902-B26F-D176F8309733}"/>
                    </a:ext>
                  </a:extLst>
                </p:cNvPr>
                <p:cNvSpPr/>
                <p:nvPr/>
              </p:nvSpPr>
              <p:spPr>
                <a:xfrm>
                  <a:off x="1407791" y="3374394"/>
                  <a:ext cx="163892" cy="218174"/>
                </a:xfrm>
                <a:prstGeom prst="parallelogram">
                  <a:avLst/>
                </a:prstGeom>
                <a:solidFill>
                  <a:schemeClr val="bg1">
                    <a:alpha val="20000"/>
                  </a:schemeClr>
                </a:solidFill>
                <a:ln w="952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sp>
            <p:nvSpPr>
              <p:cNvPr id="31" name="正方形/長方形 30">
                <a:extLst>
                  <a:ext uri="{FF2B5EF4-FFF2-40B4-BE49-F238E27FC236}">
                    <a16:creationId xmlns:a16="http://schemas.microsoft.com/office/drawing/2014/main" id="{B1829BC3-33B0-4652-8CB9-75F958F90D75}"/>
                  </a:ext>
                </a:extLst>
              </p:cNvPr>
              <p:cNvSpPr/>
              <p:nvPr/>
            </p:nvSpPr>
            <p:spPr>
              <a:xfrm>
                <a:off x="3712345" y="5328773"/>
                <a:ext cx="211200" cy="215678"/>
              </a:xfrm>
              <a:prstGeom prst="rect">
                <a:avLst/>
              </a:prstGeom>
              <a:solidFill>
                <a:schemeClr val="accent6">
                  <a:lumMod val="20000"/>
                  <a:lumOff val="80000"/>
                  <a:alpha val="76863"/>
                </a:schemeClr>
              </a:solidFill>
              <a:ln w="12700">
                <a:solidFill>
                  <a:schemeClr val="accent6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000" dirty="0">
                  <a:solidFill>
                    <a:schemeClr val="tx1"/>
                  </a:solidFill>
                </a:endParaRPr>
              </a:p>
            </p:txBody>
          </p:sp>
          <p:cxnSp>
            <p:nvCxnSpPr>
              <p:cNvPr id="32" name="直線矢印コネクタ 31">
                <a:extLst>
                  <a:ext uri="{FF2B5EF4-FFF2-40B4-BE49-F238E27FC236}">
                    <a16:creationId xmlns:a16="http://schemas.microsoft.com/office/drawing/2014/main" id="{C0081EE9-03E3-4B65-9ED9-F32B80D2795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924289" y="5328773"/>
                <a:ext cx="2985" cy="310027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直線矢印コネクタ 32">
                <a:extLst>
                  <a:ext uri="{FF2B5EF4-FFF2-40B4-BE49-F238E27FC236}">
                    <a16:creationId xmlns:a16="http://schemas.microsoft.com/office/drawing/2014/main" id="{CED4CD40-F0F7-4E7F-8790-6FD2E185D35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923545" y="5588193"/>
                <a:ext cx="0" cy="432000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4" name="正方形/長方形 33">
                <a:extLst>
                  <a:ext uri="{FF2B5EF4-FFF2-40B4-BE49-F238E27FC236}">
                    <a16:creationId xmlns:a16="http://schemas.microsoft.com/office/drawing/2014/main" id="{10F66B35-E26A-4405-8105-F1E9988EA21B}"/>
                  </a:ext>
                </a:extLst>
              </p:cNvPr>
              <p:cNvSpPr/>
              <p:nvPr/>
            </p:nvSpPr>
            <p:spPr>
              <a:xfrm>
                <a:off x="3706847" y="5646170"/>
                <a:ext cx="211191" cy="216944"/>
              </a:xfrm>
              <a:prstGeom prst="rect">
                <a:avLst/>
              </a:prstGeom>
              <a:noFill/>
              <a:ln w="12700">
                <a:solidFill>
                  <a:schemeClr val="accent6"/>
                </a:solidFill>
                <a:prstDash val="dash"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0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35" name="正方形/長方形 34">
                <a:extLst>
                  <a:ext uri="{FF2B5EF4-FFF2-40B4-BE49-F238E27FC236}">
                    <a16:creationId xmlns:a16="http://schemas.microsoft.com/office/drawing/2014/main" id="{D5FF71A6-DA37-47ED-9A9C-C37CE59ECBB3}"/>
                  </a:ext>
                </a:extLst>
              </p:cNvPr>
              <p:cNvSpPr/>
              <p:nvPr/>
            </p:nvSpPr>
            <p:spPr>
              <a:xfrm>
                <a:off x="3716073" y="6018138"/>
                <a:ext cx="211200" cy="215678"/>
              </a:xfrm>
              <a:prstGeom prst="rect">
                <a:avLst/>
              </a:prstGeom>
              <a:noFill/>
              <a:ln w="12700">
                <a:solidFill>
                  <a:schemeClr val="accent6"/>
                </a:solidFill>
                <a:prstDash val="dash"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0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36" name="正方形/長方形 35">
                <a:extLst>
                  <a:ext uri="{FF2B5EF4-FFF2-40B4-BE49-F238E27FC236}">
                    <a16:creationId xmlns:a16="http://schemas.microsoft.com/office/drawing/2014/main" id="{C6BCE71D-1E4D-406E-ABBB-01C6FB4BABF9}"/>
                  </a:ext>
                </a:extLst>
              </p:cNvPr>
              <p:cNvSpPr/>
              <p:nvPr/>
            </p:nvSpPr>
            <p:spPr>
              <a:xfrm>
                <a:off x="4038947" y="6011217"/>
                <a:ext cx="2275861" cy="225383"/>
              </a:xfrm>
              <a:prstGeom prst="rect">
                <a:avLst/>
              </a:prstGeom>
              <a:solidFill>
                <a:schemeClr val="accent6">
                  <a:lumMod val="20000"/>
                  <a:lumOff val="80000"/>
                  <a:alpha val="76863"/>
                </a:schemeClr>
              </a:solidFill>
              <a:ln w="12700">
                <a:solidFill>
                  <a:schemeClr val="accent6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kumimoji="1" lang="en-US" altLang="ja-JP" sz="1000" dirty="0">
                    <a:solidFill>
                      <a:schemeClr val="tx1"/>
                    </a:solidFill>
                  </a:rPr>
                  <a:t>DATA</a:t>
                </a:r>
                <a:endParaRPr kumimoji="1" lang="ja-JP" altLang="en-US" sz="10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37" name="正方形/長方形 36">
                <a:extLst>
                  <a:ext uri="{FF2B5EF4-FFF2-40B4-BE49-F238E27FC236}">
                    <a16:creationId xmlns:a16="http://schemas.microsoft.com/office/drawing/2014/main" id="{E2824B1D-DE25-409D-9DD9-D5C4151F95F1}"/>
                  </a:ext>
                </a:extLst>
              </p:cNvPr>
              <p:cNvSpPr/>
              <p:nvPr/>
            </p:nvSpPr>
            <p:spPr>
              <a:xfrm>
                <a:off x="4033867" y="5635135"/>
                <a:ext cx="2290733" cy="220373"/>
              </a:xfrm>
              <a:prstGeom prst="rect">
                <a:avLst/>
              </a:prstGeom>
              <a:solidFill>
                <a:schemeClr val="accent6">
                  <a:lumMod val="20000"/>
                  <a:lumOff val="80000"/>
                  <a:alpha val="76863"/>
                </a:schemeClr>
              </a:solidFill>
              <a:ln w="12700">
                <a:solidFill>
                  <a:schemeClr val="accent6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kumimoji="1" lang="en-US" altLang="ja-JP" sz="1000" dirty="0">
                    <a:solidFill>
                      <a:schemeClr val="tx1"/>
                    </a:solidFill>
                  </a:rPr>
                  <a:t>DATA</a:t>
                </a:r>
                <a:endParaRPr kumimoji="1" lang="ja-JP" altLang="en-US" sz="10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38" name="テキスト ボックス 37">
                <a:extLst>
                  <a:ext uri="{FF2B5EF4-FFF2-40B4-BE49-F238E27FC236}">
                    <a16:creationId xmlns:a16="http://schemas.microsoft.com/office/drawing/2014/main" id="{384CFBEA-A873-4C7F-B4A7-5CCF2E53177C}"/>
                  </a:ext>
                </a:extLst>
              </p:cNvPr>
              <p:cNvSpPr txBox="1"/>
              <p:nvPr/>
            </p:nvSpPr>
            <p:spPr>
              <a:xfrm>
                <a:off x="3193451" y="5048525"/>
                <a:ext cx="1542025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kumimoji="1" lang="en-US" altLang="ja-JP" sz="1200" dirty="0"/>
                  <a:t>Trigger frame</a:t>
                </a:r>
                <a:endParaRPr kumimoji="1" lang="ja-JP" altLang="en-US" sz="1200" dirty="0"/>
              </a:p>
            </p:txBody>
          </p:sp>
          <p:sp>
            <p:nvSpPr>
              <p:cNvPr id="39" name="正方形/長方形 38">
                <a:extLst>
                  <a:ext uri="{FF2B5EF4-FFF2-40B4-BE49-F238E27FC236}">
                    <a16:creationId xmlns:a16="http://schemas.microsoft.com/office/drawing/2014/main" id="{94538231-B5F9-4600-9A72-4544FADBDE08}"/>
                  </a:ext>
                </a:extLst>
              </p:cNvPr>
              <p:cNvSpPr/>
              <p:nvPr/>
            </p:nvSpPr>
            <p:spPr>
              <a:xfrm>
                <a:off x="2946591" y="5322615"/>
                <a:ext cx="211200" cy="215678"/>
              </a:xfrm>
              <a:prstGeom prst="rect">
                <a:avLst/>
              </a:prstGeom>
              <a:solidFill>
                <a:schemeClr val="accent6">
                  <a:lumMod val="20000"/>
                  <a:lumOff val="80000"/>
                  <a:alpha val="76863"/>
                </a:schemeClr>
              </a:solidFill>
              <a:ln w="12700">
                <a:solidFill>
                  <a:schemeClr val="accent6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000" dirty="0">
                  <a:solidFill>
                    <a:schemeClr val="tx1"/>
                  </a:solidFill>
                </a:endParaRPr>
              </a:p>
            </p:txBody>
          </p:sp>
          <p:cxnSp>
            <p:nvCxnSpPr>
              <p:cNvPr id="40" name="直線矢印コネクタ 39">
                <a:extLst>
                  <a:ext uri="{FF2B5EF4-FFF2-40B4-BE49-F238E27FC236}">
                    <a16:creationId xmlns:a16="http://schemas.microsoft.com/office/drawing/2014/main" id="{3EFC2C3D-4E2D-4E40-A18D-86F93181565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159847" y="5316580"/>
                <a:ext cx="2985" cy="310027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" name="直線矢印コネクタ 40">
                <a:extLst>
                  <a:ext uri="{FF2B5EF4-FFF2-40B4-BE49-F238E27FC236}">
                    <a16:creationId xmlns:a16="http://schemas.microsoft.com/office/drawing/2014/main" id="{B616ED87-9C2C-42EC-B6F4-BCCA8605350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159103" y="5576000"/>
                <a:ext cx="0" cy="432000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2" name="正方形/長方形 41">
                <a:extLst>
                  <a:ext uri="{FF2B5EF4-FFF2-40B4-BE49-F238E27FC236}">
                    <a16:creationId xmlns:a16="http://schemas.microsoft.com/office/drawing/2014/main" id="{AF58EEE8-E6EF-4A0C-B502-5301D2FC99D7}"/>
                  </a:ext>
                </a:extLst>
              </p:cNvPr>
              <p:cNvSpPr/>
              <p:nvPr/>
            </p:nvSpPr>
            <p:spPr>
              <a:xfrm>
                <a:off x="2942405" y="5633977"/>
                <a:ext cx="211191" cy="216944"/>
              </a:xfrm>
              <a:prstGeom prst="rect">
                <a:avLst/>
              </a:prstGeom>
              <a:noFill/>
              <a:ln w="12700">
                <a:solidFill>
                  <a:schemeClr val="accent6"/>
                </a:solidFill>
                <a:prstDash val="dash"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0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43" name="正方形/長方形 42">
                <a:extLst>
                  <a:ext uri="{FF2B5EF4-FFF2-40B4-BE49-F238E27FC236}">
                    <a16:creationId xmlns:a16="http://schemas.microsoft.com/office/drawing/2014/main" id="{05E5C275-9716-4AFF-AB8B-4CB4A3573CF3}"/>
                  </a:ext>
                </a:extLst>
              </p:cNvPr>
              <p:cNvSpPr/>
              <p:nvPr/>
            </p:nvSpPr>
            <p:spPr>
              <a:xfrm>
                <a:off x="2951631" y="6005945"/>
                <a:ext cx="211200" cy="215678"/>
              </a:xfrm>
              <a:prstGeom prst="rect">
                <a:avLst/>
              </a:prstGeom>
              <a:noFill/>
              <a:ln w="12700">
                <a:solidFill>
                  <a:schemeClr val="accent6"/>
                </a:solidFill>
                <a:prstDash val="dash"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0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44" name="正方形/長方形 43">
                <a:extLst>
                  <a:ext uri="{FF2B5EF4-FFF2-40B4-BE49-F238E27FC236}">
                    <a16:creationId xmlns:a16="http://schemas.microsoft.com/office/drawing/2014/main" id="{7E38897C-1E90-4DF7-B98A-D1B90503056C}"/>
                  </a:ext>
                </a:extLst>
              </p:cNvPr>
              <p:cNvSpPr/>
              <p:nvPr/>
            </p:nvSpPr>
            <p:spPr>
              <a:xfrm>
                <a:off x="3247857" y="5637513"/>
                <a:ext cx="211200" cy="215678"/>
              </a:xfrm>
              <a:prstGeom prst="rect">
                <a:avLst/>
              </a:prstGeom>
              <a:solidFill>
                <a:schemeClr val="accent6">
                  <a:lumMod val="20000"/>
                  <a:lumOff val="80000"/>
                  <a:alpha val="76863"/>
                </a:schemeClr>
              </a:solidFill>
              <a:ln w="12700">
                <a:solidFill>
                  <a:schemeClr val="accent6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0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45" name="正方形/長方形 44">
                <a:extLst>
                  <a:ext uri="{FF2B5EF4-FFF2-40B4-BE49-F238E27FC236}">
                    <a16:creationId xmlns:a16="http://schemas.microsoft.com/office/drawing/2014/main" id="{4DAB668F-F295-4BD8-8C3E-308EB1A5F9DB}"/>
                  </a:ext>
                </a:extLst>
              </p:cNvPr>
              <p:cNvSpPr/>
              <p:nvPr/>
            </p:nvSpPr>
            <p:spPr>
              <a:xfrm>
                <a:off x="3241863" y="6009847"/>
                <a:ext cx="211200" cy="215678"/>
              </a:xfrm>
              <a:prstGeom prst="rect">
                <a:avLst/>
              </a:prstGeom>
              <a:solidFill>
                <a:schemeClr val="accent6">
                  <a:lumMod val="20000"/>
                  <a:lumOff val="80000"/>
                  <a:alpha val="76863"/>
                </a:schemeClr>
              </a:solidFill>
              <a:ln w="12700">
                <a:solidFill>
                  <a:schemeClr val="accent6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0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46" name="正方形/長方形 45">
                <a:extLst>
                  <a:ext uri="{FF2B5EF4-FFF2-40B4-BE49-F238E27FC236}">
                    <a16:creationId xmlns:a16="http://schemas.microsoft.com/office/drawing/2014/main" id="{F6B4AED1-27D2-4C47-8BC6-D71D4D26E52A}"/>
                  </a:ext>
                </a:extLst>
              </p:cNvPr>
              <p:cNvSpPr/>
              <p:nvPr/>
            </p:nvSpPr>
            <p:spPr>
              <a:xfrm>
                <a:off x="3247861" y="5311679"/>
                <a:ext cx="211191" cy="216944"/>
              </a:xfrm>
              <a:prstGeom prst="rect">
                <a:avLst/>
              </a:prstGeom>
              <a:noFill/>
              <a:ln w="12700">
                <a:solidFill>
                  <a:schemeClr val="accent6"/>
                </a:solidFill>
                <a:prstDash val="dash"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000" dirty="0">
                  <a:solidFill>
                    <a:schemeClr val="tx1"/>
                  </a:solidFill>
                </a:endParaRPr>
              </a:p>
            </p:txBody>
          </p:sp>
          <p:cxnSp>
            <p:nvCxnSpPr>
              <p:cNvPr id="47" name="直線矢印コネクタ 46">
                <a:extLst>
                  <a:ext uri="{FF2B5EF4-FFF2-40B4-BE49-F238E27FC236}">
                    <a16:creationId xmlns:a16="http://schemas.microsoft.com/office/drawing/2014/main" id="{283CDCB6-8235-47F8-94F4-459040947AF3}"/>
                  </a:ext>
                </a:extLst>
              </p:cNvPr>
              <p:cNvCxnSpPr>
                <a:cxnSpLocks/>
                <a:endCxn id="46" idx="3"/>
              </p:cNvCxnSpPr>
              <p:nvPr/>
            </p:nvCxnSpPr>
            <p:spPr>
              <a:xfrm flipV="1">
                <a:off x="3453063" y="5420151"/>
                <a:ext cx="5989" cy="617136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" name="正方形/長方形 1">
              <a:extLst>
                <a:ext uri="{FF2B5EF4-FFF2-40B4-BE49-F238E27FC236}">
                  <a16:creationId xmlns:a16="http://schemas.microsoft.com/office/drawing/2014/main" id="{218B5937-4DD9-41A7-BDC1-99D8EB0E3605}"/>
                </a:ext>
              </a:extLst>
            </p:cNvPr>
            <p:cNvSpPr/>
            <p:nvPr/>
          </p:nvSpPr>
          <p:spPr bwMode="auto">
            <a:xfrm>
              <a:off x="2804326" y="4800600"/>
              <a:ext cx="1163669" cy="1589308"/>
            </a:xfrm>
            <a:prstGeom prst="rect">
              <a:avLst/>
            </a:prstGeom>
            <a:noFill/>
            <a:ln w="28575" cap="flat" cmpd="sng" algn="ctr">
              <a:solidFill>
                <a:srgbClr val="FF0000"/>
              </a:solidFill>
              <a:prstDash val="sysDot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ja-JP" altLang="en-US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5951155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コンテンツ プレースホルダー 1">
            <a:extLst>
              <a:ext uri="{FF2B5EF4-FFF2-40B4-BE49-F238E27FC236}">
                <a16:creationId xmlns:a16="http://schemas.microsoft.com/office/drawing/2014/main" id="{D6C22704-AC86-41D8-A75B-0177DFF5EF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28800"/>
            <a:ext cx="8077200" cy="4343401"/>
          </a:xfrm>
        </p:spPr>
        <p:txBody>
          <a:bodyPr/>
          <a:lstStyle/>
          <a:p>
            <a:pPr marL="514350" indent="-457200">
              <a:buFont typeface="+mj-lt"/>
              <a:buAutoNum type="arabicPeriod" startAt="3"/>
            </a:pPr>
            <a:r>
              <a:rPr kumimoji="1" lang="en-US" altLang="ja-JP" sz="2200" dirty="0"/>
              <a:t>Sharing AP estimates SINR of all receiving STAs and calculates “coordinated </a:t>
            </a:r>
            <a:r>
              <a:rPr kumimoji="1" lang="en-US" altLang="ja-JP" sz="2200" b="1" dirty="0"/>
              <a:t>Tx power”</a:t>
            </a:r>
            <a:r>
              <a:rPr kumimoji="1" lang="en-US" altLang="ja-JP" sz="2200" dirty="0"/>
              <a:t> for each AP.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kumimoji="1" lang="en-US" altLang="ja-JP" dirty="0"/>
              <a:t>Two potential constraints:</a:t>
            </a:r>
            <a:endParaRPr kumimoji="1" lang="en-US" altLang="ja-JP" sz="1800" dirty="0"/>
          </a:p>
          <a:p>
            <a:pPr marL="1143000" lvl="2" indent="-342900">
              <a:buFont typeface="Arial" panose="020B0604020202020204" pitchFamily="34" charset="0"/>
              <a:buChar char="•"/>
            </a:pPr>
            <a:r>
              <a:rPr kumimoji="1" lang="en-US" altLang="ja-JP" dirty="0"/>
              <a:t>(A) T</a:t>
            </a:r>
            <a:r>
              <a:rPr lang="en-US" altLang="ja-JP" dirty="0"/>
              <a:t>o maximize sum of throughputs of the APs </a:t>
            </a:r>
            <a:r>
              <a:rPr kumimoji="1" lang="en-US" altLang="ja-JP" dirty="0"/>
              <a:t>(same as [1])</a:t>
            </a:r>
          </a:p>
          <a:p>
            <a:pPr marL="1143000" lvl="2" indent="-342900">
              <a:buFont typeface="Arial" panose="020B0604020202020204" pitchFamily="34" charset="0"/>
              <a:buChar char="•"/>
            </a:pPr>
            <a:r>
              <a:rPr kumimoji="1" lang="en-US" altLang="ja-JP" dirty="0"/>
              <a:t>(B) T</a:t>
            </a:r>
            <a:r>
              <a:rPr lang="en-US" altLang="ja-JP" dirty="0"/>
              <a:t>o satisfy target SINR of STAs in the TXOP to the extent </a:t>
            </a:r>
            <a:r>
              <a:rPr kumimoji="1" lang="en-US" altLang="ja-JP" dirty="0"/>
              <a:t>feasible</a:t>
            </a:r>
            <a:r>
              <a:rPr lang="en-US" altLang="ja-JP" dirty="0"/>
              <a:t> after satisfying SINR of at least a STA which Sharing AP intends to serve. </a:t>
            </a:r>
            <a:r>
              <a:rPr kumimoji="1" lang="en-US" altLang="ja-JP" dirty="0"/>
              <a:t>(new proposed constraint)</a:t>
            </a:r>
          </a:p>
          <a:p>
            <a:pPr marL="1143000" lvl="2" indent="-342900">
              <a:buFont typeface="Arial" panose="020B0604020202020204" pitchFamily="34" charset="0"/>
              <a:buChar char="•"/>
            </a:pPr>
            <a:endParaRPr kumimoji="1" lang="en-US" altLang="ja-JP" sz="1600" dirty="0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38FE94B0-B603-4F3B-A7BE-7A2750F223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sz="2800" dirty="0">
                <a:solidFill>
                  <a:schemeClr val="tx1"/>
                </a:solidFill>
              </a:rPr>
              <a:t>Proposed CSR </a:t>
            </a:r>
            <a:r>
              <a:rPr kumimoji="1" lang="en-US" altLang="ja-JP" sz="2800" dirty="0"/>
              <a:t>Operation (2/3)</a:t>
            </a:r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9F8AF770-9228-492C-93DD-FF11A0DCC6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AA0DB6A0-3FAC-4C50-B855-05E2EFEC7C93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11B8A9E-684C-4386-864A-63B987D901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dirty="0"/>
              <a:t>Kosuke Aio(Sony Corporation), et al.</a:t>
            </a:r>
            <a:endParaRPr lang="en-US" dirty="0"/>
          </a:p>
        </p:txBody>
      </p:sp>
      <p:pic>
        <p:nvPicPr>
          <p:cNvPr id="8" name="図 7">
            <a:extLst>
              <a:ext uri="{FF2B5EF4-FFF2-40B4-BE49-F238E27FC236}">
                <a16:creationId xmlns:a16="http://schemas.microsoft.com/office/drawing/2014/main" id="{098F8CB4-7FC1-4DC3-9E4F-EEAA0C14C83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61601" y="4405221"/>
            <a:ext cx="3420797" cy="20447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88006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コンテンツ プレースホルダー 1">
            <a:extLst>
              <a:ext uri="{FF2B5EF4-FFF2-40B4-BE49-F238E27FC236}">
                <a16:creationId xmlns:a16="http://schemas.microsoft.com/office/drawing/2014/main" id="{D6C22704-AC86-41D8-A75B-0177DFF5EF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1758437"/>
            <a:ext cx="8077200" cy="3064700"/>
          </a:xfrm>
        </p:spPr>
        <p:txBody>
          <a:bodyPr/>
          <a:lstStyle/>
          <a:p>
            <a:pPr marL="514350" indent="-457200">
              <a:buFont typeface="+mj-lt"/>
              <a:buAutoNum type="arabicPeriod" startAt="4"/>
            </a:pPr>
            <a:r>
              <a:rPr kumimoji="1" lang="en-US" altLang="ja-JP" sz="2200" dirty="0"/>
              <a:t>Sharing AP transmits a Trigger frame to Shared APs to allow transmission, where a Trigger frame includes;</a:t>
            </a:r>
          </a:p>
          <a:p>
            <a:pPr marL="800100" lvl="1" indent="-342900"/>
            <a:r>
              <a:rPr kumimoji="1" lang="en-US" altLang="ja-JP" sz="1800" dirty="0"/>
              <a:t>“coordinated Tx power” of Shared APs.</a:t>
            </a:r>
          </a:p>
          <a:p>
            <a:pPr marL="800100" lvl="1" indent="-342900"/>
            <a:r>
              <a:rPr kumimoji="1" lang="en-US" altLang="ja-JP" sz="1800" dirty="0"/>
              <a:t>Tx power of Sharing AP (to be used by Shared APs to set optimal MCS)</a:t>
            </a:r>
          </a:p>
          <a:p>
            <a:pPr marL="400050">
              <a:buFont typeface="+mj-lt"/>
              <a:buAutoNum type="arabicPeriod" startAt="4"/>
            </a:pPr>
            <a:r>
              <a:rPr kumimoji="1" lang="en-US" altLang="ja-JP" sz="2200" dirty="0"/>
              <a:t>Sharing AP and Shared APs transmit data SIFS after the Trigger frame.“</a:t>
            </a:r>
          </a:p>
          <a:p>
            <a:pPr marL="800100" lvl="1" indent="-342900">
              <a:buFont typeface="+mj-lt"/>
              <a:buChar char="–"/>
            </a:pPr>
            <a:r>
              <a:rPr kumimoji="1" lang="en-US" altLang="ja-JP" sz="1800" dirty="0"/>
              <a:t>Shared APs can set indicated its “coordinated Tx power”.</a:t>
            </a:r>
          </a:p>
          <a:p>
            <a:pPr marL="800100" lvl="1" indent="-342900"/>
            <a:r>
              <a:rPr kumimoji="1" lang="en-US" altLang="ja-JP" sz="1800" dirty="0"/>
              <a:t>Shared APs can set optimal MCS by estimating SINR of the STA with the indicated Tx Power information of all APs.</a:t>
            </a:r>
          </a:p>
          <a:p>
            <a:pPr marL="1143000" lvl="2" indent="-342900">
              <a:buFont typeface="+mj-lt"/>
              <a:buAutoNum type="arabicPeriod" startAt="4"/>
            </a:pPr>
            <a:endParaRPr kumimoji="1" lang="en-US" altLang="ja-JP" sz="1600" dirty="0"/>
          </a:p>
          <a:p>
            <a:pPr marL="1143000" lvl="2" indent="-342900">
              <a:buFont typeface="+mj-lt"/>
              <a:buAutoNum type="arabicPeriod" startAt="4"/>
            </a:pPr>
            <a:endParaRPr kumimoji="1" lang="en-US" altLang="ja-JP" sz="1400" dirty="0"/>
          </a:p>
          <a:p>
            <a:pPr marL="800100" lvl="1" indent="-342900">
              <a:buFont typeface="+mj-lt"/>
              <a:buAutoNum type="arabicPeriod" startAt="4"/>
            </a:pPr>
            <a:endParaRPr kumimoji="1" lang="en-US" altLang="ja-JP" sz="1800" dirty="0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38FE94B0-B603-4F3B-A7BE-7A2750F223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sz="2800" dirty="0">
                <a:solidFill>
                  <a:schemeClr val="tx1"/>
                </a:solidFill>
              </a:rPr>
              <a:t>Proposed CSR </a:t>
            </a:r>
            <a:r>
              <a:rPr kumimoji="1" lang="en-US" altLang="ja-JP" sz="2800" dirty="0"/>
              <a:t>Operation (3/3)</a:t>
            </a:r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9F8AF770-9228-492C-93DD-FF11A0DCC6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3654356" y="6475413"/>
            <a:ext cx="535404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AA0DB6A0-3FAC-4C50-B855-05E2EFEC7C93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11B8A9E-684C-4386-864A-63B987D901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dirty="0"/>
              <a:t>Kosuke Aio(Sony Corporation), et al.</a:t>
            </a:r>
            <a:endParaRPr lang="en-US" dirty="0"/>
          </a:p>
        </p:txBody>
      </p:sp>
      <p:sp>
        <p:nvSpPr>
          <p:cNvPr id="36" name="スライド番号プレースホルダー 4">
            <a:extLst>
              <a:ext uri="{FF2B5EF4-FFF2-40B4-BE49-F238E27FC236}">
                <a16:creationId xmlns:a16="http://schemas.microsoft.com/office/drawing/2014/main" id="{EDE2EFB5-168A-4E32-93D7-AD40CC1A3E6B}"/>
              </a:ext>
            </a:extLst>
          </p:cNvPr>
          <p:cNvSpPr txBox="1">
            <a:spLocks/>
          </p:cNvSpPr>
          <p:nvPr/>
        </p:nvSpPr>
        <p:spPr bwMode="auto">
          <a:xfrm>
            <a:off x="3654356" y="6475413"/>
            <a:ext cx="53540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b="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AA0DB6A0-3FAC-4C50-B855-05E2EFEC7C93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grpSp>
        <p:nvGrpSpPr>
          <p:cNvPr id="78" name="グループ化 77">
            <a:extLst>
              <a:ext uri="{FF2B5EF4-FFF2-40B4-BE49-F238E27FC236}">
                <a16:creationId xmlns:a16="http://schemas.microsoft.com/office/drawing/2014/main" id="{D1B88917-01CE-4382-AECA-A7AF89047467}"/>
              </a:ext>
            </a:extLst>
          </p:cNvPr>
          <p:cNvGrpSpPr/>
          <p:nvPr/>
        </p:nvGrpSpPr>
        <p:grpSpPr>
          <a:xfrm>
            <a:off x="1523999" y="4800600"/>
            <a:ext cx="6861575" cy="1589311"/>
            <a:chOff x="1524000" y="5048525"/>
            <a:chExt cx="5791202" cy="1341386"/>
          </a:xfrm>
        </p:grpSpPr>
        <p:grpSp>
          <p:nvGrpSpPr>
            <p:cNvPr id="37" name="グループ化 36">
              <a:extLst>
                <a:ext uri="{FF2B5EF4-FFF2-40B4-BE49-F238E27FC236}">
                  <a16:creationId xmlns:a16="http://schemas.microsoft.com/office/drawing/2014/main" id="{C7003178-38FA-4762-9EFC-A97C16FB1D1D}"/>
                </a:ext>
              </a:extLst>
            </p:cNvPr>
            <p:cNvGrpSpPr/>
            <p:nvPr/>
          </p:nvGrpSpPr>
          <p:grpSpPr>
            <a:xfrm>
              <a:off x="2406510" y="5432386"/>
              <a:ext cx="4908692" cy="282614"/>
              <a:chOff x="982483" y="2913972"/>
              <a:chExt cx="1429205" cy="230832"/>
            </a:xfrm>
          </p:grpSpPr>
          <p:cxnSp>
            <p:nvCxnSpPr>
              <p:cNvPr id="38" name="直線矢印コネクタ 37">
                <a:extLst>
                  <a:ext uri="{FF2B5EF4-FFF2-40B4-BE49-F238E27FC236}">
                    <a16:creationId xmlns:a16="http://schemas.microsoft.com/office/drawing/2014/main" id="{BB6C8085-17D7-4FE3-A712-A75DE23104C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82483" y="2998129"/>
                <a:ext cx="1229528" cy="0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39" name="テキスト ボックス 38">
                <a:extLst>
                  <a:ext uri="{FF2B5EF4-FFF2-40B4-BE49-F238E27FC236}">
                    <a16:creationId xmlns:a16="http://schemas.microsoft.com/office/drawing/2014/main" id="{6553B39B-8F1C-4B27-818D-31E127074F63}"/>
                  </a:ext>
                </a:extLst>
              </p:cNvPr>
              <p:cNvSpPr txBox="1"/>
              <p:nvPr/>
            </p:nvSpPr>
            <p:spPr>
              <a:xfrm>
                <a:off x="2206846" y="2913972"/>
                <a:ext cx="204842" cy="2308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en-US" altLang="ja-JP" sz="900" dirty="0"/>
                  <a:t>time</a:t>
                </a:r>
                <a:endParaRPr kumimoji="1" lang="ja-JP" altLang="en-US" sz="900" dirty="0"/>
              </a:p>
            </p:txBody>
          </p:sp>
        </p:grpSp>
        <p:grpSp>
          <p:nvGrpSpPr>
            <p:cNvPr id="40" name="グループ化 39">
              <a:extLst>
                <a:ext uri="{FF2B5EF4-FFF2-40B4-BE49-F238E27FC236}">
                  <a16:creationId xmlns:a16="http://schemas.microsoft.com/office/drawing/2014/main" id="{17C6A370-5067-427C-8CBC-336EE4353DEF}"/>
                </a:ext>
              </a:extLst>
            </p:cNvPr>
            <p:cNvGrpSpPr/>
            <p:nvPr/>
          </p:nvGrpSpPr>
          <p:grpSpPr>
            <a:xfrm>
              <a:off x="2412057" y="5727177"/>
              <a:ext cx="4887878" cy="282614"/>
              <a:chOff x="952383" y="3234162"/>
              <a:chExt cx="1411491" cy="230832"/>
            </a:xfrm>
          </p:grpSpPr>
          <p:cxnSp>
            <p:nvCxnSpPr>
              <p:cNvPr id="41" name="直線矢印コネクタ 40">
                <a:extLst>
                  <a:ext uri="{FF2B5EF4-FFF2-40B4-BE49-F238E27FC236}">
                    <a16:creationId xmlns:a16="http://schemas.microsoft.com/office/drawing/2014/main" id="{2F287F4A-02EC-4AC6-A8EB-55CE2D7F353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52383" y="3340319"/>
                <a:ext cx="1217857" cy="0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42" name="テキスト ボックス 41">
                <a:extLst>
                  <a:ext uri="{FF2B5EF4-FFF2-40B4-BE49-F238E27FC236}">
                    <a16:creationId xmlns:a16="http://schemas.microsoft.com/office/drawing/2014/main" id="{03A95E6F-80A0-401D-B844-603C0558ED74}"/>
                  </a:ext>
                </a:extLst>
              </p:cNvPr>
              <p:cNvSpPr txBox="1"/>
              <p:nvPr/>
            </p:nvSpPr>
            <p:spPr>
              <a:xfrm>
                <a:off x="2170241" y="3234162"/>
                <a:ext cx="193633" cy="2308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en-US" altLang="ja-JP" sz="900" dirty="0"/>
                  <a:t>time</a:t>
                </a:r>
                <a:endParaRPr kumimoji="1" lang="ja-JP" altLang="en-US" sz="900" dirty="0"/>
              </a:p>
            </p:txBody>
          </p:sp>
        </p:grpSp>
        <p:sp>
          <p:nvSpPr>
            <p:cNvPr id="43" name="正方形/長方形 42">
              <a:extLst>
                <a:ext uri="{FF2B5EF4-FFF2-40B4-BE49-F238E27FC236}">
                  <a16:creationId xmlns:a16="http://schemas.microsoft.com/office/drawing/2014/main" id="{3B3337E6-82FF-495E-A565-5E56BCEB67A6}"/>
                </a:ext>
              </a:extLst>
            </p:cNvPr>
            <p:cNvSpPr/>
            <p:nvPr/>
          </p:nvSpPr>
          <p:spPr>
            <a:xfrm>
              <a:off x="4034111" y="5334000"/>
              <a:ext cx="2290489" cy="203024"/>
            </a:xfrm>
            <a:prstGeom prst="rect">
              <a:avLst/>
            </a:prstGeom>
            <a:solidFill>
              <a:schemeClr val="accent6">
                <a:lumMod val="20000"/>
                <a:lumOff val="80000"/>
                <a:alpha val="76863"/>
              </a:schemeClr>
            </a:solidFill>
            <a:ln w="12700">
              <a:solidFill>
                <a:schemeClr val="accent6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1000" dirty="0">
                  <a:solidFill>
                    <a:schemeClr val="tx1"/>
                  </a:solidFill>
                </a:rPr>
                <a:t>DATA</a:t>
              </a:r>
              <a:endParaRPr kumimoji="1" lang="ja-JP" altLang="en-US" sz="1000" dirty="0">
                <a:solidFill>
                  <a:schemeClr val="tx1"/>
                </a:solidFill>
              </a:endParaRPr>
            </a:p>
          </p:txBody>
        </p:sp>
        <p:grpSp>
          <p:nvGrpSpPr>
            <p:cNvPr id="44" name="グループ化 43">
              <a:extLst>
                <a:ext uri="{FF2B5EF4-FFF2-40B4-BE49-F238E27FC236}">
                  <a16:creationId xmlns:a16="http://schemas.microsoft.com/office/drawing/2014/main" id="{A8096A0D-50B8-4EFB-BBEA-59CEB5641A26}"/>
                </a:ext>
              </a:extLst>
            </p:cNvPr>
            <p:cNvGrpSpPr/>
            <p:nvPr/>
          </p:nvGrpSpPr>
          <p:grpSpPr>
            <a:xfrm>
              <a:off x="2412057" y="6107297"/>
              <a:ext cx="4887878" cy="282614"/>
              <a:chOff x="952383" y="3238153"/>
              <a:chExt cx="1411491" cy="230832"/>
            </a:xfrm>
          </p:grpSpPr>
          <p:cxnSp>
            <p:nvCxnSpPr>
              <p:cNvPr id="45" name="直線矢印コネクタ 44">
                <a:extLst>
                  <a:ext uri="{FF2B5EF4-FFF2-40B4-BE49-F238E27FC236}">
                    <a16:creationId xmlns:a16="http://schemas.microsoft.com/office/drawing/2014/main" id="{5C552FA2-8B9D-489C-A225-FAE5D2CAAF1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52383" y="3340319"/>
                <a:ext cx="1217857" cy="0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46" name="テキスト ボックス 45">
                <a:extLst>
                  <a:ext uri="{FF2B5EF4-FFF2-40B4-BE49-F238E27FC236}">
                    <a16:creationId xmlns:a16="http://schemas.microsoft.com/office/drawing/2014/main" id="{D9AD062D-CD8A-4352-A38F-BC7F27BF4D72}"/>
                  </a:ext>
                </a:extLst>
              </p:cNvPr>
              <p:cNvSpPr txBox="1"/>
              <p:nvPr/>
            </p:nvSpPr>
            <p:spPr>
              <a:xfrm>
                <a:off x="2170241" y="3238153"/>
                <a:ext cx="193633" cy="2308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en-US" altLang="ja-JP" sz="900" dirty="0"/>
                  <a:t>time</a:t>
                </a:r>
                <a:endParaRPr kumimoji="1" lang="ja-JP" altLang="en-US" sz="900" dirty="0"/>
              </a:p>
            </p:txBody>
          </p:sp>
        </p:grpSp>
        <p:sp>
          <p:nvSpPr>
            <p:cNvPr id="47" name="テキスト ボックス 46">
              <a:extLst>
                <a:ext uri="{FF2B5EF4-FFF2-40B4-BE49-F238E27FC236}">
                  <a16:creationId xmlns:a16="http://schemas.microsoft.com/office/drawing/2014/main" id="{2F59FDFC-92A2-4E24-BFE8-14761466607E}"/>
                </a:ext>
              </a:extLst>
            </p:cNvPr>
            <p:cNvSpPr txBox="1"/>
            <p:nvPr/>
          </p:nvSpPr>
          <p:spPr>
            <a:xfrm>
              <a:off x="1535223" y="5412775"/>
              <a:ext cx="854722" cy="25391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ja-JP" sz="1050" dirty="0"/>
                <a:t>Sharing AP</a:t>
              </a:r>
              <a:endParaRPr kumimoji="1" lang="ja-JP" altLang="en-US" sz="1050" dirty="0"/>
            </a:p>
          </p:txBody>
        </p:sp>
        <p:sp>
          <p:nvSpPr>
            <p:cNvPr id="48" name="テキスト ボックス 47">
              <a:extLst>
                <a:ext uri="{FF2B5EF4-FFF2-40B4-BE49-F238E27FC236}">
                  <a16:creationId xmlns:a16="http://schemas.microsoft.com/office/drawing/2014/main" id="{8317243F-8C45-4E74-BC23-1F27B009203F}"/>
                </a:ext>
              </a:extLst>
            </p:cNvPr>
            <p:cNvSpPr txBox="1"/>
            <p:nvPr/>
          </p:nvSpPr>
          <p:spPr>
            <a:xfrm>
              <a:off x="1534893" y="5752029"/>
              <a:ext cx="877164" cy="25391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kumimoji="1" lang="en-US" altLang="ja-JP" sz="1050" dirty="0"/>
                <a:t>Shared AP1</a:t>
              </a:r>
              <a:endParaRPr kumimoji="1" lang="ja-JP" altLang="en-US" sz="1050" dirty="0"/>
            </a:p>
          </p:txBody>
        </p:sp>
        <p:sp>
          <p:nvSpPr>
            <p:cNvPr id="49" name="テキスト ボックス 48">
              <a:extLst>
                <a:ext uri="{FF2B5EF4-FFF2-40B4-BE49-F238E27FC236}">
                  <a16:creationId xmlns:a16="http://schemas.microsoft.com/office/drawing/2014/main" id="{CBA5AF36-42F0-46AE-B343-01F5DA811DE0}"/>
                </a:ext>
              </a:extLst>
            </p:cNvPr>
            <p:cNvSpPr txBox="1"/>
            <p:nvPr/>
          </p:nvSpPr>
          <p:spPr>
            <a:xfrm>
              <a:off x="1524000" y="6081944"/>
              <a:ext cx="877164" cy="25391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ja-JP" sz="1050" dirty="0"/>
                <a:t>Shared AP2</a:t>
              </a:r>
              <a:endParaRPr kumimoji="1" lang="ja-JP" altLang="en-US" sz="1050" dirty="0"/>
            </a:p>
          </p:txBody>
        </p:sp>
        <p:grpSp>
          <p:nvGrpSpPr>
            <p:cNvPr id="50" name="グループ化 49">
              <a:extLst>
                <a:ext uri="{FF2B5EF4-FFF2-40B4-BE49-F238E27FC236}">
                  <a16:creationId xmlns:a16="http://schemas.microsoft.com/office/drawing/2014/main" id="{535992E1-B9C6-45EF-B5E8-4FD75957A552}"/>
                </a:ext>
              </a:extLst>
            </p:cNvPr>
            <p:cNvGrpSpPr/>
            <p:nvPr/>
          </p:nvGrpSpPr>
          <p:grpSpPr>
            <a:xfrm>
              <a:off x="2655568" y="5320311"/>
              <a:ext cx="274458" cy="218174"/>
              <a:chOff x="1297225" y="3374394"/>
              <a:chExt cx="274458" cy="218174"/>
            </a:xfrm>
          </p:grpSpPr>
          <p:sp>
            <p:nvSpPr>
              <p:cNvPr id="51" name="平行四辺形 50">
                <a:extLst>
                  <a:ext uri="{FF2B5EF4-FFF2-40B4-BE49-F238E27FC236}">
                    <a16:creationId xmlns:a16="http://schemas.microsoft.com/office/drawing/2014/main" id="{1A1912B4-63AD-4FD7-B5A7-199AE095410B}"/>
                  </a:ext>
                </a:extLst>
              </p:cNvPr>
              <p:cNvSpPr/>
              <p:nvPr/>
            </p:nvSpPr>
            <p:spPr>
              <a:xfrm>
                <a:off x="1297225" y="3374394"/>
                <a:ext cx="163892" cy="218174"/>
              </a:xfrm>
              <a:prstGeom prst="parallelogram">
                <a:avLst/>
              </a:prstGeom>
              <a:solidFill>
                <a:schemeClr val="bg1">
                  <a:alpha val="20000"/>
                </a:schemeClr>
              </a:solidFill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52" name="平行四辺形 51">
                <a:extLst>
                  <a:ext uri="{FF2B5EF4-FFF2-40B4-BE49-F238E27FC236}">
                    <a16:creationId xmlns:a16="http://schemas.microsoft.com/office/drawing/2014/main" id="{2E29D8AF-F142-422B-936A-4E8D907D2C64}"/>
                  </a:ext>
                </a:extLst>
              </p:cNvPr>
              <p:cNvSpPr/>
              <p:nvPr/>
            </p:nvSpPr>
            <p:spPr>
              <a:xfrm>
                <a:off x="1407791" y="3374394"/>
                <a:ext cx="163892" cy="218174"/>
              </a:xfrm>
              <a:prstGeom prst="parallelogram">
                <a:avLst/>
              </a:prstGeom>
              <a:solidFill>
                <a:schemeClr val="bg1">
                  <a:alpha val="20000"/>
                </a:schemeClr>
              </a:solidFill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53" name="正方形/長方形 52">
              <a:extLst>
                <a:ext uri="{FF2B5EF4-FFF2-40B4-BE49-F238E27FC236}">
                  <a16:creationId xmlns:a16="http://schemas.microsoft.com/office/drawing/2014/main" id="{B38CF522-1F02-4EFC-95C3-30A433BBE3AF}"/>
                </a:ext>
              </a:extLst>
            </p:cNvPr>
            <p:cNvSpPr/>
            <p:nvPr/>
          </p:nvSpPr>
          <p:spPr>
            <a:xfrm>
              <a:off x="3712345" y="5328773"/>
              <a:ext cx="211200" cy="215678"/>
            </a:xfrm>
            <a:prstGeom prst="rect">
              <a:avLst/>
            </a:prstGeom>
            <a:solidFill>
              <a:schemeClr val="accent6">
                <a:lumMod val="20000"/>
                <a:lumOff val="80000"/>
                <a:alpha val="76863"/>
              </a:schemeClr>
            </a:solidFill>
            <a:ln w="12700">
              <a:solidFill>
                <a:schemeClr val="accent6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000" dirty="0">
                <a:solidFill>
                  <a:schemeClr val="tx1"/>
                </a:solidFill>
              </a:endParaRPr>
            </a:p>
          </p:txBody>
        </p:sp>
        <p:cxnSp>
          <p:nvCxnSpPr>
            <p:cNvPr id="54" name="直線矢印コネクタ 53">
              <a:extLst>
                <a:ext uri="{FF2B5EF4-FFF2-40B4-BE49-F238E27FC236}">
                  <a16:creationId xmlns:a16="http://schemas.microsoft.com/office/drawing/2014/main" id="{C77B536A-D803-4817-B644-90BA5CBA541C}"/>
                </a:ext>
              </a:extLst>
            </p:cNvPr>
            <p:cNvCxnSpPr>
              <a:cxnSpLocks/>
            </p:cNvCxnSpPr>
            <p:nvPr/>
          </p:nvCxnSpPr>
          <p:spPr>
            <a:xfrm>
              <a:off x="3924289" y="5328773"/>
              <a:ext cx="2985" cy="310027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直線矢印コネクタ 54">
              <a:extLst>
                <a:ext uri="{FF2B5EF4-FFF2-40B4-BE49-F238E27FC236}">
                  <a16:creationId xmlns:a16="http://schemas.microsoft.com/office/drawing/2014/main" id="{E267CF74-DAFD-4B10-BF83-E1245BE9A2FA}"/>
                </a:ext>
              </a:extLst>
            </p:cNvPr>
            <p:cNvCxnSpPr>
              <a:cxnSpLocks/>
            </p:cNvCxnSpPr>
            <p:nvPr/>
          </p:nvCxnSpPr>
          <p:spPr>
            <a:xfrm>
              <a:off x="3923545" y="5588193"/>
              <a:ext cx="0" cy="43200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6" name="正方形/長方形 55">
              <a:extLst>
                <a:ext uri="{FF2B5EF4-FFF2-40B4-BE49-F238E27FC236}">
                  <a16:creationId xmlns:a16="http://schemas.microsoft.com/office/drawing/2014/main" id="{25CF7B49-FA39-42A3-852A-9729A80B29F4}"/>
                </a:ext>
              </a:extLst>
            </p:cNvPr>
            <p:cNvSpPr/>
            <p:nvPr/>
          </p:nvSpPr>
          <p:spPr>
            <a:xfrm>
              <a:off x="3706847" y="5646170"/>
              <a:ext cx="211191" cy="216944"/>
            </a:xfrm>
            <a:prstGeom prst="rect">
              <a:avLst/>
            </a:prstGeom>
            <a:noFill/>
            <a:ln w="12700">
              <a:solidFill>
                <a:schemeClr val="accent6"/>
              </a:solidFill>
              <a:prstDash val="dash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000" dirty="0">
                <a:solidFill>
                  <a:schemeClr val="tx1"/>
                </a:solidFill>
              </a:endParaRPr>
            </a:p>
          </p:txBody>
        </p:sp>
        <p:sp>
          <p:nvSpPr>
            <p:cNvPr id="57" name="正方形/長方形 56">
              <a:extLst>
                <a:ext uri="{FF2B5EF4-FFF2-40B4-BE49-F238E27FC236}">
                  <a16:creationId xmlns:a16="http://schemas.microsoft.com/office/drawing/2014/main" id="{85D50D5A-6179-4A61-9A73-C06ACA43B357}"/>
                </a:ext>
              </a:extLst>
            </p:cNvPr>
            <p:cNvSpPr/>
            <p:nvPr/>
          </p:nvSpPr>
          <p:spPr>
            <a:xfrm>
              <a:off x="3716073" y="6018138"/>
              <a:ext cx="211200" cy="215678"/>
            </a:xfrm>
            <a:prstGeom prst="rect">
              <a:avLst/>
            </a:prstGeom>
            <a:noFill/>
            <a:ln w="12700">
              <a:solidFill>
                <a:schemeClr val="accent6"/>
              </a:solidFill>
              <a:prstDash val="dash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000" dirty="0">
                <a:solidFill>
                  <a:schemeClr val="tx1"/>
                </a:solidFill>
              </a:endParaRPr>
            </a:p>
          </p:txBody>
        </p:sp>
        <p:sp>
          <p:nvSpPr>
            <p:cNvPr id="58" name="正方形/長方形 57">
              <a:extLst>
                <a:ext uri="{FF2B5EF4-FFF2-40B4-BE49-F238E27FC236}">
                  <a16:creationId xmlns:a16="http://schemas.microsoft.com/office/drawing/2014/main" id="{3C9E07F2-C24D-4523-8EB9-01ED7E23C136}"/>
                </a:ext>
              </a:extLst>
            </p:cNvPr>
            <p:cNvSpPr/>
            <p:nvPr/>
          </p:nvSpPr>
          <p:spPr>
            <a:xfrm>
              <a:off x="4038947" y="6011217"/>
              <a:ext cx="2275861" cy="225383"/>
            </a:xfrm>
            <a:prstGeom prst="rect">
              <a:avLst/>
            </a:prstGeom>
            <a:solidFill>
              <a:schemeClr val="accent6">
                <a:lumMod val="20000"/>
                <a:lumOff val="80000"/>
                <a:alpha val="76863"/>
              </a:schemeClr>
            </a:solidFill>
            <a:ln w="12700">
              <a:solidFill>
                <a:schemeClr val="accent6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1000" dirty="0">
                  <a:solidFill>
                    <a:schemeClr val="tx1"/>
                  </a:solidFill>
                </a:rPr>
                <a:t>DATA</a:t>
              </a:r>
              <a:endParaRPr kumimoji="1" lang="ja-JP" altLang="en-US" sz="1000" dirty="0">
                <a:solidFill>
                  <a:schemeClr val="tx1"/>
                </a:solidFill>
              </a:endParaRPr>
            </a:p>
          </p:txBody>
        </p:sp>
        <p:sp>
          <p:nvSpPr>
            <p:cNvPr id="59" name="正方形/長方形 58">
              <a:extLst>
                <a:ext uri="{FF2B5EF4-FFF2-40B4-BE49-F238E27FC236}">
                  <a16:creationId xmlns:a16="http://schemas.microsoft.com/office/drawing/2014/main" id="{97D4A55D-7443-49AD-A6DE-B6315996BC1C}"/>
                </a:ext>
              </a:extLst>
            </p:cNvPr>
            <p:cNvSpPr/>
            <p:nvPr/>
          </p:nvSpPr>
          <p:spPr>
            <a:xfrm>
              <a:off x="4033867" y="5635135"/>
              <a:ext cx="2290733" cy="220373"/>
            </a:xfrm>
            <a:prstGeom prst="rect">
              <a:avLst/>
            </a:prstGeom>
            <a:solidFill>
              <a:schemeClr val="accent6">
                <a:lumMod val="20000"/>
                <a:lumOff val="80000"/>
                <a:alpha val="76863"/>
              </a:schemeClr>
            </a:solidFill>
            <a:ln w="12700">
              <a:solidFill>
                <a:schemeClr val="accent6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1000" dirty="0">
                  <a:solidFill>
                    <a:schemeClr val="tx1"/>
                  </a:solidFill>
                </a:rPr>
                <a:t>DATA</a:t>
              </a:r>
              <a:endParaRPr kumimoji="1" lang="ja-JP" altLang="en-US" sz="1000" dirty="0">
                <a:solidFill>
                  <a:schemeClr val="tx1"/>
                </a:solidFill>
              </a:endParaRPr>
            </a:p>
          </p:txBody>
        </p:sp>
        <p:sp>
          <p:nvSpPr>
            <p:cNvPr id="60" name="テキスト ボックス 59">
              <a:extLst>
                <a:ext uri="{FF2B5EF4-FFF2-40B4-BE49-F238E27FC236}">
                  <a16:creationId xmlns:a16="http://schemas.microsoft.com/office/drawing/2014/main" id="{2121B935-3612-4DD4-8726-0F2F579B4D88}"/>
                </a:ext>
              </a:extLst>
            </p:cNvPr>
            <p:cNvSpPr txBox="1"/>
            <p:nvPr/>
          </p:nvSpPr>
          <p:spPr>
            <a:xfrm>
              <a:off x="3193451" y="5048525"/>
              <a:ext cx="154202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en-US" altLang="ja-JP" sz="1200" dirty="0"/>
                <a:t>Trigger frame</a:t>
              </a:r>
              <a:endParaRPr kumimoji="1" lang="ja-JP" altLang="en-US" sz="1200" dirty="0"/>
            </a:p>
          </p:txBody>
        </p:sp>
        <p:sp>
          <p:nvSpPr>
            <p:cNvPr id="61" name="正方形/長方形 60">
              <a:extLst>
                <a:ext uri="{FF2B5EF4-FFF2-40B4-BE49-F238E27FC236}">
                  <a16:creationId xmlns:a16="http://schemas.microsoft.com/office/drawing/2014/main" id="{2682258D-4CD4-470D-AB58-079744FE728C}"/>
                </a:ext>
              </a:extLst>
            </p:cNvPr>
            <p:cNvSpPr/>
            <p:nvPr/>
          </p:nvSpPr>
          <p:spPr>
            <a:xfrm>
              <a:off x="2946591" y="5322615"/>
              <a:ext cx="211200" cy="215678"/>
            </a:xfrm>
            <a:prstGeom prst="rect">
              <a:avLst/>
            </a:prstGeom>
            <a:solidFill>
              <a:schemeClr val="accent6">
                <a:lumMod val="20000"/>
                <a:lumOff val="80000"/>
                <a:alpha val="76863"/>
              </a:schemeClr>
            </a:solidFill>
            <a:ln w="12700">
              <a:solidFill>
                <a:schemeClr val="accent6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000" dirty="0">
                <a:solidFill>
                  <a:schemeClr val="tx1"/>
                </a:solidFill>
              </a:endParaRPr>
            </a:p>
          </p:txBody>
        </p:sp>
        <p:cxnSp>
          <p:nvCxnSpPr>
            <p:cNvPr id="64" name="直線矢印コネクタ 63">
              <a:extLst>
                <a:ext uri="{FF2B5EF4-FFF2-40B4-BE49-F238E27FC236}">
                  <a16:creationId xmlns:a16="http://schemas.microsoft.com/office/drawing/2014/main" id="{97D057D2-2296-4D6E-887D-26237757B995}"/>
                </a:ext>
              </a:extLst>
            </p:cNvPr>
            <p:cNvCxnSpPr>
              <a:cxnSpLocks/>
            </p:cNvCxnSpPr>
            <p:nvPr/>
          </p:nvCxnSpPr>
          <p:spPr>
            <a:xfrm>
              <a:off x="3159847" y="5316580"/>
              <a:ext cx="2985" cy="310027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直線矢印コネクタ 64">
              <a:extLst>
                <a:ext uri="{FF2B5EF4-FFF2-40B4-BE49-F238E27FC236}">
                  <a16:creationId xmlns:a16="http://schemas.microsoft.com/office/drawing/2014/main" id="{8C3AF1EE-BD23-43EE-971E-C73C45777A5B}"/>
                </a:ext>
              </a:extLst>
            </p:cNvPr>
            <p:cNvCxnSpPr>
              <a:cxnSpLocks/>
            </p:cNvCxnSpPr>
            <p:nvPr/>
          </p:nvCxnSpPr>
          <p:spPr>
            <a:xfrm>
              <a:off x="3159103" y="5576000"/>
              <a:ext cx="0" cy="43200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6" name="正方形/長方形 65">
              <a:extLst>
                <a:ext uri="{FF2B5EF4-FFF2-40B4-BE49-F238E27FC236}">
                  <a16:creationId xmlns:a16="http://schemas.microsoft.com/office/drawing/2014/main" id="{AA31E7AB-9C18-43CA-B04F-C79F42954490}"/>
                </a:ext>
              </a:extLst>
            </p:cNvPr>
            <p:cNvSpPr/>
            <p:nvPr/>
          </p:nvSpPr>
          <p:spPr>
            <a:xfrm>
              <a:off x="2942405" y="5633977"/>
              <a:ext cx="211191" cy="216944"/>
            </a:xfrm>
            <a:prstGeom prst="rect">
              <a:avLst/>
            </a:prstGeom>
            <a:noFill/>
            <a:ln w="12700">
              <a:solidFill>
                <a:schemeClr val="accent6"/>
              </a:solidFill>
              <a:prstDash val="dash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000" dirty="0">
                <a:solidFill>
                  <a:schemeClr val="tx1"/>
                </a:solidFill>
              </a:endParaRPr>
            </a:p>
          </p:txBody>
        </p:sp>
        <p:sp>
          <p:nvSpPr>
            <p:cNvPr id="67" name="正方形/長方形 66">
              <a:extLst>
                <a:ext uri="{FF2B5EF4-FFF2-40B4-BE49-F238E27FC236}">
                  <a16:creationId xmlns:a16="http://schemas.microsoft.com/office/drawing/2014/main" id="{CFD1980E-E3D2-4A13-B624-0243379BA202}"/>
                </a:ext>
              </a:extLst>
            </p:cNvPr>
            <p:cNvSpPr/>
            <p:nvPr/>
          </p:nvSpPr>
          <p:spPr>
            <a:xfrm>
              <a:off x="2951631" y="6005945"/>
              <a:ext cx="211200" cy="215678"/>
            </a:xfrm>
            <a:prstGeom prst="rect">
              <a:avLst/>
            </a:prstGeom>
            <a:noFill/>
            <a:ln w="12700">
              <a:solidFill>
                <a:schemeClr val="accent6"/>
              </a:solidFill>
              <a:prstDash val="dash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000" dirty="0">
                <a:solidFill>
                  <a:schemeClr val="tx1"/>
                </a:solidFill>
              </a:endParaRPr>
            </a:p>
          </p:txBody>
        </p:sp>
        <p:sp>
          <p:nvSpPr>
            <p:cNvPr id="69" name="正方形/長方形 68">
              <a:extLst>
                <a:ext uri="{FF2B5EF4-FFF2-40B4-BE49-F238E27FC236}">
                  <a16:creationId xmlns:a16="http://schemas.microsoft.com/office/drawing/2014/main" id="{74BA52A2-7EC9-43F3-86EE-30D2C076F784}"/>
                </a:ext>
              </a:extLst>
            </p:cNvPr>
            <p:cNvSpPr/>
            <p:nvPr/>
          </p:nvSpPr>
          <p:spPr>
            <a:xfrm>
              <a:off x="3247857" y="5637513"/>
              <a:ext cx="211200" cy="215678"/>
            </a:xfrm>
            <a:prstGeom prst="rect">
              <a:avLst/>
            </a:prstGeom>
            <a:solidFill>
              <a:schemeClr val="accent6">
                <a:lumMod val="20000"/>
                <a:lumOff val="80000"/>
                <a:alpha val="76863"/>
              </a:schemeClr>
            </a:solidFill>
            <a:ln w="12700">
              <a:solidFill>
                <a:schemeClr val="accent6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000" dirty="0">
                <a:solidFill>
                  <a:schemeClr val="tx1"/>
                </a:solidFill>
              </a:endParaRPr>
            </a:p>
          </p:txBody>
        </p:sp>
        <p:sp>
          <p:nvSpPr>
            <p:cNvPr id="70" name="正方形/長方形 69">
              <a:extLst>
                <a:ext uri="{FF2B5EF4-FFF2-40B4-BE49-F238E27FC236}">
                  <a16:creationId xmlns:a16="http://schemas.microsoft.com/office/drawing/2014/main" id="{E9247EF2-27E2-43C0-8ED1-E048838260BA}"/>
                </a:ext>
              </a:extLst>
            </p:cNvPr>
            <p:cNvSpPr/>
            <p:nvPr/>
          </p:nvSpPr>
          <p:spPr>
            <a:xfrm>
              <a:off x="3241863" y="6009847"/>
              <a:ext cx="211200" cy="215678"/>
            </a:xfrm>
            <a:prstGeom prst="rect">
              <a:avLst/>
            </a:prstGeom>
            <a:solidFill>
              <a:schemeClr val="accent6">
                <a:lumMod val="20000"/>
                <a:lumOff val="80000"/>
                <a:alpha val="76863"/>
              </a:schemeClr>
            </a:solidFill>
            <a:ln w="12700">
              <a:solidFill>
                <a:schemeClr val="accent6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000" dirty="0">
                <a:solidFill>
                  <a:schemeClr val="tx1"/>
                </a:solidFill>
              </a:endParaRPr>
            </a:p>
          </p:txBody>
        </p:sp>
        <p:sp>
          <p:nvSpPr>
            <p:cNvPr id="71" name="正方形/長方形 70">
              <a:extLst>
                <a:ext uri="{FF2B5EF4-FFF2-40B4-BE49-F238E27FC236}">
                  <a16:creationId xmlns:a16="http://schemas.microsoft.com/office/drawing/2014/main" id="{314A060A-826A-4552-8194-0151C702B923}"/>
                </a:ext>
              </a:extLst>
            </p:cNvPr>
            <p:cNvSpPr/>
            <p:nvPr/>
          </p:nvSpPr>
          <p:spPr>
            <a:xfrm>
              <a:off x="3247861" y="5311679"/>
              <a:ext cx="211191" cy="216944"/>
            </a:xfrm>
            <a:prstGeom prst="rect">
              <a:avLst/>
            </a:prstGeom>
            <a:noFill/>
            <a:ln w="12700">
              <a:solidFill>
                <a:schemeClr val="accent6"/>
              </a:solidFill>
              <a:prstDash val="dash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000" dirty="0">
                <a:solidFill>
                  <a:schemeClr val="tx1"/>
                </a:solidFill>
              </a:endParaRPr>
            </a:p>
          </p:txBody>
        </p:sp>
        <p:cxnSp>
          <p:nvCxnSpPr>
            <p:cNvPr id="72" name="直線矢印コネクタ 71">
              <a:extLst>
                <a:ext uri="{FF2B5EF4-FFF2-40B4-BE49-F238E27FC236}">
                  <a16:creationId xmlns:a16="http://schemas.microsoft.com/office/drawing/2014/main" id="{CB320B86-8B99-4B82-9246-2A7F9838017F}"/>
                </a:ext>
              </a:extLst>
            </p:cNvPr>
            <p:cNvCxnSpPr>
              <a:cxnSpLocks/>
              <a:endCxn id="71" idx="3"/>
            </p:cNvCxnSpPr>
            <p:nvPr/>
          </p:nvCxnSpPr>
          <p:spPr>
            <a:xfrm flipV="1">
              <a:off x="3453063" y="5420151"/>
              <a:ext cx="5989" cy="617136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9" name="正方形/長方形 78">
            <a:extLst>
              <a:ext uri="{FF2B5EF4-FFF2-40B4-BE49-F238E27FC236}">
                <a16:creationId xmlns:a16="http://schemas.microsoft.com/office/drawing/2014/main" id="{0C2E8353-8AB8-413E-8055-9718139CE167}"/>
              </a:ext>
            </a:extLst>
          </p:cNvPr>
          <p:cNvSpPr/>
          <p:nvPr/>
        </p:nvSpPr>
        <p:spPr bwMode="auto">
          <a:xfrm flipH="1">
            <a:off x="3904429" y="4800600"/>
            <a:ext cx="3382386" cy="1589308"/>
          </a:xfrm>
          <a:prstGeom prst="rect">
            <a:avLst/>
          </a:prstGeom>
          <a:noFill/>
          <a:ln w="28575" cap="flat" cmpd="sng" algn="ctr">
            <a:solidFill>
              <a:srgbClr val="FF0000"/>
            </a:solidFill>
            <a:prstDash val="sysDot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2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37710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26AA2B1C-94B7-46E8-A01C-D0057A31F3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AA0DB6A0-3FAC-4C50-B855-05E2EFEC7C93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605A886-BAE6-466F-8F06-A9652F2664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/>
              <a:t>Kosuke Aio(Sony Corporation), et al.</a:t>
            </a:r>
            <a:endParaRPr lang="en-US" dirty="0"/>
          </a:p>
        </p:txBody>
      </p:sp>
      <p:sp>
        <p:nvSpPr>
          <p:cNvPr id="10" name="タイトル 2">
            <a:extLst>
              <a:ext uri="{FF2B5EF4-FFF2-40B4-BE49-F238E27FC236}">
                <a16:creationId xmlns:a16="http://schemas.microsoft.com/office/drawing/2014/main" id="{B7DC3008-6B7F-4107-B5C9-D0BF6DB679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kumimoji="1" lang="en-US" altLang="ja-JP" sz="2800" dirty="0"/>
              <a:t>Simulation Setup</a:t>
            </a:r>
            <a:endParaRPr kumimoji="1" lang="ja-JP" altLang="en-US" sz="2800" dirty="0"/>
          </a:p>
        </p:txBody>
      </p:sp>
      <p:sp>
        <p:nvSpPr>
          <p:cNvPr id="2" name="コンテンツ プレースホルダー 1">
            <a:extLst>
              <a:ext uri="{FF2B5EF4-FFF2-40B4-BE49-F238E27FC236}">
                <a16:creationId xmlns:a16="http://schemas.microsoft.com/office/drawing/2014/main" id="{E0895830-53B3-4642-A0AB-171ADD11D1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28799"/>
            <a:ext cx="7858126" cy="46466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ja-JP" sz="2000" dirty="0"/>
              <a:t>Metrics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altLang="ja-JP" sz="1800" b="1" dirty="0"/>
              <a:t>Sum of throughput of all STAs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altLang="ja-JP" sz="1800" b="1" dirty="0"/>
              <a:t>Throughput per STA</a:t>
            </a:r>
          </a:p>
          <a:p>
            <a:pPr marL="880619" lvl="2" indent="-285750">
              <a:buFont typeface="Arial" panose="020B0604020202020204" pitchFamily="34" charset="0"/>
              <a:buChar char="–"/>
            </a:pPr>
            <a:r>
              <a:rPr lang="en-US" altLang="ja-JP" sz="1600" dirty="0"/>
              <a:t>Considering only data payload. (not including MAC and PHY preamble overhead)</a:t>
            </a:r>
          </a:p>
          <a:p>
            <a:pPr marL="880619" lvl="2" indent="-285750">
              <a:buFont typeface="Arial" panose="020B0604020202020204" pitchFamily="34" charset="0"/>
              <a:buChar char="–"/>
            </a:pPr>
            <a:r>
              <a:rPr lang="en-US" altLang="ko-KR" sz="1600" dirty="0"/>
              <a:t>Optimal MCS based on theoretical PER and SINR per STA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sz="2000" dirty="0"/>
              <a:t>Following four schemes are compared</a:t>
            </a:r>
          </a:p>
          <a:p>
            <a:pPr marL="937769" lvl="2" indent="-342900">
              <a:buFont typeface="+mj-lt"/>
              <a:buAutoNum type="arabicPeriod"/>
            </a:pPr>
            <a:r>
              <a:rPr lang="en-US" altLang="ja-JP" sz="1600" u="sng" dirty="0"/>
              <a:t>TDD</a:t>
            </a:r>
          </a:p>
          <a:p>
            <a:pPr marL="1223519" lvl="3" indent="-285750"/>
            <a:r>
              <a:rPr lang="en-US" altLang="ja-JP" sz="1400" dirty="0"/>
              <a:t>One AP transmits data with max Tx power. The Shared APs don’t transmit data.</a:t>
            </a:r>
          </a:p>
          <a:p>
            <a:pPr marL="937769" lvl="2" indent="-342900">
              <a:buFont typeface="+mj-lt"/>
              <a:buAutoNum type="arabicPeriod"/>
            </a:pPr>
            <a:r>
              <a:rPr lang="en-US" altLang="ja-JP" sz="1600" u="sng" dirty="0"/>
              <a:t>11ax SR (OBSS_PD)</a:t>
            </a:r>
          </a:p>
          <a:p>
            <a:pPr marL="1223519" lvl="3" indent="-285750"/>
            <a:r>
              <a:rPr lang="en-US" altLang="ja-JP" sz="1400" dirty="0"/>
              <a:t>One AP transmits data with max Tx power. (The AP is selected randomly)</a:t>
            </a:r>
          </a:p>
          <a:p>
            <a:pPr marL="1223519" lvl="3" indent="-285750"/>
            <a:r>
              <a:rPr lang="en-US" altLang="ja-JP" sz="1400" dirty="0"/>
              <a:t>The Shared APs transmit data</a:t>
            </a:r>
            <a:r>
              <a:rPr lang="ja-JP" altLang="en-US" sz="1400" dirty="0"/>
              <a:t> </a:t>
            </a:r>
            <a:r>
              <a:rPr lang="en-US" altLang="ja-JP" sz="1400" dirty="0"/>
              <a:t>with Tx power calculated by OBSS_PD equation. [6]</a:t>
            </a:r>
          </a:p>
          <a:p>
            <a:pPr lvl="3"/>
            <a:r>
              <a:rPr lang="en-US" altLang="ja-JP" sz="1400" dirty="0" err="1"/>
              <a:t>OBSS_PD</a:t>
            </a:r>
            <a:r>
              <a:rPr lang="en-US" altLang="ja-JP" sz="1400" baseline="-25000" dirty="0" err="1"/>
              <a:t>min</a:t>
            </a:r>
            <a:r>
              <a:rPr lang="en-US" altLang="ja-JP" sz="1400" dirty="0"/>
              <a:t> = -82dBm/20MHz, </a:t>
            </a:r>
            <a:r>
              <a:rPr lang="en-US" altLang="ja-JP" sz="1400" dirty="0" err="1"/>
              <a:t>OBSS_PD</a:t>
            </a:r>
            <a:r>
              <a:rPr lang="en-US" altLang="ja-JP" sz="1400" baseline="-25000" dirty="0" err="1"/>
              <a:t>max</a:t>
            </a:r>
            <a:r>
              <a:rPr lang="en-US" altLang="ja-JP" sz="1400" dirty="0"/>
              <a:t> = -62dBm/20MHz</a:t>
            </a:r>
          </a:p>
          <a:p>
            <a:pPr marL="937769" lvl="2" indent="-342900">
              <a:buFont typeface="+mj-lt"/>
              <a:buAutoNum type="arabicPeriod"/>
            </a:pPr>
            <a:r>
              <a:rPr lang="en-US" altLang="ja-JP" sz="1600" u="sng" dirty="0"/>
              <a:t>CSR Opt.1 (Criteria (A) in Slide.6/Step.2)</a:t>
            </a:r>
          </a:p>
          <a:p>
            <a:pPr marL="937769" lvl="2" indent="-342900">
              <a:buFont typeface="+mj-lt"/>
              <a:buAutoNum type="arabicPeriod"/>
            </a:pPr>
            <a:r>
              <a:rPr lang="en-US" altLang="ja-JP" sz="1600" u="sng" dirty="0"/>
              <a:t>CSR Opt.2 (Criteria (B) in Slide.6/Step.2)</a:t>
            </a:r>
          </a:p>
        </p:txBody>
      </p:sp>
    </p:spTree>
    <p:extLst>
      <p:ext uri="{BB962C8B-B14F-4D97-AF65-F5344CB8AC3E}">
        <p14:creationId xmlns:p14="http://schemas.microsoft.com/office/powerpoint/2010/main" val="3311176555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ontrol xmlns="http://schemas.microsoft.com/VisualStudio/2011/storyboarding/control">
  <Id Name="7875a4f5-9099-470b-8e58-c7d70784d9cc" Revision="1" Stencil="System.MyShapes" StencilVersion="1.0"/>
</Control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Control xmlns="http://schemas.microsoft.com/VisualStudio/2011/storyboarding/control">
  <Id Name="7875a4f5-9099-470b-8e58-c7d70784d9cc" Revision="1" Stencil="System.MyShapes" StencilVersion="1.0"/>
</Control>
</file>

<file path=customXml/item5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E2DA7FE1AB78014D955B452791EE590D" ma:contentTypeVersion="6" ma:contentTypeDescription="新しいドキュメントを作成します。" ma:contentTypeScope="" ma:versionID="3eab0e324b20251cafecce820d732e6a">
  <xsd:schema xmlns:xsd="http://www.w3.org/2001/XMLSchema" xmlns:xs="http://www.w3.org/2001/XMLSchema" xmlns:p="http://schemas.microsoft.com/office/2006/metadata/properties" xmlns:ns2="4c166a81-4167-4973-ac16-f373a6a1c0ac" xmlns:ns3="2b6ee20a-6981-4ed1-bd7e-2d62b2362105" targetNamespace="http://schemas.microsoft.com/office/2006/metadata/properties" ma:root="true" ma:fieldsID="a0331039fa51ef6bb91d9b77f2fc3fc7" ns2:_="" ns3:_="">
    <xsd:import namespace="4c166a81-4167-4973-ac16-f373a6a1c0ac"/>
    <xsd:import namespace="2b6ee20a-6981-4ed1-bd7e-2d62b236210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c166a81-4167-4973-ac16-f373a6a1c0a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b6ee20a-6981-4ed1-bd7e-2d62b2362105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1248C0D-0AD9-4A32-A255-ABDFFA64DCF7}">
  <ds:schemaRefs>
    <ds:schemaRef ds:uri="http://schemas.microsoft.com/office/infopath/2007/PartnerControls"/>
    <ds:schemaRef ds:uri="http://schemas.microsoft.com/office/2006/metadata/properties"/>
    <ds:schemaRef ds:uri="4c166a81-4167-4973-ac16-f373a6a1c0ac"/>
    <ds:schemaRef ds:uri="2b6ee20a-6981-4ed1-bd7e-2d62b2362105"/>
    <ds:schemaRef ds:uri="http://purl.org/dc/elements/1.1/"/>
    <ds:schemaRef ds:uri="http://schemas.microsoft.com/office/2006/documentManagement/types"/>
    <ds:schemaRef ds:uri="http://schemas.openxmlformats.org/package/2006/metadata/core-properties"/>
    <ds:schemaRef ds:uri="http://purl.org/dc/dcmitype/"/>
    <ds:schemaRef ds:uri="http://www.w3.org/XML/1998/namespace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8D36BDD3-9E3A-4E97-B11B-CDBD007922C7}">
  <ds:schemaRefs>
    <ds:schemaRef ds:uri="http://schemas.microsoft.com/VisualStudio/2011/storyboarding/control"/>
  </ds:schemaRefs>
</ds:datastoreItem>
</file>

<file path=customXml/itemProps3.xml><?xml version="1.0" encoding="utf-8"?>
<ds:datastoreItem xmlns:ds="http://schemas.openxmlformats.org/officeDocument/2006/customXml" ds:itemID="{7ABE6760-8FEA-4EB3-839A-BA0957C748DD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F7B27178-565F-4054-A315-3228EE4A97CE}">
  <ds:schemaRefs>
    <ds:schemaRef ds:uri="http://schemas.microsoft.com/VisualStudio/2011/storyboarding/control"/>
  </ds:schemaRefs>
</ds:datastoreItem>
</file>

<file path=customXml/itemProps5.xml><?xml version="1.0" encoding="utf-8"?>
<ds:datastoreItem xmlns:ds="http://schemas.openxmlformats.org/officeDocument/2006/customXml" ds:itemID="{7693873A-EA4C-4EAA-9133-464FCBE8EB4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c166a81-4167-4973-ac16-f373a6a1c0ac"/>
    <ds:schemaRef ds:uri="2b6ee20a-6981-4ed1-bd7e-2d62b236210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148238</TotalTime>
  <Words>1637</Words>
  <Application>Microsoft Office PowerPoint</Application>
  <PresentationFormat>画面に合わせる (4:3)</PresentationFormat>
  <Paragraphs>271</Paragraphs>
  <Slides>16</Slides>
  <Notes>13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16</vt:i4>
      </vt:variant>
    </vt:vector>
  </HeadingPairs>
  <TitlesOfParts>
    <vt:vector size="22" baseType="lpstr">
      <vt:lpstr>SST</vt:lpstr>
      <vt:lpstr>Arial</vt:lpstr>
      <vt:lpstr>Calibri</vt:lpstr>
      <vt:lpstr>Times New Roman</vt:lpstr>
      <vt:lpstr>Wingdings</vt:lpstr>
      <vt:lpstr>Default Design</vt:lpstr>
      <vt:lpstr>Discussion on Coordinated Spatial Reuse Operation</vt:lpstr>
      <vt:lpstr>Introduction</vt:lpstr>
      <vt:lpstr>Recap: Coordinated SR in [1] </vt:lpstr>
      <vt:lpstr>Further Discussion Points</vt:lpstr>
      <vt:lpstr>Overview of Our Proposals</vt:lpstr>
      <vt:lpstr>Proposed CSR Operation (1/3)</vt:lpstr>
      <vt:lpstr>Proposed CSR Operation (2/3)</vt:lpstr>
      <vt:lpstr>Proposed CSR Operation (3/3)</vt:lpstr>
      <vt:lpstr>Simulation Setup</vt:lpstr>
      <vt:lpstr>Simulation Scenario</vt:lpstr>
      <vt:lpstr>Simulation Result</vt:lpstr>
      <vt:lpstr>Summary</vt:lpstr>
      <vt:lpstr>Reference</vt:lpstr>
      <vt:lpstr>SP 1</vt:lpstr>
      <vt:lpstr>SP 2</vt:lpstr>
      <vt:lpstr>SP 3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11-20-xxxx-00-00be-consideration-on-coordinated-spatial-reuse-protocol_r2.pptx</dc:title>
  <dc:creator>Aio Kosuke</dc:creator>
  <cp:lastModifiedBy>Aio, Kosuke (Sony)</cp:lastModifiedBy>
  <cp:revision>168</cp:revision>
  <cp:lastPrinted>2018-09-03T08:43:03Z</cp:lastPrinted>
  <dcterms:created xsi:type="dcterms:W3CDTF">1998-02-10T13:07:52Z</dcterms:created>
  <dcterms:modified xsi:type="dcterms:W3CDTF">2020-03-26T11:02:25Z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fs.IsStoryboard">
    <vt:bool>true</vt:bool>
  </property>
  <property fmtid="{D5CDD505-2E9C-101B-9397-08002B2CF9AE}" pid="3" name="ContentTypeId">
    <vt:lpwstr>0x010100E2DA7FE1AB78014D955B452791EE590D</vt:lpwstr>
  </property>
</Properties>
</file>