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929" r:id="rId7"/>
    <p:sldId id="1033" r:id="rId8"/>
    <p:sldId id="1043" r:id="rId9"/>
    <p:sldId id="1057" r:id="rId10"/>
    <p:sldId id="1050" r:id="rId11"/>
    <p:sldId id="1034" r:id="rId12"/>
    <p:sldId id="1051" r:id="rId13"/>
    <p:sldId id="1053" r:id="rId14"/>
    <p:sldId id="1039" r:id="rId15"/>
    <p:sldId id="1038" r:id="rId16"/>
    <p:sldId id="1036" r:id="rId17"/>
    <p:sldId id="1044" r:id="rId18"/>
    <p:sldId id="965" r:id="rId19"/>
    <p:sldId id="1002" r:id="rId20"/>
    <p:sldId id="1046" r:id="rId21"/>
    <p:sldId id="1058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naka, Yusuke (Sony)" initials="TY( [2]" lastIdx="70" clrIdx="6">
    <p:extLst>
      <p:ext uri="{19B8F6BF-5375-455C-9EA6-DF929625EA0E}">
        <p15:presenceInfo xmlns:p15="http://schemas.microsoft.com/office/powerpoint/2012/main" userId="S::Yusuke.YT.Tanaka@sony.com::0efda558-2ed7-4f77-ac8b-f18b00df4b4b" providerId="AD"/>
      </p:ext>
    </p:extLst>
  </p:cmAuthor>
  <p:cmAuthor id="1" name="Carney, William" initials="CW" lastIdx="9" clrIdx="0"/>
  <p:cmAuthor id="8" name="Furuichi, Sho (Sony)" initials="FS" lastIdx="1" clrIdx="7">
    <p:extLst>
      <p:ext uri="{19B8F6BF-5375-455C-9EA6-DF929625EA0E}">
        <p15:presenceInfo xmlns:p15="http://schemas.microsoft.com/office/powerpoint/2012/main" userId="Furuichi, Sho (Sony)" providerId="None"/>
      </p:ext>
    </p:extLst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34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B66D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09" autoAdjust="0"/>
  </p:normalViewPr>
  <p:slideViewPr>
    <p:cSldViewPr>
      <p:cViewPr varScale="1">
        <p:scale>
          <a:sx n="64" d="100"/>
          <a:sy n="64" d="100"/>
        </p:scale>
        <p:origin x="129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588" y="-332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7" y="70514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xxxx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/>
              <a:t>Yusuke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>
          <a:xfrm>
            <a:off x="6809367" y="12393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xxxx</a:t>
            </a:r>
            <a:r>
              <a:rPr lang="en-US" dirty="0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>
          <a:xfrm>
            <a:off x="936417" y="12393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6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95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8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2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1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シンプルにしました</a:t>
            </a: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3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2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6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771526" y="60842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802.11-20/0457r0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505F570-F363-4E91-9B96-F17A995D7F47}"/>
              </a:ext>
            </a:extLst>
          </p:cNvPr>
          <p:cNvSpPr txBox="1">
            <a:spLocks/>
          </p:cNvSpPr>
          <p:nvPr userDrawn="1"/>
        </p:nvSpPr>
        <p:spPr>
          <a:xfrm>
            <a:off x="685800" y="304800"/>
            <a:ext cx="1600200" cy="30361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kern="0" dirty="0"/>
              <a:t>March 2020</a:t>
            </a:r>
            <a:endParaRPr kumimoji="1" lang="ja-JP" alt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</a:t>
            </a:r>
            <a:br>
              <a:rPr kumimoji="1" lang="en-US" altLang="ja-JP" dirty="0"/>
            </a:br>
            <a:r>
              <a:rPr kumimoji="1" lang="en-US" altLang="ja-JP" dirty="0"/>
              <a:t>Coordinated Spatial Reuse Operation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2020-3-26</a:t>
            </a:r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FCD9A26-9F9B-4864-A028-98D53AAD4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42496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500" dirty="0"/>
                        <a:t>Liangxiao</a:t>
                      </a:r>
                      <a:r>
                        <a:rPr kumimoji="1" lang="ja-JP" altLang="en-US" sz="1500" dirty="0"/>
                        <a:t> </a:t>
                      </a:r>
                      <a:r>
                        <a:rPr kumimoji="1" lang="en-US" altLang="ja-JP" sz="1500" dirty="0"/>
                        <a:t>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sz="2000" dirty="0"/>
              <a:t>Home Mesh Scenario based on [6]</a:t>
            </a:r>
          </a:p>
          <a:p>
            <a:pPr lvl="1"/>
            <a:r>
              <a:rPr kumimoji="1" lang="en-US" altLang="ja-JP" sz="1600" dirty="0"/>
              <a:t>Layout</a:t>
            </a:r>
          </a:p>
          <a:p>
            <a:pPr lvl="2"/>
            <a:r>
              <a:rPr kumimoji="1" lang="en-US" altLang="ja-JP" sz="1600" dirty="0"/>
              <a:t>3APs are deployed as shown in the right figure.</a:t>
            </a:r>
          </a:p>
          <a:p>
            <a:pPr lvl="2"/>
            <a:r>
              <a:rPr kumimoji="1" lang="en-US" altLang="ja-JP" sz="1600" dirty="0"/>
              <a:t>One STA per room is dropped randomly to be associated</a:t>
            </a:r>
            <a:br>
              <a:rPr kumimoji="1" lang="en-US" altLang="ja-JP" sz="1600" dirty="0"/>
            </a:br>
            <a:r>
              <a:rPr kumimoji="1" lang="en-US" altLang="ja-JP" sz="1600" dirty="0"/>
              <a:t> with an AP in the same room.</a:t>
            </a:r>
          </a:p>
          <a:p>
            <a:pPr lvl="1"/>
            <a:r>
              <a:rPr kumimoji="1" lang="en-US" altLang="ja-JP" sz="1600" dirty="0"/>
              <a:t>Assumption</a:t>
            </a:r>
          </a:p>
          <a:p>
            <a:pPr lvl="2"/>
            <a:r>
              <a:rPr kumimoji="1" lang="en-US" altLang="ja-JP" sz="1600" dirty="0"/>
              <a:t>DL only. Each AP transmits data to one associated-STA</a:t>
            </a:r>
          </a:p>
          <a:p>
            <a:pPr lvl="2"/>
            <a:r>
              <a:rPr kumimoji="1" lang="en-US" altLang="ja-JP" sz="1600" dirty="0"/>
              <a:t>APs obtain TXOP in turn with every probability.</a:t>
            </a:r>
          </a:p>
          <a:p>
            <a:pPr lvl="1"/>
            <a:r>
              <a:rPr kumimoji="1" lang="en-US" altLang="ja-JP" sz="1600" dirty="0"/>
              <a:t>Parameter</a:t>
            </a:r>
          </a:p>
          <a:p>
            <a:pPr marL="457200" lvl="1" indent="0">
              <a:buNone/>
            </a:pPr>
            <a:endParaRPr kumimoji="1" lang="en-US" altLang="ja-JP" sz="16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Scenario</a:t>
            </a:r>
            <a:endParaRPr kumimoji="1" lang="ja-JP" altLang="en-US" sz="280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A6A5BEB-75B7-4458-B215-C12352A753E4}"/>
              </a:ext>
            </a:extLst>
          </p:cNvPr>
          <p:cNvGrpSpPr/>
          <p:nvPr/>
        </p:nvGrpSpPr>
        <p:grpSpPr>
          <a:xfrm>
            <a:off x="6301521" y="1985342"/>
            <a:ext cx="2741431" cy="2403866"/>
            <a:chOff x="6365522" y="4006141"/>
            <a:chExt cx="2626075" cy="2302714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8667D95-5A5A-469D-B55E-5A20404BE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5522" y="4006141"/>
              <a:ext cx="2626075" cy="2302714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A1882D0-A625-41F6-8881-95B3D6A0CC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0" cy="962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484C4D4-5EDC-47F2-9532-080B226BBE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1018625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6C710A-977C-4506-9A51-17ED8DA07A72}"/>
              </a:ext>
            </a:extLst>
          </p:cNvPr>
          <p:cNvSpPr txBox="1"/>
          <p:nvPr/>
        </p:nvSpPr>
        <p:spPr>
          <a:xfrm>
            <a:off x="6705600" y="1678442"/>
            <a:ext cx="2085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F9C5015B-1C22-4943-BA5B-BCD3028F4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00895"/>
              </p:ext>
            </p:extLst>
          </p:nvPr>
        </p:nvGraphicFramePr>
        <p:xfrm>
          <a:off x="1219200" y="4525586"/>
          <a:ext cx="335108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34706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Frequency, Bandwidth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5180MHz, 80MHz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Max Tx Power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21dBm per AP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19031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NF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7dB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4403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Tx/Rx Ant 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(AP, STA) = (4, 2)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476600"/>
                  </a:ext>
                </a:extLst>
              </a:tr>
              <a:tr h="23234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Stream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1/STA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79272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MCS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0 - 11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272317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23DBA4-8EF7-46FC-8ACF-DE77156B1EA9}"/>
              </a:ext>
            </a:extLst>
          </p:cNvPr>
          <p:cNvSpPr/>
          <p:nvPr/>
        </p:nvSpPr>
        <p:spPr>
          <a:xfrm>
            <a:off x="4648200" y="5772922"/>
            <a:ext cx="4635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0" dirty="0">
                <a:latin typeface="SST"/>
              </a:rPr>
              <a:t>Eq1.(1) : PL(d) = 40.05 + 20*log10(</a:t>
            </a:r>
            <a:r>
              <a:rPr lang="en-US" altLang="ja-JP" sz="1200" b="0" dirty="0" err="1">
                <a:latin typeface="SST"/>
              </a:rPr>
              <a:t>freq</a:t>
            </a:r>
            <a:r>
              <a:rPr lang="en-US" altLang="ja-JP" sz="1200" b="0" dirty="0">
                <a:latin typeface="SST"/>
              </a:rPr>
              <a:t>/2.4)+ 20*log10(min(Dis, bp)) </a:t>
            </a:r>
            <a:br>
              <a:rPr lang="en-US" altLang="ja-JP" sz="1200" b="0" dirty="0">
                <a:latin typeface="SST"/>
              </a:rPr>
            </a:br>
            <a:r>
              <a:rPr lang="en-US" altLang="ja-JP" sz="1200" b="0" dirty="0">
                <a:latin typeface="SST"/>
              </a:rPr>
              <a:t>                                       + (Dis &gt; bp) .* (35*log10(Dis/bp)) + Wn * 10dB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EE9925-DD8C-4884-9A94-6ECF62E4F48D}"/>
              </a:ext>
            </a:extLst>
          </p:cNvPr>
          <p:cNvSpPr txBox="1"/>
          <p:nvPr/>
        </p:nvSpPr>
        <p:spPr>
          <a:xfrm>
            <a:off x="4901646" y="6188368"/>
            <a:ext cx="42370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0" dirty="0">
                <a:latin typeface="SST"/>
              </a:rPr>
              <a:t>(“</a:t>
            </a:r>
            <a:r>
              <a:rPr lang="en-US" altLang="ja-JP" sz="1050" b="0" dirty="0" err="1">
                <a:latin typeface="SST"/>
              </a:rPr>
              <a:t>freq</a:t>
            </a:r>
            <a:r>
              <a:rPr lang="en-US" altLang="ja-JP" sz="1050" b="0" dirty="0">
                <a:latin typeface="SST"/>
              </a:rPr>
              <a:t>” = 5.18GHz, “Dis” = Tx/Rx distance, “bp” = 5m, “</a:t>
            </a:r>
            <a:r>
              <a:rPr lang="en-US" altLang="ja-JP" sz="1050" b="0" dirty="0" err="1">
                <a:latin typeface="SST"/>
              </a:rPr>
              <a:t>Wn</a:t>
            </a:r>
            <a:r>
              <a:rPr lang="en-US" altLang="ja-JP" sz="1050" b="0" dirty="0">
                <a:latin typeface="SST"/>
              </a:rPr>
              <a:t>” : Num. of wall)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EE8C519-4B8F-4E74-A1DF-6CE2108FF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04887"/>
              </p:ext>
            </p:extLst>
          </p:nvPr>
        </p:nvGraphicFramePr>
        <p:xfrm>
          <a:off x="4724400" y="4525586"/>
          <a:ext cx="3782976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2561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2300415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Fading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>
                          <a:latin typeface="SST"/>
                        </a:rPr>
                        <a:t>TGac_D</a:t>
                      </a:r>
                      <a:r>
                        <a:rPr kumimoji="1" lang="en-US" altLang="ja-JP" sz="1400" dirty="0">
                          <a:latin typeface="SST"/>
                        </a:rPr>
                        <a:t> NLOS for all the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6384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Pathloss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Eq.(1)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7076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Shadowing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5dB log-normal for all link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632960"/>
                  </a:ext>
                </a:extLst>
              </a:tr>
              <a:tr h="15634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PPDU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HE PPDU with 0.8us GI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28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79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1724FDAE-4047-4395-9377-E54F7AE35F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" r="6163"/>
          <a:stretch/>
        </p:blipFill>
        <p:spPr>
          <a:xfrm>
            <a:off x="-1672" y="1828800"/>
            <a:ext cx="4680000" cy="3912375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57DFEE7E-F5F3-42FF-970E-3A5C9DF76D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0" r="7264"/>
          <a:stretch/>
        </p:blipFill>
        <p:spPr>
          <a:xfrm>
            <a:off x="4572000" y="1828800"/>
            <a:ext cx="4536000" cy="3912375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1752600"/>
          </a:xfrm>
        </p:spPr>
        <p:txBody>
          <a:bodyPr/>
          <a:lstStyle/>
          <a:p>
            <a:r>
              <a:rPr kumimoji="1" lang="en-US" altLang="ja-JP" sz="2000" dirty="0"/>
              <a:t>Sum of throughput</a:t>
            </a:r>
            <a:endParaRPr kumimoji="1" lang="en-US" altLang="ja-JP" sz="2000" strike="sngStrike" dirty="0">
              <a:solidFill>
                <a:srgbClr val="00B050"/>
              </a:solidFill>
            </a:endParaRPr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FBDD9875-041A-4A5E-8E0A-37357E7AF159}"/>
              </a:ext>
            </a:extLst>
          </p:cNvPr>
          <p:cNvSpPr txBox="1">
            <a:spLocks/>
          </p:cNvSpPr>
          <p:nvPr/>
        </p:nvSpPr>
        <p:spPr bwMode="auto">
          <a:xfrm>
            <a:off x="5029200" y="1676400"/>
            <a:ext cx="388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sz="2000" kern="0" dirty="0"/>
              <a:t>Throughput per STA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058EEFF6-4CE8-4405-A9BB-4FECB8A50977}"/>
              </a:ext>
            </a:extLst>
          </p:cNvPr>
          <p:cNvSpPr/>
          <p:nvPr/>
        </p:nvSpPr>
        <p:spPr>
          <a:xfrm>
            <a:off x="2891109" y="2833847"/>
            <a:ext cx="2057400" cy="905227"/>
          </a:xfrm>
          <a:prstGeom prst="wedgeRoundRectCallout">
            <a:avLst>
              <a:gd name="adj1" fmla="val -38028"/>
              <a:gd name="adj2" fmla="val -8494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</a:t>
            </a:r>
          </a:p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Opt1 : x2.4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Opt2 : x2.2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DA3FE6-011F-40FE-AE71-33869BC2AB9C}"/>
              </a:ext>
            </a:extLst>
          </p:cNvPr>
          <p:cNvSpPr/>
          <p:nvPr/>
        </p:nvSpPr>
        <p:spPr>
          <a:xfrm>
            <a:off x="36000" y="5741175"/>
            <a:ext cx="8763000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Only CSR (Opt2) achieves the significant gain in sum of throughput of STAs </a:t>
            </a:r>
            <a:br>
              <a:rPr lang="en-US" altLang="ko-KR" sz="1800" dirty="0">
                <a:solidFill>
                  <a:srgbClr val="0B66DF"/>
                </a:solidFill>
              </a:rPr>
            </a:br>
            <a:r>
              <a:rPr lang="en-US" altLang="ko-KR" sz="1800" dirty="0">
                <a:solidFill>
                  <a:srgbClr val="0B66DF"/>
                </a:solidFill>
              </a:rPr>
              <a:t>(over x2.0) while significantly improving 5%-tile Per-STA throughput</a:t>
            </a:r>
            <a:r>
              <a:rPr kumimoji="1" lang="en-US" altLang="ja-JP" sz="1800" dirty="0">
                <a:solidFill>
                  <a:srgbClr val="0B66DF"/>
                </a:solidFill>
              </a:rPr>
              <a:t>.</a:t>
            </a:r>
            <a:endParaRPr lang="en-US" altLang="ko-KR" sz="1800" dirty="0">
              <a:solidFill>
                <a:srgbClr val="0B66DF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B6260A87-6909-4AB2-A025-2DC8D556F2B5}"/>
              </a:ext>
            </a:extLst>
          </p:cNvPr>
          <p:cNvSpPr/>
          <p:nvPr/>
        </p:nvSpPr>
        <p:spPr>
          <a:xfrm>
            <a:off x="5062808" y="3518049"/>
            <a:ext cx="2319609" cy="905227"/>
          </a:xfrm>
          <a:prstGeom prst="wedgeRoundRectCallout">
            <a:avLst>
              <a:gd name="adj1" fmla="val -34658"/>
              <a:gd name="adj2" fmla="val 12188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</a:t>
            </a:r>
          </a:p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=0.05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Opt1 : x0.0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Opt2 : x1.0</a:t>
            </a:r>
          </a:p>
        </p:txBody>
      </p:sp>
    </p:spTree>
    <p:extLst>
      <p:ext uri="{BB962C8B-B14F-4D97-AF65-F5344CB8AC3E}">
        <p14:creationId xmlns:p14="http://schemas.microsoft.com/office/powerpoint/2010/main" val="323249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dirty="0">
                <a:highlight>
                  <a:srgbClr val="FFFFFF"/>
                </a:highlight>
              </a:rPr>
              <a:t>New CSR procedure was proposed</a:t>
            </a:r>
            <a:endParaRPr kumimoji="1" lang="en-US" altLang="ja-JP" sz="1800" dirty="0">
              <a:highlight>
                <a:srgbClr val="FFFFFF"/>
              </a:highlight>
            </a:endParaRPr>
          </a:p>
          <a:p>
            <a:pPr lvl="1"/>
            <a:r>
              <a:rPr kumimoji="1" lang="en-US" altLang="ja-JP" sz="1800" dirty="0"/>
              <a:t>Adopt “Sharing AP/Shared AP” concept proposed in [5]</a:t>
            </a:r>
          </a:p>
          <a:p>
            <a:pPr lvl="2"/>
            <a:r>
              <a:rPr kumimoji="1" lang="en-US" altLang="ja-JP" sz="1600" dirty="0"/>
              <a:t>Sharing AP: an AP that obtained TXOP. Sharing AP collects link information between all APs and all STAs.</a:t>
            </a:r>
          </a:p>
          <a:p>
            <a:pPr lvl="2"/>
            <a:r>
              <a:rPr kumimoji="1" lang="en-US" altLang="ja-JP" sz="1600" dirty="0"/>
              <a:t>Shared AP: an AP that is allowed by Sharing AP to start transmission in the TXOP.</a:t>
            </a:r>
          </a:p>
          <a:p>
            <a:pPr lvl="1"/>
            <a:r>
              <a:rPr kumimoji="1" lang="en-US" altLang="ja-JP" sz="1800" dirty="0"/>
              <a:t>New constraint for Tx power calculation: </a:t>
            </a:r>
          </a:p>
          <a:p>
            <a:pPr lvl="2"/>
            <a:r>
              <a:rPr kumimoji="1" lang="en-US" altLang="ja-JP" sz="1600" dirty="0"/>
              <a:t>to satisfy target SINR of each STA to the extent feasible.</a:t>
            </a:r>
          </a:p>
          <a:p>
            <a:pPr lvl="1"/>
            <a:endParaRPr kumimoji="1" lang="en-US" altLang="ja-JP" sz="1800" dirty="0">
              <a:highlight>
                <a:srgbClr val="FFFFFF"/>
              </a:highlight>
            </a:endParaRPr>
          </a:p>
          <a:p>
            <a:r>
              <a:rPr kumimoji="1" lang="en-US" altLang="ja-JP" dirty="0">
                <a:highlight>
                  <a:srgbClr val="FFFFFF"/>
                </a:highlight>
              </a:rPr>
              <a:t>Proposed CSR procedure achieves </a:t>
            </a:r>
            <a:r>
              <a:rPr kumimoji="1" lang="en-US" altLang="ja-JP" dirty="0"/>
              <a:t>the significant gain in sum of throughput while significantly improving 5%-tile Per-STA throughput </a:t>
            </a:r>
            <a:r>
              <a:rPr kumimoji="1" lang="en-US" altLang="ja-JP" dirty="0">
                <a:highlight>
                  <a:srgbClr val="FFFFFF"/>
                </a:highlight>
              </a:rPr>
              <a:t>in Home Mesh AP scenario.</a:t>
            </a:r>
          </a:p>
          <a:p>
            <a:pPr lvl="1"/>
            <a:endParaRPr kumimoji="1" lang="en-US" altLang="ja-JP" sz="18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Summary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0679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11-19-1534-01-00be-coordinated-spatial-reuse-performance-analysis</a:t>
            </a:r>
          </a:p>
          <a:p>
            <a:pPr marL="0" indent="0">
              <a:buNone/>
            </a:pPr>
            <a:r>
              <a:rPr kumimoji="1" lang="en-US" altLang="ja-JP" sz="2000" dirty="0"/>
              <a:t>[2] 11-20-0073-00-00be-on-coordinated-spatial-reuse-in-11b</a:t>
            </a:r>
          </a:p>
          <a:p>
            <a:pPr marL="0" indent="0">
              <a:buNone/>
            </a:pPr>
            <a:r>
              <a:rPr kumimoji="1" lang="en-US" altLang="ja-JP" sz="2000" dirty="0"/>
              <a:t>[3] 11-20-0107-00-00be-multi-ap-coordination-for-spatial-reuse</a:t>
            </a:r>
          </a:p>
          <a:p>
            <a:pPr marL="0" indent="0">
              <a:buNone/>
            </a:pPr>
            <a:r>
              <a:rPr kumimoji="1" lang="en-US" altLang="ja-JP" sz="2000" dirty="0"/>
              <a:t>[4] 11-20-0033-01-00be-coordinated-spatial-reuse-operation</a:t>
            </a:r>
          </a:p>
          <a:p>
            <a:pPr marL="0" indent="0">
              <a:buNone/>
            </a:pPr>
            <a:r>
              <a:rPr kumimoji="1" lang="en-US" altLang="ja-JP" sz="2000" dirty="0"/>
              <a:t>[5] 11-19-1582-01-00be-coordinated-ap-time-and-frequency-sharing-in-a-transmit-opportunity-in-11be</a:t>
            </a:r>
          </a:p>
          <a:p>
            <a:pPr marL="0" indent="0">
              <a:buNone/>
            </a:pPr>
            <a:r>
              <a:rPr kumimoji="1" lang="en-US" altLang="ja-JP" sz="2000" dirty="0"/>
              <a:t>[6] 11-20-0032-00-00be-consideration-on-multi-ap-home-mesh-scenario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agree that Coordinated Spatial Reuse is added to SFD? 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 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agree that Sharing AP transmits a frame including Tx power information to allow Shared APs to start  transmission.</a:t>
            </a:r>
            <a:endParaRPr kumimoji="1" lang="en-US" altLang="ja-JP" strike="sngStrike" dirty="0"/>
          </a:p>
          <a:p>
            <a:pPr lvl="1"/>
            <a:r>
              <a:rPr kumimoji="1" lang="en-US" altLang="ja-JP" dirty="0"/>
              <a:t>Tx power information includes “coordinated Tx power” of Shared APs.</a:t>
            </a:r>
          </a:p>
          <a:p>
            <a:pPr lvl="1"/>
            <a:r>
              <a:rPr kumimoji="1" lang="en-US" altLang="ja-JP" dirty="0"/>
              <a:t>Tx power information includes Tx power of the AP.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 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16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agree that Sharing AP calculates Tx power of all  Shared APs to satisfy target SINR of at least a STA it intends to transmit to?</a:t>
            </a:r>
            <a:endParaRPr kumimoji="1" lang="en-US" altLang="ja-JP" strike="sngStrike" dirty="0"/>
          </a:p>
          <a:p>
            <a:pPr lvl="1"/>
            <a:r>
              <a:rPr kumimoji="1" lang="en-US" altLang="ja-JP" dirty="0"/>
              <a:t>How to decide target SINR is TBD.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 3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5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kumimoji="1" lang="en-US" altLang="ja-JP" sz="2000" dirty="0"/>
              <a:t>Coordinated Spatial Reuse (CSR) is one of Multi-AP coordination schemes for TGbe.</a:t>
            </a:r>
          </a:p>
          <a:p>
            <a:pPr lvl="1"/>
            <a:r>
              <a:rPr kumimoji="1" lang="en-US" altLang="ja-JP" sz="1600" dirty="0"/>
              <a:t>CSR is a simpler coordination scheme than Join</a:t>
            </a:r>
            <a:r>
              <a:rPr kumimoji="1" lang="en-US" altLang="ja-JP" sz="1600" u="sng" dirty="0"/>
              <a:t>t</a:t>
            </a:r>
            <a:r>
              <a:rPr kumimoji="1" lang="en-US" altLang="ja-JP" sz="1600" dirty="0"/>
              <a:t> transmission and Coordinated Beamforming (Sync and CSI collection are unnecessary).</a:t>
            </a:r>
          </a:p>
          <a:p>
            <a:pPr lvl="1"/>
            <a:r>
              <a:rPr kumimoji="1" lang="en-US" altLang="ja-JP" sz="1600" dirty="0"/>
              <a:t>Previous contributions including ours showed that CSR would achieve significant performance improvement, e.g. higher throughput than 11ax SR (OBSS_PD), etc.[1-4].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This contribution proposes a possible CSR procedure and evaluates the proposed procedure.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Recap: Coordinated SR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in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[1] 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Procedure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One AP collects link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The AP calculates Tx power of all APs by using the collected information </a:t>
            </a:r>
            <a:r>
              <a:rPr kumimoji="1" lang="en-US" altLang="ja-JP" b="1" dirty="0"/>
              <a:t>so as to maximize sum of throughputs of the APs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The AP indicates calculated Tx power to the other APs.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DA602DF-5975-45D3-AC4A-AED6E69C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06" y="3886200"/>
            <a:ext cx="772804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8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Which AP to calculate Tx power of all APs</a:t>
            </a:r>
          </a:p>
          <a:p>
            <a:pPr lvl="1"/>
            <a:r>
              <a:rPr kumimoji="1" lang="en-US" altLang="ja-JP" sz="1800" dirty="0"/>
              <a:t>No method to determine AP was proposed in [1]</a:t>
            </a:r>
          </a:p>
          <a:p>
            <a:pPr lvl="1"/>
            <a:endParaRPr kumimoji="1" lang="en-US" altLang="ja-JP" sz="16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How to assure a certain degree of performance for every STAs</a:t>
            </a:r>
          </a:p>
          <a:p>
            <a:pPr lvl="1"/>
            <a:r>
              <a:rPr kumimoji="1" lang="en-US" altLang="ja-JP" sz="1800" dirty="0"/>
              <a:t>[1] applied “maximization of sum of throughputs of the APs” to the constraint of Tx power calculation.</a:t>
            </a:r>
          </a:p>
          <a:p>
            <a:pPr lvl="1"/>
            <a:r>
              <a:rPr kumimoji="1" lang="en-US" altLang="ja-JP" sz="1800" dirty="0"/>
              <a:t>No consideration of per-STA performance</a:t>
            </a:r>
          </a:p>
          <a:p>
            <a:pPr lvl="1"/>
            <a:endParaRPr kumimoji="1"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Further</a:t>
            </a:r>
            <a:r>
              <a:rPr kumimoji="1" lang="ja-JP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ja-JP" sz="2800" dirty="0">
                <a:solidFill>
                  <a:schemeClr val="tx1"/>
                </a:solidFill>
              </a:rPr>
              <a:t>Discussion Points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4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Which AP to calculate Tx power of all APs</a:t>
            </a:r>
          </a:p>
          <a:p>
            <a:pPr lvl="1"/>
            <a:r>
              <a:rPr kumimoji="1" lang="en-US" altLang="ja-JP" sz="1800" dirty="0"/>
              <a:t>Adopt “Sharing AP/Shared AP” concept proposed in [5]</a:t>
            </a:r>
          </a:p>
          <a:p>
            <a:pPr lvl="2"/>
            <a:r>
              <a:rPr kumimoji="1" lang="en-US" altLang="ja-JP" sz="1600" dirty="0"/>
              <a:t>Sharing AP: an AP that obtained TXOP. Sharing AP collects link information between all APs and all STAs.</a:t>
            </a:r>
          </a:p>
          <a:p>
            <a:pPr lvl="2"/>
            <a:r>
              <a:rPr kumimoji="1" lang="en-US" altLang="ja-JP" sz="1600" dirty="0"/>
              <a:t>Shared AP: an AP that is allowed by Sharing AP to start transmission in the TXOP.</a:t>
            </a:r>
          </a:p>
          <a:p>
            <a:pPr lvl="1"/>
            <a:endParaRPr kumimoji="1" lang="en-US" altLang="ja-JP" sz="16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How to assure a certain degree of performance for every STAs</a:t>
            </a:r>
          </a:p>
          <a:p>
            <a:pPr lvl="1"/>
            <a:r>
              <a:rPr kumimoji="1" lang="en-US" altLang="ja-JP" sz="1800" dirty="0"/>
              <a:t>New constraint: to satisfy target SINR of each STA to the extent feasible</a:t>
            </a:r>
            <a:r>
              <a:rPr kumimoji="1" lang="en-US" altLang="ja-JP" sz="1600" dirty="0"/>
              <a:t>.</a:t>
            </a:r>
          </a:p>
          <a:p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Overview of Our Proposals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7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343401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kumimoji="1" lang="en-US" altLang="ja-JP" sz="2200" dirty="0"/>
              <a:t>Sharing AP performs </a:t>
            </a:r>
            <a:r>
              <a:rPr kumimoji="1" lang="en-US" altLang="ja-JP" sz="2200" dirty="0" err="1"/>
              <a:t>backoff</a:t>
            </a:r>
            <a:r>
              <a:rPr kumimoji="1" lang="en-US" altLang="ja-JP" sz="2200" dirty="0"/>
              <a:t> and obtains TXOP.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200" dirty="0"/>
              <a:t>Sharing AP collects information from potential Shared APs.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Information is for instance;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AIDs of STAs which potential Shared APs intend to transmit data to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Target SINR of those STAs</a:t>
            </a:r>
          </a:p>
          <a:p>
            <a:pPr marL="1143000" lvl="2" indent="-342900">
              <a:buFont typeface="+mj-lt"/>
              <a:buAutoNum type="arabicPeriod"/>
            </a:pP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Operation (1/3)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D68CB-67C0-4CF3-9D38-641F2D82207C}"/>
              </a:ext>
            </a:extLst>
          </p:cNvPr>
          <p:cNvGrpSpPr/>
          <p:nvPr/>
        </p:nvGrpSpPr>
        <p:grpSpPr>
          <a:xfrm>
            <a:off x="703385" y="3973290"/>
            <a:ext cx="8077200" cy="2275111"/>
            <a:chOff x="1523999" y="4800600"/>
            <a:chExt cx="6861575" cy="158931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9973BBA7-6EC1-4961-B936-6B758F67F595}"/>
                </a:ext>
              </a:extLst>
            </p:cNvPr>
            <p:cNvGrpSpPr/>
            <p:nvPr/>
          </p:nvGrpSpPr>
          <p:grpSpPr>
            <a:xfrm>
              <a:off x="1523999" y="4800600"/>
              <a:ext cx="6861575" cy="1589311"/>
              <a:chOff x="1524000" y="5048525"/>
              <a:chExt cx="5791202" cy="1341386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5262A703-8983-421C-A44E-32EDF9B1D497}"/>
                  </a:ext>
                </a:extLst>
              </p:cNvPr>
              <p:cNvGrpSpPr/>
              <p:nvPr/>
            </p:nvGrpSpPr>
            <p:grpSpPr>
              <a:xfrm>
                <a:off x="2406510" y="5432386"/>
                <a:ext cx="4908692" cy="282614"/>
                <a:chOff x="982483" y="2913972"/>
                <a:chExt cx="1429205" cy="230832"/>
              </a:xfrm>
            </p:grpSpPr>
            <p:cxnSp>
              <p:nvCxnSpPr>
                <p:cNvPr id="54" name="直線矢印コネクタ 53">
                  <a:extLst>
                    <a:ext uri="{FF2B5EF4-FFF2-40B4-BE49-F238E27FC236}">
                      <a16:creationId xmlns:a16="http://schemas.microsoft.com/office/drawing/2014/main" id="{2B33E6EA-EA75-4988-98B9-C42DE51E9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83" y="2998129"/>
                  <a:ext cx="12295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6D8F5399-1308-4FDA-9CD8-046061F8C60A}"/>
                    </a:ext>
                  </a:extLst>
                </p:cNvPr>
                <p:cNvSpPr txBox="1"/>
                <p:nvPr/>
              </p:nvSpPr>
              <p:spPr>
                <a:xfrm>
                  <a:off x="2206846" y="2913972"/>
                  <a:ext cx="20484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6EF51B52-2EC6-46BB-A537-251C44D28B8C}"/>
                  </a:ext>
                </a:extLst>
              </p:cNvPr>
              <p:cNvGrpSpPr/>
              <p:nvPr/>
            </p:nvGrpSpPr>
            <p:grpSpPr>
              <a:xfrm>
                <a:off x="2412057" y="5727177"/>
                <a:ext cx="4887878" cy="282614"/>
                <a:chOff x="952383" y="3234162"/>
                <a:chExt cx="1411491" cy="230832"/>
              </a:xfrm>
            </p:grpSpPr>
            <p:cxnSp>
              <p:nvCxnSpPr>
                <p:cNvPr id="52" name="直線矢印コネクタ 51">
                  <a:extLst>
                    <a:ext uri="{FF2B5EF4-FFF2-40B4-BE49-F238E27FC236}">
                      <a16:creationId xmlns:a16="http://schemas.microsoft.com/office/drawing/2014/main" id="{19A9E9FF-E741-4995-9A6D-1821FA88D0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テキスト ボックス 52">
                  <a:extLst>
                    <a:ext uri="{FF2B5EF4-FFF2-40B4-BE49-F238E27FC236}">
                      <a16:creationId xmlns:a16="http://schemas.microsoft.com/office/drawing/2014/main" id="{BF905704-FECA-4AFE-9919-38113EF94F81}"/>
                    </a:ext>
                  </a:extLst>
                </p:cNvPr>
                <p:cNvSpPr txBox="1"/>
                <p:nvPr/>
              </p:nvSpPr>
              <p:spPr>
                <a:xfrm>
                  <a:off x="2170241" y="3234162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C35714AE-74F5-4D1F-A07D-E789297AF89D}"/>
                  </a:ext>
                </a:extLst>
              </p:cNvPr>
              <p:cNvSpPr/>
              <p:nvPr/>
            </p:nvSpPr>
            <p:spPr>
              <a:xfrm>
                <a:off x="4034111" y="5334000"/>
                <a:ext cx="2290489" cy="20302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BD548E2F-C920-4D62-87B5-FD093C26E0CA}"/>
                  </a:ext>
                </a:extLst>
              </p:cNvPr>
              <p:cNvGrpSpPr/>
              <p:nvPr/>
            </p:nvGrpSpPr>
            <p:grpSpPr>
              <a:xfrm>
                <a:off x="2412057" y="6107297"/>
                <a:ext cx="4887878" cy="282614"/>
                <a:chOff x="952383" y="3238153"/>
                <a:chExt cx="1411491" cy="230832"/>
              </a:xfrm>
            </p:grpSpPr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64758966-17B6-4009-9516-2A358D9A9A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620F97E6-7290-4AB0-9CD8-FEEBAF522B8A}"/>
                    </a:ext>
                  </a:extLst>
                </p:cNvPr>
                <p:cNvSpPr txBox="1"/>
                <p:nvPr/>
              </p:nvSpPr>
              <p:spPr>
                <a:xfrm>
                  <a:off x="2170241" y="3238153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FD0F51B-F1F0-4CA0-8CC1-E71180D0907E}"/>
                  </a:ext>
                </a:extLst>
              </p:cNvPr>
              <p:cNvSpPr txBox="1"/>
              <p:nvPr/>
            </p:nvSpPr>
            <p:spPr>
              <a:xfrm>
                <a:off x="1535223" y="5412775"/>
                <a:ext cx="85472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Sharing AP</a:t>
                </a:r>
                <a:endParaRPr kumimoji="1" lang="ja-JP" altLang="en-US" sz="1050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9BA4370-CDF7-460E-AAAF-2A9B51EB50E4}"/>
                  </a:ext>
                </a:extLst>
              </p:cNvPr>
              <p:cNvSpPr txBox="1"/>
              <p:nvPr/>
            </p:nvSpPr>
            <p:spPr>
              <a:xfrm>
                <a:off x="1534893" y="5752029"/>
                <a:ext cx="87716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Shared AP1</a:t>
                </a:r>
                <a:endParaRPr kumimoji="1" lang="ja-JP" altLang="en-US" sz="1050" dirty="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5ED9FFA-E5E3-475C-8C60-FC29D96D86FB}"/>
                  </a:ext>
                </a:extLst>
              </p:cNvPr>
              <p:cNvSpPr txBox="1"/>
              <p:nvPr/>
            </p:nvSpPr>
            <p:spPr>
              <a:xfrm>
                <a:off x="1524000" y="6081944"/>
                <a:ext cx="87716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Shared AP2</a:t>
                </a:r>
                <a:endParaRPr kumimoji="1" lang="ja-JP" altLang="en-US" sz="1050" dirty="0"/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62AE22F0-7DC4-4963-9775-7815435388FC}"/>
                  </a:ext>
                </a:extLst>
              </p:cNvPr>
              <p:cNvGrpSpPr/>
              <p:nvPr/>
            </p:nvGrpSpPr>
            <p:grpSpPr>
              <a:xfrm>
                <a:off x="2655568" y="5320311"/>
                <a:ext cx="274458" cy="218174"/>
                <a:chOff x="1297225" y="3374394"/>
                <a:chExt cx="274458" cy="218174"/>
              </a:xfrm>
            </p:grpSpPr>
            <p:sp>
              <p:nvSpPr>
                <p:cNvPr id="48" name="平行四辺形 47">
                  <a:extLst>
                    <a:ext uri="{FF2B5EF4-FFF2-40B4-BE49-F238E27FC236}">
                      <a16:creationId xmlns:a16="http://schemas.microsoft.com/office/drawing/2014/main" id="{D27BC346-1225-4266-AA37-985B66960C29}"/>
                    </a:ext>
                  </a:extLst>
                </p:cNvPr>
                <p:cNvSpPr/>
                <p:nvPr/>
              </p:nvSpPr>
              <p:spPr>
                <a:xfrm>
                  <a:off x="1297225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平行四辺形 48">
                  <a:extLst>
                    <a:ext uri="{FF2B5EF4-FFF2-40B4-BE49-F238E27FC236}">
                      <a16:creationId xmlns:a16="http://schemas.microsoft.com/office/drawing/2014/main" id="{41FD4E8C-CB50-4902-B26F-D176F8309733}"/>
                    </a:ext>
                  </a:extLst>
                </p:cNvPr>
                <p:cNvSpPr/>
                <p:nvPr/>
              </p:nvSpPr>
              <p:spPr>
                <a:xfrm>
                  <a:off x="1407791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1829BC3-33B0-4652-8CB9-75F958F90D75}"/>
                  </a:ext>
                </a:extLst>
              </p:cNvPr>
              <p:cNvSpPr/>
              <p:nvPr/>
            </p:nvSpPr>
            <p:spPr>
              <a:xfrm>
                <a:off x="3712345" y="532877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C0081EE9-03E3-4B65-9ED9-F32B80D27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4289" y="5328773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CED4CD40-F0F7-4E7F-8790-6FD2E185D3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3545" y="5588193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10F66B35-E26A-4405-8105-F1E9988EA21B}"/>
                  </a:ext>
                </a:extLst>
              </p:cNvPr>
              <p:cNvSpPr/>
              <p:nvPr/>
            </p:nvSpPr>
            <p:spPr>
              <a:xfrm>
                <a:off x="3706847" y="5646170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D5FF71A6-DA37-47ED-9A9C-C37CE59ECBB3}"/>
                  </a:ext>
                </a:extLst>
              </p:cNvPr>
              <p:cNvSpPr/>
              <p:nvPr/>
            </p:nvSpPr>
            <p:spPr>
              <a:xfrm>
                <a:off x="3716073" y="6018138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C6BCE71D-1E4D-406E-ABBB-01C6FB4BABF9}"/>
                  </a:ext>
                </a:extLst>
              </p:cNvPr>
              <p:cNvSpPr/>
              <p:nvPr/>
            </p:nvSpPr>
            <p:spPr>
              <a:xfrm>
                <a:off x="4038947" y="6011217"/>
                <a:ext cx="2275861" cy="22538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E2824B1D-DE25-409D-9DD9-D5C4151F95F1}"/>
                  </a:ext>
                </a:extLst>
              </p:cNvPr>
              <p:cNvSpPr/>
              <p:nvPr/>
            </p:nvSpPr>
            <p:spPr>
              <a:xfrm>
                <a:off x="4033867" y="5635135"/>
                <a:ext cx="2290733" cy="22037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4CFBEA-A873-4C7F-B4A7-5CCF2E53177C}"/>
                  </a:ext>
                </a:extLst>
              </p:cNvPr>
              <p:cNvSpPr txBox="1"/>
              <p:nvPr/>
            </p:nvSpPr>
            <p:spPr>
              <a:xfrm>
                <a:off x="3193451" y="5048525"/>
                <a:ext cx="15420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200" dirty="0"/>
                  <a:t>Trigger frame</a:t>
                </a:r>
                <a:endParaRPr kumimoji="1" lang="ja-JP" altLang="en-US" sz="1200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94538231-B5F9-4600-9A72-4544FADBDE08}"/>
                  </a:ext>
                </a:extLst>
              </p:cNvPr>
              <p:cNvSpPr/>
              <p:nvPr/>
            </p:nvSpPr>
            <p:spPr>
              <a:xfrm>
                <a:off x="2946591" y="5322615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3EFC2C3D-4E2D-4E40-A18D-86F931815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847" y="5316580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B616ED87-9C2C-42EC-B6F4-BCCA86053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103" y="5576000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AF58EEE8-E6EF-4A0C-B502-5301D2FC99D7}"/>
                  </a:ext>
                </a:extLst>
              </p:cNvPr>
              <p:cNvSpPr/>
              <p:nvPr/>
            </p:nvSpPr>
            <p:spPr>
              <a:xfrm>
                <a:off x="2942405" y="5633977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5E5C275-9716-4AFF-AB8B-4CB4A3573CF3}"/>
                  </a:ext>
                </a:extLst>
              </p:cNvPr>
              <p:cNvSpPr/>
              <p:nvPr/>
            </p:nvSpPr>
            <p:spPr>
              <a:xfrm>
                <a:off x="2951631" y="6005945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7E38897C-1E90-4DF7-B98A-D1B90503056C}"/>
                  </a:ext>
                </a:extLst>
              </p:cNvPr>
              <p:cNvSpPr/>
              <p:nvPr/>
            </p:nvSpPr>
            <p:spPr>
              <a:xfrm>
                <a:off x="3247857" y="563751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4DAB668F-F295-4BD8-8C3E-308EB1A5F9DB}"/>
                  </a:ext>
                </a:extLst>
              </p:cNvPr>
              <p:cNvSpPr/>
              <p:nvPr/>
            </p:nvSpPr>
            <p:spPr>
              <a:xfrm>
                <a:off x="3241863" y="6009847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F6B4AED1-27D2-4C47-8BC6-D71D4D26E52A}"/>
                  </a:ext>
                </a:extLst>
              </p:cNvPr>
              <p:cNvSpPr/>
              <p:nvPr/>
            </p:nvSpPr>
            <p:spPr>
              <a:xfrm>
                <a:off x="3247861" y="5311679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直線矢印コネクタ 46">
                <a:extLst>
                  <a:ext uri="{FF2B5EF4-FFF2-40B4-BE49-F238E27FC236}">
                    <a16:creationId xmlns:a16="http://schemas.microsoft.com/office/drawing/2014/main" id="{283CDCB6-8235-47F8-94F4-459040947AF3}"/>
                  </a:ext>
                </a:extLst>
              </p:cNvPr>
              <p:cNvCxnSpPr>
                <a:cxnSpLocks/>
                <a:endCxn id="46" idx="3"/>
              </p:cNvCxnSpPr>
              <p:nvPr/>
            </p:nvCxnSpPr>
            <p:spPr>
              <a:xfrm flipV="1">
                <a:off x="3453063" y="5420151"/>
                <a:ext cx="5989" cy="6171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18B5937-4DD9-41A7-BDC1-99D8EB0E3605}"/>
                </a:ext>
              </a:extLst>
            </p:cNvPr>
            <p:cNvSpPr/>
            <p:nvPr/>
          </p:nvSpPr>
          <p:spPr bwMode="auto">
            <a:xfrm>
              <a:off x="2804326" y="4800600"/>
              <a:ext cx="1163669" cy="158930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11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343401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kumimoji="1" lang="en-US" altLang="ja-JP" sz="2200" dirty="0"/>
              <a:t>Sharing AP estimates SINR of all receiving STAs and calculates “coordinated </a:t>
            </a:r>
            <a:r>
              <a:rPr kumimoji="1" lang="en-US" altLang="ja-JP" sz="2200" b="1" dirty="0"/>
              <a:t>Tx power”</a:t>
            </a:r>
            <a:r>
              <a:rPr kumimoji="1" lang="en-US" altLang="ja-JP" sz="2200" dirty="0"/>
              <a:t> for each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Two potential constraints:</a:t>
            </a:r>
            <a:endParaRPr kumimoji="1" lang="en-US" altLang="ja-JP" sz="1800" dirty="0"/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(A) T</a:t>
            </a:r>
            <a:r>
              <a:rPr lang="en-US" altLang="ja-JP" dirty="0"/>
              <a:t>o maximize sum of throughputs of the APs </a:t>
            </a:r>
            <a:r>
              <a:rPr kumimoji="1" lang="en-US" altLang="ja-JP" dirty="0"/>
              <a:t>(same as [1])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(B) T</a:t>
            </a:r>
            <a:r>
              <a:rPr lang="en-US" altLang="ja-JP" dirty="0"/>
              <a:t>o satisfy target SINR of STAs in the TXOP to the extent </a:t>
            </a:r>
            <a:r>
              <a:rPr kumimoji="1" lang="en-US" altLang="ja-JP" dirty="0"/>
              <a:t>feasible</a:t>
            </a:r>
            <a:r>
              <a:rPr lang="en-US" altLang="ja-JP" dirty="0"/>
              <a:t> after satisfying SINR of at least a STA which Sharing AP intends to serve. </a:t>
            </a:r>
            <a:r>
              <a:rPr kumimoji="1" lang="en-US" altLang="ja-JP" dirty="0"/>
              <a:t>(new proposed constraint)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</a:t>
            </a:r>
            <a:r>
              <a:rPr kumimoji="1" lang="en-US" altLang="ja-JP" sz="2800" dirty="0"/>
              <a:t>Operation (2/3)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98F8CB4-7FC1-4DC3-9E4F-EEAA0C14C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601" y="4405221"/>
            <a:ext cx="3420797" cy="204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0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8437"/>
            <a:ext cx="8077200" cy="3064700"/>
          </a:xfrm>
        </p:spPr>
        <p:txBody>
          <a:bodyPr/>
          <a:lstStyle/>
          <a:p>
            <a:pPr marL="514350" indent="-457200">
              <a:buFont typeface="+mj-lt"/>
              <a:buAutoNum type="arabicPeriod" startAt="4"/>
            </a:pPr>
            <a:r>
              <a:rPr kumimoji="1" lang="en-US" altLang="ja-JP" sz="2200" dirty="0"/>
              <a:t>Sharing AP transmits a Trigger frame to Shared APs to allow transmission, where a Trigger frame includes;</a:t>
            </a:r>
          </a:p>
          <a:p>
            <a:pPr marL="800100" lvl="1" indent="-342900"/>
            <a:r>
              <a:rPr kumimoji="1" lang="en-US" altLang="ja-JP" sz="1800" dirty="0"/>
              <a:t>“coordinated Tx power” of Shared APs.</a:t>
            </a:r>
          </a:p>
          <a:p>
            <a:pPr marL="800100" lvl="1" indent="-342900"/>
            <a:r>
              <a:rPr kumimoji="1" lang="en-US" altLang="ja-JP" sz="1800" dirty="0"/>
              <a:t>Tx power of Sharing AP (to be used by Shared APs to set optimal MCS)</a:t>
            </a:r>
          </a:p>
          <a:p>
            <a:pPr marL="400050">
              <a:buFont typeface="+mj-lt"/>
              <a:buAutoNum type="arabicPeriod" startAt="4"/>
            </a:pPr>
            <a:r>
              <a:rPr kumimoji="1" lang="en-US" altLang="ja-JP" sz="2200" dirty="0"/>
              <a:t>Sharing AP and Shared APs transmit data SIFS after the Trigger frame.“</a:t>
            </a:r>
          </a:p>
          <a:p>
            <a:pPr marL="800100" lvl="1" indent="-342900">
              <a:buFont typeface="+mj-lt"/>
              <a:buChar char="–"/>
            </a:pPr>
            <a:r>
              <a:rPr kumimoji="1" lang="en-US" altLang="ja-JP" sz="1800" dirty="0"/>
              <a:t>Shared APs can set indicated its “coordinated Tx power”.</a:t>
            </a:r>
          </a:p>
          <a:p>
            <a:pPr marL="800100" lvl="1" indent="-342900"/>
            <a:r>
              <a:rPr kumimoji="1" lang="en-US" altLang="ja-JP" sz="1800" dirty="0"/>
              <a:t>Shared APs can set optimal MCS by estimating SINR of the STA with the indicated Tx Power information of all APs.</a:t>
            </a:r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600" dirty="0"/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400" dirty="0"/>
          </a:p>
          <a:p>
            <a:pPr marL="800100" lvl="1" indent="-342900">
              <a:buFont typeface="+mj-lt"/>
              <a:buAutoNum type="arabicPeriod" startAt="4"/>
            </a:pPr>
            <a:endParaRPr kumimoji="1" lang="en-US" altLang="ja-JP" sz="1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</a:t>
            </a:r>
            <a:r>
              <a:rPr kumimoji="1" lang="en-US" altLang="ja-JP" sz="2800" dirty="0"/>
              <a:t>Operation (3/3)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54356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36" name="スライド番号プレースホルダー 4">
            <a:extLst>
              <a:ext uri="{FF2B5EF4-FFF2-40B4-BE49-F238E27FC236}">
                <a16:creationId xmlns:a16="http://schemas.microsoft.com/office/drawing/2014/main" id="{EDE2EFB5-168A-4E32-93D7-AD40CC1A3E6B}"/>
              </a:ext>
            </a:extLst>
          </p:cNvPr>
          <p:cNvSpPr txBox="1">
            <a:spLocks/>
          </p:cNvSpPr>
          <p:nvPr/>
        </p:nvSpPr>
        <p:spPr bwMode="auto">
          <a:xfrm>
            <a:off x="3654356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B88917-01CE-4382-AECA-A7AF89047467}"/>
              </a:ext>
            </a:extLst>
          </p:cNvPr>
          <p:cNvGrpSpPr/>
          <p:nvPr/>
        </p:nvGrpSpPr>
        <p:grpSpPr>
          <a:xfrm>
            <a:off x="1523999" y="4800600"/>
            <a:ext cx="6861575" cy="1589311"/>
            <a:chOff x="1524000" y="5048525"/>
            <a:chExt cx="5791202" cy="1341386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C7003178-38FA-4762-9EFC-A97C16FB1D1D}"/>
                </a:ext>
              </a:extLst>
            </p:cNvPr>
            <p:cNvGrpSpPr/>
            <p:nvPr/>
          </p:nvGrpSpPr>
          <p:grpSpPr>
            <a:xfrm>
              <a:off x="2406510" y="5432386"/>
              <a:ext cx="4908692" cy="282614"/>
              <a:chOff x="982483" y="2913972"/>
              <a:chExt cx="1429205" cy="230832"/>
            </a:xfrm>
          </p:grpSpPr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BB6C8085-17D7-4FE3-A712-A75DE23104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83" y="2998129"/>
                <a:ext cx="12295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553B39B-8F1C-4B27-818D-31E127074F63}"/>
                  </a:ext>
                </a:extLst>
              </p:cNvPr>
              <p:cNvSpPr txBox="1"/>
              <p:nvPr/>
            </p:nvSpPr>
            <p:spPr>
              <a:xfrm>
                <a:off x="2206846" y="2913972"/>
                <a:ext cx="2048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17C6A370-5067-427C-8CBC-336EE4353DEF}"/>
                </a:ext>
              </a:extLst>
            </p:cNvPr>
            <p:cNvGrpSpPr/>
            <p:nvPr/>
          </p:nvGrpSpPr>
          <p:grpSpPr>
            <a:xfrm>
              <a:off x="2412057" y="5727177"/>
              <a:ext cx="4887878" cy="282614"/>
              <a:chOff x="952383" y="3234162"/>
              <a:chExt cx="1411491" cy="230832"/>
            </a:xfrm>
          </p:grpSpPr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2F287F4A-02EC-4AC6-A8EB-55CE2D7F3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3A95E6F-80A0-401D-B844-603C0558ED74}"/>
                  </a:ext>
                </a:extLst>
              </p:cNvPr>
              <p:cNvSpPr txBox="1"/>
              <p:nvPr/>
            </p:nvSpPr>
            <p:spPr>
              <a:xfrm>
                <a:off x="2170241" y="3234162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B3337E6-82FF-495E-A565-5E56BCEB67A6}"/>
                </a:ext>
              </a:extLst>
            </p:cNvPr>
            <p:cNvSpPr/>
            <p:nvPr/>
          </p:nvSpPr>
          <p:spPr>
            <a:xfrm>
              <a:off x="4034111" y="5334000"/>
              <a:ext cx="2290489" cy="20302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A8096A0D-50B8-4EFB-BBEA-59CEB5641A26}"/>
                </a:ext>
              </a:extLst>
            </p:cNvPr>
            <p:cNvGrpSpPr/>
            <p:nvPr/>
          </p:nvGrpSpPr>
          <p:grpSpPr>
            <a:xfrm>
              <a:off x="2412057" y="6107297"/>
              <a:ext cx="4887878" cy="282614"/>
              <a:chOff x="952383" y="3238153"/>
              <a:chExt cx="1411491" cy="230832"/>
            </a:xfrm>
          </p:grpSpPr>
          <p:cxnSp>
            <p:nvCxnSpPr>
              <p:cNvPr id="45" name="直線矢印コネクタ 44">
                <a:extLst>
                  <a:ext uri="{FF2B5EF4-FFF2-40B4-BE49-F238E27FC236}">
                    <a16:creationId xmlns:a16="http://schemas.microsoft.com/office/drawing/2014/main" id="{5C552FA2-8B9D-489C-A225-FAE5D2CAAF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9AD062D-CD8A-4352-A38F-BC7F27BF4D72}"/>
                  </a:ext>
                </a:extLst>
              </p:cNvPr>
              <p:cNvSpPr txBox="1"/>
              <p:nvPr/>
            </p:nvSpPr>
            <p:spPr>
              <a:xfrm>
                <a:off x="2170241" y="3238153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F59FDFC-92A2-4E24-BFE8-14761466607E}"/>
                </a:ext>
              </a:extLst>
            </p:cNvPr>
            <p:cNvSpPr txBox="1"/>
            <p:nvPr/>
          </p:nvSpPr>
          <p:spPr>
            <a:xfrm>
              <a:off x="1535223" y="5412775"/>
              <a:ext cx="8547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Sharing AP</a:t>
              </a:r>
              <a:endParaRPr kumimoji="1" lang="ja-JP" altLang="en-US" sz="1050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317243F-8C45-4E74-BC23-1F27B009203F}"/>
                </a:ext>
              </a:extLst>
            </p:cNvPr>
            <p:cNvSpPr txBox="1"/>
            <p:nvPr/>
          </p:nvSpPr>
          <p:spPr>
            <a:xfrm>
              <a:off x="1534893" y="5752029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Shared AP1</a:t>
              </a:r>
              <a:endParaRPr kumimoji="1" lang="ja-JP" altLang="en-US" sz="1050" dirty="0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CBA5AF36-42F0-46AE-B343-01F5DA811DE0}"/>
                </a:ext>
              </a:extLst>
            </p:cNvPr>
            <p:cNvSpPr txBox="1"/>
            <p:nvPr/>
          </p:nvSpPr>
          <p:spPr>
            <a:xfrm>
              <a:off x="1524000" y="6081944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Shared AP2</a:t>
              </a:r>
              <a:endParaRPr kumimoji="1" lang="ja-JP" altLang="en-US" sz="1050" dirty="0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35992E1-B9C6-45EF-B5E8-4FD75957A552}"/>
                </a:ext>
              </a:extLst>
            </p:cNvPr>
            <p:cNvGrpSpPr/>
            <p:nvPr/>
          </p:nvGrpSpPr>
          <p:grpSpPr>
            <a:xfrm>
              <a:off x="2655568" y="5320311"/>
              <a:ext cx="274458" cy="218174"/>
              <a:chOff x="1297225" y="3374394"/>
              <a:chExt cx="274458" cy="218174"/>
            </a:xfrm>
          </p:grpSpPr>
          <p:sp>
            <p:nvSpPr>
              <p:cNvPr id="51" name="平行四辺形 50">
                <a:extLst>
                  <a:ext uri="{FF2B5EF4-FFF2-40B4-BE49-F238E27FC236}">
                    <a16:creationId xmlns:a16="http://schemas.microsoft.com/office/drawing/2014/main" id="{1A1912B4-63AD-4FD7-B5A7-199AE095410B}"/>
                  </a:ext>
                </a:extLst>
              </p:cNvPr>
              <p:cNvSpPr/>
              <p:nvPr/>
            </p:nvSpPr>
            <p:spPr>
              <a:xfrm>
                <a:off x="1297225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平行四辺形 51">
                <a:extLst>
                  <a:ext uri="{FF2B5EF4-FFF2-40B4-BE49-F238E27FC236}">
                    <a16:creationId xmlns:a16="http://schemas.microsoft.com/office/drawing/2014/main" id="{2E29D8AF-F142-422B-936A-4E8D907D2C64}"/>
                  </a:ext>
                </a:extLst>
              </p:cNvPr>
              <p:cNvSpPr/>
              <p:nvPr/>
            </p:nvSpPr>
            <p:spPr>
              <a:xfrm>
                <a:off x="1407791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B38CF522-1F02-4EFC-95C3-30A433BBE3AF}"/>
                </a:ext>
              </a:extLst>
            </p:cNvPr>
            <p:cNvSpPr/>
            <p:nvPr/>
          </p:nvSpPr>
          <p:spPr>
            <a:xfrm>
              <a:off x="3712345" y="532877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C77B536A-D803-4817-B644-90BA5CBA541C}"/>
                </a:ext>
              </a:extLst>
            </p:cNvPr>
            <p:cNvCxnSpPr>
              <a:cxnSpLocks/>
            </p:cNvCxnSpPr>
            <p:nvPr/>
          </p:nvCxnSpPr>
          <p:spPr>
            <a:xfrm>
              <a:off x="3924289" y="5328773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E267CF74-DAFD-4B10-BF83-E1245BE9A2FA}"/>
                </a:ext>
              </a:extLst>
            </p:cNvPr>
            <p:cNvCxnSpPr>
              <a:cxnSpLocks/>
            </p:cNvCxnSpPr>
            <p:nvPr/>
          </p:nvCxnSpPr>
          <p:spPr>
            <a:xfrm>
              <a:off x="3923545" y="5588193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5CF7B49-FA39-42A3-852A-9729A80B29F4}"/>
                </a:ext>
              </a:extLst>
            </p:cNvPr>
            <p:cNvSpPr/>
            <p:nvPr/>
          </p:nvSpPr>
          <p:spPr>
            <a:xfrm>
              <a:off x="3706847" y="5646170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85D50D5A-6179-4A61-9A73-C06ACA43B357}"/>
                </a:ext>
              </a:extLst>
            </p:cNvPr>
            <p:cNvSpPr/>
            <p:nvPr/>
          </p:nvSpPr>
          <p:spPr>
            <a:xfrm>
              <a:off x="3716073" y="6018138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C9E07F2-C24D-4523-8EB9-01ED7E23C136}"/>
                </a:ext>
              </a:extLst>
            </p:cNvPr>
            <p:cNvSpPr/>
            <p:nvPr/>
          </p:nvSpPr>
          <p:spPr>
            <a:xfrm>
              <a:off x="4038947" y="6011217"/>
              <a:ext cx="2275861" cy="22538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97D4A55D-7443-49AD-A6DE-B6315996BC1C}"/>
                </a:ext>
              </a:extLst>
            </p:cNvPr>
            <p:cNvSpPr/>
            <p:nvPr/>
          </p:nvSpPr>
          <p:spPr>
            <a:xfrm>
              <a:off x="4033867" y="5635135"/>
              <a:ext cx="2290733" cy="22037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2121B935-3612-4DD4-8726-0F2F579B4D88}"/>
                </a:ext>
              </a:extLst>
            </p:cNvPr>
            <p:cNvSpPr txBox="1"/>
            <p:nvPr/>
          </p:nvSpPr>
          <p:spPr>
            <a:xfrm>
              <a:off x="3193451" y="5048525"/>
              <a:ext cx="1542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Trigger frame</a:t>
              </a:r>
              <a:endParaRPr kumimoji="1" lang="ja-JP" altLang="en-US" sz="1200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2682258D-4CD4-470D-AB58-079744FE728C}"/>
                </a:ext>
              </a:extLst>
            </p:cNvPr>
            <p:cNvSpPr/>
            <p:nvPr/>
          </p:nvSpPr>
          <p:spPr>
            <a:xfrm>
              <a:off x="2946591" y="5322615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直線矢印コネクタ 63">
              <a:extLst>
                <a:ext uri="{FF2B5EF4-FFF2-40B4-BE49-F238E27FC236}">
                  <a16:creationId xmlns:a16="http://schemas.microsoft.com/office/drawing/2014/main" id="{97D057D2-2296-4D6E-887D-26237757B995}"/>
                </a:ext>
              </a:extLst>
            </p:cNvPr>
            <p:cNvCxnSpPr>
              <a:cxnSpLocks/>
            </p:cNvCxnSpPr>
            <p:nvPr/>
          </p:nvCxnSpPr>
          <p:spPr>
            <a:xfrm>
              <a:off x="3159847" y="5316580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8C3AF1EE-BD23-43EE-971E-C73C45777A5B}"/>
                </a:ext>
              </a:extLst>
            </p:cNvPr>
            <p:cNvCxnSpPr>
              <a:cxnSpLocks/>
            </p:cNvCxnSpPr>
            <p:nvPr/>
          </p:nvCxnSpPr>
          <p:spPr>
            <a:xfrm>
              <a:off x="3159103" y="5576000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AA31E7AB-9C18-43CA-B04F-C79F42954490}"/>
                </a:ext>
              </a:extLst>
            </p:cNvPr>
            <p:cNvSpPr/>
            <p:nvPr/>
          </p:nvSpPr>
          <p:spPr>
            <a:xfrm>
              <a:off x="2942405" y="5633977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CFD1980E-E3D2-4A13-B624-0243379BA202}"/>
                </a:ext>
              </a:extLst>
            </p:cNvPr>
            <p:cNvSpPr/>
            <p:nvPr/>
          </p:nvSpPr>
          <p:spPr>
            <a:xfrm>
              <a:off x="2951631" y="6005945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4BA52A2-7EC9-43F3-86EE-30D2C076F784}"/>
                </a:ext>
              </a:extLst>
            </p:cNvPr>
            <p:cNvSpPr/>
            <p:nvPr/>
          </p:nvSpPr>
          <p:spPr>
            <a:xfrm>
              <a:off x="3247857" y="563751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E9247EF2-27E2-43C0-8ED1-E048838260BA}"/>
                </a:ext>
              </a:extLst>
            </p:cNvPr>
            <p:cNvSpPr/>
            <p:nvPr/>
          </p:nvSpPr>
          <p:spPr>
            <a:xfrm>
              <a:off x="3241863" y="6009847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314A060A-826A-4552-8194-0151C702B923}"/>
                </a:ext>
              </a:extLst>
            </p:cNvPr>
            <p:cNvSpPr/>
            <p:nvPr/>
          </p:nvSpPr>
          <p:spPr>
            <a:xfrm>
              <a:off x="3247861" y="5311679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CB320B86-8B99-4B82-9246-2A7F9838017F}"/>
                </a:ext>
              </a:extLst>
            </p:cNvPr>
            <p:cNvCxnSpPr>
              <a:cxnSpLocks/>
              <a:endCxn id="71" idx="3"/>
            </p:cNvCxnSpPr>
            <p:nvPr/>
          </p:nvCxnSpPr>
          <p:spPr>
            <a:xfrm flipV="1">
              <a:off x="3453063" y="5420151"/>
              <a:ext cx="5989" cy="617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C2E8353-8AB8-413E-8055-9718139CE167}"/>
              </a:ext>
            </a:extLst>
          </p:cNvPr>
          <p:cNvSpPr/>
          <p:nvPr/>
        </p:nvSpPr>
        <p:spPr bwMode="auto">
          <a:xfrm flipH="1">
            <a:off x="3904429" y="4800600"/>
            <a:ext cx="3382386" cy="15893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7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Metrics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Sum of throughput of all STAs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Throughput per STA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ja-JP" sz="1600" dirty="0"/>
              <a:t>Considering only data payload. (not including MAC and PHY preamble overhead)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ko-KR" sz="1600" dirty="0"/>
              <a:t>Optimal MCS based on theoretical PER and SINR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Following four schemes are compared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TDD</a:t>
            </a:r>
          </a:p>
          <a:p>
            <a:pPr marL="1223519" lvl="3" indent="-285750"/>
            <a:r>
              <a:rPr lang="en-US" altLang="ja-JP" sz="1400" dirty="0"/>
              <a:t>One AP transmits data with max Tx power. The Shared APs don’t transmit data.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11ax SR (OBSS_PD)</a:t>
            </a:r>
          </a:p>
          <a:p>
            <a:pPr marL="1223519" lvl="3" indent="-285750"/>
            <a:r>
              <a:rPr lang="en-US" altLang="ja-JP" sz="1400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sz="1400" dirty="0"/>
              <a:t>The Shared APs transmit data</a:t>
            </a:r>
            <a:r>
              <a:rPr lang="ja-JP" altLang="en-US" sz="1400" dirty="0"/>
              <a:t> </a:t>
            </a:r>
            <a:r>
              <a:rPr lang="en-US" altLang="ja-JP" sz="1400" dirty="0"/>
              <a:t>with Tx power calculated by OBSS_PD equation. [6]</a:t>
            </a:r>
          </a:p>
          <a:p>
            <a:pPr lvl="3"/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min</a:t>
            </a:r>
            <a:r>
              <a:rPr lang="en-US" altLang="ja-JP" sz="1400" dirty="0"/>
              <a:t> = -82dBm/20MHz, </a:t>
            </a:r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max</a:t>
            </a:r>
            <a:r>
              <a:rPr lang="en-US" altLang="ja-JP" sz="1400" dirty="0"/>
              <a:t> = -62dBm/20MHz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CSR Opt.1 (Criteria (A) in Slide.6/Step.2)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CSR Opt.2 (Criteria (B) in Slide.6/Step.2)</a:t>
            </a:r>
          </a:p>
        </p:txBody>
      </p:sp>
    </p:spTree>
    <p:extLst>
      <p:ext uri="{BB962C8B-B14F-4D97-AF65-F5344CB8AC3E}">
        <p14:creationId xmlns:p14="http://schemas.microsoft.com/office/powerpoint/2010/main" val="3311176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DA7FE1AB78014D955B452791EE590D" ma:contentTypeVersion="6" ma:contentTypeDescription="新しいドキュメントを作成します。" ma:contentTypeScope="" ma:versionID="3eab0e324b20251cafecce820d732e6a">
  <xsd:schema xmlns:xsd="http://www.w3.org/2001/XMLSchema" xmlns:xs="http://www.w3.org/2001/XMLSchema" xmlns:p="http://schemas.microsoft.com/office/2006/metadata/properties" xmlns:ns2="4c166a81-4167-4973-ac16-f373a6a1c0ac" xmlns:ns3="2b6ee20a-6981-4ed1-bd7e-2d62b2362105" targetNamespace="http://schemas.microsoft.com/office/2006/metadata/properties" ma:root="true" ma:fieldsID="a0331039fa51ef6bb91d9b77f2fc3fc7" ns2:_="" ns3:_="">
    <xsd:import namespace="4c166a81-4167-4973-ac16-f373a6a1c0ac"/>
    <xsd:import namespace="2b6ee20a-6981-4ed1-bd7e-2d62b23621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66a81-4167-4973-ac16-f373a6a1c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ee20a-6981-4ed1-bd7e-2d62b2362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48C0D-0AD9-4A32-A255-ABDFFA64DCF7}">
  <ds:schemaRefs>
    <ds:schemaRef ds:uri="http://schemas.microsoft.com/office/infopath/2007/PartnerControls"/>
    <ds:schemaRef ds:uri="http://schemas.microsoft.com/office/2006/metadata/properties"/>
    <ds:schemaRef ds:uri="4c166a81-4167-4973-ac16-f373a6a1c0ac"/>
    <ds:schemaRef ds:uri="2b6ee20a-6981-4ed1-bd7e-2d62b2362105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36BDD3-9E3A-4E97-B11B-CDBD007922C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ABE6760-8FEA-4EB3-839A-BA0957C748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B27178-565F-4054-A315-3228EE4A97CE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7693873A-EA4C-4EAA-9133-464FCBE8E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66a81-4167-4973-ac16-f373a6a1c0ac"/>
    <ds:schemaRef ds:uri="2b6ee20a-6981-4ed1-bd7e-2d62b2362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148238</TotalTime>
  <Words>1637</Words>
  <Application>Microsoft Office PowerPoint</Application>
  <PresentationFormat>画面に合わせる (4:3)</PresentationFormat>
  <Paragraphs>271</Paragraphs>
  <Slides>16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SST</vt:lpstr>
      <vt:lpstr>Arial</vt:lpstr>
      <vt:lpstr>Calibri</vt:lpstr>
      <vt:lpstr>Times New Roman</vt:lpstr>
      <vt:lpstr>Wingdings</vt:lpstr>
      <vt:lpstr>Default Design</vt:lpstr>
      <vt:lpstr>Discussion on Coordinated Spatial Reuse Operation</vt:lpstr>
      <vt:lpstr>Introduction</vt:lpstr>
      <vt:lpstr>Recap: Coordinated SR in [1] </vt:lpstr>
      <vt:lpstr>Further Discussion Points</vt:lpstr>
      <vt:lpstr>Overview of Our Proposals</vt:lpstr>
      <vt:lpstr>Proposed CSR Operation (1/3)</vt:lpstr>
      <vt:lpstr>Proposed CSR Operation (2/3)</vt:lpstr>
      <vt:lpstr>Proposed CSR Operation (3/3)</vt:lpstr>
      <vt:lpstr>Simulation Setup</vt:lpstr>
      <vt:lpstr>Simulation Scenario</vt:lpstr>
      <vt:lpstr>Simulation Result</vt:lpstr>
      <vt:lpstr>Summary</vt:lpstr>
      <vt:lpstr>Reference</vt:lpstr>
      <vt:lpstr>SP 1</vt:lpstr>
      <vt:lpstr>SP 2</vt:lpstr>
      <vt:lpstr>SP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11-20-xxxx-00-00be-consideration-on-coordinated-spatial-reuse-protocol_r2.pptx</dc:title>
  <dc:creator>Aio Kosuke</dc:creator>
  <cp:lastModifiedBy>Aio, Kosuke (Sony)</cp:lastModifiedBy>
  <cp:revision>168</cp:revision>
  <cp:lastPrinted>2018-09-03T08:43:03Z</cp:lastPrinted>
  <dcterms:created xsi:type="dcterms:W3CDTF">1998-02-10T13:07:52Z</dcterms:created>
  <dcterms:modified xsi:type="dcterms:W3CDTF">2020-03-26T11:02:25Z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0x010100E2DA7FE1AB78014D955B452791EE590D</vt:lpwstr>
  </property>
</Properties>
</file>