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765" r:id="rId3"/>
    <p:sldId id="766" r:id="rId4"/>
    <p:sldId id="760" r:id="rId5"/>
    <p:sldId id="761" r:id="rId6"/>
    <p:sldId id="764" r:id="rId7"/>
    <p:sldId id="769" r:id="rId8"/>
    <p:sldId id="763" r:id="rId9"/>
    <p:sldId id="768" r:id="rId10"/>
    <p:sldId id="772" r:id="rId11"/>
    <p:sldId id="767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ffe, Yaron" initials="YY" lastIdx="10" clrIdx="0">
    <p:extLst>
      <p:ext uri="{19B8F6BF-5375-455C-9EA6-DF929625EA0E}">
        <p15:presenceInfo xmlns:p15="http://schemas.microsoft.com/office/powerpoint/2012/main" userId="S-1-5-21-2052111302-1275210071-1644491937-981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63D"/>
    <a:srgbClr val="0000FF"/>
    <a:srgbClr val="006C31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3817" autoAdjust="0"/>
  </p:normalViewPr>
  <p:slideViewPr>
    <p:cSldViewPr>
      <p:cViewPr varScale="1">
        <p:scale>
          <a:sx n="67" d="100"/>
          <a:sy n="67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05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97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70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88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35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1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34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85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78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7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Mar 2020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60C8925-3811-46C6-80C6-A9CEF12792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Y. Yoffe, </a:t>
            </a:r>
            <a:r>
              <a:rPr lang="en-US" altLang="ko-KR" i="1" dirty="0"/>
              <a:t>et. al</a:t>
            </a:r>
            <a:r>
              <a:rPr lang="en-US" altLang="ko-KR" dirty="0"/>
              <a:t>, Intel</a:t>
            </a:r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/>
              <a:t>Mar 2020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0943F8D-A945-47B8-843B-4A76809B6E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Y. Yoffe, </a:t>
            </a:r>
            <a:r>
              <a:rPr lang="en-US" altLang="ko-KR" i="1" dirty="0"/>
              <a:t>et. al</a:t>
            </a:r>
            <a:r>
              <a:rPr lang="en-US" altLang="ko-KR" dirty="0"/>
              <a:t>, Intel</a:t>
            </a:r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4"/>
            <a:ext cx="4006851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604434"/>
            <a:ext cx="4005264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9948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Mar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Y. Yoffe, </a:t>
            </a:r>
            <a:r>
              <a:rPr lang="en-US" altLang="ko-KR" i="1" dirty="0"/>
              <a:t>et. al</a:t>
            </a:r>
            <a:r>
              <a:rPr lang="en-US" altLang="ko-KR" dirty="0"/>
              <a:t>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2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739396"/>
            <a:ext cx="8305800" cy="1143000"/>
          </a:xfrm>
        </p:spPr>
        <p:txBody>
          <a:bodyPr/>
          <a:lstStyle/>
          <a:p>
            <a:r>
              <a:rPr lang="en-US" altLang="ko-KR" sz="2800" dirty="0">
                <a:ea typeface="Gulim" panose="020B0600000101010101" pitchFamily="34" charset="-127"/>
              </a:rPr>
              <a:t>Tx EVM Requirement for 4k QAM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03/12/2020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1072356" y="246062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009684"/>
              </p:ext>
            </p:extLst>
          </p:nvPr>
        </p:nvGraphicFramePr>
        <p:xfrm>
          <a:off x="1072356" y="2854328"/>
          <a:ext cx="6923087" cy="3444240"/>
        </p:xfrm>
        <a:graphic>
          <a:graphicData uri="http://schemas.openxmlformats.org/drawingml/2006/table">
            <a:tbl>
              <a:tblPr/>
              <a:tblGrid>
                <a:gridCol w="197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9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Yaron Yoffe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Intel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Yaron.Yoffe@intel.com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Shlomi Vituri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Shlomi.Vituri@intel.com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Qinghua.Li@intel.com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Feng Jiang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Assaf Gurevitz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Uri Perlmutter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Gadi Shor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AB7BF361-02D8-477D-A091-CD10EB86CD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Y. Yoffe, </a:t>
            </a:r>
            <a:r>
              <a:rPr lang="en-US" altLang="ko-KR" i="1" dirty="0"/>
              <a:t>et. al</a:t>
            </a:r>
            <a:r>
              <a:rPr lang="en-US" altLang="ko-KR" dirty="0"/>
              <a:t>, Intel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05800" cy="4191000"/>
          </a:xfrm>
        </p:spPr>
        <p:txBody>
          <a:bodyPr>
            <a:noAutofit/>
          </a:bodyPr>
          <a:lstStyle/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sz="2800" b="0" dirty="0"/>
              <a:t>Do you support -38 dB as the Tx EVM requirement for 11be 4k QAM? 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endParaRPr lang="en-US" sz="2800" b="0" dirty="0"/>
          </a:p>
          <a:p>
            <a:pPr marL="657225" lvl="1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sz="2400" b="0" dirty="0"/>
              <a:t>Y: 		N:		A:</a:t>
            </a:r>
          </a:p>
          <a:p>
            <a:pPr marL="657225" lvl="1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endParaRPr lang="en-US" sz="24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67000" y="990601"/>
            <a:ext cx="342900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3990A9-BF3B-4B85-8261-4AB97066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176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743200" y="3200400"/>
            <a:ext cx="342900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3990A9-BF3B-4B85-8261-4AB97066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3155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6300" y="1727604"/>
            <a:ext cx="7391400" cy="4301720"/>
          </a:xfrm>
        </p:spPr>
        <p:txBody>
          <a:bodyPr>
            <a:normAutofit/>
          </a:bodyPr>
          <a:lstStyle/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4k QAM boosts the peak data rate but requires high EVMs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However, there is a tradeoff between EVM and transmission power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In this contribution, we show the EVM requirements for 4k QAM</a:t>
            </a:r>
          </a:p>
          <a:p>
            <a:pPr marL="257175" indent="-257175">
              <a:lnSpc>
                <a:spcPct val="110000"/>
              </a:lnSpc>
              <a:spcBef>
                <a:spcPts val="675"/>
              </a:spcBef>
            </a:pPr>
            <a:endParaRPr lang="en-US" sz="22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67000" y="876300"/>
            <a:ext cx="342900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Problem Statement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3FDD8F-150B-4D42-A7C7-CC4F8F64D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970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08501"/>
            <a:ext cx="8305800" cy="1996699"/>
          </a:xfrm>
        </p:spPr>
        <p:txBody>
          <a:bodyPr>
            <a:normAutofit/>
          </a:bodyPr>
          <a:lstStyle/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80 MHz channel, fading Channel D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4x2 SU MIMO with 4 Tx antennas, 2 Rx antennas, 2 streams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Beamforming applied</a:t>
            </a:r>
          </a:p>
          <a:p>
            <a:pPr marL="257175" indent="-257175">
              <a:lnSpc>
                <a:spcPct val="110000"/>
              </a:lnSpc>
              <a:spcBef>
                <a:spcPts val="675"/>
              </a:spcBef>
            </a:pPr>
            <a:endParaRPr lang="en-US" sz="22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47899" y="839974"/>
            <a:ext cx="472440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Common Usage Scenario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7BAA5A7-6805-4923-921E-AEDADC970478}"/>
              </a:ext>
            </a:extLst>
          </p:cNvPr>
          <p:cNvSpPr/>
          <p:nvPr/>
        </p:nvSpPr>
        <p:spPr bwMode="auto">
          <a:xfrm rot="10800000">
            <a:off x="1790700" y="3962398"/>
            <a:ext cx="228600" cy="228601"/>
          </a:xfrm>
          <a:prstGeom prst="triangl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E1F15A-A4EA-4773-83AB-44F916C698B9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175501"/>
            <a:ext cx="0" cy="472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7EC0D343-0EB4-45AB-AEAE-A8B09E6458DB}"/>
              </a:ext>
            </a:extLst>
          </p:cNvPr>
          <p:cNvSpPr/>
          <p:nvPr/>
        </p:nvSpPr>
        <p:spPr bwMode="auto">
          <a:xfrm rot="10800000">
            <a:off x="2133599" y="3962398"/>
            <a:ext cx="228601" cy="228602"/>
          </a:xfrm>
          <a:prstGeom prst="triangl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6064F5-4D2D-4C6E-BA04-203B128C0DB9}"/>
              </a:ext>
            </a:extLst>
          </p:cNvPr>
          <p:cNvCxnSpPr>
            <a:cxnSpLocks/>
          </p:cNvCxnSpPr>
          <p:nvPr/>
        </p:nvCxnSpPr>
        <p:spPr bwMode="auto">
          <a:xfrm>
            <a:off x="2247900" y="4191000"/>
            <a:ext cx="0" cy="472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32A835C4-8B48-457F-A2A1-91F04546CB49}"/>
              </a:ext>
            </a:extLst>
          </p:cNvPr>
          <p:cNvSpPr/>
          <p:nvPr/>
        </p:nvSpPr>
        <p:spPr bwMode="auto">
          <a:xfrm rot="10800000">
            <a:off x="2476498" y="3962396"/>
            <a:ext cx="228602" cy="228603"/>
          </a:xfrm>
          <a:prstGeom prst="triangl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DBE2958-E9DE-4244-96F2-4D847FE897C3}"/>
              </a:ext>
            </a:extLst>
          </p:cNvPr>
          <p:cNvCxnSpPr>
            <a:cxnSpLocks/>
          </p:cNvCxnSpPr>
          <p:nvPr/>
        </p:nvCxnSpPr>
        <p:spPr bwMode="auto">
          <a:xfrm>
            <a:off x="2590800" y="4175501"/>
            <a:ext cx="0" cy="472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474A4E6-A1BD-434D-B503-9C24746F51B4}"/>
              </a:ext>
            </a:extLst>
          </p:cNvPr>
          <p:cNvSpPr/>
          <p:nvPr/>
        </p:nvSpPr>
        <p:spPr bwMode="auto">
          <a:xfrm rot="10800000">
            <a:off x="2819397" y="3962396"/>
            <a:ext cx="228603" cy="228604"/>
          </a:xfrm>
          <a:prstGeom prst="triangl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B548456-EE14-435D-8DC8-FD3670AD2D46}"/>
              </a:ext>
            </a:extLst>
          </p:cNvPr>
          <p:cNvCxnSpPr>
            <a:cxnSpLocks/>
          </p:cNvCxnSpPr>
          <p:nvPr/>
        </p:nvCxnSpPr>
        <p:spPr bwMode="auto">
          <a:xfrm>
            <a:off x="2933700" y="4191000"/>
            <a:ext cx="0" cy="472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776414FA-0C45-4777-857A-686C5B63B07C}"/>
              </a:ext>
            </a:extLst>
          </p:cNvPr>
          <p:cNvSpPr/>
          <p:nvPr/>
        </p:nvSpPr>
        <p:spPr bwMode="auto">
          <a:xfrm rot="10800000">
            <a:off x="5510875" y="4665475"/>
            <a:ext cx="228600" cy="228601"/>
          </a:xfrm>
          <a:prstGeom prst="triangl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95BC4B-6B50-4F6F-875D-8DA188F564FD}"/>
              </a:ext>
            </a:extLst>
          </p:cNvPr>
          <p:cNvCxnSpPr>
            <a:cxnSpLocks/>
          </p:cNvCxnSpPr>
          <p:nvPr/>
        </p:nvCxnSpPr>
        <p:spPr bwMode="auto">
          <a:xfrm>
            <a:off x="5625175" y="4878578"/>
            <a:ext cx="0" cy="472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B6A57235-8CCE-4B6D-8068-BA7C0C8E78CB}"/>
              </a:ext>
            </a:extLst>
          </p:cNvPr>
          <p:cNvSpPr/>
          <p:nvPr/>
        </p:nvSpPr>
        <p:spPr bwMode="auto">
          <a:xfrm rot="10800000">
            <a:off x="5853774" y="4665475"/>
            <a:ext cx="228601" cy="228602"/>
          </a:xfrm>
          <a:prstGeom prst="triangl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F29F74C-D30C-41FA-91D5-3AC948E1C783}"/>
              </a:ext>
            </a:extLst>
          </p:cNvPr>
          <p:cNvCxnSpPr>
            <a:cxnSpLocks/>
          </p:cNvCxnSpPr>
          <p:nvPr/>
        </p:nvCxnSpPr>
        <p:spPr bwMode="auto">
          <a:xfrm>
            <a:off x="5968075" y="4894077"/>
            <a:ext cx="0" cy="472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8416E6E-BE34-435E-A14D-171A5B4D5774}"/>
              </a:ext>
            </a:extLst>
          </p:cNvPr>
          <p:cNvSpPr/>
          <p:nvPr/>
        </p:nvSpPr>
        <p:spPr bwMode="auto">
          <a:xfrm>
            <a:off x="1613831" y="4518403"/>
            <a:ext cx="1662769" cy="6857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dirty="0"/>
              <a:t>AP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1086B1-ACE9-4CED-B022-1405E3DDD791}"/>
              </a:ext>
            </a:extLst>
          </p:cNvPr>
          <p:cNvSpPr/>
          <p:nvPr/>
        </p:nvSpPr>
        <p:spPr bwMode="auto">
          <a:xfrm>
            <a:off x="5396573" y="5105401"/>
            <a:ext cx="851827" cy="6095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50CC6DC2-A5D5-4BA8-A5E4-438AA2F1CF34}"/>
              </a:ext>
            </a:extLst>
          </p:cNvPr>
          <p:cNvSpPr/>
          <p:nvPr/>
        </p:nvSpPr>
        <p:spPr bwMode="auto">
          <a:xfrm rot="17441979">
            <a:off x="3991060" y="3603511"/>
            <a:ext cx="525028" cy="1757915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F82AA6-D1BC-4D31-ABF9-E49886A875FB}"/>
              </a:ext>
            </a:extLst>
          </p:cNvPr>
          <p:cNvSpPr txBox="1"/>
          <p:nvPr/>
        </p:nvSpPr>
        <p:spPr>
          <a:xfrm rot="1249909">
            <a:off x="3522001" y="4234823"/>
            <a:ext cx="1327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Beamforming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AD95869E-3F83-48F8-AD0A-7FE7239FF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470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8305800" cy="2667000"/>
          </a:xfrm>
        </p:spPr>
        <p:txBody>
          <a:bodyPr>
            <a:normAutofit/>
          </a:bodyPr>
          <a:lstStyle/>
          <a:p>
            <a:pPr marL="257175" indent="-257175"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It includes channel estimation errors and is 3 dB worse than the actual distortion at the transmitter</a:t>
            </a:r>
          </a:p>
          <a:p>
            <a:pPr marL="257175" indent="-257175"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It is modeled as AWGN, which is the worst case</a:t>
            </a:r>
          </a:p>
          <a:p>
            <a:pPr marL="257175" indent="-257175"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EVM due to phase noise can be mostly cancelled by pilot tracking </a:t>
            </a:r>
          </a:p>
          <a:p>
            <a:pPr marL="257175" indent="-257175">
              <a:lnSpc>
                <a:spcPct val="110000"/>
              </a:lnSpc>
              <a:spcBef>
                <a:spcPts val="675"/>
              </a:spcBef>
            </a:pPr>
            <a:endParaRPr lang="en-US" sz="22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67000" y="990601"/>
            <a:ext cx="342900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Tx EVM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F4093A-0102-499B-9C0D-1C65C19AB825}"/>
              </a:ext>
            </a:extLst>
          </p:cNvPr>
          <p:cNvSpPr txBox="1">
            <a:spLocks/>
          </p:cNvSpPr>
          <p:nvPr/>
        </p:nvSpPr>
        <p:spPr>
          <a:xfrm>
            <a:off x="2066532" y="4533107"/>
            <a:ext cx="4629936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MCS Parameters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3842BC-4DD3-415E-85DD-73BBD1A90122}"/>
              </a:ext>
            </a:extLst>
          </p:cNvPr>
          <p:cNvSpPr txBox="1">
            <a:spLocks/>
          </p:cNvSpPr>
          <p:nvPr/>
        </p:nvSpPr>
        <p:spPr bwMode="auto">
          <a:xfrm>
            <a:off x="533400" y="5105400"/>
            <a:ext cx="8010525" cy="123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lang="en-US" sz="2000" dirty="0" smtClean="0">
                <a:solidFill>
                  <a:schemeClr val="tx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lang="en-US" sz="1400" dirty="0" smtClean="0">
                <a:solidFill>
                  <a:schemeClr val="tx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lang="en-US" sz="1200" dirty="0" smtClean="0">
                <a:solidFill>
                  <a:schemeClr val="tx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lang="en-US" sz="1200" dirty="0">
                <a:solidFill>
                  <a:schemeClr val="tx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57175" indent="-257175" latinLnBrk="0">
              <a:lnSpc>
                <a:spcPct val="110000"/>
              </a:lnSpc>
              <a:spcBef>
                <a:spcPts val="675"/>
              </a:spcBef>
            </a:pPr>
            <a:r>
              <a:rPr kumimoji="0" lang="en-US" b="0" kern="0" dirty="0"/>
              <a:t>Highest MCS with 4k QAM and LDPC 5/6</a:t>
            </a:r>
          </a:p>
          <a:p>
            <a:pPr marL="257175" indent="-257175" latinLnBrk="0">
              <a:lnSpc>
                <a:spcPct val="110000"/>
              </a:lnSpc>
              <a:spcBef>
                <a:spcPts val="675"/>
              </a:spcBef>
            </a:pPr>
            <a:r>
              <a:rPr kumimoji="0" lang="en-US" b="0" kern="0" dirty="0"/>
              <a:t>4k bytes per packet, 20 packets per PPDU</a:t>
            </a:r>
          </a:p>
          <a:p>
            <a:pPr marL="257175" indent="-257175" latinLnBrk="0">
              <a:lnSpc>
                <a:spcPct val="110000"/>
              </a:lnSpc>
              <a:spcBef>
                <a:spcPts val="675"/>
              </a:spcBef>
            </a:pPr>
            <a:endParaRPr kumimoji="0" lang="en-US" sz="2200" b="0" kern="0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3990A9-BF3B-4B85-8261-4AB97066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158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50575" y="974508"/>
            <a:ext cx="672465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dirty="0"/>
              <a:t>With ideal channel estimation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5BF0D6-A01D-413B-8E4C-DCEFA18E76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93" r="24166" b="20654"/>
          <a:stretch/>
        </p:blipFill>
        <p:spPr>
          <a:xfrm>
            <a:off x="696913" y="1660307"/>
            <a:ext cx="7470425" cy="4540254"/>
          </a:xfrm>
          <a:prstGeom prst="rect">
            <a:avLst/>
          </a:prstGeom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51861389-8994-4565-9F2F-7BAF02E8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CABE871D-27C9-4FB2-8E30-F694AD75F33E}"/>
              </a:ext>
            </a:extLst>
          </p:cNvPr>
          <p:cNvSpPr/>
          <p:nvPr/>
        </p:nvSpPr>
        <p:spPr bwMode="auto">
          <a:xfrm rot="3282155">
            <a:off x="6366323" y="2408634"/>
            <a:ext cx="510025" cy="1089264"/>
          </a:xfrm>
          <a:prstGeom prst="downArrow">
            <a:avLst/>
          </a:prstGeom>
          <a:solidFill>
            <a:schemeClr val="accent1">
              <a:alpha val="23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D389BD-EC42-4E3D-9361-31E7AB3196F4}"/>
              </a:ext>
            </a:extLst>
          </p:cNvPr>
          <p:cNvSpPr txBox="1"/>
          <p:nvPr/>
        </p:nvSpPr>
        <p:spPr>
          <a:xfrm>
            <a:off x="7054272" y="2157141"/>
            <a:ext cx="1708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Curve spacing gets smaller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and smaller</a:t>
            </a:r>
          </a:p>
        </p:txBody>
      </p:sp>
    </p:spTree>
    <p:extLst>
      <p:ext uri="{BB962C8B-B14F-4D97-AF65-F5344CB8AC3E}">
        <p14:creationId xmlns:p14="http://schemas.microsoft.com/office/powerpoint/2010/main" val="342788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53887" y="974508"/>
            <a:ext cx="7636225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dirty="0"/>
              <a:t>With LTF based channel estimation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CA3633-037B-43C9-82B1-F74744CCD0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66" r="25000" b="18934"/>
          <a:stretch/>
        </p:blipFill>
        <p:spPr>
          <a:xfrm>
            <a:off x="733166" y="1609072"/>
            <a:ext cx="7315200" cy="4716003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5B797A6D-ECB3-4ECB-9E15-52EFF45D2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580F7016-E829-4767-B3D8-7C5866DA4BE9}"/>
              </a:ext>
            </a:extLst>
          </p:cNvPr>
          <p:cNvSpPr/>
          <p:nvPr/>
        </p:nvSpPr>
        <p:spPr bwMode="auto">
          <a:xfrm rot="3282155">
            <a:off x="6411132" y="2404903"/>
            <a:ext cx="510025" cy="991802"/>
          </a:xfrm>
          <a:prstGeom prst="downArrow">
            <a:avLst/>
          </a:prstGeom>
          <a:solidFill>
            <a:schemeClr val="accent1">
              <a:alpha val="23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248639-8125-43DC-91AC-492F0A91E7EA}"/>
              </a:ext>
            </a:extLst>
          </p:cNvPr>
          <p:cNvSpPr txBox="1"/>
          <p:nvPr/>
        </p:nvSpPr>
        <p:spPr>
          <a:xfrm>
            <a:off x="7068589" y="2025215"/>
            <a:ext cx="1708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Curve spacing gets smaller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and smaller</a:t>
            </a:r>
          </a:p>
        </p:txBody>
      </p:sp>
    </p:spTree>
    <p:extLst>
      <p:ext uri="{BB962C8B-B14F-4D97-AF65-F5344CB8AC3E}">
        <p14:creationId xmlns:p14="http://schemas.microsoft.com/office/powerpoint/2010/main" val="377230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379220"/>
            <a:ext cx="8077200" cy="3764280"/>
          </a:xfrm>
        </p:spPr>
        <p:txBody>
          <a:bodyPr>
            <a:normAutofit/>
          </a:bodyPr>
          <a:lstStyle/>
          <a:p>
            <a:pPr marL="257175" indent="-257175"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Degradation is with respect to no EVM case</a:t>
            </a:r>
          </a:p>
          <a:p>
            <a:pPr marL="257175" indent="-257175"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It gets harder and harder to reduce the degradation as the EVM approaches zero.  Namely, each dB of EVM drop produces less and less degradation drop e.g. 0.1-0.2 dB per EVM dB drop.</a:t>
            </a:r>
          </a:p>
          <a:p>
            <a:pPr marL="257175" indent="-257175">
              <a:lnSpc>
                <a:spcPct val="110000"/>
              </a:lnSpc>
              <a:spcBef>
                <a:spcPts val="675"/>
              </a:spcBef>
            </a:pPr>
            <a:endParaRPr lang="en-US" sz="22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5500" y="762348"/>
            <a:ext cx="4953000" cy="9975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Degradation vs. EVM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3990A9-BF3B-4B85-8261-4AB97066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FCE6B88C-1094-4378-8915-C74A65AED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45186"/>
              </p:ext>
            </p:extLst>
          </p:nvPr>
        </p:nvGraphicFramePr>
        <p:xfrm>
          <a:off x="1078172" y="3169920"/>
          <a:ext cx="67818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41779467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1994217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177603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Tx EVM (</a:t>
                      </a:r>
                      <a:r>
                        <a:rPr lang="en-US" dirty="0" err="1"/>
                        <a:t>dBc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Degradation with ideal channel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Degradation with estimated channel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682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-36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97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90755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9755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463492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DCC3728-B6C1-47A0-853A-06F9B18621B8}"/>
              </a:ext>
            </a:extLst>
          </p:cNvPr>
          <p:cNvSpPr/>
          <p:nvPr/>
        </p:nvSpPr>
        <p:spPr bwMode="auto">
          <a:xfrm>
            <a:off x="916247" y="4695912"/>
            <a:ext cx="7084753" cy="5334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608780-7758-44EF-8D69-92FAD5DAA6C8}"/>
              </a:ext>
            </a:extLst>
          </p:cNvPr>
          <p:cNvSpPr txBox="1"/>
          <p:nvPr/>
        </p:nvSpPr>
        <p:spPr>
          <a:xfrm>
            <a:off x="696913" y="5913120"/>
            <a:ext cx="7814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-38 EVM is a good choice balancing Tx power and distortion</a:t>
            </a:r>
          </a:p>
        </p:txBody>
      </p:sp>
    </p:spTree>
    <p:extLst>
      <p:ext uri="{BB962C8B-B14F-4D97-AF65-F5344CB8AC3E}">
        <p14:creationId xmlns:p14="http://schemas.microsoft.com/office/powerpoint/2010/main" val="246749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22078" y="717115"/>
            <a:ext cx="7038975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dirty="0"/>
              <a:t>Phase noise effect with ideal channel estimation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A69694-ABCB-475E-B35A-BD46248BA6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67" r="25832" b="20114"/>
          <a:stretch/>
        </p:blipFill>
        <p:spPr>
          <a:xfrm>
            <a:off x="936885" y="1676400"/>
            <a:ext cx="7294562" cy="4151730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516D797-5ECC-479C-B829-FF08A4B9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345883-F6C1-42C6-AF6A-51247A4C97A4}"/>
              </a:ext>
            </a:extLst>
          </p:cNvPr>
          <p:cNvSpPr txBox="1"/>
          <p:nvPr/>
        </p:nvSpPr>
        <p:spPr>
          <a:xfrm>
            <a:off x="912553" y="5599530"/>
            <a:ext cx="742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Low frequency phase noises are cancelled by removing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the common phase rotation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896684B-1B2F-4D3E-8820-F29A7F7D3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198" y="1295400"/>
            <a:ext cx="8305800" cy="1066800"/>
          </a:xfrm>
        </p:spPr>
        <p:txBody>
          <a:bodyPr>
            <a:normAutofit/>
          </a:bodyPr>
          <a:lstStyle/>
          <a:p>
            <a:pPr marL="257175" indent="-257175">
              <a:spcBef>
                <a:spcPts val="0"/>
              </a:spcBef>
              <a:buFont typeface="Arial"/>
              <a:buChar char="•"/>
            </a:pPr>
            <a:r>
              <a:rPr lang="en-US" sz="2000" b="0" dirty="0"/>
              <a:t>Phase noise power is calculated from 10k – 200 MHz and normalized with respect to the total power of the other distortions</a:t>
            </a:r>
          </a:p>
          <a:p>
            <a:pPr marL="257175" indent="-257175">
              <a:lnSpc>
                <a:spcPct val="110000"/>
              </a:lnSpc>
              <a:spcBef>
                <a:spcPts val="675"/>
              </a:spcBef>
            </a:pPr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217541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05800" cy="2667000"/>
          </a:xfrm>
        </p:spPr>
        <p:txBody>
          <a:bodyPr>
            <a:normAutofit/>
          </a:bodyPr>
          <a:lstStyle/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-38 dB Tx EVM is a reasonable choice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Degradation is small i.e. about 0.6 dB from the ideal</a:t>
            </a:r>
          </a:p>
          <a:p>
            <a:pPr marL="257175" indent="-257175">
              <a:lnSpc>
                <a:spcPct val="150000"/>
              </a:lnSpc>
              <a:spcBef>
                <a:spcPts val="675"/>
              </a:spcBef>
              <a:buFont typeface="Arial"/>
              <a:buChar char="•"/>
            </a:pPr>
            <a:r>
              <a:rPr lang="en-US" b="0" dirty="0"/>
              <a:t>Further EVM reduction may require additional Tx power reduction that shortens the 4k QAM usable range</a:t>
            </a:r>
          </a:p>
          <a:p>
            <a:pPr marL="257175" indent="-257175">
              <a:lnSpc>
                <a:spcPct val="110000"/>
              </a:lnSpc>
              <a:spcBef>
                <a:spcPts val="675"/>
              </a:spcBef>
            </a:pPr>
            <a:endParaRPr lang="en-US" sz="22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67000" y="990601"/>
            <a:ext cx="3429000" cy="685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00" b="1" dirty="0"/>
              <a:t>Conclusion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D1ED-6A6D-419A-858C-B4CE4EB3E5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916918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1400" b="1" dirty="0"/>
              <a:t>Mar 2020</a:t>
            </a:r>
            <a:endParaRPr lang="en-US" altLang="ko-KR" sz="1400" b="1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3990A9-BF3B-4B85-8261-4AB97066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982" y="6475413"/>
            <a:ext cx="12419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/>
              <a:t>Y. Yoffe, </a:t>
            </a:r>
            <a:r>
              <a:rPr lang="en-US" altLang="ko-KR" i="1"/>
              <a:t>et. al</a:t>
            </a:r>
            <a:r>
              <a:rPr lang="en-US" altLang="ko-KR"/>
              <a:t>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765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158958</TotalTime>
  <Words>526</Words>
  <Application>Microsoft Office PowerPoint</Application>
  <PresentationFormat>On-screen Show (4:3)</PresentationFormat>
  <Paragraphs>118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Tx EVM Requirement for 4k QAM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keywords>CTPClassification=CTP_NT</cp:keywords>
  <cp:lastModifiedBy>Li, Qinghua</cp:lastModifiedBy>
  <cp:revision>3450</cp:revision>
  <cp:lastPrinted>2016-07-18T07:45:05Z</cp:lastPrinted>
  <dcterms:created xsi:type="dcterms:W3CDTF">2007-05-21T21:00:37Z</dcterms:created>
  <dcterms:modified xsi:type="dcterms:W3CDTF">2020-03-13T02:26:35Z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1554302594</vt:lpwstr>
  </property>
  <property fmtid="{D5CDD505-2E9C-101B-9397-08002B2CF9AE}" pid="6" name="TitusGUID">
    <vt:lpwstr>daaa319a-e9bb-4af0-b908-ebc53feb9051</vt:lpwstr>
  </property>
  <property fmtid="{D5CDD505-2E9C-101B-9397-08002B2CF9AE}" pid="7" name="CTP_TimeStamp">
    <vt:lpwstr>2020-03-13 02:26:35Z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