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3" r:id="rId4"/>
  </p:sldMasterIdLst>
  <p:notesMasterIdLst>
    <p:notesMasterId r:id="rId27"/>
  </p:notesMasterIdLst>
  <p:handoutMasterIdLst>
    <p:handoutMasterId r:id="rId28"/>
  </p:handoutMasterIdLst>
  <p:sldIdLst>
    <p:sldId id="453" r:id="rId5"/>
    <p:sldId id="484" r:id="rId6"/>
    <p:sldId id="518" r:id="rId7"/>
    <p:sldId id="511" r:id="rId8"/>
    <p:sldId id="303" r:id="rId9"/>
    <p:sldId id="515" r:id="rId10"/>
    <p:sldId id="517" r:id="rId11"/>
    <p:sldId id="512" r:id="rId12"/>
    <p:sldId id="503" r:id="rId13"/>
    <p:sldId id="513" r:id="rId14"/>
    <p:sldId id="305" r:id="rId15"/>
    <p:sldId id="509" r:id="rId16"/>
    <p:sldId id="318" r:id="rId17"/>
    <p:sldId id="508" r:id="rId18"/>
    <p:sldId id="516" r:id="rId19"/>
    <p:sldId id="521" r:id="rId20"/>
    <p:sldId id="525" r:id="rId21"/>
    <p:sldId id="526" r:id="rId22"/>
    <p:sldId id="522" r:id="rId23"/>
    <p:sldId id="490" r:id="rId24"/>
    <p:sldId id="492" r:id="rId25"/>
    <p:sldId id="308" r:id="rId26"/>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60">
          <p15:clr>
            <a:srgbClr val="A4A3A4"/>
          </p15:clr>
        </p15:guide>
        <p15:guide id="2" orient="horz" pos="1618">
          <p15:clr>
            <a:srgbClr val="A4A3A4"/>
          </p15:clr>
        </p15:guide>
        <p15:guide id="3" orient="horz" pos="3177">
          <p15:clr>
            <a:srgbClr val="A4A3A4"/>
          </p15:clr>
        </p15:guide>
        <p15:guide id="4" orient="horz" pos="323">
          <p15:clr>
            <a:srgbClr val="A4A3A4"/>
          </p15:clr>
        </p15:guide>
        <p15:guide id="5" orient="horz" pos="3037">
          <p15:clr>
            <a:srgbClr val="A4A3A4"/>
          </p15:clr>
        </p15:guide>
        <p15:guide id="6" pos="5498">
          <p15:clr>
            <a:srgbClr val="A4A3A4"/>
          </p15:clr>
        </p15:guide>
        <p15:guide id="7" pos="287">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eisblum, Yossi" initials="WY"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A3A3"/>
    <a:srgbClr val="FFCC00"/>
    <a:srgbClr val="66FF66"/>
    <a:srgbClr val="CB39A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614" autoAdjust="0"/>
    <p:restoredTop sz="90293" autoAdjust="0"/>
  </p:normalViewPr>
  <p:slideViewPr>
    <p:cSldViewPr snapToGrid="0">
      <p:cViewPr varScale="1">
        <p:scale>
          <a:sx n="150" d="100"/>
          <a:sy n="150" d="100"/>
        </p:scale>
        <p:origin x="420" y="108"/>
      </p:cViewPr>
      <p:guideLst>
        <p:guide orient="horz" pos="760"/>
        <p:guide orient="horz" pos="1618"/>
        <p:guide orient="horz" pos="3177"/>
        <p:guide orient="horz" pos="323"/>
        <p:guide orient="horz" pos="3037"/>
        <p:guide pos="5498"/>
        <p:guide pos="287"/>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7" d="100"/>
          <a:sy n="87" d="100"/>
        </p:scale>
        <p:origin x="3840" y="6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A09691F-0FF6-4520-B9D8-72B947EE3C88}" type="datetimeFigureOut">
              <a:rPr lang="en-US" smtClean="0"/>
              <a:t>4/9/2020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1F06F6C-5398-4C00-90A3-16A86BCF0FFE}" type="slidenum">
              <a:rPr lang="en-US" smtClean="0"/>
              <a:t>‹#›</a:t>
            </a:fld>
            <a:endParaRPr lang="en-US"/>
          </a:p>
        </p:txBody>
      </p:sp>
    </p:spTree>
    <p:extLst>
      <p:ext uri="{BB962C8B-B14F-4D97-AF65-F5344CB8AC3E}">
        <p14:creationId xmlns:p14="http://schemas.microsoft.com/office/powerpoint/2010/main" val="31879688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dirty="0" err="1"/>
              <a:t>qwqw</a:t>
            </a:r>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B52416-05F4-4745-8F72-A18AC655CE50}" type="datetimeFigureOut">
              <a:rPr lang="en-US" smtClean="0"/>
              <a:t>4/7/2020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r>
              <a:rPr lang="en-US" dirty="0"/>
              <a:t>foo</a:t>
            </a: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88A8A0-3F50-469E-A92C-A12372574A0C}" type="slidenum">
              <a:rPr lang="en-US" smtClean="0"/>
              <a:t>‹#›</a:t>
            </a:fld>
            <a:endParaRPr lang="en-US"/>
          </a:p>
        </p:txBody>
      </p:sp>
    </p:spTree>
    <p:extLst>
      <p:ext uri="{BB962C8B-B14F-4D97-AF65-F5344CB8AC3E}">
        <p14:creationId xmlns:p14="http://schemas.microsoft.com/office/powerpoint/2010/main" val="7715970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8425" y="750888"/>
            <a:ext cx="6597650"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5940214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388A8A0-3F50-469E-A92C-A12372574A0C}" type="slidenum">
              <a:rPr lang="en-US" smtClean="0"/>
              <a:t>2</a:t>
            </a:fld>
            <a:endParaRPr lang="en-US"/>
          </a:p>
        </p:txBody>
      </p:sp>
    </p:spTree>
    <p:extLst>
      <p:ext uri="{BB962C8B-B14F-4D97-AF65-F5344CB8AC3E}">
        <p14:creationId xmlns:p14="http://schemas.microsoft.com/office/powerpoint/2010/main" val="4837002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388A8A0-3F50-469E-A92C-A12372574A0C}" type="slidenum">
              <a:rPr lang="en-US" smtClean="0"/>
              <a:t>3</a:t>
            </a:fld>
            <a:endParaRPr lang="en-US"/>
          </a:p>
        </p:txBody>
      </p:sp>
    </p:spTree>
    <p:extLst>
      <p:ext uri="{BB962C8B-B14F-4D97-AF65-F5344CB8AC3E}">
        <p14:creationId xmlns:p14="http://schemas.microsoft.com/office/powerpoint/2010/main" val="37659137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Alternatively, a softer AP behavior will be that the STA is requesting the AP to do RTS-CTS prior to every DL Data frame transmission. </a:t>
            </a:r>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a:p>
        </p:txBody>
      </p:sp>
    </p:spTree>
    <p:extLst>
      <p:ext uri="{BB962C8B-B14F-4D97-AF65-F5344CB8AC3E}">
        <p14:creationId xmlns:p14="http://schemas.microsoft.com/office/powerpoint/2010/main" val="30136151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696914" y="249451"/>
            <a:ext cx="886525" cy="207749"/>
          </a:xfrm>
        </p:spPr>
        <p:txBody>
          <a:bodyPr/>
          <a:lstStyle>
            <a:lvl1pPr>
              <a:defRPr/>
            </a:lvl1pPr>
          </a:lstStyle>
          <a:p>
            <a:fld id="{C8B5CA9C-FFAE-734D-8488-685557D6D07F}" type="datetime1">
              <a:rPr lang="en-US" smtClean="0"/>
              <a:pPr/>
              <a:t>4/7/2020</a:t>
            </a:fld>
            <a:endParaRPr 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a:xfrm>
            <a:off x="7181373" y="4856560"/>
            <a:ext cx="1362552" cy="169277"/>
          </a:xfrm>
        </p:spPr>
        <p:txBody>
          <a:bodyPr/>
          <a:lstStyle>
            <a:lvl1pPr>
              <a:defRPr b="0"/>
            </a:lvl1pPr>
          </a:lstStyle>
          <a:p>
            <a:r>
              <a:rPr lang="en-US" dirty="0"/>
              <a:t>Dmitry Akhmetov, Intel</a:t>
            </a:r>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3830016108"/>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a:xfrm>
            <a:off x="696914" y="249451"/>
            <a:ext cx="726161" cy="207749"/>
          </a:xfrm>
        </p:spPr>
        <p:txBody>
          <a:bodyPr/>
          <a:lstStyle>
            <a:lvl1pPr>
              <a:defRPr/>
            </a:lvl1pPr>
          </a:lstStyle>
          <a:p>
            <a:fld id="{C8B5CA9C-FFAE-734D-8488-685557D6D07F}" type="datetime1">
              <a:rPr lang="en-US" smtClean="0"/>
              <a:pPr/>
              <a:t>4/7/2020</a:t>
            </a:fld>
            <a:endParaRPr lang="en-US"/>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a:xfrm>
            <a:off x="5778039" y="4856560"/>
            <a:ext cx="2765886" cy="276999"/>
          </a:xfrm>
        </p:spPr>
        <p:txBody>
          <a:bodyPr/>
          <a:lstStyle>
            <a:lvl1pPr>
              <a:defRPr/>
            </a:lvl1pPr>
          </a:lstStyle>
          <a:p>
            <a:endParaRPr lang="en-US" dirty="0"/>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3429449376"/>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514350"/>
            <a:ext cx="1943100" cy="40576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514350"/>
            <a:ext cx="5676900" cy="40576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a:xfrm>
            <a:off x="696914" y="249451"/>
            <a:ext cx="726161" cy="207749"/>
          </a:xfrm>
        </p:spPr>
        <p:txBody>
          <a:bodyPr/>
          <a:lstStyle>
            <a:lvl1pPr>
              <a:defRPr/>
            </a:lvl1pPr>
          </a:lstStyle>
          <a:p>
            <a:fld id="{C8B5CA9C-FFAE-734D-8488-685557D6D07F}" type="datetime1">
              <a:rPr lang="en-US" smtClean="0"/>
              <a:pPr/>
              <a:t>4/7/2020</a:t>
            </a:fld>
            <a:endParaRPr lang="en-US"/>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a:xfrm>
            <a:off x="5778039" y="4856560"/>
            <a:ext cx="2765886" cy="276999"/>
          </a:xfrm>
        </p:spPr>
        <p:txBody>
          <a:bodyPr/>
          <a:lstStyle>
            <a:lvl1pPr>
              <a:defRPr/>
            </a:lvl1pPr>
          </a:lstStyle>
          <a:p>
            <a:endParaRPr lang="en-US" dirty="0"/>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52307863"/>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Title and Bullets">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457200" y="157222"/>
            <a:ext cx="8229600" cy="864000"/>
          </a:xfrm>
        </p:spPr>
        <p:txBody>
          <a:bodyPr/>
          <a:lstStyle>
            <a:lvl1pPr>
              <a:defRPr>
                <a:latin typeface="Intel Clear Light" panose="020B0404020203020204" pitchFamily="34" charset="0"/>
              </a:defRPr>
            </a:lvl1pPr>
          </a:lstStyle>
          <a:p>
            <a:r>
              <a:rPr lang="de-DE" dirty="0"/>
              <a:t>28pt Headline</a:t>
            </a:r>
          </a:p>
        </p:txBody>
      </p:sp>
      <p:sp>
        <p:nvSpPr>
          <p:cNvPr id="3" name="Datumsplatzhalter 2"/>
          <p:cNvSpPr>
            <a:spLocks noGrp="1"/>
          </p:cNvSpPr>
          <p:nvPr>
            <p:ph type="dt" sz="half" idx="10"/>
          </p:nvPr>
        </p:nvSpPr>
        <p:spPr>
          <a:xfrm>
            <a:off x="696914" y="249451"/>
            <a:ext cx="968214" cy="207749"/>
          </a:xfrm>
        </p:spPr>
        <p:txBody>
          <a:bodyPr/>
          <a:lstStyle>
            <a:lvl1pPr marL="0" marR="0" indent="0" algn="l" defTabSz="457200" rtl="0" eaLnBrk="1" fontAlgn="auto" latinLnBrk="0" hangingPunct="1">
              <a:lnSpc>
                <a:spcPct val="100000"/>
              </a:lnSpc>
              <a:spcBef>
                <a:spcPts val="0"/>
              </a:spcBef>
              <a:spcAft>
                <a:spcPts val="0"/>
              </a:spcAft>
              <a:buClrTx/>
              <a:buSzTx/>
              <a:buFontTx/>
              <a:buNone/>
              <a:tabLst/>
              <a:defRPr>
                <a:latin typeface="Intel Clear" panose="020B0604020203020204" pitchFamily="34" charset="0"/>
              </a:defRPr>
            </a:lvl1pPr>
          </a:lstStyle>
          <a:p>
            <a:r>
              <a:rPr lang="en-US" dirty="0"/>
              <a:t>10/17/2017</a:t>
            </a:r>
          </a:p>
        </p:txBody>
      </p:sp>
      <p:sp>
        <p:nvSpPr>
          <p:cNvPr id="4" name="Fußzeilenplatzhalter 3"/>
          <p:cNvSpPr>
            <a:spLocks noGrp="1"/>
          </p:cNvSpPr>
          <p:nvPr>
            <p:ph type="ftr" sz="quarter" idx="11"/>
          </p:nvPr>
        </p:nvSpPr>
        <p:spPr>
          <a:xfrm>
            <a:off x="6934510" y="4856560"/>
            <a:ext cx="1609415" cy="184666"/>
          </a:xfrm>
        </p:spPr>
        <p:txBody>
          <a:bodyPr/>
          <a:lstStyle>
            <a:lvl1pPr>
              <a:defRPr sz="1200">
                <a:latin typeface="Intel Clear" panose="020B0604020203020204" pitchFamily="34" charset="0"/>
              </a:defRPr>
            </a:lvl1pPr>
          </a:lstStyle>
          <a:p>
            <a:r>
              <a:rPr lang="en-US" dirty="0"/>
              <a:t>Dmitry Akhmetov, Intel</a:t>
            </a:r>
          </a:p>
        </p:txBody>
      </p:sp>
      <p:sp>
        <p:nvSpPr>
          <p:cNvPr id="5" name="Foliennummernplatzhalter 4"/>
          <p:cNvSpPr>
            <a:spLocks noGrp="1"/>
          </p:cNvSpPr>
          <p:nvPr>
            <p:ph type="sldNum" sz="quarter" idx="12"/>
          </p:nvPr>
        </p:nvSpPr>
        <p:spPr>
          <a:xfrm>
            <a:off x="4498693" y="4856560"/>
            <a:ext cx="222818" cy="215444"/>
          </a:xfrm>
        </p:spPr>
        <p:txBody>
          <a:bodyPr/>
          <a:lstStyle>
            <a:lvl1pPr>
              <a:defRPr sz="1400">
                <a:latin typeface="Intel Clear" panose="020B0604020203020204" pitchFamily="34" charset="0"/>
              </a:defRPr>
            </a:lvl1pPr>
          </a:lstStyle>
          <a:p>
            <a:fld id="{EE2556C5-CE8C-6547-B838-EA80C61A4AF7}" type="slidenum">
              <a:rPr lang="en-US" smtClean="0"/>
              <a:pPr/>
              <a:t>‹#›</a:t>
            </a:fld>
            <a:endParaRPr lang="en-US" dirty="0"/>
          </a:p>
        </p:txBody>
      </p:sp>
      <p:sp>
        <p:nvSpPr>
          <p:cNvPr id="9" name="Textplatzhalter 8"/>
          <p:cNvSpPr>
            <a:spLocks noGrp="1"/>
          </p:cNvSpPr>
          <p:nvPr>
            <p:ph type="body" sz="quarter" idx="13"/>
          </p:nvPr>
        </p:nvSpPr>
        <p:spPr>
          <a:xfrm>
            <a:off x="455613" y="1198800"/>
            <a:ext cx="8229600" cy="3394800"/>
          </a:xfrm>
        </p:spPr>
        <p:txBody>
          <a:bodyPr/>
          <a:lstStyle>
            <a:lvl1pPr>
              <a:defRPr>
                <a:latin typeface="Intel Clear" panose="020B0604020203020204" pitchFamily="34" charset="0"/>
              </a:defRPr>
            </a:lvl1pPr>
            <a:lvl2pPr>
              <a:defRPr>
                <a:latin typeface="Intel Clear" panose="020B0604020203020204" pitchFamily="34" charset="0"/>
              </a:defRPr>
            </a:lvl2pPr>
            <a:lvl3pPr>
              <a:defRPr>
                <a:latin typeface="Intel Clear" panose="020B0604020203020204" pitchFamily="34" charset="0"/>
              </a:defRPr>
            </a:lvl3pPr>
            <a:lvl4pPr>
              <a:defRPr>
                <a:latin typeface="Intel Clear" panose="020B0604020203020204" pitchFamily="34" charset="0"/>
              </a:defRPr>
            </a:lvl4pPr>
            <a:lvl5pPr marL="900000" indent="-180000">
              <a:spcBef>
                <a:spcPts val="300"/>
              </a:spcBef>
              <a:defRPr sz="1200">
                <a:latin typeface="Intel Clear" panose="020B0604020203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de-DE" dirty="0"/>
          </a:p>
        </p:txBody>
      </p:sp>
    </p:spTree>
    <p:extLst>
      <p:ext uri="{BB962C8B-B14F-4D97-AF65-F5344CB8AC3E}">
        <p14:creationId xmlns:p14="http://schemas.microsoft.com/office/powerpoint/2010/main" val="9941396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6"/>
          <p:cNvSpPr>
            <a:spLocks noGrp="1"/>
          </p:cNvSpPr>
          <p:nvPr>
            <p:ph type="title"/>
          </p:nvPr>
        </p:nvSpPr>
        <p:spPr/>
        <p:txBody>
          <a:bodyPr/>
          <a:lstStyle/>
          <a:p>
            <a:r>
              <a:rPr lang="en-US"/>
              <a:t>Click to edit Master title style</a:t>
            </a:r>
          </a:p>
        </p:txBody>
      </p:sp>
      <p:sp>
        <p:nvSpPr>
          <p:cNvPr id="8" name="Date Placeholder 7"/>
          <p:cNvSpPr>
            <a:spLocks noGrp="1"/>
          </p:cNvSpPr>
          <p:nvPr>
            <p:ph type="dt" sz="half" idx="10"/>
          </p:nvPr>
        </p:nvSpPr>
        <p:spPr/>
        <p:txBody>
          <a:bodyPr/>
          <a:lstStyle/>
          <a:p>
            <a:fld id="{C8B5CA9C-FFAE-734D-8488-685557D6D07F}" type="datetime1">
              <a:rPr lang="en-US" smtClean="0"/>
              <a:pPr/>
              <a:t>4/7/2020</a:t>
            </a:fld>
            <a:endParaRPr lang="en-US" dirty="0"/>
          </a:p>
        </p:txBody>
      </p:sp>
      <p:sp>
        <p:nvSpPr>
          <p:cNvPr id="9" name="Footer Placeholder 8"/>
          <p:cNvSpPr>
            <a:spLocks noGrp="1"/>
          </p:cNvSpPr>
          <p:nvPr>
            <p:ph type="ftr" sz="quarter" idx="11"/>
          </p:nvPr>
        </p:nvSpPr>
        <p:spPr>
          <a:xfrm>
            <a:off x="7181373" y="4856560"/>
            <a:ext cx="1362552" cy="169277"/>
          </a:xfrm>
        </p:spPr>
        <p:txBody>
          <a:bodyPr/>
          <a:lstStyle>
            <a:lvl1pPr>
              <a:defRPr sz="1100"/>
            </a:lvl1pPr>
          </a:lstStyle>
          <a:p>
            <a:r>
              <a:rPr lang="en-US" dirty="0"/>
              <a:t>Dmitry Akhmetov, Intel</a:t>
            </a:r>
          </a:p>
        </p:txBody>
      </p:sp>
      <p:sp>
        <p:nvSpPr>
          <p:cNvPr id="10" name="Slide Number Placeholder 9"/>
          <p:cNvSpPr>
            <a:spLocks noGrp="1"/>
          </p:cNvSpPr>
          <p:nvPr>
            <p:ph type="sldNum" sz="quarter" idx="12"/>
          </p:nvPr>
        </p:nvSpPr>
        <p:spPr>
          <a:xfrm>
            <a:off x="4505907" y="4856560"/>
            <a:ext cx="208390" cy="215444"/>
          </a:xfrm>
        </p:spPr>
        <p:txBody>
          <a:bodyPr/>
          <a:lstStyle>
            <a:lvl1pPr>
              <a:defRPr sz="14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3048588944"/>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a:xfrm>
            <a:off x="696914" y="249451"/>
            <a:ext cx="726161" cy="207749"/>
          </a:xfrm>
        </p:spPr>
        <p:txBody>
          <a:bodyPr/>
          <a:lstStyle>
            <a:lvl1pPr>
              <a:defRPr/>
            </a:lvl1pPr>
          </a:lstStyle>
          <a:p>
            <a:fld id="{C8B5CA9C-FFAE-734D-8488-685557D6D07F}" type="datetime1">
              <a:rPr lang="en-US" smtClean="0"/>
              <a:pPr/>
              <a:t>4/7/2020</a:t>
            </a:fld>
            <a:endParaRPr lang="en-US"/>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a:xfrm>
            <a:off x="7066789" y="4856560"/>
            <a:ext cx="1477136" cy="184666"/>
          </a:xfrm>
        </p:spPr>
        <p:txBody>
          <a:bodyPr/>
          <a:lstStyle>
            <a:lvl1pPr>
              <a:defRPr sz="1200"/>
            </a:lvl1pPr>
          </a:lstStyle>
          <a:p>
            <a:r>
              <a:rPr lang="en-US" dirty="0"/>
              <a:t>Dmitry Akhmetov, Intel</a:t>
            </a:r>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a:xfrm>
            <a:off x="4505907" y="4856560"/>
            <a:ext cx="208390" cy="215444"/>
          </a:xfrm>
        </p:spPr>
        <p:txBody>
          <a:bodyPr/>
          <a:lstStyle>
            <a:lvl1pPr>
              <a:defRPr sz="14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2662822961"/>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485900"/>
            <a:ext cx="3810000" cy="30861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485900"/>
            <a:ext cx="3810000" cy="30861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7B849B-93E3-4CC8-9DB0-6FACE6085CC5}"/>
              </a:ext>
            </a:extLst>
          </p:cNvPr>
          <p:cNvSpPr>
            <a:spLocks noGrp="1" noChangeArrowheads="1"/>
          </p:cNvSpPr>
          <p:nvPr>
            <p:ph type="dt" sz="half" idx="10"/>
          </p:nvPr>
        </p:nvSpPr>
        <p:spPr>
          <a:xfrm>
            <a:off x="696914" y="249451"/>
            <a:ext cx="726161" cy="207749"/>
          </a:xfrm>
        </p:spPr>
        <p:txBody>
          <a:bodyPr/>
          <a:lstStyle>
            <a:lvl1pPr>
              <a:defRPr/>
            </a:lvl1pPr>
          </a:lstStyle>
          <a:p>
            <a:fld id="{C8B5CA9C-FFAE-734D-8488-685557D6D07F}" type="datetime1">
              <a:rPr lang="en-US" smtClean="0"/>
              <a:pPr/>
              <a:t>4/7/2020</a:t>
            </a:fld>
            <a:endParaRPr lang="en-US" dirty="0"/>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a:xfrm>
            <a:off x="7066790" y="4856560"/>
            <a:ext cx="1477135" cy="184666"/>
          </a:xfrm>
        </p:spPr>
        <p:txBody>
          <a:bodyPr/>
          <a:lstStyle>
            <a:lvl1pPr>
              <a:defRPr sz="1200"/>
            </a:lvl1pPr>
          </a:lstStyle>
          <a:p>
            <a:r>
              <a:rPr lang="en-US" dirty="0"/>
              <a:t>Dmitry Akhmetov, Intel</a:t>
            </a:r>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a:xfrm>
            <a:off x="4505907" y="4856560"/>
            <a:ext cx="208390" cy="215444"/>
          </a:xfrm>
        </p:spPr>
        <p:txBody>
          <a:bodyPr/>
          <a:lstStyle>
            <a:lvl1pPr>
              <a:defRPr sz="14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912922770"/>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a:xfrm>
            <a:off x="696914" y="249451"/>
            <a:ext cx="726161" cy="207749"/>
          </a:xfrm>
        </p:spPr>
        <p:txBody>
          <a:bodyPr/>
          <a:lstStyle>
            <a:lvl1pPr>
              <a:defRPr/>
            </a:lvl1pPr>
          </a:lstStyle>
          <a:p>
            <a:fld id="{C8B5CA9C-FFAE-734D-8488-685557D6D07F}" type="datetime1">
              <a:rPr lang="en-US" smtClean="0"/>
              <a:pPr/>
              <a:t>4/7/2020</a:t>
            </a:fld>
            <a:endParaRPr lang="en-US" dirty="0"/>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a:xfrm>
            <a:off x="7066790" y="4856560"/>
            <a:ext cx="1477135" cy="184666"/>
          </a:xfrm>
        </p:spPr>
        <p:txBody>
          <a:bodyPr/>
          <a:lstStyle>
            <a:lvl1pPr>
              <a:defRPr sz="1200"/>
            </a:lvl1pPr>
          </a:lstStyle>
          <a:p>
            <a:r>
              <a:rPr lang="en-US" dirty="0"/>
              <a:t>Dmitry Akhmetov, Intel</a:t>
            </a:r>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a:xfrm>
            <a:off x="4505907" y="4856560"/>
            <a:ext cx="208390" cy="215444"/>
          </a:xfrm>
        </p:spPr>
        <p:txBody>
          <a:bodyPr/>
          <a:lstStyle>
            <a:lvl1pPr>
              <a:defRPr sz="14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2855992103"/>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a:xfrm>
            <a:off x="7066790" y="4856560"/>
            <a:ext cx="1477135" cy="184666"/>
          </a:xfrm>
        </p:spPr>
        <p:txBody>
          <a:bodyPr/>
          <a:lstStyle>
            <a:lvl1pPr>
              <a:defRPr sz="1200"/>
            </a:lvl1pPr>
          </a:lstStyle>
          <a:p>
            <a:r>
              <a:rPr lang="en-US" dirty="0"/>
              <a:t>Dmitry Akhmetov, Intel</a:t>
            </a:r>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a:xfrm>
            <a:off x="4505907" y="4856560"/>
            <a:ext cx="208390" cy="215444"/>
          </a:xfrm>
        </p:spPr>
        <p:txBody>
          <a:bodyPr/>
          <a:lstStyle>
            <a:lvl1pPr>
              <a:defRPr sz="1400"/>
            </a:lvl1pPr>
          </a:lstStyle>
          <a:p>
            <a:fld id="{EE2556C5-CE8C-6547-B838-EA80C61A4AF7}" type="slidenum">
              <a:rPr lang="en-US" smtClean="0"/>
              <a:pPr/>
              <a:t>‹#›</a:t>
            </a:fld>
            <a:endParaRPr lang="en-US" dirty="0"/>
          </a:p>
        </p:txBody>
      </p:sp>
      <p:sp>
        <p:nvSpPr>
          <p:cNvPr id="6" name="Rectangle 4">
            <a:extLst>
              <a:ext uri="{FF2B5EF4-FFF2-40B4-BE49-F238E27FC236}">
                <a16:creationId xmlns:a16="http://schemas.microsoft.com/office/drawing/2014/main" id="{501BF99C-85E5-49AA-930B-D685C9AD08B5}"/>
              </a:ext>
            </a:extLst>
          </p:cNvPr>
          <p:cNvSpPr>
            <a:spLocks noGrp="1" noChangeArrowheads="1"/>
          </p:cNvSpPr>
          <p:nvPr>
            <p:ph type="dt" sz="half" idx="10"/>
          </p:nvPr>
        </p:nvSpPr>
        <p:spPr>
          <a:xfrm>
            <a:off x="696914" y="249451"/>
            <a:ext cx="726161" cy="207749"/>
          </a:xfrm>
        </p:spPr>
        <p:txBody>
          <a:bodyPr/>
          <a:lstStyle>
            <a:lvl1pPr>
              <a:defRPr/>
            </a:lvl1pPr>
          </a:lstStyle>
          <a:p>
            <a:fld id="{C8B5CA9C-FFAE-734D-8488-685557D6D07F}" type="datetime1">
              <a:rPr lang="en-US" smtClean="0"/>
              <a:pPr/>
              <a:t>4/7/2020</a:t>
            </a:fld>
            <a:endParaRPr lang="en-US" dirty="0"/>
          </a:p>
        </p:txBody>
      </p:sp>
    </p:spTree>
    <p:extLst>
      <p:ext uri="{BB962C8B-B14F-4D97-AF65-F5344CB8AC3E}">
        <p14:creationId xmlns:p14="http://schemas.microsoft.com/office/powerpoint/2010/main" val="5259685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a:xfrm>
            <a:off x="696914" y="249451"/>
            <a:ext cx="726161" cy="207749"/>
          </a:xfrm>
        </p:spPr>
        <p:txBody>
          <a:bodyPr/>
          <a:lstStyle>
            <a:lvl1pPr>
              <a:defRPr/>
            </a:lvl1pPr>
          </a:lstStyle>
          <a:p>
            <a:fld id="{C8B5CA9C-FFAE-734D-8488-685557D6D07F}" type="datetime1">
              <a:rPr lang="en-US" smtClean="0"/>
              <a:pPr/>
              <a:t>4/7/2020</a:t>
            </a:fld>
            <a:endParaRPr lang="en-US"/>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a:xfrm>
            <a:off x="7066790" y="4856560"/>
            <a:ext cx="1477135" cy="184666"/>
          </a:xfrm>
        </p:spPr>
        <p:txBody>
          <a:bodyPr/>
          <a:lstStyle>
            <a:lvl1pPr>
              <a:defRPr sz="1200"/>
            </a:lvl1pPr>
          </a:lstStyle>
          <a:p>
            <a:r>
              <a:rPr lang="en-US" dirty="0"/>
              <a:t>Dmitry Akhmetov, Intel</a:t>
            </a:r>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a:xfrm>
            <a:off x="4505908" y="4856560"/>
            <a:ext cx="208390" cy="215444"/>
          </a:xfrm>
        </p:spPr>
        <p:txBody>
          <a:bodyPr/>
          <a:lstStyle>
            <a:lvl1pPr>
              <a:defRPr sz="14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3318311538"/>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dirty="0"/>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a:xfrm>
            <a:off x="696914" y="249451"/>
            <a:ext cx="726161" cy="207749"/>
          </a:xfrm>
        </p:spPr>
        <p:txBody>
          <a:bodyPr/>
          <a:lstStyle>
            <a:lvl1pPr>
              <a:defRPr/>
            </a:lvl1pPr>
          </a:lstStyle>
          <a:p>
            <a:fld id="{C8B5CA9C-FFAE-734D-8488-685557D6D07F}" type="datetime1">
              <a:rPr lang="en-US" smtClean="0"/>
              <a:pPr/>
              <a:t>4/7/2020</a:t>
            </a:fld>
            <a:endParaRPr lang="en-US"/>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a:xfrm>
            <a:off x="7181373" y="4856560"/>
            <a:ext cx="1362552" cy="169277"/>
          </a:xfrm>
        </p:spPr>
        <p:txBody>
          <a:bodyPr/>
          <a:lstStyle>
            <a:lvl1pPr>
              <a:defRPr sz="1100"/>
            </a:lvl1pPr>
          </a:lstStyle>
          <a:p>
            <a:r>
              <a:rPr lang="en-US" dirty="0"/>
              <a:t>Dmitry Akhmetov, Intel</a:t>
            </a:r>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a:xfrm>
            <a:off x="4520334" y="4856560"/>
            <a:ext cx="179536" cy="184666"/>
          </a:xfrm>
        </p:spPr>
        <p:txBody>
          <a:bodyPr/>
          <a:lstStyle>
            <a:lvl1pPr>
              <a:defRPr sz="12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519699456"/>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en-US" noProof="0"/>
              <a:t>Click icon to add picture</a:t>
            </a:r>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a:xfrm>
            <a:off x="696914" y="249451"/>
            <a:ext cx="726161" cy="207749"/>
          </a:xfrm>
        </p:spPr>
        <p:txBody>
          <a:bodyPr/>
          <a:lstStyle>
            <a:lvl1pPr>
              <a:defRPr/>
            </a:lvl1pPr>
          </a:lstStyle>
          <a:p>
            <a:fld id="{C8B5CA9C-FFAE-734D-8488-685557D6D07F}" type="datetime1">
              <a:rPr lang="en-US" smtClean="0"/>
              <a:pPr/>
              <a:t>4/7/2020</a:t>
            </a:fld>
            <a:endParaRPr lang="en-US"/>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a:xfrm>
            <a:off x="7066790" y="4856560"/>
            <a:ext cx="1477135" cy="184666"/>
          </a:xfrm>
        </p:spPr>
        <p:txBody>
          <a:bodyPr/>
          <a:lstStyle>
            <a:lvl1pPr>
              <a:defRPr sz="1200"/>
            </a:lvl1pPr>
          </a:lstStyle>
          <a:p>
            <a:r>
              <a:rPr lang="en-US" dirty="0"/>
              <a:t>Dmitry Akhmetov, Intel</a:t>
            </a:r>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a:xfrm>
            <a:off x="4520334" y="4856560"/>
            <a:ext cx="179536" cy="184666"/>
          </a:xfrm>
        </p:spPr>
        <p:txBody>
          <a:bodyPr/>
          <a:lstStyle>
            <a:lvl1pPr>
              <a:defRPr sz="12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892168322"/>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514350"/>
            <a:ext cx="7772400"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endParaRPr lang="en-GB" altLang="en-US" dirty="0"/>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491854"/>
            <a:ext cx="7772400" cy="308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731837" y="192302"/>
            <a:ext cx="886525" cy="20774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350" b="1"/>
            </a:lvl1pPr>
          </a:lstStyle>
          <a:p>
            <a:fld id="{C8B5CA9C-FFAE-734D-8488-685557D6D07F}" type="datetime1">
              <a:rPr lang="en-US" smtClean="0"/>
              <a:pPr/>
              <a:t>4/7/2020</a:t>
            </a:fld>
            <a:endParaRPr 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181373" y="4856560"/>
            <a:ext cx="1362552" cy="169277"/>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100"/>
            </a:lvl1pPr>
          </a:lstStyle>
          <a:p>
            <a:r>
              <a:rPr lang="en-US" dirty="0"/>
              <a:t>Dmitry Akhmetov, Intel</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520334" y="4856560"/>
            <a:ext cx="1795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a:lvl1pPr>
          </a:lstStyle>
          <a:p>
            <a:fld id="{EE2556C5-CE8C-6547-B838-EA80C61A4AF7}" type="slidenum">
              <a:rPr lang="en-US" smtClean="0"/>
              <a:pPr/>
              <a:t>‹#›</a:t>
            </a:fld>
            <a:endParaRPr lang="en-US" dirty="0"/>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834470" y="248261"/>
            <a:ext cx="2577693" cy="207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350" b="1" dirty="0"/>
              <a:t>doc.: IEEE 802.11-20/0455r1</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4572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350"/>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1" y="4856560"/>
            <a:ext cx="538609"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sz="900"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485775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350"/>
          </a:p>
        </p:txBody>
      </p:sp>
    </p:spTree>
    <p:extLst>
      <p:ext uri="{BB962C8B-B14F-4D97-AF65-F5344CB8AC3E}">
        <p14:creationId xmlns:p14="http://schemas.microsoft.com/office/powerpoint/2010/main" val="784967239"/>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6" r:id="rId12"/>
  </p:sldLayoutIdLst>
  <p:hf hdr="0" ftr="0" dt="0"/>
  <p:txStyles>
    <p:titleStyle>
      <a:lvl1pPr algn="ctr" rtl="0" eaLnBrk="1" fontAlgn="base" hangingPunct="1">
        <a:spcBef>
          <a:spcPct val="0"/>
        </a:spcBef>
        <a:spcAft>
          <a:spcPct val="0"/>
        </a:spcAft>
        <a:defRPr sz="2400" b="1">
          <a:solidFill>
            <a:schemeClr val="tx2"/>
          </a:solidFill>
          <a:latin typeface="+mj-lt"/>
          <a:ea typeface="+mj-ea"/>
          <a:cs typeface="+mj-cs"/>
        </a:defRPr>
      </a:lvl1pPr>
      <a:lvl2pPr algn="ctr" rtl="0" eaLnBrk="1" fontAlgn="base" hangingPunct="1">
        <a:spcBef>
          <a:spcPct val="0"/>
        </a:spcBef>
        <a:spcAft>
          <a:spcPct val="0"/>
        </a:spcAft>
        <a:defRPr sz="2400" b="1">
          <a:solidFill>
            <a:schemeClr val="tx2"/>
          </a:solidFill>
          <a:latin typeface="Times New Roman" pitchFamily="18" charset="0"/>
        </a:defRPr>
      </a:lvl2pPr>
      <a:lvl3pPr algn="ctr" rtl="0" eaLnBrk="1" fontAlgn="base" hangingPunct="1">
        <a:spcBef>
          <a:spcPct val="0"/>
        </a:spcBef>
        <a:spcAft>
          <a:spcPct val="0"/>
        </a:spcAft>
        <a:defRPr sz="2400" b="1">
          <a:solidFill>
            <a:schemeClr val="tx2"/>
          </a:solidFill>
          <a:latin typeface="Times New Roman" pitchFamily="18" charset="0"/>
        </a:defRPr>
      </a:lvl3pPr>
      <a:lvl4pPr algn="ctr" rtl="0" eaLnBrk="1" fontAlgn="base" hangingPunct="1">
        <a:spcBef>
          <a:spcPct val="0"/>
        </a:spcBef>
        <a:spcAft>
          <a:spcPct val="0"/>
        </a:spcAft>
        <a:defRPr sz="2400" b="1">
          <a:solidFill>
            <a:schemeClr val="tx2"/>
          </a:solidFill>
          <a:latin typeface="Times New Roman" pitchFamily="18" charset="0"/>
        </a:defRPr>
      </a:lvl4pPr>
      <a:lvl5pPr algn="ctr" rtl="0" eaLnBrk="1" fontAlgn="base" hangingPunct="1">
        <a:spcBef>
          <a:spcPct val="0"/>
        </a:spcBef>
        <a:spcAft>
          <a:spcPct val="0"/>
        </a:spcAft>
        <a:defRPr sz="2400" b="1">
          <a:solidFill>
            <a:schemeClr val="tx2"/>
          </a:solidFill>
          <a:latin typeface="Times New Roman" pitchFamily="18" charset="0"/>
        </a:defRPr>
      </a:lvl5pPr>
      <a:lvl6pPr marL="342900" algn="ctr" rtl="0" eaLnBrk="1" fontAlgn="base" hangingPunct="1">
        <a:spcBef>
          <a:spcPct val="0"/>
        </a:spcBef>
        <a:spcAft>
          <a:spcPct val="0"/>
        </a:spcAft>
        <a:defRPr sz="2400" b="1">
          <a:solidFill>
            <a:schemeClr val="tx2"/>
          </a:solidFill>
          <a:latin typeface="Times New Roman" pitchFamily="18" charset="0"/>
        </a:defRPr>
      </a:lvl6pPr>
      <a:lvl7pPr marL="685800" algn="ctr" rtl="0" eaLnBrk="1" fontAlgn="base" hangingPunct="1">
        <a:spcBef>
          <a:spcPct val="0"/>
        </a:spcBef>
        <a:spcAft>
          <a:spcPct val="0"/>
        </a:spcAft>
        <a:defRPr sz="2400" b="1">
          <a:solidFill>
            <a:schemeClr val="tx2"/>
          </a:solidFill>
          <a:latin typeface="Times New Roman" pitchFamily="18" charset="0"/>
        </a:defRPr>
      </a:lvl7pPr>
      <a:lvl8pPr marL="1028700" algn="ctr" rtl="0" eaLnBrk="1" fontAlgn="base" hangingPunct="1">
        <a:spcBef>
          <a:spcPct val="0"/>
        </a:spcBef>
        <a:spcAft>
          <a:spcPct val="0"/>
        </a:spcAft>
        <a:defRPr sz="2400" b="1">
          <a:solidFill>
            <a:schemeClr val="tx2"/>
          </a:solidFill>
          <a:latin typeface="Times New Roman" pitchFamily="18" charset="0"/>
        </a:defRPr>
      </a:lvl8pPr>
      <a:lvl9pPr marL="1371600" algn="ctr" rtl="0" eaLnBrk="1" fontAlgn="base" hangingPunct="1">
        <a:spcBef>
          <a:spcPct val="0"/>
        </a:spcBef>
        <a:spcAft>
          <a:spcPct val="0"/>
        </a:spcAft>
        <a:defRPr sz="2400" b="1">
          <a:solidFill>
            <a:schemeClr val="tx2"/>
          </a:solidFill>
          <a:latin typeface="Times New Roman" pitchFamily="18" charset="0"/>
        </a:defRPr>
      </a:lvl9pPr>
    </p:titleStyle>
    <p:bodyStyle>
      <a:lvl1pPr marL="257175" indent="-257175" algn="l" rtl="0" eaLnBrk="1" fontAlgn="base" hangingPunct="1">
        <a:spcBef>
          <a:spcPct val="20000"/>
        </a:spcBef>
        <a:spcAft>
          <a:spcPct val="0"/>
        </a:spcAft>
        <a:buChar char="•"/>
        <a:defRPr sz="1800" b="1">
          <a:solidFill>
            <a:schemeClr val="tx1"/>
          </a:solidFill>
          <a:latin typeface="+mn-lt"/>
          <a:ea typeface="+mn-ea"/>
          <a:cs typeface="+mn-cs"/>
        </a:defRPr>
      </a:lvl1pPr>
      <a:lvl2pPr marL="557213" indent="-214313" algn="l" rtl="0" eaLnBrk="1" fontAlgn="base" hangingPunct="1">
        <a:spcBef>
          <a:spcPct val="20000"/>
        </a:spcBef>
        <a:spcAft>
          <a:spcPct val="0"/>
        </a:spcAft>
        <a:buChar char="–"/>
        <a:defRPr sz="1500">
          <a:solidFill>
            <a:schemeClr val="tx1"/>
          </a:solidFill>
          <a:latin typeface="+mn-lt"/>
        </a:defRPr>
      </a:lvl2pPr>
      <a:lvl3pPr marL="814388" indent="-171450" algn="l" rtl="0" eaLnBrk="1" fontAlgn="base" hangingPunct="1">
        <a:spcBef>
          <a:spcPct val="20000"/>
        </a:spcBef>
        <a:spcAft>
          <a:spcPct val="0"/>
        </a:spcAft>
        <a:buChar char="•"/>
        <a:defRPr>
          <a:solidFill>
            <a:schemeClr val="tx1"/>
          </a:solidFill>
          <a:latin typeface="+mn-lt"/>
        </a:defRPr>
      </a:lvl3pPr>
      <a:lvl4pPr marL="1071563" indent="-171450" algn="l" rtl="0" eaLnBrk="1" fontAlgn="base" hangingPunct="1">
        <a:spcBef>
          <a:spcPct val="20000"/>
        </a:spcBef>
        <a:spcAft>
          <a:spcPct val="0"/>
        </a:spcAft>
        <a:buChar char="–"/>
        <a:defRPr sz="1200">
          <a:solidFill>
            <a:schemeClr val="tx1"/>
          </a:solidFill>
          <a:latin typeface="+mn-lt"/>
        </a:defRPr>
      </a:lvl4pPr>
      <a:lvl5pPr marL="1328738" indent="-171450" algn="l" rtl="0" eaLnBrk="1" fontAlgn="base" hangingPunct="1">
        <a:spcBef>
          <a:spcPct val="20000"/>
        </a:spcBef>
        <a:spcAft>
          <a:spcPct val="0"/>
        </a:spcAft>
        <a:buChar char="•"/>
        <a:defRPr sz="1200">
          <a:solidFill>
            <a:schemeClr val="tx1"/>
          </a:solidFill>
          <a:latin typeface="+mn-lt"/>
        </a:defRPr>
      </a:lvl5pPr>
      <a:lvl6pPr marL="1671638" indent="-171450" algn="l" rtl="0" eaLnBrk="1" fontAlgn="base" hangingPunct="1">
        <a:spcBef>
          <a:spcPct val="20000"/>
        </a:spcBef>
        <a:spcAft>
          <a:spcPct val="0"/>
        </a:spcAft>
        <a:buChar char="•"/>
        <a:defRPr sz="1200">
          <a:solidFill>
            <a:schemeClr val="tx1"/>
          </a:solidFill>
          <a:latin typeface="+mn-lt"/>
        </a:defRPr>
      </a:lvl6pPr>
      <a:lvl7pPr marL="2014538" indent="-171450" algn="l" rtl="0" eaLnBrk="1" fontAlgn="base" hangingPunct="1">
        <a:spcBef>
          <a:spcPct val="20000"/>
        </a:spcBef>
        <a:spcAft>
          <a:spcPct val="0"/>
        </a:spcAft>
        <a:buChar char="•"/>
        <a:defRPr sz="1200">
          <a:solidFill>
            <a:schemeClr val="tx1"/>
          </a:solidFill>
          <a:latin typeface="+mn-lt"/>
        </a:defRPr>
      </a:lvl7pPr>
      <a:lvl8pPr marL="2357438" indent="-171450" algn="l" rtl="0" eaLnBrk="1" fontAlgn="base" hangingPunct="1">
        <a:spcBef>
          <a:spcPct val="20000"/>
        </a:spcBef>
        <a:spcAft>
          <a:spcPct val="0"/>
        </a:spcAft>
        <a:buChar char="•"/>
        <a:defRPr sz="1200">
          <a:solidFill>
            <a:schemeClr val="tx1"/>
          </a:solidFill>
          <a:latin typeface="+mn-lt"/>
        </a:defRPr>
      </a:lvl8pPr>
      <a:lvl9pPr marL="2700338" indent="-171450" algn="l" rtl="0" eaLnBrk="1" fontAlgn="base" hangingPunct="1">
        <a:spcBef>
          <a:spcPct val="20000"/>
        </a:spcBef>
        <a:spcAft>
          <a:spcPct val="0"/>
        </a:spcAft>
        <a:buChar char="•"/>
        <a:defRPr sz="1200">
          <a:solidFill>
            <a:schemeClr val="tx1"/>
          </a:solidFill>
          <a:latin typeface="+mn-lt"/>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xfrm>
            <a:off x="685800" y="514350"/>
            <a:ext cx="7772400" cy="800100"/>
          </a:xfrm>
          <a:noFill/>
        </p:spPr>
        <p:txBody>
          <a:bodyPr/>
          <a:lstStyle/>
          <a:p>
            <a:r>
              <a:rPr lang="en-US" dirty="0"/>
              <a:t>Asynchronous multi-link operation for non-STR STA</a:t>
            </a:r>
            <a:endParaRPr lang="en-GB" altLang="en-US" dirty="0"/>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1514475" y="1764277"/>
            <a:ext cx="1085850"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1500" dirty="0"/>
              <a:t>Authors:</a:t>
            </a:r>
            <a:endParaRPr lang="en-GB" altLang="en-US" sz="1500" b="0" dirty="0"/>
          </a:p>
        </p:txBody>
      </p:sp>
      <p:graphicFrame>
        <p:nvGraphicFramePr>
          <p:cNvPr id="9" name="Table 8">
            <a:extLst>
              <a:ext uri="{FF2B5EF4-FFF2-40B4-BE49-F238E27FC236}">
                <a16:creationId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3089575135"/>
              </p:ext>
            </p:extLst>
          </p:nvPr>
        </p:nvGraphicFramePr>
        <p:xfrm>
          <a:off x="2007394" y="2249040"/>
          <a:ext cx="5543550" cy="1134369"/>
        </p:xfrm>
        <a:graphic>
          <a:graphicData uri="http://schemas.openxmlformats.org/drawingml/2006/table">
            <a:tbl>
              <a:tblPr firstRow="1" bandRow="1">
                <a:tableStyleId>{21E4AEA4-8DFA-4A89-87EB-49C32662AFE0}</a:tableStyleId>
              </a:tblPr>
              <a:tblGrid>
                <a:gridCol w="1085850">
                  <a:extLst>
                    <a:ext uri="{9D8B030D-6E8A-4147-A177-3AD203B41FA5}">
                      <a16:colId xmlns:a16="http://schemas.microsoft.com/office/drawing/2014/main" val="20000"/>
                    </a:ext>
                  </a:extLst>
                </a:gridCol>
                <a:gridCol w="742950">
                  <a:extLst>
                    <a:ext uri="{9D8B030D-6E8A-4147-A177-3AD203B41FA5}">
                      <a16:colId xmlns:a16="http://schemas.microsoft.com/office/drawing/2014/main" val="20001"/>
                    </a:ext>
                  </a:extLst>
                </a:gridCol>
                <a:gridCol w="1543050">
                  <a:extLst>
                    <a:ext uri="{9D8B030D-6E8A-4147-A177-3AD203B41FA5}">
                      <a16:colId xmlns:a16="http://schemas.microsoft.com/office/drawing/2014/main" val="20002"/>
                    </a:ext>
                  </a:extLst>
                </a:gridCol>
                <a:gridCol w="514350">
                  <a:extLst>
                    <a:ext uri="{9D8B030D-6E8A-4147-A177-3AD203B41FA5}">
                      <a16:colId xmlns:a16="http://schemas.microsoft.com/office/drawing/2014/main" val="20003"/>
                    </a:ext>
                  </a:extLst>
                </a:gridCol>
                <a:gridCol w="1657350">
                  <a:extLst>
                    <a:ext uri="{9D8B030D-6E8A-4147-A177-3AD203B41FA5}">
                      <a16:colId xmlns:a16="http://schemas.microsoft.com/office/drawing/2014/main" val="20004"/>
                    </a:ext>
                  </a:extLst>
                </a:gridCol>
              </a:tblGrid>
              <a:tr h="333422">
                <a:tc>
                  <a:txBody>
                    <a:bodyPr/>
                    <a:lstStyle/>
                    <a:p>
                      <a:pPr algn="ctr"/>
                      <a:r>
                        <a:rPr lang="en-US" sz="900" dirty="0">
                          <a:solidFill>
                            <a:schemeClr val="tx1"/>
                          </a:solidFill>
                        </a:rPr>
                        <a:t>Name</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900" dirty="0">
                          <a:solidFill>
                            <a:schemeClr val="tx1"/>
                          </a:solidFill>
                        </a:rPr>
                        <a:t>Affiliations</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900" dirty="0">
                          <a:solidFill>
                            <a:schemeClr val="tx1"/>
                          </a:solidFill>
                        </a:rPr>
                        <a:t>Address</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900" dirty="0">
                          <a:solidFill>
                            <a:schemeClr val="tx1"/>
                          </a:solidFill>
                        </a:rPr>
                        <a:t>Phone</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900" dirty="0">
                          <a:solidFill>
                            <a:schemeClr val="tx1"/>
                          </a:solidFill>
                        </a:rPr>
                        <a:t>Email</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18017">
                <a:tc>
                  <a:txBody>
                    <a:bodyPr/>
                    <a:lstStyle/>
                    <a:p>
                      <a:pPr algn="ctr"/>
                      <a:r>
                        <a:rPr lang="en-US" sz="800" kern="1200" dirty="0">
                          <a:solidFill>
                            <a:schemeClr val="dk1"/>
                          </a:solidFill>
                          <a:latin typeface="+mn-lt"/>
                          <a:ea typeface="+mn-ea"/>
                          <a:cs typeface="+mn-cs"/>
                        </a:rPr>
                        <a:t>Dmitry Akhmetov</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pPr algn="ctr"/>
                      <a:endParaRPr lang="en-US" sz="800" dirty="0"/>
                    </a:p>
                    <a:p>
                      <a:pPr algn="ctr"/>
                      <a:endParaRPr lang="en-US" sz="800" dirty="0"/>
                    </a:p>
                    <a:p>
                      <a:pPr algn="ctr"/>
                      <a:endParaRPr lang="en-US" sz="800" dirty="0"/>
                    </a:p>
                    <a:p>
                      <a:pPr algn="ctr"/>
                      <a:r>
                        <a:rPr lang="en-US" sz="800" dirty="0"/>
                        <a:t>Intel</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8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80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8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kern="1200" dirty="0">
                          <a:solidFill>
                            <a:schemeClr val="dk1"/>
                          </a:solidFill>
                          <a:latin typeface="+mn-lt"/>
                          <a:ea typeface="+mn-ea"/>
                          <a:cs typeface="+mn-cs"/>
                        </a:rPr>
                        <a:t>Laurent Cariou</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8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8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8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94310">
                <a:tc>
                  <a:txBody>
                    <a:bodyPr/>
                    <a:lstStyle/>
                    <a:p>
                      <a:pPr algn="ctr"/>
                      <a:r>
                        <a:rPr lang="en-US" sz="800" kern="1200" dirty="0">
                          <a:solidFill>
                            <a:schemeClr val="dk1"/>
                          </a:solidFill>
                          <a:latin typeface="+mn-lt"/>
                          <a:ea typeface="+mn-ea"/>
                          <a:cs typeface="+mn-cs"/>
                        </a:rPr>
                        <a:t>Das Dibakar</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8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8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8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800" kern="1200" dirty="0">
                        <a:solidFill>
                          <a:schemeClr val="dk1"/>
                        </a:solidFill>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8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8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8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8223735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6A7FC30-AA53-4A36-B5F9-2699DA9CD598}"/>
              </a:ext>
            </a:extLst>
          </p:cNvPr>
          <p:cNvSpPr>
            <a:spLocks noGrp="1"/>
          </p:cNvSpPr>
          <p:nvPr>
            <p:ph idx="1"/>
          </p:nvPr>
        </p:nvSpPr>
        <p:spPr>
          <a:xfrm>
            <a:off x="684213" y="3876324"/>
            <a:ext cx="7772400" cy="980236"/>
          </a:xfrm>
        </p:spPr>
        <p:txBody>
          <a:bodyPr/>
          <a:lstStyle/>
          <a:p>
            <a:pPr lvl="1"/>
            <a:r>
              <a:rPr lang="en-US" dirty="0"/>
              <a:t>improve UL traffic for completely integrated case, a more balanced traffic pattern</a:t>
            </a:r>
          </a:p>
          <a:p>
            <a:pPr lvl="1"/>
            <a:r>
              <a:rPr lang="en-US" dirty="0"/>
              <a:t>“enable” </a:t>
            </a:r>
            <a:r>
              <a:rPr lang="en-US" dirty="0" err="1"/>
              <a:t>nAP</a:t>
            </a:r>
            <a:r>
              <a:rPr lang="en-US" dirty="0"/>
              <a:t>/</a:t>
            </a:r>
            <a:r>
              <a:rPr lang="en-US" dirty="0" err="1"/>
              <a:t>iSTA</a:t>
            </a:r>
            <a:r>
              <a:rPr lang="en-US" dirty="0"/>
              <a:t> case </a:t>
            </a:r>
          </a:p>
          <a:p>
            <a:pPr lvl="1"/>
            <a:r>
              <a:rPr lang="en-US" dirty="0">
                <a:solidFill>
                  <a:srgbClr val="FF0000"/>
                </a:solidFill>
              </a:rPr>
              <a:t>Can we do better and enable all cases?</a:t>
            </a:r>
          </a:p>
          <a:p>
            <a:endParaRPr lang="en-US" dirty="0"/>
          </a:p>
        </p:txBody>
      </p:sp>
      <p:sp>
        <p:nvSpPr>
          <p:cNvPr id="3" name="Title 2">
            <a:extLst>
              <a:ext uri="{FF2B5EF4-FFF2-40B4-BE49-F238E27FC236}">
                <a16:creationId xmlns:a16="http://schemas.microsoft.com/office/drawing/2014/main" id="{4D8283B6-AA59-4DFB-93EC-EBE442B6C922}"/>
              </a:ext>
            </a:extLst>
          </p:cNvPr>
          <p:cNvSpPr>
            <a:spLocks noGrp="1"/>
          </p:cNvSpPr>
          <p:nvPr>
            <p:ph type="title"/>
          </p:nvPr>
        </p:nvSpPr>
        <p:spPr>
          <a:xfrm>
            <a:off x="685800" y="514350"/>
            <a:ext cx="7772400" cy="523875"/>
          </a:xfrm>
        </p:spPr>
        <p:txBody>
          <a:bodyPr/>
          <a:lstStyle/>
          <a:p>
            <a:r>
              <a:rPr lang="en-US" dirty="0"/>
              <a:t>DL/UL mix with PPDU alignment</a:t>
            </a:r>
          </a:p>
        </p:txBody>
      </p:sp>
      <p:sp>
        <p:nvSpPr>
          <p:cNvPr id="4" name="Slide Number Placeholder 3">
            <a:extLst>
              <a:ext uri="{FF2B5EF4-FFF2-40B4-BE49-F238E27FC236}">
                <a16:creationId xmlns:a16="http://schemas.microsoft.com/office/drawing/2014/main" id="{42C81A42-D685-4C84-A6F4-39140D51B85A}"/>
              </a:ext>
            </a:extLst>
          </p:cNvPr>
          <p:cNvSpPr>
            <a:spLocks noGrp="1"/>
          </p:cNvSpPr>
          <p:nvPr>
            <p:ph type="sldNum" sz="quarter" idx="12"/>
          </p:nvPr>
        </p:nvSpPr>
        <p:spPr/>
        <p:txBody>
          <a:bodyPr/>
          <a:lstStyle/>
          <a:p>
            <a:fld id="{EE2556C5-CE8C-6547-B838-EA80C61A4AF7}" type="slidenum">
              <a:rPr lang="en-US" smtClean="0"/>
              <a:pPr/>
              <a:t>10</a:t>
            </a:fld>
            <a:endParaRPr lang="en-US" dirty="0"/>
          </a:p>
        </p:txBody>
      </p:sp>
      <p:pic>
        <p:nvPicPr>
          <p:cNvPr id="5" name="Picture 4">
            <a:extLst>
              <a:ext uri="{FF2B5EF4-FFF2-40B4-BE49-F238E27FC236}">
                <a16:creationId xmlns:a16="http://schemas.microsoft.com/office/drawing/2014/main" id="{80601D8B-2598-4042-888B-163F8090CB53}"/>
              </a:ext>
            </a:extLst>
          </p:cNvPr>
          <p:cNvPicPr>
            <a:picLocks noChangeAspect="1"/>
          </p:cNvPicPr>
          <p:nvPr/>
        </p:nvPicPr>
        <p:blipFill>
          <a:blip r:embed="rId2"/>
          <a:stretch>
            <a:fillRect/>
          </a:stretch>
        </p:blipFill>
        <p:spPr>
          <a:xfrm>
            <a:off x="685800" y="1238168"/>
            <a:ext cx="7772400" cy="2268632"/>
          </a:xfrm>
          <a:prstGeom prst="rect">
            <a:avLst/>
          </a:prstGeom>
        </p:spPr>
      </p:pic>
    </p:spTree>
    <p:extLst>
      <p:ext uri="{BB962C8B-B14F-4D97-AF65-F5344CB8AC3E}">
        <p14:creationId xmlns:p14="http://schemas.microsoft.com/office/powerpoint/2010/main" val="19048982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02B538D-6CAF-4862-98DD-2BF3038F49A2}"/>
              </a:ext>
            </a:extLst>
          </p:cNvPr>
          <p:cNvSpPr>
            <a:spLocks noGrp="1"/>
          </p:cNvSpPr>
          <p:nvPr>
            <p:ph idx="1"/>
          </p:nvPr>
        </p:nvSpPr>
        <p:spPr>
          <a:xfrm>
            <a:off x="684325" y="1450848"/>
            <a:ext cx="7846143" cy="3405712"/>
          </a:xfrm>
        </p:spPr>
        <p:txBody>
          <a:bodyPr/>
          <a:lstStyle/>
          <a:p>
            <a:pPr>
              <a:spcBef>
                <a:spcPts val="600"/>
              </a:spcBef>
              <a:buFont typeface="Arial" panose="020B0604020202020204" pitchFamily="34" charset="0"/>
              <a:buChar char="•"/>
            </a:pPr>
            <a:r>
              <a:rPr lang="en-US" dirty="0"/>
              <a:t>Is to have a separation of DL and UL traffic in time</a:t>
            </a:r>
          </a:p>
          <a:p>
            <a:pPr lvl="1">
              <a:spcBef>
                <a:spcPts val="600"/>
              </a:spcBef>
              <a:buFont typeface="Arial" panose="020B0604020202020204" pitchFamily="34" charset="0"/>
              <a:buChar char="•"/>
            </a:pPr>
            <a:r>
              <a:rPr lang="en-US" sz="1600" dirty="0"/>
              <a:t>To avoid uncontrolled DL/UL but to have only UL or DL over a period of time,</a:t>
            </a:r>
          </a:p>
          <a:p>
            <a:pPr lvl="2">
              <a:spcBef>
                <a:spcPts val="600"/>
              </a:spcBef>
              <a:buFont typeface="Arial" panose="020B0604020202020204" pitchFamily="34" charset="0"/>
              <a:buChar char="•"/>
            </a:pPr>
            <a:r>
              <a:rPr lang="en-US" sz="1200" dirty="0"/>
              <a:t>As we have shown before DL case perform well for SRT AP – non-STR STA communication</a:t>
            </a:r>
          </a:p>
          <a:p>
            <a:pPr lvl="2">
              <a:spcBef>
                <a:spcPts val="600"/>
              </a:spcBef>
              <a:buFont typeface="Arial" panose="020B0604020202020204" pitchFamily="34" charset="0"/>
              <a:buChar char="•"/>
            </a:pPr>
            <a:r>
              <a:rPr lang="en-US" sz="1200" dirty="0"/>
              <a:t>In turn, UL is “self-controlled” at non-STR STA (one link block the other preventing a mix of ops) </a:t>
            </a:r>
          </a:p>
          <a:p>
            <a:pPr lvl="3">
              <a:spcBef>
                <a:spcPts val="600"/>
              </a:spcBef>
              <a:buFont typeface="Arial" panose="020B0604020202020204" pitchFamily="34" charset="0"/>
              <a:buChar char="•"/>
            </a:pPr>
            <a:r>
              <a:rPr lang="en-US" sz="1050" dirty="0"/>
              <a:t>It is a general understanding that STA, unlike AP, will have better/tighter link integration/interaction, so quick state signaling or operation management is possible</a:t>
            </a:r>
          </a:p>
          <a:p>
            <a:pPr lvl="1">
              <a:spcBef>
                <a:spcPts val="600"/>
              </a:spcBef>
              <a:buFont typeface="Arial" panose="020B0604020202020204" pitchFamily="34" charset="0"/>
              <a:buChar char="•"/>
            </a:pPr>
            <a:r>
              <a:rPr lang="en-US" sz="1600" dirty="0"/>
              <a:t>A separation of DL and UL traffic would highly likely solve UL/DL mix use case where TX operation from a non-STR STA may interfere with TX operations of STR AP and vice versa</a:t>
            </a:r>
          </a:p>
          <a:p>
            <a:pPr lvl="1">
              <a:spcBef>
                <a:spcPts val="600"/>
              </a:spcBef>
              <a:buFont typeface="Arial" panose="020B0604020202020204" pitchFamily="34" charset="0"/>
              <a:buChar char="•"/>
            </a:pPr>
            <a:r>
              <a:rPr lang="en-US" sz="1600" dirty="0"/>
              <a:t>Traffic separation is a natural solution</a:t>
            </a:r>
            <a:r>
              <a:rPr lang="ru-RU" sz="1600" dirty="0"/>
              <a:t> </a:t>
            </a:r>
            <a:r>
              <a:rPr lang="en-US" sz="1600" dirty="0"/>
              <a:t>to enable all/most possible combinations of AP/STA levels of integration</a:t>
            </a:r>
          </a:p>
          <a:p>
            <a:pPr marL="642938" lvl="2" indent="0" fontAlgn="ctr">
              <a:buNone/>
            </a:pPr>
            <a:endParaRPr lang="en-US" sz="160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65725B0F-D706-42B0-A515-DF17486E3EB8}"/>
              </a:ext>
            </a:extLst>
          </p:cNvPr>
          <p:cNvSpPr>
            <a:spLocks noGrp="1"/>
          </p:cNvSpPr>
          <p:nvPr>
            <p:ph type="sldNum" sz="quarter" idx="12"/>
          </p:nvPr>
        </p:nvSpPr>
        <p:spPr>
          <a:xfrm>
            <a:off x="4523668" y="4856560"/>
            <a:ext cx="172868" cy="215444"/>
          </a:xfrm>
        </p:spPr>
        <p:txBody>
          <a:bodyPr/>
          <a:lstStyle/>
          <a:p>
            <a:fld id="{440F5867-744E-4AA6-B0ED-4C44D2DFBB7B}" type="slidenum">
              <a:rPr lang="en-GB" smtClean="0"/>
              <a:pPr/>
              <a:t>11</a:t>
            </a:fld>
            <a:endParaRPr lang="en-GB" dirty="0"/>
          </a:p>
        </p:txBody>
      </p:sp>
      <p:sp>
        <p:nvSpPr>
          <p:cNvPr id="2" name="Title 1">
            <a:extLst>
              <a:ext uri="{FF2B5EF4-FFF2-40B4-BE49-F238E27FC236}">
                <a16:creationId xmlns:a16="http://schemas.microsoft.com/office/drawing/2014/main" id="{4ECC96A5-422D-415A-BD20-BB1032696C9A}"/>
              </a:ext>
            </a:extLst>
          </p:cNvPr>
          <p:cNvSpPr>
            <a:spLocks noGrp="1"/>
          </p:cNvSpPr>
          <p:nvPr>
            <p:ph type="title"/>
          </p:nvPr>
        </p:nvSpPr>
        <p:spPr>
          <a:xfrm>
            <a:off x="625332" y="514350"/>
            <a:ext cx="7846142" cy="800100"/>
          </a:xfrm>
        </p:spPr>
        <p:txBody>
          <a:bodyPr/>
          <a:lstStyle/>
          <a:p>
            <a:r>
              <a:rPr lang="en-US" dirty="0"/>
              <a:t>What seems more important for constrained devices: </a:t>
            </a:r>
            <a:br>
              <a:rPr lang="en-US" dirty="0"/>
            </a:br>
            <a:endParaRPr lang="en-US" u="sng" dirty="0">
              <a:solidFill>
                <a:srgbClr val="FF0000"/>
              </a:solidFill>
            </a:endParaRPr>
          </a:p>
        </p:txBody>
      </p:sp>
    </p:spTree>
    <p:extLst>
      <p:ext uri="{BB962C8B-B14F-4D97-AF65-F5344CB8AC3E}">
        <p14:creationId xmlns:p14="http://schemas.microsoft.com/office/powerpoint/2010/main" val="13400133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944CA75-E3D2-47EC-9DA4-8441EF1684CA}"/>
              </a:ext>
            </a:extLst>
          </p:cNvPr>
          <p:cNvSpPr>
            <a:spLocks noGrp="1"/>
          </p:cNvSpPr>
          <p:nvPr>
            <p:ph idx="1"/>
          </p:nvPr>
        </p:nvSpPr>
        <p:spPr>
          <a:xfrm>
            <a:off x="685800" y="1171575"/>
            <a:ext cx="8033068" cy="3542110"/>
          </a:xfrm>
        </p:spPr>
        <p:txBody>
          <a:bodyPr/>
          <a:lstStyle/>
          <a:p>
            <a:pPr>
              <a:buFont typeface="Arial" panose="020B0604020202020204" pitchFamily="34" charset="0"/>
              <a:buChar char="•"/>
            </a:pPr>
            <a:r>
              <a:rPr lang="en-US" dirty="0"/>
              <a:t>Few possible options to organize that:</a:t>
            </a:r>
          </a:p>
          <a:p>
            <a:pPr lvl="1">
              <a:buFont typeface="Arial" panose="020B0604020202020204" pitchFamily="34" charset="0"/>
              <a:buChar char="•"/>
            </a:pPr>
            <a:r>
              <a:rPr lang="en-US" sz="1600" dirty="0"/>
              <a:t>TWT negotiation to say only DL/Triggered UL or only EDCA based UL during the SP </a:t>
            </a:r>
          </a:p>
          <a:p>
            <a:pPr lvl="1" fontAlgn="ctr">
              <a:buFont typeface="Arial" panose="020B0604020202020204" pitchFamily="34" charset="0"/>
              <a:buChar char="•"/>
            </a:pPr>
            <a:r>
              <a:rPr lang="en-US" sz="1600" dirty="0"/>
              <a:t>Or a signaling so that STA controls when DL can start or not , e.g.,</a:t>
            </a:r>
          </a:p>
          <a:p>
            <a:pPr lvl="2" fontAlgn="ctr">
              <a:buFont typeface="Arial" panose="020B0604020202020204" pitchFamily="34" charset="0"/>
              <a:buChar char="•"/>
            </a:pPr>
            <a:r>
              <a:rPr lang="en-US" sz="1200" dirty="0"/>
              <a:t>STA stays in “DL Rx unavailable” state in both links during EDCA based UL transmission so that AP does not transmit DL frames during that state</a:t>
            </a:r>
          </a:p>
          <a:p>
            <a:pPr lvl="2" fontAlgn="ctr">
              <a:buFont typeface="Arial" panose="020B0604020202020204" pitchFamily="34" charset="0"/>
              <a:buChar char="•"/>
            </a:pPr>
            <a:r>
              <a:rPr lang="en-US" sz="1200" dirty="0"/>
              <a:t>STA comes out of that state to be able to receive DL packets on both links</a:t>
            </a:r>
          </a:p>
          <a:p>
            <a:pPr lvl="2" fontAlgn="ctr">
              <a:buFont typeface="Arial" panose="020B0604020202020204" pitchFamily="34" charset="0"/>
              <a:buChar char="•"/>
            </a:pPr>
            <a:r>
              <a:rPr lang="en-US" sz="1200" dirty="0"/>
              <a:t>May require changes to existing PSM signaling to cover some cases (e.g., U-APSD).</a:t>
            </a:r>
          </a:p>
          <a:p>
            <a:pPr lvl="1" fontAlgn="ctr">
              <a:buFont typeface="Arial" panose="020B0604020202020204" pitchFamily="34" charset="0"/>
              <a:buChar char="•"/>
            </a:pPr>
            <a:r>
              <a:rPr lang="en-US" sz="1600" dirty="0"/>
              <a:t>Or may be have special rules to disallow certain operation on links per TXOP basis</a:t>
            </a:r>
          </a:p>
          <a:p>
            <a:pPr lvl="2" fontAlgn="ctr">
              <a:buFont typeface="Arial" panose="020B0604020202020204" pitchFamily="34" charset="0"/>
              <a:buChar char="•"/>
            </a:pPr>
            <a:r>
              <a:rPr lang="en-US" sz="1200" dirty="0"/>
              <a:t>For instance, mandate RTS/CTS exchange when talk to/from non-STR device and have special rules for CTS response to indicate STA unavailability for operation on a certain link during TXOP</a:t>
            </a:r>
          </a:p>
          <a:p>
            <a:pPr fontAlgn="ctr">
              <a:buFont typeface="Arial" panose="020B0604020202020204" pitchFamily="34" charset="0"/>
              <a:buChar char="•"/>
            </a:pPr>
            <a:r>
              <a:rPr lang="en-US" dirty="0">
                <a:solidFill>
                  <a:srgbClr val="FF0000"/>
                </a:solidFill>
              </a:rPr>
              <a:t>Simulation parameters for traffic separation </a:t>
            </a:r>
          </a:p>
          <a:p>
            <a:pPr lvl="1" fontAlgn="ctr">
              <a:buFont typeface="Arial" panose="020B0604020202020204" pitchFamily="34" charset="0"/>
              <a:buChar char="•"/>
            </a:pPr>
            <a:r>
              <a:rPr lang="en-US" dirty="0"/>
              <a:t>DL duration period : 0.1s </a:t>
            </a:r>
          </a:p>
          <a:p>
            <a:pPr lvl="1" fontAlgn="ctr">
              <a:buFont typeface="Arial" panose="020B0604020202020204" pitchFamily="34" charset="0"/>
              <a:buChar char="•"/>
            </a:pPr>
            <a:r>
              <a:rPr lang="en-US" dirty="0"/>
              <a:t>UL duration period : 0.1s</a:t>
            </a:r>
          </a:p>
          <a:p>
            <a:pPr lvl="1" fontAlgn="ctr">
              <a:buFont typeface="Arial" panose="020B0604020202020204" pitchFamily="34" charset="0"/>
              <a:buChar char="•"/>
            </a:pPr>
            <a:r>
              <a:rPr lang="en-US" dirty="0"/>
              <a:t>Consider in MPDU/BA signaling</a:t>
            </a:r>
          </a:p>
        </p:txBody>
      </p:sp>
      <p:sp>
        <p:nvSpPr>
          <p:cNvPr id="3" name="Title 2">
            <a:extLst>
              <a:ext uri="{FF2B5EF4-FFF2-40B4-BE49-F238E27FC236}">
                <a16:creationId xmlns:a16="http://schemas.microsoft.com/office/drawing/2014/main" id="{9DAA89AD-01B8-40D3-8C2B-26E13B3EA8BF}"/>
              </a:ext>
            </a:extLst>
          </p:cNvPr>
          <p:cNvSpPr>
            <a:spLocks noGrp="1"/>
          </p:cNvSpPr>
          <p:nvPr>
            <p:ph type="title"/>
          </p:nvPr>
        </p:nvSpPr>
        <p:spPr/>
        <p:txBody>
          <a:bodyPr/>
          <a:lstStyle/>
          <a:p>
            <a:r>
              <a:rPr lang="en-US" dirty="0"/>
              <a:t>Per link DL \ UL traffic separation</a:t>
            </a:r>
          </a:p>
        </p:txBody>
      </p:sp>
      <p:sp>
        <p:nvSpPr>
          <p:cNvPr id="4" name="Slide Number Placeholder 3">
            <a:extLst>
              <a:ext uri="{FF2B5EF4-FFF2-40B4-BE49-F238E27FC236}">
                <a16:creationId xmlns:a16="http://schemas.microsoft.com/office/drawing/2014/main" id="{203155A1-C9F8-4925-8DC8-6946436DBCFA}"/>
              </a:ext>
            </a:extLst>
          </p:cNvPr>
          <p:cNvSpPr>
            <a:spLocks noGrp="1"/>
          </p:cNvSpPr>
          <p:nvPr>
            <p:ph type="sldNum" sz="quarter" idx="12"/>
          </p:nvPr>
        </p:nvSpPr>
        <p:spPr/>
        <p:txBody>
          <a:bodyPr/>
          <a:lstStyle/>
          <a:p>
            <a:fld id="{EE2556C5-CE8C-6547-B838-EA80C61A4AF7}" type="slidenum">
              <a:rPr lang="en-US" smtClean="0"/>
              <a:pPr/>
              <a:t>12</a:t>
            </a:fld>
            <a:endParaRPr lang="en-US" dirty="0"/>
          </a:p>
        </p:txBody>
      </p:sp>
    </p:spTree>
    <p:extLst>
      <p:ext uri="{BB962C8B-B14F-4D97-AF65-F5344CB8AC3E}">
        <p14:creationId xmlns:p14="http://schemas.microsoft.com/office/powerpoint/2010/main" val="2234845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5AA2081-2975-49A3-8186-8E10321E4BCC}"/>
              </a:ext>
            </a:extLst>
          </p:cNvPr>
          <p:cNvSpPr>
            <a:spLocks noGrp="1"/>
          </p:cNvSpPr>
          <p:nvPr>
            <p:ph idx="1"/>
          </p:nvPr>
        </p:nvSpPr>
        <p:spPr>
          <a:xfrm>
            <a:off x="685800" y="1190617"/>
            <a:ext cx="7772400" cy="1335563"/>
          </a:xfrm>
        </p:spPr>
        <p:txBody>
          <a:bodyPr/>
          <a:lstStyle/>
          <a:p>
            <a:r>
              <a:rPr lang="en-US" sz="1350" dirty="0"/>
              <a:t>The STA can signal when it is unable to receive DL frames by a one bit signaling in UL frames (incl. Data or BA frames). </a:t>
            </a:r>
          </a:p>
          <a:p>
            <a:r>
              <a:rPr lang="en-US" sz="1350" dirty="0"/>
              <a:t>On reception of this frame and after </a:t>
            </a:r>
            <a:r>
              <a:rPr lang="en-US" sz="1350" dirty="0" err="1"/>
              <a:t>Acking</a:t>
            </a:r>
            <a:r>
              <a:rPr lang="en-US" sz="1350" dirty="0"/>
              <a:t>, the AP does not transmit any DL Data frames to this STA regardless of the power state and modes of that STA starting the end of current TXOP</a:t>
            </a:r>
          </a:p>
          <a:p>
            <a:r>
              <a:rPr lang="en-US" sz="1400" dirty="0"/>
              <a:t>By default the signaling is done independently on all links. </a:t>
            </a:r>
          </a:p>
          <a:p>
            <a:endParaRPr lang="en-US" sz="1350" dirty="0"/>
          </a:p>
          <a:p>
            <a:pPr marL="0" indent="0">
              <a:buNone/>
            </a:pPr>
            <a:r>
              <a:rPr lang="en-US" dirty="0"/>
              <a:t> </a:t>
            </a:r>
          </a:p>
        </p:txBody>
      </p:sp>
      <p:sp>
        <p:nvSpPr>
          <p:cNvPr id="5" name="Slide Number Placeholder 4">
            <a:extLst>
              <a:ext uri="{FF2B5EF4-FFF2-40B4-BE49-F238E27FC236}">
                <a16:creationId xmlns:a16="http://schemas.microsoft.com/office/drawing/2014/main" id="{38EF4370-BBDC-427D-BDD4-96CA9570528A}"/>
              </a:ext>
            </a:extLst>
          </p:cNvPr>
          <p:cNvSpPr>
            <a:spLocks noGrp="1"/>
          </p:cNvSpPr>
          <p:nvPr>
            <p:ph type="sldNum" sz="quarter" idx="12"/>
          </p:nvPr>
        </p:nvSpPr>
        <p:spPr>
          <a:xfrm>
            <a:off x="4520334" y="4856560"/>
            <a:ext cx="179536" cy="215444"/>
          </a:xfrm>
        </p:spPr>
        <p:txBody>
          <a:bodyPr/>
          <a:lstStyle/>
          <a:p>
            <a:fld id="{440F5867-744E-4AA6-B0ED-4C44D2DFBB7B}" type="slidenum">
              <a:rPr lang="en-GB" smtClean="0"/>
              <a:pPr/>
              <a:t>13</a:t>
            </a:fld>
            <a:endParaRPr lang="en-GB" dirty="0"/>
          </a:p>
        </p:txBody>
      </p:sp>
      <p:sp>
        <p:nvSpPr>
          <p:cNvPr id="6" name="Title 5">
            <a:extLst>
              <a:ext uri="{FF2B5EF4-FFF2-40B4-BE49-F238E27FC236}">
                <a16:creationId xmlns:a16="http://schemas.microsoft.com/office/drawing/2014/main" id="{28EC280A-2CF3-460E-8527-B63F4BB8A8D2}"/>
              </a:ext>
            </a:extLst>
          </p:cNvPr>
          <p:cNvSpPr>
            <a:spLocks noGrp="1"/>
          </p:cNvSpPr>
          <p:nvPr>
            <p:ph type="title"/>
          </p:nvPr>
        </p:nvSpPr>
        <p:spPr>
          <a:xfrm>
            <a:off x="685800" y="514350"/>
            <a:ext cx="7772400" cy="593128"/>
          </a:xfrm>
        </p:spPr>
        <p:txBody>
          <a:bodyPr/>
          <a:lstStyle/>
          <a:p>
            <a:r>
              <a:rPr lang="en-US" dirty="0"/>
              <a:t>DL-Rx unavailable state</a:t>
            </a:r>
          </a:p>
        </p:txBody>
      </p:sp>
      <p:sp>
        <p:nvSpPr>
          <p:cNvPr id="7" name="Rectangle 6">
            <a:extLst>
              <a:ext uri="{FF2B5EF4-FFF2-40B4-BE49-F238E27FC236}">
                <a16:creationId xmlns:a16="http://schemas.microsoft.com/office/drawing/2014/main" id="{90BA6AE9-9B26-4D7F-92B7-3177767F4F0C}"/>
              </a:ext>
            </a:extLst>
          </p:cNvPr>
          <p:cNvSpPr/>
          <p:nvPr/>
        </p:nvSpPr>
        <p:spPr bwMode="auto">
          <a:xfrm>
            <a:off x="2572456" y="3283825"/>
            <a:ext cx="259872" cy="146621"/>
          </a:xfrm>
          <a:prstGeom prst="rect">
            <a:avLst/>
          </a:prstGeom>
          <a:solidFill>
            <a:schemeClr val="bg2">
              <a:lumMod val="20000"/>
              <a:lumOff val="80000"/>
            </a:schemeClr>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defTabSz="685800"/>
            <a:endParaRPr lang="en-US" sz="900" dirty="0">
              <a:solidFill>
                <a:srgbClr val="000000"/>
              </a:solidFill>
              <a:latin typeface="Times New Roman" pitchFamily="18" charset="0"/>
            </a:endParaRPr>
          </a:p>
        </p:txBody>
      </p:sp>
      <p:grpSp>
        <p:nvGrpSpPr>
          <p:cNvPr id="8" name="Group 7">
            <a:extLst>
              <a:ext uri="{FF2B5EF4-FFF2-40B4-BE49-F238E27FC236}">
                <a16:creationId xmlns:a16="http://schemas.microsoft.com/office/drawing/2014/main" id="{6CE10F2F-0DDE-4637-93B5-B32696E60654}"/>
              </a:ext>
            </a:extLst>
          </p:cNvPr>
          <p:cNvGrpSpPr/>
          <p:nvPr/>
        </p:nvGrpSpPr>
        <p:grpSpPr>
          <a:xfrm>
            <a:off x="1371600" y="2627710"/>
            <a:ext cx="6565186" cy="2316290"/>
            <a:chOff x="657703" y="3868834"/>
            <a:chExt cx="8753581" cy="3088386"/>
          </a:xfrm>
        </p:grpSpPr>
        <p:sp>
          <p:nvSpPr>
            <p:cNvPr id="9" name="Rectangle 8">
              <a:extLst>
                <a:ext uri="{FF2B5EF4-FFF2-40B4-BE49-F238E27FC236}">
                  <a16:creationId xmlns:a16="http://schemas.microsoft.com/office/drawing/2014/main" id="{07A75E9F-E155-45AC-AF43-93FEB0321456}"/>
                </a:ext>
              </a:extLst>
            </p:cNvPr>
            <p:cNvSpPr/>
            <p:nvPr/>
          </p:nvSpPr>
          <p:spPr bwMode="auto">
            <a:xfrm>
              <a:off x="5289391" y="5457210"/>
              <a:ext cx="1944770" cy="178519"/>
            </a:xfrm>
            <a:prstGeom prst="rect">
              <a:avLst/>
            </a:prstGeom>
            <a:solidFill>
              <a:schemeClr val="bg2">
                <a:lumMod val="20000"/>
                <a:lumOff val="80000"/>
              </a:schemeClr>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10" name="Rectangle 9">
              <a:extLst>
                <a:ext uri="{FF2B5EF4-FFF2-40B4-BE49-F238E27FC236}">
                  <a16:creationId xmlns:a16="http://schemas.microsoft.com/office/drawing/2014/main" id="{CD0C97A2-233B-43BD-AA3F-946F9F8D8DA6}"/>
                </a:ext>
              </a:extLst>
            </p:cNvPr>
            <p:cNvSpPr/>
            <p:nvPr/>
          </p:nvSpPr>
          <p:spPr bwMode="auto">
            <a:xfrm>
              <a:off x="5289391" y="4746976"/>
              <a:ext cx="1944769" cy="195495"/>
            </a:xfrm>
            <a:prstGeom prst="rect">
              <a:avLst/>
            </a:prstGeom>
            <a:solidFill>
              <a:schemeClr val="bg2">
                <a:lumMod val="20000"/>
                <a:lumOff val="80000"/>
              </a:schemeClr>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11" name="Rectangle 10">
              <a:extLst>
                <a:ext uri="{FF2B5EF4-FFF2-40B4-BE49-F238E27FC236}">
                  <a16:creationId xmlns:a16="http://schemas.microsoft.com/office/drawing/2014/main" id="{0B86D756-931E-490B-B12B-583669FA698F}"/>
                </a:ext>
              </a:extLst>
            </p:cNvPr>
            <p:cNvSpPr/>
            <p:nvPr/>
          </p:nvSpPr>
          <p:spPr bwMode="auto">
            <a:xfrm>
              <a:off x="2612003" y="4750241"/>
              <a:ext cx="2664063" cy="192917"/>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12" name="TextBox 11">
              <a:extLst>
                <a:ext uri="{FF2B5EF4-FFF2-40B4-BE49-F238E27FC236}">
                  <a16:creationId xmlns:a16="http://schemas.microsoft.com/office/drawing/2014/main" id="{5DB7E991-AD87-4A52-B6D9-30CF3CFE932F}"/>
                </a:ext>
              </a:extLst>
            </p:cNvPr>
            <p:cNvSpPr txBox="1"/>
            <p:nvPr/>
          </p:nvSpPr>
          <p:spPr>
            <a:xfrm>
              <a:off x="1598202" y="4732968"/>
              <a:ext cx="647319" cy="307776"/>
            </a:xfrm>
            <a:prstGeom prst="rect">
              <a:avLst/>
            </a:prstGeom>
            <a:noFill/>
          </p:spPr>
          <p:txBody>
            <a:bodyPr wrap="square" rtlCol="0">
              <a:spAutoFit/>
            </a:bodyPr>
            <a:lstStyle/>
            <a:p>
              <a:pPr algn="ctr" defTabSz="685800"/>
              <a:r>
                <a:rPr lang="en-US" sz="900" dirty="0">
                  <a:solidFill>
                    <a:srgbClr val="000000"/>
                  </a:solidFill>
                  <a:latin typeface="Times New Roman" panose="02020603050405020304" pitchFamily="18" charset="0"/>
                </a:rPr>
                <a:t>Link 1</a:t>
              </a:r>
            </a:p>
          </p:txBody>
        </p:sp>
        <p:cxnSp>
          <p:nvCxnSpPr>
            <p:cNvPr id="13" name="Straight Connector 12">
              <a:extLst>
                <a:ext uri="{FF2B5EF4-FFF2-40B4-BE49-F238E27FC236}">
                  <a16:creationId xmlns:a16="http://schemas.microsoft.com/office/drawing/2014/main" id="{9DA6B722-7CAF-4928-8204-C192B8D7970A}"/>
                </a:ext>
              </a:extLst>
            </p:cNvPr>
            <p:cNvCxnSpPr>
              <a:cxnSpLocks/>
            </p:cNvCxnSpPr>
            <p:nvPr/>
          </p:nvCxnSpPr>
          <p:spPr bwMode="auto">
            <a:xfrm>
              <a:off x="2134789" y="5629162"/>
              <a:ext cx="5199225" cy="4148"/>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14" name="Rectangle 13">
              <a:extLst>
                <a:ext uri="{FF2B5EF4-FFF2-40B4-BE49-F238E27FC236}">
                  <a16:creationId xmlns:a16="http://schemas.microsoft.com/office/drawing/2014/main" id="{24487085-B2E2-4616-B696-DC1BC22027C5}"/>
                </a:ext>
              </a:extLst>
            </p:cNvPr>
            <p:cNvSpPr/>
            <p:nvPr/>
          </p:nvSpPr>
          <p:spPr bwMode="auto">
            <a:xfrm rot="16200000">
              <a:off x="391108" y="4741895"/>
              <a:ext cx="1417838"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15" name="TextBox 14">
              <a:extLst>
                <a:ext uri="{FF2B5EF4-FFF2-40B4-BE49-F238E27FC236}">
                  <a16:creationId xmlns:a16="http://schemas.microsoft.com/office/drawing/2014/main" id="{F9AA20A3-2F7D-41EE-95B6-35873A710F27}"/>
                </a:ext>
              </a:extLst>
            </p:cNvPr>
            <p:cNvSpPr txBox="1"/>
            <p:nvPr/>
          </p:nvSpPr>
          <p:spPr>
            <a:xfrm>
              <a:off x="657703" y="3961502"/>
              <a:ext cx="884643" cy="307776"/>
            </a:xfrm>
            <a:prstGeom prst="rect">
              <a:avLst/>
            </a:prstGeom>
            <a:noFill/>
          </p:spPr>
          <p:txBody>
            <a:bodyPr wrap="square" rtlCol="0">
              <a:spAutoFit/>
            </a:bodyPr>
            <a:lstStyle/>
            <a:p>
              <a:pPr algn="ctr" defTabSz="685800"/>
              <a:r>
                <a:rPr lang="en-US" sz="900" dirty="0">
                  <a:solidFill>
                    <a:srgbClr val="000000"/>
                  </a:solidFill>
                  <a:latin typeface="Times New Roman" panose="02020603050405020304" pitchFamily="18" charset="0"/>
                </a:rPr>
                <a:t>AP MLD</a:t>
              </a:r>
            </a:p>
          </p:txBody>
        </p:sp>
        <p:sp>
          <p:nvSpPr>
            <p:cNvPr id="16" name="Rectangle 15">
              <a:extLst>
                <a:ext uri="{FF2B5EF4-FFF2-40B4-BE49-F238E27FC236}">
                  <a16:creationId xmlns:a16="http://schemas.microsoft.com/office/drawing/2014/main" id="{8B98C7B2-6777-49C0-A792-044F41F17475}"/>
                </a:ext>
              </a:extLst>
            </p:cNvPr>
            <p:cNvSpPr/>
            <p:nvPr/>
          </p:nvSpPr>
          <p:spPr bwMode="auto">
            <a:xfrm>
              <a:off x="847992" y="4579502"/>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defTabSz="685800"/>
              <a:r>
                <a:rPr lang="en-US" sz="900" dirty="0">
                  <a:solidFill>
                    <a:srgbClr val="000000"/>
                  </a:solidFill>
                  <a:latin typeface="Times New Roman" panose="02020603050405020304" pitchFamily="18" charset="0"/>
                </a:rPr>
                <a:t>AP 1</a:t>
              </a:r>
            </a:p>
          </p:txBody>
        </p:sp>
        <p:sp>
          <p:nvSpPr>
            <p:cNvPr id="17" name="Rectangle 16">
              <a:extLst>
                <a:ext uri="{FF2B5EF4-FFF2-40B4-BE49-F238E27FC236}">
                  <a16:creationId xmlns:a16="http://schemas.microsoft.com/office/drawing/2014/main" id="{8D45C514-0A91-46A6-B695-AED9DF80AF4C}"/>
                </a:ext>
              </a:extLst>
            </p:cNvPr>
            <p:cNvSpPr/>
            <p:nvPr/>
          </p:nvSpPr>
          <p:spPr bwMode="auto">
            <a:xfrm>
              <a:off x="824162" y="5260997"/>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defTabSz="685800"/>
              <a:r>
                <a:rPr lang="en-US" sz="900" dirty="0">
                  <a:solidFill>
                    <a:srgbClr val="000000"/>
                  </a:solidFill>
                  <a:latin typeface="Times New Roman" panose="02020603050405020304" pitchFamily="18" charset="0"/>
                </a:rPr>
                <a:t>AP 2</a:t>
              </a:r>
            </a:p>
          </p:txBody>
        </p:sp>
        <p:sp>
          <p:nvSpPr>
            <p:cNvPr id="18" name="TextBox 17">
              <a:extLst>
                <a:ext uri="{FF2B5EF4-FFF2-40B4-BE49-F238E27FC236}">
                  <a16:creationId xmlns:a16="http://schemas.microsoft.com/office/drawing/2014/main" id="{4BA3C052-0800-4A61-BD9C-242D9273E892}"/>
                </a:ext>
              </a:extLst>
            </p:cNvPr>
            <p:cNvSpPr txBox="1"/>
            <p:nvPr/>
          </p:nvSpPr>
          <p:spPr>
            <a:xfrm>
              <a:off x="7579373" y="3868834"/>
              <a:ext cx="947857" cy="492443"/>
            </a:xfrm>
            <a:prstGeom prst="rect">
              <a:avLst/>
            </a:prstGeom>
            <a:noFill/>
          </p:spPr>
          <p:txBody>
            <a:bodyPr wrap="square" rtlCol="0">
              <a:spAutoFit/>
            </a:bodyPr>
            <a:lstStyle/>
            <a:p>
              <a:pPr algn="ctr" defTabSz="685800"/>
              <a:r>
                <a:rPr lang="en-US" sz="900" dirty="0">
                  <a:solidFill>
                    <a:srgbClr val="000000"/>
                  </a:solidFill>
                  <a:latin typeface="Times New Roman" panose="02020603050405020304" pitchFamily="18" charset="0"/>
                </a:rPr>
                <a:t>Non-AP MLD</a:t>
              </a:r>
            </a:p>
          </p:txBody>
        </p:sp>
        <p:sp>
          <p:nvSpPr>
            <p:cNvPr id="19" name="Rectangle 18">
              <a:extLst>
                <a:ext uri="{FF2B5EF4-FFF2-40B4-BE49-F238E27FC236}">
                  <a16:creationId xmlns:a16="http://schemas.microsoft.com/office/drawing/2014/main" id="{A7B87C48-3B74-40B1-9B99-2438C1313D5D}"/>
                </a:ext>
              </a:extLst>
            </p:cNvPr>
            <p:cNvSpPr/>
            <p:nvPr/>
          </p:nvSpPr>
          <p:spPr bwMode="auto">
            <a:xfrm rot="16200000">
              <a:off x="7373734" y="4628063"/>
              <a:ext cx="1352326" cy="89850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20" name="Rectangle 19">
              <a:extLst>
                <a:ext uri="{FF2B5EF4-FFF2-40B4-BE49-F238E27FC236}">
                  <a16:creationId xmlns:a16="http://schemas.microsoft.com/office/drawing/2014/main" id="{F72553A6-4F2D-41C1-BDD7-8EB86C0D07DE}"/>
                </a:ext>
              </a:extLst>
            </p:cNvPr>
            <p:cNvSpPr/>
            <p:nvPr/>
          </p:nvSpPr>
          <p:spPr bwMode="auto">
            <a:xfrm>
              <a:off x="7669733" y="4579502"/>
              <a:ext cx="745855"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defTabSz="685800"/>
              <a:r>
                <a:rPr lang="en-US" sz="900" dirty="0">
                  <a:solidFill>
                    <a:srgbClr val="000000"/>
                  </a:solidFill>
                  <a:latin typeface="Times New Roman" panose="02020603050405020304" pitchFamily="18" charset="0"/>
                </a:rPr>
                <a:t>STA 1</a:t>
              </a:r>
            </a:p>
          </p:txBody>
        </p:sp>
        <p:sp>
          <p:nvSpPr>
            <p:cNvPr id="21" name="Rectangle 20">
              <a:extLst>
                <a:ext uri="{FF2B5EF4-FFF2-40B4-BE49-F238E27FC236}">
                  <a16:creationId xmlns:a16="http://schemas.microsoft.com/office/drawing/2014/main" id="{2C2ECDB5-CD94-48F1-8579-5DC112DB03E1}"/>
                </a:ext>
              </a:extLst>
            </p:cNvPr>
            <p:cNvSpPr/>
            <p:nvPr/>
          </p:nvSpPr>
          <p:spPr bwMode="auto">
            <a:xfrm>
              <a:off x="7669733" y="5260533"/>
              <a:ext cx="745855" cy="37101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defTabSz="685800"/>
              <a:r>
                <a:rPr lang="en-US" sz="900" dirty="0">
                  <a:solidFill>
                    <a:srgbClr val="000000"/>
                  </a:solidFill>
                  <a:latin typeface="Times New Roman" panose="02020603050405020304" pitchFamily="18" charset="0"/>
                </a:rPr>
                <a:t>STA 2</a:t>
              </a:r>
            </a:p>
          </p:txBody>
        </p:sp>
        <p:sp>
          <p:nvSpPr>
            <p:cNvPr id="22" name="TextBox 21">
              <a:extLst>
                <a:ext uri="{FF2B5EF4-FFF2-40B4-BE49-F238E27FC236}">
                  <a16:creationId xmlns:a16="http://schemas.microsoft.com/office/drawing/2014/main" id="{3D05CBFE-37B7-4E63-8B1A-EE8D09193107}"/>
                </a:ext>
              </a:extLst>
            </p:cNvPr>
            <p:cNvSpPr txBox="1"/>
            <p:nvPr/>
          </p:nvSpPr>
          <p:spPr>
            <a:xfrm>
              <a:off x="1598202" y="5418103"/>
              <a:ext cx="647319" cy="307776"/>
            </a:xfrm>
            <a:prstGeom prst="rect">
              <a:avLst/>
            </a:prstGeom>
            <a:noFill/>
          </p:spPr>
          <p:txBody>
            <a:bodyPr wrap="square" rtlCol="0">
              <a:spAutoFit/>
            </a:bodyPr>
            <a:lstStyle/>
            <a:p>
              <a:pPr algn="ctr" defTabSz="685800"/>
              <a:r>
                <a:rPr lang="en-US" sz="900" dirty="0">
                  <a:solidFill>
                    <a:srgbClr val="000000"/>
                  </a:solidFill>
                  <a:latin typeface="Times New Roman" panose="02020603050405020304" pitchFamily="18" charset="0"/>
                </a:rPr>
                <a:t>Link 2</a:t>
              </a:r>
            </a:p>
          </p:txBody>
        </p:sp>
        <p:sp>
          <p:nvSpPr>
            <p:cNvPr id="23" name="TextBox 22">
              <a:extLst>
                <a:ext uri="{FF2B5EF4-FFF2-40B4-BE49-F238E27FC236}">
                  <a16:creationId xmlns:a16="http://schemas.microsoft.com/office/drawing/2014/main" id="{A5982AB8-A4A9-475C-8B80-BE3DFF7E9992}"/>
                </a:ext>
              </a:extLst>
            </p:cNvPr>
            <p:cNvSpPr txBox="1"/>
            <p:nvPr/>
          </p:nvSpPr>
          <p:spPr>
            <a:xfrm>
              <a:off x="7022867" y="5643542"/>
              <a:ext cx="571335" cy="307776"/>
            </a:xfrm>
            <a:prstGeom prst="rect">
              <a:avLst/>
            </a:prstGeom>
            <a:noFill/>
          </p:spPr>
          <p:txBody>
            <a:bodyPr wrap="square" rtlCol="0">
              <a:spAutoFit/>
            </a:bodyPr>
            <a:lstStyle/>
            <a:p>
              <a:pPr algn="ctr" defTabSz="685800"/>
              <a:r>
                <a:rPr lang="en-US" sz="900" dirty="0">
                  <a:solidFill>
                    <a:srgbClr val="000000"/>
                  </a:solidFill>
                  <a:latin typeface="Times New Roman" panose="02020603050405020304" pitchFamily="18" charset="0"/>
                </a:rPr>
                <a:t>time</a:t>
              </a:r>
            </a:p>
          </p:txBody>
        </p:sp>
        <p:sp>
          <p:nvSpPr>
            <p:cNvPr id="24" name="Rectangle 23">
              <a:extLst>
                <a:ext uri="{FF2B5EF4-FFF2-40B4-BE49-F238E27FC236}">
                  <a16:creationId xmlns:a16="http://schemas.microsoft.com/office/drawing/2014/main" id="{55052321-328B-4FCD-B3D0-1F4197C4A62A}"/>
                </a:ext>
              </a:extLst>
            </p:cNvPr>
            <p:cNvSpPr/>
            <p:nvPr/>
          </p:nvSpPr>
          <p:spPr bwMode="auto">
            <a:xfrm>
              <a:off x="6473985" y="6426832"/>
              <a:ext cx="237638" cy="272173"/>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25" name="TextBox 24">
              <a:extLst>
                <a:ext uri="{FF2B5EF4-FFF2-40B4-BE49-F238E27FC236}">
                  <a16:creationId xmlns:a16="http://schemas.microsoft.com/office/drawing/2014/main" id="{9A6F9BBF-2E47-4ADA-A808-24D3843F3E24}"/>
                </a:ext>
              </a:extLst>
            </p:cNvPr>
            <p:cNvSpPr txBox="1"/>
            <p:nvPr/>
          </p:nvSpPr>
          <p:spPr>
            <a:xfrm>
              <a:off x="6742239" y="6436549"/>
              <a:ext cx="1183551" cy="307776"/>
            </a:xfrm>
            <a:prstGeom prst="rect">
              <a:avLst/>
            </a:prstGeom>
            <a:noFill/>
          </p:spPr>
          <p:txBody>
            <a:bodyPr wrap="square" rtlCol="0">
              <a:spAutoFit/>
            </a:bodyPr>
            <a:lstStyle/>
            <a:p>
              <a:pPr defTabSz="685800"/>
              <a:r>
                <a:rPr lang="en-US" sz="900" dirty="0">
                  <a:solidFill>
                    <a:srgbClr val="000000"/>
                  </a:solidFill>
                  <a:latin typeface="Times New Roman" panose="02020603050405020304" pitchFamily="18" charset="0"/>
                </a:rPr>
                <a:t>: U-APSD SP</a:t>
              </a:r>
            </a:p>
          </p:txBody>
        </p:sp>
        <p:sp>
          <p:nvSpPr>
            <p:cNvPr id="26" name="Rectangle 25">
              <a:extLst>
                <a:ext uri="{FF2B5EF4-FFF2-40B4-BE49-F238E27FC236}">
                  <a16:creationId xmlns:a16="http://schemas.microsoft.com/office/drawing/2014/main" id="{A55E3932-E820-499F-8173-9F87A45BC674}"/>
                </a:ext>
              </a:extLst>
            </p:cNvPr>
            <p:cNvSpPr/>
            <p:nvPr/>
          </p:nvSpPr>
          <p:spPr bwMode="auto">
            <a:xfrm>
              <a:off x="8122272" y="6464779"/>
              <a:ext cx="237638" cy="272173"/>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27" name="TextBox 26">
              <a:extLst>
                <a:ext uri="{FF2B5EF4-FFF2-40B4-BE49-F238E27FC236}">
                  <a16:creationId xmlns:a16="http://schemas.microsoft.com/office/drawing/2014/main" id="{E4B817C0-70F6-443D-9810-B1B329654D18}"/>
                </a:ext>
              </a:extLst>
            </p:cNvPr>
            <p:cNvSpPr txBox="1"/>
            <p:nvPr/>
          </p:nvSpPr>
          <p:spPr>
            <a:xfrm>
              <a:off x="8359909" y="6464778"/>
              <a:ext cx="1051375" cy="492442"/>
            </a:xfrm>
            <a:prstGeom prst="rect">
              <a:avLst/>
            </a:prstGeom>
            <a:noFill/>
          </p:spPr>
          <p:txBody>
            <a:bodyPr wrap="square" rtlCol="0">
              <a:spAutoFit/>
            </a:bodyPr>
            <a:lstStyle/>
            <a:p>
              <a:pPr defTabSz="685800"/>
              <a:r>
                <a:rPr lang="en-US" sz="900" dirty="0">
                  <a:solidFill>
                    <a:srgbClr val="000000"/>
                  </a:solidFill>
                  <a:latin typeface="Times New Roman" panose="02020603050405020304" pitchFamily="18" charset="0"/>
                </a:rPr>
                <a:t>: STA in Doze</a:t>
              </a:r>
            </a:p>
          </p:txBody>
        </p:sp>
        <p:sp>
          <p:nvSpPr>
            <p:cNvPr id="28" name="TextBox 27">
              <a:extLst>
                <a:ext uri="{FF2B5EF4-FFF2-40B4-BE49-F238E27FC236}">
                  <a16:creationId xmlns:a16="http://schemas.microsoft.com/office/drawing/2014/main" id="{579CDE8B-B6A1-42B7-B613-11A0516DD6E9}"/>
                </a:ext>
              </a:extLst>
            </p:cNvPr>
            <p:cNvSpPr txBox="1"/>
            <p:nvPr/>
          </p:nvSpPr>
          <p:spPr>
            <a:xfrm>
              <a:off x="3188308" y="6395031"/>
              <a:ext cx="1516891" cy="307776"/>
            </a:xfrm>
            <a:prstGeom prst="rect">
              <a:avLst/>
            </a:prstGeom>
            <a:noFill/>
          </p:spPr>
          <p:txBody>
            <a:bodyPr wrap="square" rtlCol="0">
              <a:spAutoFit/>
            </a:bodyPr>
            <a:lstStyle/>
            <a:p>
              <a:pPr defTabSz="685800"/>
              <a:r>
                <a:rPr lang="en-US" sz="900" dirty="0">
                  <a:solidFill>
                    <a:srgbClr val="000000"/>
                  </a:solidFill>
                  <a:latin typeface="Times New Roman" panose="02020603050405020304" pitchFamily="18" charset="0"/>
                </a:rPr>
                <a:t>: UL Data</a:t>
              </a:r>
            </a:p>
          </p:txBody>
        </p:sp>
        <p:sp>
          <p:nvSpPr>
            <p:cNvPr id="29" name="Rectangle 28">
              <a:extLst>
                <a:ext uri="{FF2B5EF4-FFF2-40B4-BE49-F238E27FC236}">
                  <a16:creationId xmlns:a16="http://schemas.microsoft.com/office/drawing/2014/main" id="{148CC4B7-66E6-4E71-994B-5ED918179C8E}"/>
                </a:ext>
              </a:extLst>
            </p:cNvPr>
            <p:cNvSpPr/>
            <p:nvPr/>
          </p:nvSpPr>
          <p:spPr bwMode="auto">
            <a:xfrm>
              <a:off x="3063385" y="6397729"/>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30" name="Rectangle 29">
              <a:extLst>
                <a:ext uri="{FF2B5EF4-FFF2-40B4-BE49-F238E27FC236}">
                  <a16:creationId xmlns:a16="http://schemas.microsoft.com/office/drawing/2014/main" id="{CD07236C-4F3A-441F-BC16-6CE76C418211}"/>
                </a:ext>
              </a:extLst>
            </p:cNvPr>
            <p:cNvSpPr/>
            <p:nvPr/>
          </p:nvSpPr>
          <p:spPr bwMode="auto">
            <a:xfrm>
              <a:off x="2035058" y="6381106"/>
              <a:ext cx="133942" cy="271604"/>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31" name="TextBox 30">
              <a:extLst>
                <a:ext uri="{FF2B5EF4-FFF2-40B4-BE49-F238E27FC236}">
                  <a16:creationId xmlns:a16="http://schemas.microsoft.com/office/drawing/2014/main" id="{763D47D3-5980-4C9F-9805-215701121DD9}"/>
                </a:ext>
              </a:extLst>
            </p:cNvPr>
            <p:cNvSpPr txBox="1"/>
            <p:nvPr/>
          </p:nvSpPr>
          <p:spPr>
            <a:xfrm>
              <a:off x="2196894" y="6392333"/>
              <a:ext cx="793591" cy="307776"/>
            </a:xfrm>
            <a:prstGeom prst="rect">
              <a:avLst/>
            </a:prstGeom>
            <a:noFill/>
          </p:spPr>
          <p:txBody>
            <a:bodyPr wrap="square" rtlCol="0">
              <a:spAutoFit/>
            </a:bodyPr>
            <a:lstStyle/>
            <a:p>
              <a:pPr defTabSz="685800"/>
              <a:r>
                <a:rPr lang="en-US" sz="900" dirty="0">
                  <a:solidFill>
                    <a:srgbClr val="000000"/>
                  </a:solidFill>
                  <a:latin typeface="Times New Roman" panose="02020603050405020304" pitchFamily="18" charset="0"/>
                </a:rPr>
                <a:t>: Ack</a:t>
              </a:r>
            </a:p>
          </p:txBody>
        </p:sp>
        <p:sp>
          <p:nvSpPr>
            <p:cNvPr id="32" name="Rectangle 31">
              <a:extLst>
                <a:ext uri="{FF2B5EF4-FFF2-40B4-BE49-F238E27FC236}">
                  <a16:creationId xmlns:a16="http://schemas.microsoft.com/office/drawing/2014/main" id="{2786616D-A162-49F7-A941-3ADA91C2A21D}"/>
                </a:ext>
              </a:extLst>
            </p:cNvPr>
            <p:cNvSpPr/>
            <p:nvPr/>
          </p:nvSpPr>
          <p:spPr bwMode="auto">
            <a:xfrm>
              <a:off x="3341751" y="5871374"/>
              <a:ext cx="1167996" cy="386221"/>
            </a:xfrm>
            <a:prstGeom prst="rect">
              <a:avLst/>
            </a:prstGeom>
            <a:noFill/>
            <a:ln w="12700" cap="flat" cmpd="sng" algn="ctr">
              <a:no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defTabSz="685800"/>
              <a:r>
                <a:rPr lang="en-US" sz="900" dirty="0">
                  <a:solidFill>
                    <a:srgbClr val="000000"/>
                  </a:solidFill>
                  <a:latin typeface="Times New Roman" pitchFamily="18" charset="0"/>
                </a:rPr>
                <a:t>Suspend DL Data frames</a:t>
              </a:r>
            </a:p>
          </p:txBody>
        </p:sp>
        <p:sp>
          <p:nvSpPr>
            <p:cNvPr id="33" name="Right Brace 32">
              <a:extLst>
                <a:ext uri="{FF2B5EF4-FFF2-40B4-BE49-F238E27FC236}">
                  <a16:creationId xmlns:a16="http://schemas.microsoft.com/office/drawing/2014/main" id="{DF9E69C9-A575-44BC-83F5-678E24846F79}"/>
                </a:ext>
              </a:extLst>
            </p:cNvPr>
            <p:cNvSpPr/>
            <p:nvPr/>
          </p:nvSpPr>
          <p:spPr bwMode="auto">
            <a:xfrm rot="5400000">
              <a:off x="3886555" y="5388718"/>
              <a:ext cx="167063" cy="896586"/>
            </a:xfrm>
            <a:prstGeom prst="rightBrace">
              <a:avLst>
                <a:gd name="adj1" fmla="val 33356"/>
                <a:gd name="adj2" fmla="val 50000"/>
              </a:avLst>
            </a:prstGeom>
            <a:no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defTabSz="685800"/>
              <a:endParaRPr lang="en-US" sz="900">
                <a:solidFill>
                  <a:srgbClr val="000000"/>
                </a:solidFill>
                <a:latin typeface="Times New Roman" pitchFamily="18" charset="0"/>
              </a:endParaRPr>
            </a:p>
          </p:txBody>
        </p:sp>
        <p:cxnSp>
          <p:nvCxnSpPr>
            <p:cNvPr id="34" name="Straight Connector 33">
              <a:extLst>
                <a:ext uri="{FF2B5EF4-FFF2-40B4-BE49-F238E27FC236}">
                  <a16:creationId xmlns:a16="http://schemas.microsoft.com/office/drawing/2014/main" id="{8EAC2748-1276-4A4A-8A34-25B49A311308}"/>
                </a:ext>
              </a:extLst>
            </p:cNvPr>
            <p:cNvCxnSpPr/>
            <p:nvPr/>
          </p:nvCxnSpPr>
          <p:spPr bwMode="auto">
            <a:xfrm>
              <a:off x="2247009" y="4942888"/>
              <a:ext cx="5077108"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grpSp>
      <p:sp>
        <p:nvSpPr>
          <p:cNvPr id="35" name="TextBox 34">
            <a:extLst>
              <a:ext uri="{FF2B5EF4-FFF2-40B4-BE49-F238E27FC236}">
                <a16:creationId xmlns:a16="http://schemas.microsoft.com/office/drawing/2014/main" id="{1B961310-6FD0-4835-85BE-09361E46017D}"/>
              </a:ext>
            </a:extLst>
          </p:cNvPr>
          <p:cNvSpPr txBox="1"/>
          <p:nvPr/>
        </p:nvSpPr>
        <p:spPr>
          <a:xfrm>
            <a:off x="4413985" y="4542589"/>
            <a:ext cx="1137668" cy="230832"/>
          </a:xfrm>
          <a:prstGeom prst="rect">
            <a:avLst/>
          </a:prstGeom>
          <a:noFill/>
        </p:spPr>
        <p:txBody>
          <a:bodyPr wrap="square" rtlCol="0">
            <a:spAutoFit/>
          </a:bodyPr>
          <a:lstStyle/>
          <a:p>
            <a:pPr defTabSz="685800"/>
            <a:r>
              <a:rPr lang="en-US" sz="900" dirty="0">
                <a:solidFill>
                  <a:srgbClr val="000000"/>
                </a:solidFill>
                <a:latin typeface="Times New Roman" panose="02020603050405020304" pitchFamily="18" charset="0"/>
              </a:rPr>
              <a:t>: DL Data</a:t>
            </a:r>
          </a:p>
        </p:txBody>
      </p:sp>
      <p:sp>
        <p:nvSpPr>
          <p:cNvPr id="36" name="Rectangle 35">
            <a:extLst>
              <a:ext uri="{FF2B5EF4-FFF2-40B4-BE49-F238E27FC236}">
                <a16:creationId xmlns:a16="http://schemas.microsoft.com/office/drawing/2014/main" id="{9957E6FF-6B78-4545-B7B6-60E5E6F6E103}"/>
              </a:ext>
            </a:extLst>
          </p:cNvPr>
          <p:cNvSpPr/>
          <p:nvPr/>
        </p:nvSpPr>
        <p:spPr bwMode="auto">
          <a:xfrm>
            <a:off x="4327057" y="4553496"/>
            <a:ext cx="100457" cy="203703"/>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37" name="Rectangle 36">
            <a:extLst>
              <a:ext uri="{FF2B5EF4-FFF2-40B4-BE49-F238E27FC236}">
                <a16:creationId xmlns:a16="http://schemas.microsoft.com/office/drawing/2014/main" id="{753E192F-5537-4B0E-A99D-786067763AF1}"/>
              </a:ext>
            </a:extLst>
          </p:cNvPr>
          <p:cNvSpPr/>
          <p:nvPr/>
        </p:nvSpPr>
        <p:spPr bwMode="auto">
          <a:xfrm>
            <a:off x="2890783" y="3219863"/>
            <a:ext cx="100457" cy="203703"/>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38" name="Rectangle 37">
            <a:extLst>
              <a:ext uri="{FF2B5EF4-FFF2-40B4-BE49-F238E27FC236}">
                <a16:creationId xmlns:a16="http://schemas.microsoft.com/office/drawing/2014/main" id="{574CE155-7FCD-4587-ACF2-53BD7DD09540}"/>
              </a:ext>
            </a:extLst>
          </p:cNvPr>
          <p:cNvSpPr/>
          <p:nvPr/>
        </p:nvSpPr>
        <p:spPr bwMode="auto">
          <a:xfrm>
            <a:off x="3088933" y="3818678"/>
            <a:ext cx="1756433" cy="129278"/>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39" name="Rectangle 38">
            <a:extLst>
              <a:ext uri="{FF2B5EF4-FFF2-40B4-BE49-F238E27FC236}">
                <a16:creationId xmlns:a16="http://schemas.microsoft.com/office/drawing/2014/main" id="{38B6D5EB-B4E6-4D5E-8B06-0FD50009E9E8}"/>
              </a:ext>
            </a:extLst>
          </p:cNvPr>
          <p:cNvSpPr/>
          <p:nvPr/>
        </p:nvSpPr>
        <p:spPr bwMode="auto">
          <a:xfrm>
            <a:off x="2636512" y="3226547"/>
            <a:ext cx="100457" cy="203703"/>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40" name="Rectangle 39">
            <a:extLst>
              <a:ext uri="{FF2B5EF4-FFF2-40B4-BE49-F238E27FC236}">
                <a16:creationId xmlns:a16="http://schemas.microsoft.com/office/drawing/2014/main" id="{F51B1B51-1AF4-4224-86C0-514A6BCA99B6}"/>
              </a:ext>
            </a:extLst>
          </p:cNvPr>
          <p:cNvSpPr/>
          <p:nvPr/>
        </p:nvSpPr>
        <p:spPr bwMode="auto">
          <a:xfrm>
            <a:off x="2562463" y="3821793"/>
            <a:ext cx="518975" cy="123163"/>
          </a:xfrm>
          <a:prstGeom prst="rect">
            <a:avLst/>
          </a:prstGeom>
          <a:solidFill>
            <a:schemeClr val="bg2">
              <a:lumMod val="20000"/>
              <a:lumOff val="80000"/>
            </a:schemeClr>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41" name="Rectangle 40">
            <a:extLst>
              <a:ext uri="{FF2B5EF4-FFF2-40B4-BE49-F238E27FC236}">
                <a16:creationId xmlns:a16="http://schemas.microsoft.com/office/drawing/2014/main" id="{69D484F4-2256-486D-A456-922D979B0FE6}"/>
              </a:ext>
            </a:extLst>
          </p:cNvPr>
          <p:cNvSpPr/>
          <p:nvPr/>
        </p:nvSpPr>
        <p:spPr bwMode="auto">
          <a:xfrm>
            <a:off x="2863165" y="3736238"/>
            <a:ext cx="100457" cy="203703"/>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42" name="Rectangle 41">
            <a:extLst>
              <a:ext uri="{FF2B5EF4-FFF2-40B4-BE49-F238E27FC236}">
                <a16:creationId xmlns:a16="http://schemas.microsoft.com/office/drawing/2014/main" id="{C58A024F-2F8C-4DC9-AABC-1C7FF85FE20D}"/>
              </a:ext>
            </a:extLst>
          </p:cNvPr>
          <p:cNvSpPr/>
          <p:nvPr/>
        </p:nvSpPr>
        <p:spPr bwMode="auto">
          <a:xfrm>
            <a:off x="3032302" y="3229391"/>
            <a:ext cx="100457"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43" name="Rectangle 42">
            <a:extLst>
              <a:ext uri="{FF2B5EF4-FFF2-40B4-BE49-F238E27FC236}">
                <a16:creationId xmlns:a16="http://schemas.microsoft.com/office/drawing/2014/main" id="{850B30A8-25B1-4A3C-AC7B-4409683267F1}"/>
              </a:ext>
            </a:extLst>
          </p:cNvPr>
          <p:cNvSpPr/>
          <p:nvPr/>
        </p:nvSpPr>
        <p:spPr bwMode="auto">
          <a:xfrm>
            <a:off x="3185290" y="3223283"/>
            <a:ext cx="100457" cy="203703"/>
          </a:xfrm>
          <a:prstGeom prst="rect">
            <a:avLst/>
          </a:prstGeom>
          <a:solidFill>
            <a:schemeClr val="bg2"/>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44" name="Rectangle 43">
            <a:extLst>
              <a:ext uri="{FF2B5EF4-FFF2-40B4-BE49-F238E27FC236}">
                <a16:creationId xmlns:a16="http://schemas.microsoft.com/office/drawing/2014/main" id="{5567DEF6-AC9E-4F56-B876-3FB53E29257D}"/>
              </a:ext>
            </a:extLst>
          </p:cNvPr>
          <p:cNvSpPr/>
          <p:nvPr/>
        </p:nvSpPr>
        <p:spPr bwMode="auto">
          <a:xfrm>
            <a:off x="3326809" y="3227240"/>
            <a:ext cx="100457"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45" name="Rectangle 44">
            <a:extLst>
              <a:ext uri="{FF2B5EF4-FFF2-40B4-BE49-F238E27FC236}">
                <a16:creationId xmlns:a16="http://schemas.microsoft.com/office/drawing/2014/main" id="{AA0FEE9A-70DA-4B2F-99F1-E2F39E4EA6FE}"/>
              </a:ext>
            </a:extLst>
          </p:cNvPr>
          <p:cNvSpPr/>
          <p:nvPr/>
        </p:nvSpPr>
        <p:spPr bwMode="auto">
          <a:xfrm>
            <a:off x="3175861" y="3746045"/>
            <a:ext cx="100457" cy="203703"/>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46" name="Rectangle 45">
            <a:extLst>
              <a:ext uri="{FF2B5EF4-FFF2-40B4-BE49-F238E27FC236}">
                <a16:creationId xmlns:a16="http://schemas.microsoft.com/office/drawing/2014/main" id="{D54D3938-78F0-4D2D-A996-D6255C99518E}"/>
              </a:ext>
            </a:extLst>
          </p:cNvPr>
          <p:cNvSpPr/>
          <p:nvPr/>
        </p:nvSpPr>
        <p:spPr bwMode="auto">
          <a:xfrm>
            <a:off x="3317380" y="3743858"/>
            <a:ext cx="100457"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cxnSp>
        <p:nvCxnSpPr>
          <p:cNvPr id="47" name="Straight Connector 46">
            <a:extLst>
              <a:ext uri="{FF2B5EF4-FFF2-40B4-BE49-F238E27FC236}">
                <a16:creationId xmlns:a16="http://schemas.microsoft.com/office/drawing/2014/main" id="{3DA7840A-EAD1-4170-9E96-C9E532C2E07A}"/>
              </a:ext>
            </a:extLst>
          </p:cNvPr>
          <p:cNvCxnSpPr>
            <a:cxnSpLocks/>
          </p:cNvCxnSpPr>
          <p:nvPr/>
        </p:nvCxnSpPr>
        <p:spPr>
          <a:xfrm flipV="1">
            <a:off x="3182073" y="2808510"/>
            <a:ext cx="6436" cy="380323"/>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211A8FD6-1621-467D-AEF7-D0654E155203}"/>
              </a:ext>
            </a:extLst>
          </p:cNvPr>
          <p:cNvCxnSpPr>
            <a:cxnSpLocks/>
          </p:cNvCxnSpPr>
          <p:nvPr/>
        </p:nvCxnSpPr>
        <p:spPr>
          <a:xfrm flipV="1">
            <a:off x="3299603" y="2787748"/>
            <a:ext cx="413315" cy="408731"/>
          </a:xfrm>
          <a:prstGeom prst="line">
            <a:avLst/>
          </a:prstGeom>
        </p:spPr>
        <p:style>
          <a:lnRef idx="1">
            <a:schemeClr val="accent1"/>
          </a:lnRef>
          <a:fillRef idx="0">
            <a:schemeClr val="accent1"/>
          </a:fillRef>
          <a:effectRef idx="0">
            <a:schemeClr val="accent1"/>
          </a:effectRef>
          <a:fontRef idx="minor">
            <a:schemeClr val="tx1"/>
          </a:fontRef>
        </p:style>
      </p:cxnSp>
      <p:sp>
        <p:nvSpPr>
          <p:cNvPr id="49" name="Rectangle 48">
            <a:extLst>
              <a:ext uri="{FF2B5EF4-FFF2-40B4-BE49-F238E27FC236}">
                <a16:creationId xmlns:a16="http://schemas.microsoft.com/office/drawing/2014/main" id="{48A4BB25-05BD-4151-B8D0-954BC7ABF166}"/>
              </a:ext>
            </a:extLst>
          </p:cNvPr>
          <p:cNvSpPr/>
          <p:nvPr/>
        </p:nvSpPr>
        <p:spPr>
          <a:xfrm>
            <a:off x="3188508" y="2493822"/>
            <a:ext cx="528834" cy="29392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 dirty="0">
                <a:solidFill>
                  <a:schemeClr val="tx1"/>
                </a:solidFill>
              </a:rPr>
              <a:t>DL-Rx Available = 0 </a:t>
            </a:r>
          </a:p>
        </p:txBody>
      </p:sp>
      <p:sp>
        <p:nvSpPr>
          <p:cNvPr id="50" name="Rectangle 49">
            <a:extLst>
              <a:ext uri="{FF2B5EF4-FFF2-40B4-BE49-F238E27FC236}">
                <a16:creationId xmlns:a16="http://schemas.microsoft.com/office/drawing/2014/main" id="{12A6ED87-E42F-4BDD-A4B1-1C67B28CA429}"/>
              </a:ext>
            </a:extLst>
          </p:cNvPr>
          <p:cNvSpPr/>
          <p:nvPr/>
        </p:nvSpPr>
        <p:spPr bwMode="auto">
          <a:xfrm>
            <a:off x="3582472" y="3229469"/>
            <a:ext cx="100457" cy="203703"/>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51" name="Rectangle 50">
            <a:extLst>
              <a:ext uri="{FF2B5EF4-FFF2-40B4-BE49-F238E27FC236}">
                <a16:creationId xmlns:a16="http://schemas.microsoft.com/office/drawing/2014/main" id="{27D155B9-8277-4BEB-B72C-146BDFC4EB36}"/>
              </a:ext>
            </a:extLst>
          </p:cNvPr>
          <p:cNvSpPr/>
          <p:nvPr/>
        </p:nvSpPr>
        <p:spPr bwMode="auto">
          <a:xfrm>
            <a:off x="3744695" y="3229235"/>
            <a:ext cx="100457"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52" name="Rectangle 51">
            <a:extLst>
              <a:ext uri="{FF2B5EF4-FFF2-40B4-BE49-F238E27FC236}">
                <a16:creationId xmlns:a16="http://schemas.microsoft.com/office/drawing/2014/main" id="{9E8B278D-125F-4D47-8C02-481D90EF1933}"/>
              </a:ext>
            </a:extLst>
          </p:cNvPr>
          <p:cNvSpPr/>
          <p:nvPr/>
        </p:nvSpPr>
        <p:spPr bwMode="auto">
          <a:xfrm>
            <a:off x="3929429" y="3233131"/>
            <a:ext cx="100457" cy="203703"/>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53" name="Rectangle 52">
            <a:extLst>
              <a:ext uri="{FF2B5EF4-FFF2-40B4-BE49-F238E27FC236}">
                <a16:creationId xmlns:a16="http://schemas.microsoft.com/office/drawing/2014/main" id="{B2D8C007-2944-4369-B15D-C23C7A8A54C6}"/>
              </a:ext>
            </a:extLst>
          </p:cNvPr>
          <p:cNvSpPr/>
          <p:nvPr/>
        </p:nvSpPr>
        <p:spPr bwMode="auto">
          <a:xfrm>
            <a:off x="4091652" y="3232896"/>
            <a:ext cx="100457"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54" name="Rectangle 53">
            <a:extLst>
              <a:ext uri="{FF2B5EF4-FFF2-40B4-BE49-F238E27FC236}">
                <a16:creationId xmlns:a16="http://schemas.microsoft.com/office/drawing/2014/main" id="{EB40C469-27BE-4CBD-BF2F-55836C0173F7}"/>
              </a:ext>
            </a:extLst>
          </p:cNvPr>
          <p:cNvSpPr/>
          <p:nvPr/>
        </p:nvSpPr>
        <p:spPr bwMode="auto">
          <a:xfrm>
            <a:off x="3476033" y="3744920"/>
            <a:ext cx="100457" cy="203703"/>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55" name="Rectangle 54">
            <a:extLst>
              <a:ext uri="{FF2B5EF4-FFF2-40B4-BE49-F238E27FC236}">
                <a16:creationId xmlns:a16="http://schemas.microsoft.com/office/drawing/2014/main" id="{BD076B22-1109-4335-83E6-76F9B71C0D2B}"/>
              </a:ext>
            </a:extLst>
          </p:cNvPr>
          <p:cNvSpPr/>
          <p:nvPr/>
        </p:nvSpPr>
        <p:spPr bwMode="auto">
          <a:xfrm>
            <a:off x="3638256" y="3744686"/>
            <a:ext cx="100457"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56" name="Rectangle 55">
            <a:extLst>
              <a:ext uri="{FF2B5EF4-FFF2-40B4-BE49-F238E27FC236}">
                <a16:creationId xmlns:a16="http://schemas.microsoft.com/office/drawing/2014/main" id="{25FAA094-6077-4843-9B8D-3587153A52C4}"/>
              </a:ext>
            </a:extLst>
          </p:cNvPr>
          <p:cNvSpPr/>
          <p:nvPr/>
        </p:nvSpPr>
        <p:spPr bwMode="auto">
          <a:xfrm>
            <a:off x="3820479" y="3732629"/>
            <a:ext cx="100457" cy="203703"/>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57" name="Rectangle 56">
            <a:extLst>
              <a:ext uri="{FF2B5EF4-FFF2-40B4-BE49-F238E27FC236}">
                <a16:creationId xmlns:a16="http://schemas.microsoft.com/office/drawing/2014/main" id="{97F72D24-8D0C-4FF1-958F-BA100C5AC80F}"/>
              </a:ext>
            </a:extLst>
          </p:cNvPr>
          <p:cNvSpPr/>
          <p:nvPr/>
        </p:nvSpPr>
        <p:spPr bwMode="auto">
          <a:xfrm>
            <a:off x="3982702" y="3732395"/>
            <a:ext cx="100457"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cxnSp>
        <p:nvCxnSpPr>
          <p:cNvPr id="58" name="Straight Connector 57">
            <a:extLst>
              <a:ext uri="{FF2B5EF4-FFF2-40B4-BE49-F238E27FC236}">
                <a16:creationId xmlns:a16="http://schemas.microsoft.com/office/drawing/2014/main" id="{19064E59-D967-43A9-AFF0-08BE3CDB5B81}"/>
              </a:ext>
            </a:extLst>
          </p:cNvPr>
          <p:cNvCxnSpPr>
            <a:cxnSpLocks/>
          </p:cNvCxnSpPr>
          <p:nvPr/>
        </p:nvCxnSpPr>
        <p:spPr>
          <a:xfrm flipV="1">
            <a:off x="3916575" y="2829592"/>
            <a:ext cx="6436" cy="380323"/>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B95F4540-A467-4CD7-A4EE-879838DF5B0D}"/>
              </a:ext>
            </a:extLst>
          </p:cNvPr>
          <p:cNvCxnSpPr>
            <a:cxnSpLocks/>
          </p:cNvCxnSpPr>
          <p:nvPr/>
        </p:nvCxnSpPr>
        <p:spPr>
          <a:xfrm flipV="1">
            <a:off x="4034105" y="2808830"/>
            <a:ext cx="413315" cy="408731"/>
          </a:xfrm>
          <a:prstGeom prst="line">
            <a:avLst/>
          </a:prstGeom>
        </p:spPr>
        <p:style>
          <a:lnRef idx="1">
            <a:schemeClr val="accent1"/>
          </a:lnRef>
          <a:fillRef idx="0">
            <a:schemeClr val="accent1"/>
          </a:fillRef>
          <a:effectRef idx="0">
            <a:schemeClr val="accent1"/>
          </a:effectRef>
          <a:fontRef idx="minor">
            <a:schemeClr val="tx1"/>
          </a:fontRef>
        </p:style>
      </p:cxnSp>
      <p:sp>
        <p:nvSpPr>
          <p:cNvPr id="60" name="Rectangle 59">
            <a:extLst>
              <a:ext uri="{FF2B5EF4-FFF2-40B4-BE49-F238E27FC236}">
                <a16:creationId xmlns:a16="http://schemas.microsoft.com/office/drawing/2014/main" id="{B2D253F3-C987-4EF3-98AA-6B929F19949D}"/>
              </a:ext>
            </a:extLst>
          </p:cNvPr>
          <p:cNvSpPr/>
          <p:nvPr/>
        </p:nvSpPr>
        <p:spPr>
          <a:xfrm>
            <a:off x="3936653" y="2502413"/>
            <a:ext cx="528834" cy="29392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 dirty="0">
                <a:solidFill>
                  <a:schemeClr val="tx1"/>
                </a:solidFill>
              </a:rPr>
              <a:t>DL-Rx Available = 1 </a:t>
            </a:r>
          </a:p>
        </p:txBody>
      </p:sp>
      <p:sp>
        <p:nvSpPr>
          <p:cNvPr id="61" name="Rectangle 60">
            <a:extLst>
              <a:ext uri="{FF2B5EF4-FFF2-40B4-BE49-F238E27FC236}">
                <a16:creationId xmlns:a16="http://schemas.microsoft.com/office/drawing/2014/main" id="{AA1B74DC-6F69-4274-9FE3-09477590DAB7}"/>
              </a:ext>
            </a:extLst>
          </p:cNvPr>
          <p:cNvSpPr/>
          <p:nvPr/>
        </p:nvSpPr>
        <p:spPr bwMode="auto">
          <a:xfrm>
            <a:off x="4257369" y="3227240"/>
            <a:ext cx="100457" cy="203703"/>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62" name="Rectangle 61">
            <a:extLst>
              <a:ext uri="{FF2B5EF4-FFF2-40B4-BE49-F238E27FC236}">
                <a16:creationId xmlns:a16="http://schemas.microsoft.com/office/drawing/2014/main" id="{50FEF3C4-0B5C-4100-AEDB-FA445C238A4D}"/>
              </a:ext>
            </a:extLst>
          </p:cNvPr>
          <p:cNvSpPr/>
          <p:nvPr/>
        </p:nvSpPr>
        <p:spPr bwMode="auto">
          <a:xfrm>
            <a:off x="4403962" y="3224522"/>
            <a:ext cx="100457"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63" name="Rectangle 62">
            <a:extLst>
              <a:ext uri="{FF2B5EF4-FFF2-40B4-BE49-F238E27FC236}">
                <a16:creationId xmlns:a16="http://schemas.microsoft.com/office/drawing/2014/main" id="{6F240F72-86BB-4283-943B-A69352C4C199}"/>
              </a:ext>
            </a:extLst>
          </p:cNvPr>
          <p:cNvSpPr/>
          <p:nvPr/>
        </p:nvSpPr>
        <p:spPr bwMode="auto">
          <a:xfrm>
            <a:off x="4318894" y="3742585"/>
            <a:ext cx="100457" cy="203703"/>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64" name="Rectangle 63">
            <a:extLst>
              <a:ext uri="{FF2B5EF4-FFF2-40B4-BE49-F238E27FC236}">
                <a16:creationId xmlns:a16="http://schemas.microsoft.com/office/drawing/2014/main" id="{3DBEFA8E-871F-405B-8D4A-B6036E50A08D}"/>
              </a:ext>
            </a:extLst>
          </p:cNvPr>
          <p:cNvSpPr/>
          <p:nvPr/>
        </p:nvSpPr>
        <p:spPr bwMode="auto">
          <a:xfrm>
            <a:off x="4465487" y="3739866"/>
            <a:ext cx="100457"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65" name="Rectangle 64">
            <a:extLst>
              <a:ext uri="{FF2B5EF4-FFF2-40B4-BE49-F238E27FC236}">
                <a16:creationId xmlns:a16="http://schemas.microsoft.com/office/drawing/2014/main" id="{C446CD43-6910-47FE-9278-46DEE7B05223}"/>
              </a:ext>
            </a:extLst>
          </p:cNvPr>
          <p:cNvSpPr/>
          <p:nvPr/>
        </p:nvSpPr>
        <p:spPr bwMode="auto">
          <a:xfrm>
            <a:off x="4541122" y="3232896"/>
            <a:ext cx="117165" cy="203703"/>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66" name="Rectangle 65">
            <a:extLst>
              <a:ext uri="{FF2B5EF4-FFF2-40B4-BE49-F238E27FC236}">
                <a16:creationId xmlns:a16="http://schemas.microsoft.com/office/drawing/2014/main" id="{4A5124F1-1B33-405F-87AA-A6866BC5795A}"/>
              </a:ext>
            </a:extLst>
          </p:cNvPr>
          <p:cNvSpPr/>
          <p:nvPr/>
        </p:nvSpPr>
        <p:spPr bwMode="auto">
          <a:xfrm>
            <a:off x="4682007" y="3230177"/>
            <a:ext cx="117165"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67" name="Rectangle 66">
            <a:extLst>
              <a:ext uri="{FF2B5EF4-FFF2-40B4-BE49-F238E27FC236}">
                <a16:creationId xmlns:a16="http://schemas.microsoft.com/office/drawing/2014/main" id="{4C770B9C-2EAE-43C5-9249-8638DCD252A5}"/>
              </a:ext>
            </a:extLst>
          </p:cNvPr>
          <p:cNvSpPr/>
          <p:nvPr/>
        </p:nvSpPr>
        <p:spPr bwMode="auto">
          <a:xfrm>
            <a:off x="4609480" y="3736238"/>
            <a:ext cx="100457" cy="203703"/>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68" name="Rectangle 67">
            <a:extLst>
              <a:ext uri="{FF2B5EF4-FFF2-40B4-BE49-F238E27FC236}">
                <a16:creationId xmlns:a16="http://schemas.microsoft.com/office/drawing/2014/main" id="{AFC87AE8-D1C1-4DA1-B16F-E51408485C48}"/>
              </a:ext>
            </a:extLst>
          </p:cNvPr>
          <p:cNvSpPr/>
          <p:nvPr/>
        </p:nvSpPr>
        <p:spPr bwMode="auto">
          <a:xfrm>
            <a:off x="4756073" y="3733520"/>
            <a:ext cx="100457"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Tree>
    <p:extLst>
      <p:ext uri="{BB962C8B-B14F-4D97-AF65-F5344CB8AC3E}">
        <p14:creationId xmlns:p14="http://schemas.microsoft.com/office/powerpoint/2010/main" val="26620762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55F5EA4-FBEF-4807-B3C5-440BE75C9ECF}"/>
              </a:ext>
            </a:extLst>
          </p:cNvPr>
          <p:cNvSpPr>
            <a:spLocks noGrp="1"/>
          </p:cNvSpPr>
          <p:nvPr>
            <p:ph type="title"/>
          </p:nvPr>
        </p:nvSpPr>
        <p:spPr/>
        <p:txBody>
          <a:bodyPr/>
          <a:lstStyle/>
          <a:p>
            <a:r>
              <a:rPr lang="en-US" dirty="0"/>
              <a:t>Traffic separation vs PPDU alignment vs Do nothing</a:t>
            </a:r>
          </a:p>
        </p:txBody>
      </p:sp>
      <p:sp>
        <p:nvSpPr>
          <p:cNvPr id="4" name="Slide Number Placeholder 3">
            <a:extLst>
              <a:ext uri="{FF2B5EF4-FFF2-40B4-BE49-F238E27FC236}">
                <a16:creationId xmlns:a16="http://schemas.microsoft.com/office/drawing/2014/main" id="{CFD2CFFD-D61F-48DE-A0B3-6447D8C42C37}"/>
              </a:ext>
            </a:extLst>
          </p:cNvPr>
          <p:cNvSpPr>
            <a:spLocks noGrp="1"/>
          </p:cNvSpPr>
          <p:nvPr>
            <p:ph type="sldNum" sz="quarter" idx="12"/>
          </p:nvPr>
        </p:nvSpPr>
        <p:spPr/>
        <p:txBody>
          <a:bodyPr/>
          <a:lstStyle/>
          <a:p>
            <a:fld id="{EE2556C5-CE8C-6547-B838-EA80C61A4AF7}" type="slidenum">
              <a:rPr lang="en-US" smtClean="0"/>
              <a:pPr/>
              <a:t>14</a:t>
            </a:fld>
            <a:endParaRPr lang="en-US" dirty="0"/>
          </a:p>
        </p:txBody>
      </p:sp>
      <p:sp>
        <p:nvSpPr>
          <p:cNvPr id="6" name="Content Placeholder 1">
            <a:extLst>
              <a:ext uri="{FF2B5EF4-FFF2-40B4-BE49-F238E27FC236}">
                <a16:creationId xmlns:a16="http://schemas.microsoft.com/office/drawing/2014/main" id="{AFADB67E-CE54-4E96-834D-52E21A551271}"/>
              </a:ext>
            </a:extLst>
          </p:cNvPr>
          <p:cNvSpPr>
            <a:spLocks noGrp="1"/>
          </p:cNvSpPr>
          <p:nvPr>
            <p:ph idx="1"/>
          </p:nvPr>
        </p:nvSpPr>
        <p:spPr>
          <a:xfrm>
            <a:off x="685800" y="4005661"/>
            <a:ext cx="7772400" cy="667241"/>
          </a:xfrm>
        </p:spPr>
        <p:txBody>
          <a:bodyPr/>
          <a:lstStyle/>
          <a:p>
            <a:pPr lvl="1"/>
            <a:r>
              <a:rPr lang="en-US" sz="1600" dirty="0"/>
              <a:t>Traffic separation naturally enable traffic in all 4 possible cases</a:t>
            </a:r>
          </a:p>
          <a:p>
            <a:pPr marL="0" indent="0">
              <a:buNone/>
            </a:pPr>
            <a:endParaRPr lang="en-US" sz="2000" dirty="0"/>
          </a:p>
        </p:txBody>
      </p:sp>
      <p:pic>
        <p:nvPicPr>
          <p:cNvPr id="5" name="Picture 4">
            <a:extLst>
              <a:ext uri="{FF2B5EF4-FFF2-40B4-BE49-F238E27FC236}">
                <a16:creationId xmlns:a16="http://schemas.microsoft.com/office/drawing/2014/main" id="{56B0749F-A922-44AB-8C20-2BA312B33917}"/>
              </a:ext>
            </a:extLst>
          </p:cNvPr>
          <p:cNvPicPr>
            <a:picLocks noChangeAspect="1"/>
          </p:cNvPicPr>
          <p:nvPr/>
        </p:nvPicPr>
        <p:blipFill>
          <a:blip r:embed="rId2"/>
          <a:stretch>
            <a:fillRect/>
          </a:stretch>
        </p:blipFill>
        <p:spPr>
          <a:xfrm>
            <a:off x="685800" y="1306016"/>
            <a:ext cx="7911897" cy="2202994"/>
          </a:xfrm>
          <a:prstGeom prst="rect">
            <a:avLst/>
          </a:prstGeom>
        </p:spPr>
      </p:pic>
    </p:spTree>
    <p:extLst>
      <p:ext uri="{BB962C8B-B14F-4D97-AF65-F5344CB8AC3E}">
        <p14:creationId xmlns:p14="http://schemas.microsoft.com/office/powerpoint/2010/main" val="31288650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B73960B-8B79-4C42-8CED-71D4AD00278C}"/>
              </a:ext>
            </a:extLst>
          </p:cNvPr>
          <p:cNvSpPr>
            <a:spLocks noGrp="1"/>
          </p:cNvSpPr>
          <p:nvPr>
            <p:ph idx="1"/>
          </p:nvPr>
        </p:nvSpPr>
        <p:spPr>
          <a:xfrm>
            <a:off x="684213" y="1232965"/>
            <a:ext cx="7772400" cy="3344989"/>
          </a:xfrm>
        </p:spPr>
        <p:txBody>
          <a:bodyPr/>
          <a:lstStyle/>
          <a:p>
            <a:pPr>
              <a:spcBef>
                <a:spcPts val="600"/>
              </a:spcBef>
            </a:pPr>
            <a:r>
              <a:rPr lang="en-US" sz="1400" dirty="0"/>
              <a:t>Traffic separation enable traffic in both directions in case of DL/UL mix for all observed configurations in isolated 1 AP 1 STA case</a:t>
            </a:r>
          </a:p>
          <a:p>
            <a:pPr lvl="1">
              <a:spcBef>
                <a:spcPts val="600"/>
              </a:spcBef>
            </a:pPr>
            <a:r>
              <a:rPr lang="en-US" sz="1100" dirty="0"/>
              <a:t>Note: in generic 1 AP/Many STAs a conflict of DL/UL traffic at non-STR STA will happen less often.</a:t>
            </a:r>
          </a:p>
          <a:p>
            <a:pPr>
              <a:spcBef>
                <a:spcPts val="600"/>
              </a:spcBef>
            </a:pPr>
            <a:r>
              <a:rPr lang="en-US" sz="1400" dirty="0"/>
              <a:t>PPDU end alignment enable </a:t>
            </a:r>
            <a:r>
              <a:rPr lang="en-US" sz="1400" dirty="0" err="1"/>
              <a:t>nAP</a:t>
            </a:r>
            <a:r>
              <a:rPr lang="en-US" sz="1400" dirty="0"/>
              <a:t>/</a:t>
            </a:r>
            <a:r>
              <a:rPr lang="en-US" sz="1400" dirty="0" err="1"/>
              <a:t>iSTA</a:t>
            </a:r>
            <a:r>
              <a:rPr lang="en-US" sz="1400" dirty="0"/>
              <a:t> case and improve UL throughput in </a:t>
            </a:r>
            <a:r>
              <a:rPr lang="en-US" sz="1400" dirty="0" err="1"/>
              <a:t>iAP</a:t>
            </a:r>
            <a:r>
              <a:rPr lang="en-US" sz="1400" dirty="0"/>
              <a:t>/</a:t>
            </a:r>
            <a:r>
              <a:rPr lang="en-US" sz="1400" dirty="0" err="1"/>
              <a:t>iSTA</a:t>
            </a:r>
            <a:r>
              <a:rPr lang="en-US" sz="1400" dirty="0"/>
              <a:t> case</a:t>
            </a:r>
          </a:p>
          <a:p>
            <a:pPr>
              <a:spcBef>
                <a:spcPts val="600"/>
              </a:spcBef>
            </a:pPr>
            <a:r>
              <a:rPr lang="en-US" sz="1400" dirty="0"/>
              <a:t>Amount of shared information/level of AP/STA integration greatly </a:t>
            </a:r>
            <a:r>
              <a:rPr lang="en-US" sz="1400" dirty="0">
                <a:solidFill>
                  <a:srgbClr val="FF0000"/>
                </a:solidFill>
              </a:rPr>
              <a:t>affect results </a:t>
            </a:r>
            <a:r>
              <a:rPr lang="en-US" sz="1400" dirty="0"/>
              <a:t>and need to be </a:t>
            </a:r>
            <a:r>
              <a:rPr lang="en-US" sz="1400" dirty="0">
                <a:solidFill>
                  <a:srgbClr val="FF0000"/>
                </a:solidFill>
              </a:rPr>
              <a:t>explicitly considered/mentioned </a:t>
            </a:r>
            <a:r>
              <a:rPr lang="en-US" sz="1400" dirty="0"/>
              <a:t>in behavior analysis</a:t>
            </a:r>
          </a:p>
          <a:p>
            <a:pPr lvl="1">
              <a:spcBef>
                <a:spcPts val="600"/>
              </a:spcBef>
            </a:pPr>
            <a:r>
              <a:rPr lang="en-US" sz="1100" dirty="0"/>
              <a:t>Having </a:t>
            </a:r>
            <a:r>
              <a:rPr lang="en-US" sz="1100" b="1" dirty="0"/>
              <a:t>asymmetrical</a:t>
            </a:r>
            <a:r>
              <a:rPr lang="en-US" sz="1100" dirty="0"/>
              <a:t> setup, like </a:t>
            </a:r>
            <a:r>
              <a:rPr lang="en-US" sz="1100" dirty="0" err="1"/>
              <a:t>iAP</a:t>
            </a:r>
            <a:r>
              <a:rPr lang="en-US" sz="1100" dirty="0"/>
              <a:t>/</a:t>
            </a:r>
            <a:r>
              <a:rPr lang="en-US" sz="1100" dirty="0" err="1"/>
              <a:t>nSTA</a:t>
            </a:r>
            <a:r>
              <a:rPr lang="en-US" sz="1100" dirty="0"/>
              <a:t> or </a:t>
            </a:r>
            <a:r>
              <a:rPr lang="en-US" sz="1100" dirty="0" err="1"/>
              <a:t>nAP</a:t>
            </a:r>
            <a:r>
              <a:rPr lang="en-US" sz="1100" dirty="0"/>
              <a:t>/</a:t>
            </a:r>
            <a:r>
              <a:rPr lang="en-US" sz="1100" dirty="0" err="1"/>
              <a:t>iSTA</a:t>
            </a:r>
            <a:r>
              <a:rPr lang="en-US" sz="1100" dirty="0">
                <a:solidFill>
                  <a:srgbClr val="FF0000"/>
                </a:solidFill>
              </a:rPr>
              <a:t>, </a:t>
            </a:r>
            <a:r>
              <a:rPr lang="en-US" sz="1100" b="1" dirty="0"/>
              <a:t>harm</a:t>
            </a:r>
            <a:r>
              <a:rPr lang="en-US" sz="1100" dirty="0"/>
              <a:t> overall system behavior</a:t>
            </a:r>
          </a:p>
          <a:p>
            <a:pPr>
              <a:spcBef>
                <a:spcPts val="600"/>
              </a:spcBef>
            </a:pPr>
            <a:r>
              <a:rPr lang="en-US" sz="1400" dirty="0"/>
              <a:t>JMPC work </a:t>
            </a:r>
            <a:r>
              <a:rPr lang="en-US" sz="1400" dirty="0">
                <a:solidFill>
                  <a:srgbClr val="FF0000"/>
                </a:solidFill>
              </a:rPr>
              <a:t>only in one case </a:t>
            </a:r>
            <a:r>
              <a:rPr lang="en-US" sz="1400" dirty="0"/>
              <a:t>– when devices have full information and able to grab medium at the same time</a:t>
            </a:r>
          </a:p>
          <a:p>
            <a:pPr lvl="1">
              <a:spcBef>
                <a:spcPts val="600"/>
              </a:spcBef>
            </a:pPr>
            <a:r>
              <a:rPr lang="en-US" sz="1100" dirty="0"/>
              <a:t>Both parties shall be able to synchronize their start of PPDU not always possible</a:t>
            </a:r>
          </a:p>
          <a:p>
            <a:pPr lvl="1">
              <a:spcBef>
                <a:spcPts val="600"/>
              </a:spcBef>
            </a:pPr>
            <a:r>
              <a:rPr lang="en-US" sz="1100" dirty="0"/>
              <a:t>Synchronization is an issue in a non-isolated</a:t>
            </a:r>
          </a:p>
        </p:txBody>
      </p:sp>
      <p:sp>
        <p:nvSpPr>
          <p:cNvPr id="3" name="Title 2">
            <a:extLst>
              <a:ext uri="{FF2B5EF4-FFF2-40B4-BE49-F238E27FC236}">
                <a16:creationId xmlns:a16="http://schemas.microsoft.com/office/drawing/2014/main" id="{3A6DFFF5-BEEE-4A3C-B04D-5829FFF339FF}"/>
              </a:ext>
            </a:extLst>
          </p:cNvPr>
          <p:cNvSpPr>
            <a:spLocks noGrp="1"/>
          </p:cNvSpPr>
          <p:nvPr>
            <p:ph type="title"/>
          </p:nvPr>
        </p:nvSpPr>
        <p:spPr/>
        <p:txBody>
          <a:bodyPr/>
          <a:lstStyle/>
          <a:p>
            <a:r>
              <a:rPr lang="en-US" dirty="0"/>
              <a:t>Conclusion</a:t>
            </a:r>
          </a:p>
        </p:txBody>
      </p:sp>
      <p:sp>
        <p:nvSpPr>
          <p:cNvPr id="4" name="Slide Number Placeholder 3">
            <a:extLst>
              <a:ext uri="{FF2B5EF4-FFF2-40B4-BE49-F238E27FC236}">
                <a16:creationId xmlns:a16="http://schemas.microsoft.com/office/drawing/2014/main" id="{4ADBEAAB-488C-4B60-9A40-B381A06C79F3}"/>
              </a:ext>
            </a:extLst>
          </p:cNvPr>
          <p:cNvSpPr>
            <a:spLocks noGrp="1"/>
          </p:cNvSpPr>
          <p:nvPr>
            <p:ph type="sldNum" sz="quarter" idx="12"/>
          </p:nvPr>
        </p:nvSpPr>
        <p:spPr/>
        <p:txBody>
          <a:bodyPr/>
          <a:lstStyle/>
          <a:p>
            <a:fld id="{EE2556C5-CE8C-6547-B838-EA80C61A4AF7}" type="slidenum">
              <a:rPr lang="en-US" smtClean="0"/>
              <a:pPr/>
              <a:t>15</a:t>
            </a:fld>
            <a:endParaRPr lang="en-US" dirty="0"/>
          </a:p>
        </p:txBody>
      </p:sp>
    </p:spTree>
    <p:extLst>
      <p:ext uri="{BB962C8B-B14F-4D97-AF65-F5344CB8AC3E}">
        <p14:creationId xmlns:p14="http://schemas.microsoft.com/office/powerpoint/2010/main" val="14604480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F49518C-550A-4633-94F7-B7E6606DFE9E}"/>
              </a:ext>
            </a:extLst>
          </p:cNvPr>
          <p:cNvSpPr>
            <a:spLocks noGrp="1"/>
          </p:cNvSpPr>
          <p:nvPr>
            <p:ph idx="1"/>
          </p:nvPr>
        </p:nvSpPr>
        <p:spPr/>
        <p:txBody>
          <a:bodyPr/>
          <a:lstStyle/>
          <a:p>
            <a:r>
              <a:rPr lang="en-US" dirty="0"/>
              <a:t>Do you agree 802.11be as a part of R1 spec development focus on the following ML device configurations:</a:t>
            </a:r>
          </a:p>
          <a:p>
            <a:pPr lvl="1"/>
            <a:r>
              <a:rPr lang="en-US" sz="1600" dirty="0"/>
              <a:t>STR STA MLD</a:t>
            </a:r>
          </a:p>
          <a:p>
            <a:pPr lvl="1"/>
            <a:r>
              <a:rPr lang="en-US" sz="1600" dirty="0"/>
              <a:t>non-STR non-AP MLD</a:t>
            </a:r>
          </a:p>
        </p:txBody>
      </p:sp>
      <p:sp>
        <p:nvSpPr>
          <p:cNvPr id="3" name="Title 2">
            <a:extLst>
              <a:ext uri="{FF2B5EF4-FFF2-40B4-BE49-F238E27FC236}">
                <a16:creationId xmlns:a16="http://schemas.microsoft.com/office/drawing/2014/main" id="{24BD5E2E-B1CE-441A-94A7-CC87DB6CEABC}"/>
              </a:ext>
            </a:extLst>
          </p:cNvPr>
          <p:cNvSpPr>
            <a:spLocks noGrp="1"/>
          </p:cNvSpPr>
          <p:nvPr>
            <p:ph type="title"/>
          </p:nvPr>
        </p:nvSpPr>
        <p:spPr/>
        <p:txBody>
          <a:bodyPr/>
          <a:lstStyle/>
          <a:p>
            <a:r>
              <a:rPr lang="en-US" dirty="0"/>
              <a:t>Straw poll 1</a:t>
            </a:r>
          </a:p>
        </p:txBody>
      </p:sp>
      <p:sp>
        <p:nvSpPr>
          <p:cNvPr id="4" name="Slide Number Placeholder 3">
            <a:extLst>
              <a:ext uri="{FF2B5EF4-FFF2-40B4-BE49-F238E27FC236}">
                <a16:creationId xmlns:a16="http://schemas.microsoft.com/office/drawing/2014/main" id="{AEE89673-DFAB-4322-A2DD-5214723C1B6F}"/>
              </a:ext>
            </a:extLst>
          </p:cNvPr>
          <p:cNvSpPr>
            <a:spLocks noGrp="1"/>
          </p:cNvSpPr>
          <p:nvPr>
            <p:ph type="sldNum" sz="quarter" idx="12"/>
          </p:nvPr>
        </p:nvSpPr>
        <p:spPr/>
        <p:txBody>
          <a:bodyPr/>
          <a:lstStyle/>
          <a:p>
            <a:fld id="{EE2556C5-CE8C-6547-B838-EA80C61A4AF7}" type="slidenum">
              <a:rPr lang="en-US" smtClean="0"/>
              <a:pPr/>
              <a:t>16</a:t>
            </a:fld>
            <a:endParaRPr lang="en-US" dirty="0"/>
          </a:p>
        </p:txBody>
      </p:sp>
    </p:spTree>
    <p:extLst>
      <p:ext uri="{BB962C8B-B14F-4D97-AF65-F5344CB8AC3E}">
        <p14:creationId xmlns:p14="http://schemas.microsoft.com/office/powerpoint/2010/main" val="33776741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9850F98-5018-4890-A79D-BD099EA63C82}"/>
              </a:ext>
            </a:extLst>
          </p:cNvPr>
          <p:cNvSpPr>
            <a:spLocks noGrp="1"/>
          </p:cNvSpPr>
          <p:nvPr>
            <p:ph idx="1"/>
          </p:nvPr>
        </p:nvSpPr>
        <p:spPr/>
        <p:txBody>
          <a:bodyPr/>
          <a:lstStyle/>
          <a:p>
            <a:r>
              <a:rPr lang="en-US" dirty="0"/>
              <a:t>Do you agree as a part of R1 spec development 802.11be when defining modes of operation with concurrent transmission on multiple links for devices with non-STR capabilities to focus on modes where STR AP MLD is the initiator of such transmission.</a:t>
            </a:r>
          </a:p>
          <a:p>
            <a:endParaRPr lang="en-US" dirty="0"/>
          </a:p>
        </p:txBody>
      </p:sp>
      <p:sp>
        <p:nvSpPr>
          <p:cNvPr id="3" name="Title 2">
            <a:extLst>
              <a:ext uri="{FF2B5EF4-FFF2-40B4-BE49-F238E27FC236}">
                <a16:creationId xmlns:a16="http://schemas.microsoft.com/office/drawing/2014/main" id="{8367D1D8-ABCA-47BF-9CCE-6E1EE6B652FA}"/>
              </a:ext>
            </a:extLst>
          </p:cNvPr>
          <p:cNvSpPr>
            <a:spLocks noGrp="1"/>
          </p:cNvSpPr>
          <p:nvPr>
            <p:ph type="title"/>
          </p:nvPr>
        </p:nvSpPr>
        <p:spPr/>
        <p:txBody>
          <a:bodyPr/>
          <a:lstStyle/>
          <a:p>
            <a:r>
              <a:rPr lang="en-US" dirty="0"/>
              <a:t>Straw poll 2</a:t>
            </a:r>
          </a:p>
        </p:txBody>
      </p:sp>
      <p:sp>
        <p:nvSpPr>
          <p:cNvPr id="4" name="Slide Number Placeholder 3">
            <a:extLst>
              <a:ext uri="{FF2B5EF4-FFF2-40B4-BE49-F238E27FC236}">
                <a16:creationId xmlns:a16="http://schemas.microsoft.com/office/drawing/2014/main" id="{56C86060-9F53-4504-A521-F95A78298478}"/>
              </a:ext>
            </a:extLst>
          </p:cNvPr>
          <p:cNvSpPr>
            <a:spLocks noGrp="1"/>
          </p:cNvSpPr>
          <p:nvPr>
            <p:ph type="sldNum" sz="quarter" idx="12"/>
          </p:nvPr>
        </p:nvSpPr>
        <p:spPr/>
        <p:txBody>
          <a:bodyPr/>
          <a:lstStyle/>
          <a:p>
            <a:fld id="{EE2556C5-CE8C-6547-B838-EA80C61A4AF7}" type="slidenum">
              <a:rPr lang="en-US" smtClean="0"/>
              <a:pPr/>
              <a:t>17</a:t>
            </a:fld>
            <a:endParaRPr lang="en-US" dirty="0"/>
          </a:p>
        </p:txBody>
      </p:sp>
    </p:spTree>
    <p:extLst>
      <p:ext uri="{BB962C8B-B14F-4D97-AF65-F5344CB8AC3E}">
        <p14:creationId xmlns:p14="http://schemas.microsoft.com/office/powerpoint/2010/main" val="22930933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8E41AF7-0737-4298-9913-A48A9B4BAF69}"/>
              </a:ext>
            </a:extLst>
          </p:cNvPr>
          <p:cNvSpPr>
            <a:spLocks noGrp="1"/>
          </p:cNvSpPr>
          <p:nvPr>
            <p:ph idx="1"/>
          </p:nvPr>
        </p:nvSpPr>
        <p:spPr>
          <a:xfrm>
            <a:off x="685799" y="1161535"/>
            <a:ext cx="8309919" cy="2990335"/>
          </a:xfrm>
        </p:spPr>
        <p:txBody>
          <a:bodyPr/>
          <a:lstStyle/>
          <a:p>
            <a:pPr marL="0" indent="0">
              <a:buNone/>
            </a:pPr>
            <a:r>
              <a:rPr lang="en-US" sz="1600" dirty="0"/>
              <a:t>Intro: DL/UL separation can be enabled/controlled today by the STA by using power management mode changes, or power state changes, or availability state change.</a:t>
            </a:r>
          </a:p>
          <a:p>
            <a:pPr lvl="1"/>
            <a:r>
              <a:rPr lang="en-US" sz="1200" dirty="0"/>
              <a:t> </a:t>
            </a:r>
            <a:r>
              <a:rPr lang="en-US" sz="1600" dirty="0"/>
              <a:t>As AP MLD will buffer DL BUs when the STA is in doze state/unavailable </a:t>
            </a:r>
            <a:endParaRPr lang="en-US" sz="1800" dirty="0"/>
          </a:p>
          <a:p>
            <a:pPr lvl="1"/>
            <a:endParaRPr lang="en-US" sz="1800" dirty="0"/>
          </a:p>
          <a:p>
            <a:pPr lvl="1"/>
            <a:endParaRPr lang="en-US" sz="1800" dirty="0"/>
          </a:p>
          <a:p>
            <a:r>
              <a:rPr lang="en-US" dirty="0"/>
              <a:t>Do you agree to extend the conditions for which a STA can change its power states/availability states</a:t>
            </a:r>
          </a:p>
          <a:p>
            <a:pPr lvl="1"/>
            <a:r>
              <a:rPr lang="en-US" sz="1800" dirty="0"/>
              <a:t>For example, during a U-APSD service period, being able to go to doze state at any time</a:t>
            </a:r>
          </a:p>
          <a:p>
            <a:pPr lvl="1"/>
            <a:endParaRPr lang="en-US" sz="1600" dirty="0"/>
          </a:p>
        </p:txBody>
      </p:sp>
      <p:sp>
        <p:nvSpPr>
          <p:cNvPr id="3" name="Title 2">
            <a:extLst>
              <a:ext uri="{FF2B5EF4-FFF2-40B4-BE49-F238E27FC236}">
                <a16:creationId xmlns:a16="http://schemas.microsoft.com/office/drawing/2014/main" id="{ED6DCB27-2E94-4AEF-B4FF-488F03E51164}"/>
              </a:ext>
            </a:extLst>
          </p:cNvPr>
          <p:cNvSpPr>
            <a:spLocks noGrp="1"/>
          </p:cNvSpPr>
          <p:nvPr>
            <p:ph type="title"/>
          </p:nvPr>
        </p:nvSpPr>
        <p:spPr/>
        <p:txBody>
          <a:bodyPr/>
          <a:lstStyle/>
          <a:p>
            <a:r>
              <a:rPr lang="en-US" dirty="0"/>
              <a:t>Straw poll 3</a:t>
            </a:r>
          </a:p>
        </p:txBody>
      </p:sp>
      <p:sp>
        <p:nvSpPr>
          <p:cNvPr id="4" name="Slide Number Placeholder 3">
            <a:extLst>
              <a:ext uri="{FF2B5EF4-FFF2-40B4-BE49-F238E27FC236}">
                <a16:creationId xmlns:a16="http://schemas.microsoft.com/office/drawing/2014/main" id="{880F6732-0C0F-4663-9CE5-EB4E6B3FF5A7}"/>
              </a:ext>
            </a:extLst>
          </p:cNvPr>
          <p:cNvSpPr>
            <a:spLocks noGrp="1"/>
          </p:cNvSpPr>
          <p:nvPr>
            <p:ph type="sldNum" sz="quarter" idx="12"/>
          </p:nvPr>
        </p:nvSpPr>
        <p:spPr/>
        <p:txBody>
          <a:bodyPr/>
          <a:lstStyle/>
          <a:p>
            <a:fld id="{EE2556C5-CE8C-6547-B838-EA80C61A4AF7}" type="slidenum">
              <a:rPr lang="en-US" smtClean="0"/>
              <a:pPr/>
              <a:t>18</a:t>
            </a:fld>
            <a:endParaRPr lang="en-US" dirty="0"/>
          </a:p>
        </p:txBody>
      </p:sp>
    </p:spTree>
    <p:extLst>
      <p:ext uri="{BB962C8B-B14F-4D97-AF65-F5344CB8AC3E}">
        <p14:creationId xmlns:p14="http://schemas.microsoft.com/office/powerpoint/2010/main" val="23140782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DBC6BC4-A33E-43E0-9387-763BFF62FF43}"/>
              </a:ext>
            </a:extLst>
          </p:cNvPr>
          <p:cNvSpPr>
            <a:spLocks noGrp="1"/>
          </p:cNvSpPr>
          <p:nvPr>
            <p:ph idx="1"/>
          </p:nvPr>
        </p:nvSpPr>
        <p:spPr/>
        <p:txBody>
          <a:bodyPr/>
          <a:lstStyle/>
          <a:p>
            <a:r>
              <a:rPr lang="en-US" dirty="0"/>
              <a:t>Do you agree that STR AP MLD shall not be constrained to align end of PPDU in a concurrent DL transmission to a non-STR non-AP MLD.</a:t>
            </a:r>
          </a:p>
          <a:p>
            <a:pPr lvl="1"/>
            <a:r>
              <a:rPr lang="en-US" sz="1600" dirty="0"/>
              <a:t>The alignment procedure is implementation-specific</a:t>
            </a:r>
          </a:p>
        </p:txBody>
      </p:sp>
      <p:sp>
        <p:nvSpPr>
          <p:cNvPr id="3" name="Title 2">
            <a:extLst>
              <a:ext uri="{FF2B5EF4-FFF2-40B4-BE49-F238E27FC236}">
                <a16:creationId xmlns:a16="http://schemas.microsoft.com/office/drawing/2014/main" id="{456E547D-F4A7-44FA-A7CD-6055B60498A8}"/>
              </a:ext>
            </a:extLst>
          </p:cNvPr>
          <p:cNvSpPr>
            <a:spLocks noGrp="1"/>
          </p:cNvSpPr>
          <p:nvPr>
            <p:ph type="title"/>
          </p:nvPr>
        </p:nvSpPr>
        <p:spPr/>
        <p:txBody>
          <a:bodyPr/>
          <a:lstStyle/>
          <a:p>
            <a:r>
              <a:rPr lang="en-US" dirty="0"/>
              <a:t>Straw poll 4</a:t>
            </a:r>
          </a:p>
        </p:txBody>
      </p:sp>
      <p:sp>
        <p:nvSpPr>
          <p:cNvPr id="4" name="Slide Number Placeholder 3">
            <a:extLst>
              <a:ext uri="{FF2B5EF4-FFF2-40B4-BE49-F238E27FC236}">
                <a16:creationId xmlns:a16="http://schemas.microsoft.com/office/drawing/2014/main" id="{0465E112-B83E-4E36-8C23-98C013FC8497}"/>
              </a:ext>
            </a:extLst>
          </p:cNvPr>
          <p:cNvSpPr>
            <a:spLocks noGrp="1"/>
          </p:cNvSpPr>
          <p:nvPr>
            <p:ph type="sldNum" sz="quarter" idx="12"/>
          </p:nvPr>
        </p:nvSpPr>
        <p:spPr/>
        <p:txBody>
          <a:bodyPr/>
          <a:lstStyle/>
          <a:p>
            <a:fld id="{EE2556C5-CE8C-6547-B838-EA80C61A4AF7}" type="slidenum">
              <a:rPr lang="en-US" smtClean="0"/>
              <a:pPr/>
              <a:t>19</a:t>
            </a:fld>
            <a:endParaRPr lang="en-US" dirty="0"/>
          </a:p>
        </p:txBody>
      </p:sp>
    </p:spTree>
    <p:extLst>
      <p:ext uri="{BB962C8B-B14F-4D97-AF65-F5344CB8AC3E}">
        <p14:creationId xmlns:p14="http://schemas.microsoft.com/office/powerpoint/2010/main" val="1485404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4944" y="469900"/>
            <a:ext cx="7772856" cy="551322"/>
          </a:xfrm>
        </p:spPr>
        <p:txBody>
          <a:bodyPr/>
          <a:lstStyle/>
          <a:p>
            <a:r>
              <a:rPr lang="en-US" dirty="0">
                <a:latin typeface="+mj-lt"/>
              </a:rPr>
              <a:t>Recap [1, 2]:</a:t>
            </a: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2</a:t>
            </a:fld>
            <a:endParaRPr lang="en-US" sz="1200" dirty="0">
              <a:latin typeface="+mj-lt"/>
            </a:endParaRPr>
          </a:p>
        </p:txBody>
      </p:sp>
      <p:sp>
        <p:nvSpPr>
          <p:cNvPr id="4" name="Text Placeholder 3"/>
          <p:cNvSpPr>
            <a:spLocks noGrp="1"/>
          </p:cNvSpPr>
          <p:nvPr>
            <p:ph type="body" sz="quarter" idx="13"/>
          </p:nvPr>
        </p:nvSpPr>
        <p:spPr>
          <a:xfrm>
            <a:off x="455612" y="1131849"/>
            <a:ext cx="8192879" cy="3498311"/>
          </a:xfrm>
        </p:spPr>
        <p:txBody>
          <a:bodyPr>
            <a:normAutofit/>
          </a:bodyPr>
          <a:lstStyle/>
          <a:p>
            <a:pPr>
              <a:spcBef>
                <a:spcPts val="600"/>
              </a:spcBef>
            </a:pPr>
            <a:r>
              <a:rPr lang="en-US" sz="1400" dirty="0">
                <a:latin typeface="+mn-lt"/>
              </a:rPr>
              <a:t>In [1] we proposed classification of multi-link device operations based on channel access capabilities</a:t>
            </a:r>
          </a:p>
          <a:p>
            <a:pPr lvl="1">
              <a:spcBef>
                <a:spcPts val="600"/>
              </a:spcBef>
            </a:pPr>
            <a:r>
              <a:rPr lang="en-US" sz="1100" dirty="0">
                <a:latin typeface="+mn-lt"/>
              </a:rPr>
              <a:t>SPC – single primary channel operation; ~1.27x gain over single link</a:t>
            </a:r>
          </a:p>
          <a:p>
            <a:pPr lvl="1">
              <a:spcBef>
                <a:spcPts val="600"/>
              </a:spcBef>
            </a:pPr>
            <a:r>
              <a:rPr lang="en-US" sz="1100" dirty="0">
                <a:latin typeface="+mn-lt"/>
              </a:rPr>
              <a:t>MPC – multiple primary channel operation; ~2.09x gain over single link; </a:t>
            </a:r>
            <a:r>
              <a:rPr lang="en-US" sz="1100" dirty="0">
                <a:solidFill>
                  <a:srgbClr val="FF0000"/>
                </a:solidFill>
                <a:latin typeface="+mn-lt"/>
              </a:rPr>
              <a:t>preferable as it reuse existing channel access mechanism</a:t>
            </a:r>
          </a:p>
          <a:p>
            <a:pPr lvl="1">
              <a:spcBef>
                <a:spcPts val="600"/>
              </a:spcBef>
            </a:pPr>
            <a:r>
              <a:rPr lang="en-US" sz="1100" dirty="0">
                <a:latin typeface="+mn-lt"/>
              </a:rPr>
              <a:t>JMPC – join multiple primary channel operation; ~ 2.2x gain over single link</a:t>
            </a:r>
          </a:p>
          <a:p>
            <a:pPr>
              <a:spcBef>
                <a:spcPts val="600"/>
              </a:spcBef>
            </a:pPr>
            <a:r>
              <a:rPr lang="en-US" sz="1400" dirty="0">
                <a:latin typeface="+mn-lt"/>
              </a:rPr>
              <a:t>In [2] we discussed limitations raising from  radio coexistence issues of co-located radios</a:t>
            </a:r>
          </a:p>
          <a:p>
            <a:pPr lvl="1">
              <a:spcBef>
                <a:spcPts val="600"/>
              </a:spcBef>
            </a:pPr>
            <a:r>
              <a:rPr lang="en-US" sz="1100" dirty="0">
                <a:latin typeface="+mn-lt"/>
              </a:rPr>
              <a:t>isolated (R)</a:t>
            </a:r>
            <a:r>
              <a:rPr lang="en-US" sz="1100" dirty="0" err="1">
                <a:latin typeface="+mn-lt"/>
              </a:rPr>
              <a:t>estricted</a:t>
            </a:r>
            <a:r>
              <a:rPr lang="en-US" sz="1100" dirty="0">
                <a:latin typeface="+mn-lt"/>
              </a:rPr>
              <a:t> MPC operation; ~1.9x gain over single link for DL case</a:t>
            </a:r>
          </a:p>
          <a:p>
            <a:pPr lvl="1">
              <a:spcBef>
                <a:spcPts val="600"/>
              </a:spcBef>
            </a:pPr>
            <a:r>
              <a:rPr lang="en-US" sz="1100" dirty="0">
                <a:latin typeface="+mn-lt"/>
              </a:rPr>
              <a:t>non-isolated (R)</a:t>
            </a:r>
            <a:r>
              <a:rPr lang="en-US" sz="1100" dirty="0" err="1">
                <a:latin typeface="+mn-lt"/>
              </a:rPr>
              <a:t>estricted</a:t>
            </a:r>
            <a:r>
              <a:rPr lang="en-US" sz="1100" dirty="0">
                <a:latin typeface="+mn-lt"/>
              </a:rPr>
              <a:t> MPC operation; ~1.6x gain over single link DL case</a:t>
            </a:r>
          </a:p>
          <a:p>
            <a:pPr lvl="1">
              <a:spcBef>
                <a:spcPts val="600"/>
              </a:spcBef>
            </a:pPr>
            <a:r>
              <a:rPr lang="en-US" sz="1100" dirty="0">
                <a:latin typeface="+mn-lt"/>
              </a:rPr>
              <a:t>MPC/Async mode still provide decent performance in terms of throughput for DL case while keeping ETE benefits for UL case</a:t>
            </a:r>
          </a:p>
          <a:p>
            <a:pPr>
              <a:spcBef>
                <a:spcPts val="600"/>
              </a:spcBef>
            </a:pPr>
            <a:r>
              <a:rPr lang="en-US" sz="1400" dirty="0">
                <a:latin typeface="+mn-lt"/>
              </a:rPr>
              <a:t>Based on [1] and [2] we conclude that in terms of Channel Access (or TXOP initiation) an asynchronous mode of operation a.k.a. Multiple Primary Channels mode (MPC) is preferable</a:t>
            </a:r>
          </a:p>
          <a:p>
            <a:pPr>
              <a:spcBef>
                <a:spcPts val="600"/>
              </a:spcBef>
            </a:pPr>
            <a:endParaRPr lang="en-US" sz="1400" dirty="0">
              <a:latin typeface="+mn-lt"/>
            </a:endParaRPr>
          </a:p>
          <a:p>
            <a:pPr>
              <a:spcBef>
                <a:spcPts val="600"/>
              </a:spcBef>
            </a:pPr>
            <a:endParaRPr lang="en-US" sz="1100" dirty="0">
              <a:latin typeface="+mn-lt"/>
            </a:endParaRPr>
          </a:p>
        </p:txBody>
      </p:sp>
    </p:spTree>
    <p:extLst>
      <p:ext uri="{BB962C8B-B14F-4D97-AF65-F5344CB8AC3E}">
        <p14:creationId xmlns:p14="http://schemas.microsoft.com/office/powerpoint/2010/main" val="18467225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1D5C19E-453C-4B70-8885-EDF61DB7283D}"/>
              </a:ext>
            </a:extLst>
          </p:cNvPr>
          <p:cNvSpPr>
            <a:spLocks noGrp="1"/>
          </p:cNvSpPr>
          <p:nvPr>
            <p:ph idx="1"/>
          </p:nvPr>
        </p:nvSpPr>
        <p:spPr/>
        <p:txBody>
          <a:bodyPr/>
          <a:lstStyle/>
          <a:p>
            <a:r>
              <a:rPr lang="en-US" sz="1400" b="0" dirty="0"/>
              <a:t>[1] 11-19-1291-03-00be-some-aspects-of-multi-link-op-performance, Intel</a:t>
            </a:r>
          </a:p>
          <a:p>
            <a:r>
              <a:rPr lang="en-US" sz="1400" b="0" dirty="0"/>
              <a:t>[2] 11-19-1541-01-00be-performance-aspects-of-multi-link-op-with constraints, Intel</a:t>
            </a:r>
          </a:p>
          <a:p>
            <a:r>
              <a:rPr lang="en-US" sz="1400" b="0" dirty="0"/>
              <a:t>[3] 11-20-0081-00-00be-mlo-synch-transmission, </a:t>
            </a:r>
            <a:r>
              <a:rPr lang="en-US" sz="1400" b="0" dirty="0" err="1"/>
              <a:t>Broadcomm</a:t>
            </a:r>
            <a:endParaRPr lang="en-US" sz="1400" b="0" dirty="0"/>
          </a:p>
          <a:p>
            <a:r>
              <a:rPr lang="en-US" sz="1400" b="0" dirty="0"/>
              <a:t>[4] 11-19-</a:t>
            </a:r>
            <a:r>
              <a:rPr lang="en-US" sz="1400" dirty="0"/>
              <a:t>010</a:t>
            </a:r>
            <a:r>
              <a:rPr lang="en-US" sz="1400" b="0" dirty="0"/>
              <a:t>6-02-00be-discussion on multi-link operation with leakage on non-AP MLD, Intel </a:t>
            </a:r>
          </a:p>
          <a:p>
            <a:r>
              <a:rPr lang="en-US" sz="1400" b="0" dirty="0"/>
              <a:t>[5] 11-20-0275-00-00be-need-for-sync-ppdu, Qualcomm </a:t>
            </a:r>
          </a:p>
          <a:p>
            <a:r>
              <a:rPr lang="en-US" sz="1400" b="0" dirty="0"/>
              <a:t>[6] 11-20-0026-01-00be-MLA Support for Constrained Devices, Qualcomm</a:t>
            </a:r>
          </a:p>
          <a:p>
            <a:r>
              <a:rPr lang="en-US" sz="1400" b="0" dirty="0"/>
              <a:t>[7] 11-19-1928-01-00be-multi-link-operation-performance-evaluation, </a:t>
            </a:r>
            <a:r>
              <a:rPr lang="en-US" sz="1400" b="0" dirty="0" err="1"/>
              <a:t>Mediatek</a:t>
            </a:r>
            <a:endParaRPr lang="en-US" sz="1400" b="0" dirty="0"/>
          </a:p>
          <a:p>
            <a:endParaRPr lang="en-US" sz="1400" b="0" dirty="0"/>
          </a:p>
        </p:txBody>
      </p:sp>
      <p:sp>
        <p:nvSpPr>
          <p:cNvPr id="3" name="Title 2">
            <a:extLst>
              <a:ext uri="{FF2B5EF4-FFF2-40B4-BE49-F238E27FC236}">
                <a16:creationId xmlns:a16="http://schemas.microsoft.com/office/drawing/2014/main" id="{DB4C8868-C331-4E92-BE36-5BC08A8DA9BA}"/>
              </a:ext>
            </a:extLst>
          </p:cNvPr>
          <p:cNvSpPr>
            <a:spLocks noGrp="1"/>
          </p:cNvSpPr>
          <p:nvPr>
            <p:ph type="title"/>
          </p:nvPr>
        </p:nvSpPr>
        <p:spPr/>
        <p:txBody>
          <a:bodyPr/>
          <a:lstStyle/>
          <a:p>
            <a:r>
              <a:rPr lang="en-US" dirty="0"/>
              <a:t>References</a:t>
            </a:r>
          </a:p>
        </p:txBody>
      </p:sp>
      <p:sp>
        <p:nvSpPr>
          <p:cNvPr id="4" name="Slide Number Placeholder 3">
            <a:extLst>
              <a:ext uri="{FF2B5EF4-FFF2-40B4-BE49-F238E27FC236}">
                <a16:creationId xmlns:a16="http://schemas.microsoft.com/office/drawing/2014/main" id="{B618B012-E6E7-4801-8F8A-1C76E8A1A8B8}"/>
              </a:ext>
            </a:extLst>
          </p:cNvPr>
          <p:cNvSpPr>
            <a:spLocks noGrp="1"/>
          </p:cNvSpPr>
          <p:nvPr>
            <p:ph type="sldNum" sz="quarter" idx="12"/>
          </p:nvPr>
        </p:nvSpPr>
        <p:spPr/>
        <p:txBody>
          <a:bodyPr/>
          <a:lstStyle/>
          <a:p>
            <a:fld id="{EE2556C5-CE8C-6547-B838-EA80C61A4AF7}" type="slidenum">
              <a:rPr lang="en-US" smtClean="0"/>
              <a:pPr/>
              <a:t>20</a:t>
            </a:fld>
            <a:endParaRPr lang="en-US" dirty="0"/>
          </a:p>
        </p:txBody>
      </p:sp>
    </p:spTree>
    <p:extLst>
      <p:ext uri="{BB962C8B-B14F-4D97-AF65-F5344CB8AC3E}">
        <p14:creationId xmlns:p14="http://schemas.microsoft.com/office/powerpoint/2010/main" val="33912967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D2C3335-1F3A-45F3-83EC-69707A375AE3}"/>
              </a:ext>
            </a:extLst>
          </p:cNvPr>
          <p:cNvSpPr>
            <a:spLocks noGrp="1"/>
          </p:cNvSpPr>
          <p:nvPr>
            <p:ph idx="1"/>
          </p:nvPr>
        </p:nvSpPr>
        <p:spPr/>
        <p:txBody>
          <a:bodyPr/>
          <a:lstStyle/>
          <a:p>
            <a:endParaRPr lang="en-US"/>
          </a:p>
        </p:txBody>
      </p:sp>
      <p:sp>
        <p:nvSpPr>
          <p:cNvPr id="3" name="Title 2">
            <a:extLst>
              <a:ext uri="{FF2B5EF4-FFF2-40B4-BE49-F238E27FC236}">
                <a16:creationId xmlns:a16="http://schemas.microsoft.com/office/drawing/2014/main" id="{5C83160A-26D1-47FA-8A96-F32AEA73859C}"/>
              </a:ext>
            </a:extLst>
          </p:cNvPr>
          <p:cNvSpPr>
            <a:spLocks noGrp="1"/>
          </p:cNvSpPr>
          <p:nvPr>
            <p:ph type="title"/>
          </p:nvPr>
        </p:nvSpPr>
        <p:spPr/>
        <p:txBody>
          <a:bodyPr/>
          <a:lstStyle/>
          <a:p>
            <a:r>
              <a:rPr lang="en-US" dirty="0"/>
              <a:t>Backup</a:t>
            </a:r>
          </a:p>
        </p:txBody>
      </p:sp>
      <p:sp>
        <p:nvSpPr>
          <p:cNvPr id="4" name="Slide Number Placeholder 3">
            <a:extLst>
              <a:ext uri="{FF2B5EF4-FFF2-40B4-BE49-F238E27FC236}">
                <a16:creationId xmlns:a16="http://schemas.microsoft.com/office/drawing/2014/main" id="{DFDF39C4-DAA4-4AD0-8B3B-DEA2F36FB125}"/>
              </a:ext>
            </a:extLst>
          </p:cNvPr>
          <p:cNvSpPr>
            <a:spLocks noGrp="1"/>
          </p:cNvSpPr>
          <p:nvPr>
            <p:ph type="sldNum" sz="quarter" idx="12"/>
          </p:nvPr>
        </p:nvSpPr>
        <p:spPr/>
        <p:txBody>
          <a:bodyPr/>
          <a:lstStyle/>
          <a:p>
            <a:fld id="{EE2556C5-CE8C-6547-B838-EA80C61A4AF7}" type="slidenum">
              <a:rPr lang="en-US" smtClean="0"/>
              <a:pPr/>
              <a:t>21</a:t>
            </a:fld>
            <a:endParaRPr lang="en-US" dirty="0"/>
          </a:p>
        </p:txBody>
      </p:sp>
    </p:spTree>
    <p:extLst>
      <p:ext uri="{BB962C8B-B14F-4D97-AF65-F5344CB8AC3E}">
        <p14:creationId xmlns:p14="http://schemas.microsoft.com/office/powerpoint/2010/main" val="22810975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74EA4DC-3770-416D-9622-70ED58550E2C}"/>
              </a:ext>
            </a:extLst>
          </p:cNvPr>
          <p:cNvSpPr>
            <a:spLocks noGrp="1"/>
          </p:cNvSpPr>
          <p:nvPr>
            <p:ph idx="1"/>
          </p:nvPr>
        </p:nvSpPr>
        <p:spPr>
          <a:xfrm>
            <a:off x="685800" y="1200150"/>
            <a:ext cx="7772400" cy="3086100"/>
          </a:xfrm>
        </p:spPr>
        <p:txBody>
          <a:bodyPr/>
          <a:lstStyle/>
          <a:p>
            <a:r>
              <a:rPr lang="en-US" sz="1200" dirty="0"/>
              <a:t>We don't want to break </a:t>
            </a:r>
            <a:r>
              <a:rPr lang="en-US" sz="1200" dirty="0" err="1"/>
              <a:t>backoff</a:t>
            </a:r>
            <a:r>
              <a:rPr lang="en-US" sz="1200" dirty="0"/>
              <a:t> rules and allow an AP that is in synch on a channel with other contending STAs to be able to ignore </a:t>
            </a:r>
            <a:r>
              <a:rPr lang="en-US" sz="1200" dirty="0" err="1"/>
              <a:t>backoff</a:t>
            </a:r>
            <a:r>
              <a:rPr lang="en-US" sz="1200" dirty="0"/>
              <a:t> and just follow NAV + CCA </a:t>
            </a:r>
          </a:p>
          <a:p>
            <a:pPr lvl="1"/>
            <a:r>
              <a:rPr lang="en-US" sz="1050" dirty="0"/>
              <a:t>This is different from secondary channel access, as the STA accessing secondary channel is not in synch with the other contending STAs (does not know when the CP occurs). The “other” link is an independent link with independent channel access aligned with other devices operating on that link</a:t>
            </a:r>
          </a:p>
          <a:p>
            <a:pPr lvl="1"/>
            <a:r>
              <a:rPr lang="en-US" sz="1050" dirty="0"/>
              <a:t>There are regulatory restrictions to do PIFS access on independent channel/link</a:t>
            </a:r>
            <a:endParaRPr lang="en-US" sz="1350" dirty="0"/>
          </a:p>
          <a:p>
            <a:r>
              <a:rPr lang="en-US" sz="1200" dirty="0"/>
              <a:t>Risks of unfairness if we go full-sync direction:</a:t>
            </a:r>
          </a:p>
          <a:p>
            <a:pPr lvl="1"/>
            <a:r>
              <a:rPr lang="en-US" sz="1050" dirty="0"/>
              <a:t> A sync AP MLD with an AP1 alone on link 1 and with an AP2 sharing medium with other AP(s) on link2. </a:t>
            </a:r>
          </a:p>
          <a:p>
            <a:pPr lvl="1"/>
            <a:r>
              <a:rPr lang="en-US" sz="1050" dirty="0"/>
              <a:t> If that AP1 carefully chooses </a:t>
            </a:r>
            <a:r>
              <a:rPr lang="en-US" sz="1050" dirty="0" err="1"/>
              <a:t>TxOP</a:t>
            </a:r>
            <a:r>
              <a:rPr lang="en-US" sz="1050" dirty="0"/>
              <a:t> duration on link 1 to always end (</a:t>
            </a:r>
            <a:r>
              <a:rPr lang="en-US" sz="1050" dirty="0" err="1"/>
              <a:t>Backoff</a:t>
            </a:r>
            <a:r>
              <a:rPr lang="en-US" sz="1050" dirty="0"/>
              <a:t> time) before </a:t>
            </a:r>
            <a:r>
              <a:rPr lang="en-US" sz="1050" dirty="0" err="1"/>
              <a:t>TxOP</a:t>
            </a:r>
            <a:r>
              <a:rPr lang="en-US" sz="1050" dirty="0"/>
              <a:t> on link2, so that AP1 ends </a:t>
            </a:r>
            <a:r>
              <a:rPr lang="en-US" sz="1050" dirty="0" err="1"/>
              <a:t>backoff</a:t>
            </a:r>
            <a:r>
              <a:rPr lang="en-US" sz="1050" dirty="0"/>
              <a:t> right at the start of the CP on link 2: this way, link2 is always gained by the AP2.</a:t>
            </a:r>
          </a:p>
          <a:p>
            <a:pPr lvl="1"/>
            <a:r>
              <a:rPr lang="en-US" sz="1050" dirty="0"/>
              <a:t> Basically if we allow this mode, there is a clear potential abuse</a:t>
            </a:r>
            <a:r>
              <a:rPr lang="en-US" sz="900" dirty="0"/>
              <a:t>.</a:t>
            </a:r>
          </a:p>
          <a:p>
            <a:endParaRPr lang="en-US" sz="1200" dirty="0"/>
          </a:p>
        </p:txBody>
      </p:sp>
      <p:sp>
        <p:nvSpPr>
          <p:cNvPr id="4" name="Slide Number Placeholder 3">
            <a:extLst>
              <a:ext uri="{FF2B5EF4-FFF2-40B4-BE49-F238E27FC236}">
                <a16:creationId xmlns:a16="http://schemas.microsoft.com/office/drawing/2014/main" id="{43BF8DDE-1E11-4A5A-B21C-A6B1042852F2}"/>
              </a:ext>
            </a:extLst>
          </p:cNvPr>
          <p:cNvSpPr>
            <a:spLocks noGrp="1"/>
          </p:cNvSpPr>
          <p:nvPr>
            <p:ph type="sldNum" sz="quarter" idx="12"/>
          </p:nvPr>
        </p:nvSpPr>
        <p:spPr>
          <a:xfrm>
            <a:off x="4520334" y="4856560"/>
            <a:ext cx="179536" cy="215444"/>
          </a:xfrm>
        </p:spPr>
        <p:txBody>
          <a:bodyPr/>
          <a:lstStyle/>
          <a:p>
            <a:fld id="{440F5867-744E-4AA6-B0ED-4C44D2DFBB7B}" type="slidenum">
              <a:rPr lang="en-GB" smtClean="0"/>
              <a:pPr/>
              <a:t>22</a:t>
            </a:fld>
            <a:endParaRPr lang="en-GB" dirty="0"/>
          </a:p>
        </p:txBody>
      </p:sp>
      <p:sp>
        <p:nvSpPr>
          <p:cNvPr id="2" name="Title 1">
            <a:extLst>
              <a:ext uri="{FF2B5EF4-FFF2-40B4-BE49-F238E27FC236}">
                <a16:creationId xmlns:a16="http://schemas.microsoft.com/office/drawing/2014/main" id="{4DD93CD0-EFDB-4293-A142-5E1BE3583A86}"/>
              </a:ext>
            </a:extLst>
          </p:cNvPr>
          <p:cNvSpPr>
            <a:spLocks noGrp="1"/>
          </p:cNvSpPr>
          <p:nvPr>
            <p:ph type="title"/>
          </p:nvPr>
        </p:nvSpPr>
        <p:spPr/>
        <p:txBody>
          <a:bodyPr/>
          <a:lstStyle/>
          <a:p>
            <a:r>
              <a:rPr lang="en-US" dirty="0"/>
              <a:t>Risks with a sync mode</a:t>
            </a:r>
          </a:p>
        </p:txBody>
      </p:sp>
      <p:pic>
        <p:nvPicPr>
          <p:cNvPr id="7" name="Content Placeholder 6">
            <a:extLst>
              <a:ext uri="{FF2B5EF4-FFF2-40B4-BE49-F238E27FC236}">
                <a16:creationId xmlns:a16="http://schemas.microsoft.com/office/drawing/2014/main" id="{5A19C067-D834-4601-BD69-9D074C41C1DB}"/>
              </a:ext>
            </a:extLst>
          </p:cNvPr>
          <p:cNvPicPr>
            <a:picLocks noChangeAspect="1"/>
          </p:cNvPicPr>
          <p:nvPr/>
        </p:nvPicPr>
        <p:blipFill>
          <a:blip r:embed="rId2"/>
          <a:stretch>
            <a:fillRect/>
          </a:stretch>
        </p:blipFill>
        <p:spPr bwMode="auto">
          <a:xfrm>
            <a:off x="1546521" y="3549910"/>
            <a:ext cx="5828110" cy="920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41326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4944" y="469900"/>
            <a:ext cx="7772856" cy="551322"/>
          </a:xfrm>
        </p:spPr>
        <p:txBody>
          <a:bodyPr/>
          <a:lstStyle/>
          <a:p>
            <a:r>
              <a:rPr lang="en-US" dirty="0">
                <a:latin typeface="+mj-lt"/>
              </a:rPr>
              <a:t>Recap [3, 4, 5]:</a:t>
            </a: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3</a:t>
            </a:fld>
            <a:endParaRPr lang="en-US" sz="1200" dirty="0">
              <a:latin typeface="+mj-lt"/>
            </a:endParaRPr>
          </a:p>
        </p:txBody>
      </p:sp>
      <p:sp>
        <p:nvSpPr>
          <p:cNvPr id="4" name="Text Placeholder 3"/>
          <p:cNvSpPr>
            <a:spLocks noGrp="1"/>
          </p:cNvSpPr>
          <p:nvPr>
            <p:ph type="body" sz="quarter" idx="13"/>
          </p:nvPr>
        </p:nvSpPr>
        <p:spPr>
          <a:xfrm>
            <a:off x="552451" y="1021222"/>
            <a:ext cx="8040306" cy="3573527"/>
          </a:xfrm>
        </p:spPr>
        <p:txBody>
          <a:bodyPr>
            <a:noAutofit/>
          </a:bodyPr>
          <a:lstStyle/>
          <a:p>
            <a:r>
              <a:rPr lang="en-US" sz="1600" dirty="0">
                <a:latin typeface="+mn-lt"/>
              </a:rPr>
              <a:t>We focus on non-STR STA / STR AP case </a:t>
            </a:r>
          </a:p>
          <a:p>
            <a:r>
              <a:rPr lang="en-US" sz="1600" dirty="0">
                <a:latin typeface="+mn-lt"/>
              </a:rPr>
              <a:t>We presented simulation results on Async performance in DL-only direction with the analysis of impact of non-STR STA response (BA on link1 ) to the RX process on link 2</a:t>
            </a:r>
          </a:p>
          <a:p>
            <a:endParaRPr lang="en-US" sz="300" dirty="0">
              <a:latin typeface="+mn-lt"/>
            </a:endParaRPr>
          </a:p>
          <a:p>
            <a:pPr lvl="1"/>
            <a:r>
              <a:rPr lang="en-US" sz="1200" dirty="0">
                <a:latin typeface="+mn-lt"/>
              </a:rPr>
              <a:t>Corner case: 1 MLD AP + 1 MLD STA</a:t>
            </a:r>
          </a:p>
          <a:p>
            <a:pPr lvl="2"/>
            <a:r>
              <a:rPr lang="en-US" sz="1000" dirty="0">
                <a:latin typeface="+mn-lt"/>
              </a:rPr>
              <a:t>of ~1.5x – 1.8x vs single link</a:t>
            </a:r>
            <a:endParaRPr lang="en-US" sz="1600" dirty="0">
              <a:latin typeface="+mn-lt"/>
            </a:endParaRPr>
          </a:p>
          <a:p>
            <a:pPr lvl="1"/>
            <a:r>
              <a:rPr lang="en-US" sz="1200" dirty="0">
                <a:latin typeface="+mn-lt"/>
              </a:rPr>
              <a:t>Generic case: 1 AP + multiple STAs</a:t>
            </a:r>
          </a:p>
          <a:p>
            <a:pPr lvl="2"/>
            <a:r>
              <a:rPr lang="en-US" sz="1000" dirty="0">
                <a:latin typeface="+mn-lt"/>
              </a:rPr>
              <a:t>~1.9x gain in case of partial AMPDU losses</a:t>
            </a:r>
          </a:p>
          <a:p>
            <a:pPr lvl="2"/>
            <a:r>
              <a:rPr lang="en-US" sz="1000" dirty="0">
                <a:latin typeface="+mn-lt"/>
              </a:rPr>
              <a:t>~1.5x – 1.8x gain in case of lost the end of AMPDU</a:t>
            </a:r>
          </a:p>
          <a:p>
            <a:r>
              <a:rPr lang="en-US" sz="1600" dirty="0">
                <a:latin typeface="+mn-lt"/>
              </a:rPr>
              <a:t>A several ideas on PPDU end alignment were discussed to solve/improve beforementioned problem</a:t>
            </a:r>
          </a:p>
          <a:p>
            <a:r>
              <a:rPr lang="en-US" sz="1600" dirty="0">
                <a:latin typeface="+mn-lt"/>
              </a:rPr>
              <a:t>In [5] stated that DL-only is a rare use case and mix DL/UL mode need to be considered</a:t>
            </a:r>
          </a:p>
          <a:p>
            <a:pPr lvl="1"/>
            <a:r>
              <a:rPr lang="en-US" sz="1200" dirty="0">
                <a:latin typeface="+mn-lt"/>
              </a:rPr>
              <a:t>In mix mode for </a:t>
            </a:r>
            <a:r>
              <a:rPr lang="en-US" sz="1200" b="1" dirty="0">
                <a:latin typeface="+mn-lt"/>
              </a:rPr>
              <a:t>isolated</a:t>
            </a:r>
            <a:r>
              <a:rPr lang="en-US" sz="1200" dirty="0">
                <a:latin typeface="+mn-lt"/>
              </a:rPr>
              <a:t> 1 AP and 1 STA best performance achieved with sync (JMPC) access</a:t>
            </a:r>
          </a:p>
          <a:p>
            <a:pPr lvl="1"/>
            <a:r>
              <a:rPr lang="en-US" sz="1200" dirty="0">
                <a:latin typeface="+mn-lt"/>
              </a:rPr>
              <a:t>Synchronization is required to avoid staggering; otherwise UL throughput is destroyed</a:t>
            </a:r>
          </a:p>
          <a:p>
            <a:pPr lvl="1"/>
            <a:r>
              <a:rPr lang="en-US" sz="1200" dirty="0">
                <a:latin typeface="+mn-lt"/>
              </a:rPr>
              <a:t>PPDU alignment is claimed as a possible solution to the staggering problem</a:t>
            </a:r>
          </a:p>
          <a:p>
            <a:pPr lvl="1"/>
            <a:endParaRPr lang="en-US" sz="1200" dirty="0">
              <a:latin typeface="+mn-lt"/>
            </a:endParaRPr>
          </a:p>
          <a:p>
            <a:pPr lvl="1"/>
            <a:endParaRPr lang="en-US" sz="1200" dirty="0">
              <a:latin typeface="+mn-lt"/>
            </a:endParaRPr>
          </a:p>
          <a:p>
            <a:pPr lvl="1"/>
            <a:endParaRPr lang="en-US" sz="1200" dirty="0">
              <a:latin typeface="+mn-lt"/>
            </a:endParaRPr>
          </a:p>
        </p:txBody>
      </p:sp>
      <p:pic>
        <p:nvPicPr>
          <p:cNvPr id="6" name="Picture 5">
            <a:extLst>
              <a:ext uri="{FF2B5EF4-FFF2-40B4-BE49-F238E27FC236}">
                <a16:creationId xmlns:a16="http://schemas.microsoft.com/office/drawing/2014/main" id="{9BE7474D-81C9-4487-8AA2-48DD7534DBA9}"/>
              </a:ext>
            </a:extLst>
          </p:cNvPr>
          <p:cNvPicPr>
            <a:picLocks noChangeAspect="1"/>
          </p:cNvPicPr>
          <p:nvPr/>
        </p:nvPicPr>
        <p:blipFill>
          <a:blip r:embed="rId3"/>
          <a:stretch>
            <a:fillRect/>
          </a:stretch>
        </p:blipFill>
        <p:spPr>
          <a:xfrm>
            <a:off x="4374956" y="2030108"/>
            <a:ext cx="4092844" cy="928991"/>
          </a:xfrm>
          <a:prstGeom prst="rect">
            <a:avLst/>
          </a:prstGeom>
        </p:spPr>
      </p:pic>
    </p:spTree>
    <p:extLst>
      <p:ext uri="{BB962C8B-B14F-4D97-AF65-F5344CB8AC3E}">
        <p14:creationId xmlns:p14="http://schemas.microsoft.com/office/powerpoint/2010/main" val="8840275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6DA8256-A47E-4BA5-8BD2-278525609699}"/>
              </a:ext>
            </a:extLst>
          </p:cNvPr>
          <p:cNvSpPr>
            <a:spLocks noGrp="1"/>
          </p:cNvSpPr>
          <p:nvPr>
            <p:ph idx="1"/>
          </p:nvPr>
        </p:nvSpPr>
        <p:spPr>
          <a:xfrm>
            <a:off x="685800" y="1248014"/>
            <a:ext cx="8197660" cy="3608546"/>
          </a:xfrm>
        </p:spPr>
        <p:txBody>
          <a:bodyPr/>
          <a:lstStyle/>
          <a:p>
            <a:r>
              <a:rPr lang="en-US" sz="1200" dirty="0"/>
              <a:t>What is it:</a:t>
            </a:r>
          </a:p>
          <a:p>
            <a:pPr lvl="1"/>
            <a:r>
              <a:rPr lang="en-US" sz="1100" dirty="0"/>
              <a:t>Sync, one primary channel and a secondary channel </a:t>
            </a:r>
          </a:p>
          <a:p>
            <a:pPr lvl="2"/>
            <a:r>
              <a:rPr lang="en-US" sz="1000" dirty="0"/>
              <a:t>80+80 type of operation – already exist in a spec</a:t>
            </a:r>
          </a:p>
          <a:p>
            <a:pPr lvl="2"/>
            <a:r>
              <a:rPr lang="en-US" sz="1000" dirty="0"/>
              <a:t>Contend on a dedicated primary channel/link, access to the medium on a “secondary\other\second” link by doing ED for PIFS time</a:t>
            </a:r>
            <a:endParaRPr lang="en-US" sz="1200" dirty="0"/>
          </a:p>
          <a:p>
            <a:pPr lvl="1"/>
            <a:r>
              <a:rPr lang="en-US" sz="1100" dirty="0"/>
              <a:t>JMPC, multiple primary channels with join contention</a:t>
            </a:r>
          </a:p>
          <a:p>
            <a:pPr lvl="2"/>
            <a:r>
              <a:rPr lang="en-US" sz="1000" b="1" i="1" dirty="0">
                <a:solidFill>
                  <a:srgbClr val="FF0000"/>
                </a:solidFill>
              </a:rPr>
              <a:t>New</a:t>
            </a:r>
            <a:r>
              <a:rPr lang="en-US" sz="1000" dirty="0">
                <a:solidFill>
                  <a:srgbClr val="FF0000"/>
                </a:solidFill>
              </a:rPr>
              <a:t> </a:t>
            </a:r>
            <a:r>
              <a:rPr lang="en-US" sz="1000" b="1" i="1" dirty="0">
                <a:solidFill>
                  <a:srgbClr val="FF0000"/>
                </a:solidFill>
              </a:rPr>
              <a:t>mode</a:t>
            </a:r>
            <a:r>
              <a:rPr lang="en-US" sz="1000" dirty="0"/>
              <a:t> that has to be defined in a spec</a:t>
            </a:r>
            <a:endParaRPr lang="en-US" sz="1000" b="1" i="1" dirty="0"/>
          </a:p>
          <a:p>
            <a:pPr lvl="2"/>
            <a:r>
              <a:rPr lang="en-US" sz="1000" dirty="0"/>
              <a:t>All links contend for medium, access to the medium on another link a by doing ED for PIFS time</a:t>
            </a:r>
            <a:endParaRPr lang="en-US" sz="1200" dirty="0"/>
          </a:p>
          <a:p>
            <a:r>
              <a:rPr lang="en-US" sz="1200" dirty="0"/>
              <a:t>Why it is attractive</a:t>
            </a:r>
          </a:p>
          <a:p>
            <a:pPr lvl="1"/>
            <a:r>
              <a:rPr lang="en-US" sz="1100" dirty="0"/>
              <a:t>Allow easy link aggregation in both DL and UL</a:t>
            </a:r>
          </a:p>
          <a:p>
            <a:pPr lvl="1"/>
            <a:r>
              <a:rPr lang="en-US" sz="1100" dirty="0"/>
              <a:t>Seems to be a solution for non-STR operation – synchronous access which naturally align TX/TX and RX/RX operations</a:t>
            </a:r>
          </a:p>
          <a:p>
            <a:r>
              <a:rPr lang="en-US" sz="1200" dirty="0"/>
              <a:t>Why it is not attractive</a:t>
            </a:r>
            <a:endParaRPr lang="ru-RU" sz="1200" dirty="0"/>
          </a:p>
          <a:p>
            <a:pPr lvl="1"/>
            <a:r>
              <a:rPr lang="en-US" sz="1100" dirty="0"/>
              <a:t>Regulatory restriction\prohibition on access to a medium with PIFS access </a:t>
            </a:r>
          </a:p>
          <a:p>
            <a:pPr lvl="1"/>
            <a:r>
              <a:rPr lang="en-US" sz="1100" dirty="0"/>
              <a:t>Limited applicability </a:t>
            </a:r>
          </a:p>
          <a:p>
            <a:pPr lvl="2"/>
            <a:r>
              <a:rPr lang="en-US" sz="1050" dirty="0"/>
              <a:t>Synchronous access only works in clean environment (no OBSS/legacy/hidden nodes around) </a:t>
            </a:r>
          </a:p>
          <a:p>
            <a:pPr lvl="2"/>
            <a:r>
              <a:rPr lang="en-US" sz="1050" dirty="0"/>
              <a:t>JMPC is independent of environment but chances of join medium access are not high</a:t>
            </a:r>
          </a:p>
          <a:p>
            <a:pPr lvl="1"/>
            <a:r>
              <a:rPr lang="en-US" sz="1100" dirty="0"/>
              <a:t>JMPC has fairness issues</a:t>
            </a:r>
          </a:p>
          <a:p>
            <a:pPr lvl="1"/>
            <a:r>
              <a:rPr lang="en-US" sz="1100" dirty="0"/>
              <a:t>If implemented for Multi-Link operations may provide a door for channel access abuse</a:t>
            </a:r>
          </a:p>
        </p:txBody>
      </p:sp>
      <p:sp>
        <p:nvSpPr>
          <p:cNvPr id="3" name="Title 2">
            <a:extLst>
              <a:ext uri="{FF2B5EF4-FFF2-40B4-BE49-F238E27FC236}">
                <a16:creationId xmlns:a16="http://schemas.microsoft.com/office/drawing/2014/main" id="{BD167A47-A5D1-4B5F-8BEB-D39FFD7E5917}"/>
              </a:ext>
            </a:extLst>
          </p:cNvPr>
          <p:cNvSpPr>
            <a:spLocks noGrp="1"/>
          </p:cNvSpPr>
          <p:nvPr>
            <p:ph type="title"/>
          </p:nvPr>
        </p:nvSpPr>
        <p:spPr>
          <a:xfrm>
            <a:off x="685800" y="514350"/>
            <a:ext cx="7772400" cy="625602"/>
          </a:xfrm>
        </p:spPr>
        <p:txBody>
          <a:bodyPr/>
          <a:lstStyle/>
          <a:p>
            <a:r>
              <a:rPr lang="en-US" dirty="0"/>
              <a:t>Lowlight/downsides/bright sides of Sync/JMPC access</a:t>
            </a:r>
          </a:p>
        </p:txBody>
      </p:sp>
      <p:sp>
        <p:nvSpPr>
          <p:cNvPr id="4" name="Slide Number Placeholder 3">
            <a:extLst>
              <a:ext uri="{FF2B5EF4-FFF2-40B4-BE49-F238E27FC236}">
                <a16:creationId xmlns:a16="http://schemas.microsoft.com/office/drawing/2014/main" id="{3C922442-363D-408B-832B-6191E109710E}"/>
              </a:ext>
            </a:extLst>
          </p:cNvPr>
          <p:cNvSpPr>
            <a:spLocks noGrp="1"/>
          </p:cNvSpPr>
          <p:nvPr>
            <p:ph type="sldNum" sz="quarter" idx="12"/>
          </p:nvPr>
        </p:nvSpPr>
        <p:spPr/>
        <p:txBody>
          <a:bodyPr/>
          <a:lstStyle/>
          <a:p>
            <a:fld id="{EE2556C5-CE8C-6547-B838-EA80C61A4AF7}" type="slidenum">
              <a:rPr lang="en-US" smtClean="0"/>
              <a:pPr/>
              <a:t>4</a:t>
            </a:fld>
            <a:endParaRPr lang="en-US" dirty="0"/>
          </a:p>
        </p:txBody>
      </p:sp>
    </p:spTree>
    <p:extLst>
      <p:ext uri="{BB962C8B-B14F-4D97-AF65-F5344CB8AC3E}">
        <p14:creationId xmlns:p14="http://schemas.microsoft.com/office/powerpoint/2010/main" val="17249523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7754937-FACF-40BF-856F-D9866069CCBC}"/>
              </a:ext>
            </a:extLst>
          </p:cNvPr>
          <p:cNvSpPr>
            <a:spLocks noGrp="1"/>
          </p:cNvSpPr>
          <p:nvPr>
            <p:ph idx="1"/>
          </p:nvPr>
        </p:nvSpPr>
        <p:spPr>
          <a:xfrm>
            <a:off x="684212" y="1085088"/>
            <a:ext cx="7898955" cy="3492866"/>
          </a:xfrm>
        </p:spPr>
        <p:txBody>
          <a:bodyPr/>
          <a:lstStyle/>
          <a:p>
            <a:pPr>
              <a:spcBef>
                <a:spcPts val="600"/>
              </a:spcBef>
            </a:pPr>
            <a:r>
              <a:rPr lang="en-US" sz="1600" dirty="0"/>
              <a:t>DL traffic :</a:t>
            </a:r>
          </a:p>
          <a:p>
            <a:pPr lvl="1">
              <a:spcBef>
                <a:spcPts val="600"/>
              </a:spcBef>
            </a:pPr>
            <a:r>
              <a:rPr lang="en-US" sz="1200" dirty="0"/>
              <a:t>DL traffic prevail in a network, so addressing DL aggregation would be logically the first thing to do</a:t>
            </a:r>
          </a:p>
          <a:p>
            <a:pPr lvl="1">
              <a:spcBef>
                <a:spcPts val="600"/>
              </a:spcBef>
            </a:pPr>
            <a:r>
              <a:rPr lang="en-US" sz="1200" dirty="0"/>
              <a:t>we assume AP MLD side does not suffer from leakages so DL might be easier to handle</a:t>
            </a:r>
          </a:p>
          <a:p>
            <a:pPr lvl="1">
              <a:spcBef>
                <a:spcPts val="600"/>
              </a:spcBef>
            </a:pPr>
            <a:r>
              <a:rPr lang="en-US" sz="1200" dirty="0"/>
              <a:t>Simulation results shows that in DL only case w/o applying any special techniques we get decent performance</a:t>
            </a:r>
          </a:p>
          <a:p>
            <a:pPr>
              <a:spcBef>
                <a:spcPts val="600"/>
              </a:spcBef>
            </a:pPr>
            <a:r>
              <a:rPr lang="en-US" sz="1600" dirty="0"/>
              <a:t>UL traffic</a:t>
            </a:r>
          </a:p>
          <a:p>
            <a:pPr lvl="1">
              <a:spcBef>
                <a:spcPts val="600"/>
              </a:spcBef>
            </a:pPr>
            <a:r>
              <a:rPr lang="en-US" sz="1200" dirty="0"/>
              <a:t>is important, but much smaller comparing to DL traffic</a:t>
            </a:r>
          </a:p>
          <a:p>
            <a:pPr lvl="1">
              <a:spcBef>
                <a:spcPts val="600"/>
              </a:spcBef>
            </a:pPr>
            <a:r>
              <a:rPr lang="en-US" sz="1200" dirty="0"/>
              <a:t>non-STR device is self aware about  constraints and in most cases will be self-synchronized between links</a:t>
            </a:r>
          </a:p>
          <a:p>
            <a:pPr lvl="1">
              <a:spcBef>
                <a:spcPts val="600"/>
              </a:spcBef>
            </a:pPr>
            <a:r>
              <a:rPr lang="en-US" sz="1200" dirty="0"/>
              <a:t>TX on one link stop/pause the other link – so device is naturally should does not hurt much self RX operations</a:t>
            </a:r>
          </a:p>
          <a:p>
            <a:pPr lvl="1">
              <a:spcBef>
                <a:spcPts val="600"/>
              </a:spcBef>
            </a:pPr>
            <a:endParaRPr lang="en-US" sz="1200" dirty="0"/>
          </a:p>
          <a:p>
            <a:pPr>
              <a:spcBef>
                <a:spcPts val="600"/>
              </a:spcBef>
            </a:pPr>
            <a:r>
              <a:rPr lang="en-US" sz="1500" dirty="0"/>
              <a:t>So, separately DL and UL traffic are not a concern to each other in a communication between STR AP and non-STR STA</a:t>
            </a:r>
          </a:p>
        </p:txBody>
      </p:sp>
      <p:sp>
        <p:nvSpPr>
          <p:cNvPr id="4" name="Slide Number Placeholder 3">
            <a:extLst>
              <a:ext uri="{FF2B5EF4-FFF2-40B4-BE49-F238E27FC236}">
                <a16:creationId xmlns:a16="http://schemas.microsoft.com/office/drawing/2014/main" id="{B0EA4407-89C4-452C-9511-605A7996FC0D}"/>
              </a:ext>
            </a:extLst>
          </p:cNvPr>
          <p:cNvSpPr>
            <a:spLocks noGrp="1"/>
          </p:cNvSpPr>
          <p:nvPr>
            <p:ph type="sldNum" sz="quarter" idx="12"/>
          </p:nvPr>
        </p:nvSpPr>
        <p:spPr>
          <a:xfrm>
            <a:off x="4565218" y="4856560"/>
            <a:ext cx="89768" cy="215444"/>
          </a:xfrm>
        </p:spPr>
        <p:txBody>
          <a:bodyPr/>
          <a:lstStyle/>
          <a:p>
            <a:fld id="{440F5867-744E-4AA6-B0ED-4C44D2DFBB7B}" type="slidenum">
              <a:rPr lang="en-GB" smtClean="0"/>
              <a:pPr/>
              <a:t>5</a:t>
            </a:fld>
            <a:endParaRPr lang="en-GB" dirty="0"/>
          </a:p>
        </p:txBody>
      </p:sp>
      <p:sp>
        <p:nvSpPr>
          <p:cNvPr id="2" name="Title 1">
            <a:extLst>
              <a:ext uri="{FF2B5EF4-FFF2-40B4-BE49-F238E27FC236}">
                <a16:creationId xmlns:a16="http://schemas.microsoft.com/office/drawing/2014/main" id="{141D23F4-E035-4E51-A99B-402190395315}"/>
              </a:ext>
            </a:extLst>
          </p:cNvPr>
          <p:cNvSpPr>
            <a:spLocks noGrp="1"/>
          </p:cNvSpPr>
          <p:nvPr>
            <p:ph type="title"/>
          </p:nvPr>
        </p:nvSpPr>
        <p:spPr>
          <a:xfrm>
            <a:off x="685800" y="459486"/>
            <a:ext cx="7772400" cy="552450"/>
          </a:xfrm>
        </p:spPr>
        <p:txBody>
          <a:bodyPr/>
          <a:lstStyle/>
          <a:p>
            <a:r>
              <a:rPr lang="en-US" dirty="0"/>
              <a:t>Notes on DL and UL traffic coexistence</a:t>
            </a:r>
          </a:p>
        </p:txBody>
      </p:sp>
    </p:spTree>
    <p:extLst>
      <p:ext uri="{BB962C8B-B14F-4D97-AF65-F5344CB8AC3E}">
        <p14:creationId xmlns:p14="http://schemas.microsoft.com/office/powerpoint/2010/main" val="12307715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421DF65-61F7-4F3B-85D3-773F3F7832BD}"/>
              </a:ext>
            </a:extLst>
          </p:cNvPr>
          <p:cNvSpPr>
            <a:spLocks noGrp="1"/>
          </p:cNvSpPr>
          <p:nvPr>
            <p:ph idx="1"/>
          </p:nvPr>
        </p:nvSpPr>
        <p:spPr>
          <a:xfrm>
            <a:off x="106587" y="1030224"/>
            <a:ext cx="8885013" cy="3877056"/>
          </a:xfrm>
        </p:spPr>
        <p:txBody>
          <a:bodyPr/>
          <a:lstStyle/>
          <a:p>
            <a:r>
              <a:rPr lang="en-US" sz="1600" dirty="0"/>
              <a:t>There were a lot of contributions and discussions mentioning “device quality/integration”</a:t>
            </a:r>
          </a:p>
          <a:p>
            <a:r>
              <a:rPr lang="en-US" sz="1600" dirty="0"/>
              <a:t>Level of integration matters</a:t>
            </a:r>
          </a:p>
          <a:p>
            <a:pPr lvl="1"/>
            <a:r>
              <a:rPr lang="en-US" sz="1400" dirty="0"/>
              <a:t>an MDL STA may or may not have capability to exchange information between instances in a timely manner</a:t>
            </a:r>
          </a:p>
          <a:p>
            <a:pPr lvl="1"/>
            <a:r>
              <a:rPr lang="en-US" sz="1400" dirty="0"/>
              <a:t>Amount of shared information may vary greatly</a:t>
            </a:r>
          </a:p>
          <a:p>
            <a:pPr lvl="2"/>
            <a:r>
              <a:rPr lang="en-US" sz="1000" dirty="0"/>
              <a:t>can signal only CCA status of a link</a:t>
            </a:r>
          </a:p>
          <a:p>
            <a:pPr lvl="2"/>
            <a:r>
              <a:rPr lang="en-US" sz="1000" dirty="0"/>
              <a:t>Or can provide full MAC/PHY state (i.e. transmit address, current TX duration, TX data or expect response, </a:t>
            </a:r>
            <a:r>
              <a:rPr lang="en-US" sz="1000" dirty="0" err="1"/>
              <a:t>etc</a:t>
            </a:r>
            <a:r>
              <a:rPr lang="en-US" sz="1000" dirty="0"/>
              <a:t>)</a:t>
            </a:r>
          </a:p>
          <a:p>
            <a:pPr lvl="2"/>
            <a:r>
              <a:rPr lang="en-US" sz="1000" dirty="0"/>
              <a:t>Or cannot share anything</a:t>
            </a:r>
          </a:p>
          <a:p>
            <a:r>
              <a:rPr lang="en-US" sz="1600" dirty="0"/>
              <a:t>Four possible corner cases considered in a following simulations</a:t>
            </a:r>
          </a:p>
          <a:p>
            <a:pPr lvl="1"/>
            <a:r>
              <a:rPr lang="en-US" sz="1400" dirty="0" err="1"/>
              <a:t>iAP</a:t>
            </a:r>
            <a:r>
              <a:rPr lang="en-US" sz="1400" dirty="0"/>
              <a:t> or </a:t>
            </a:r>
            <a:r>
              <a:rPr lang="en-US" sz="1400" dirty="0" err="1"/>
              <a:t>iSTA</a:t>
            </a:r>
            <a:r>
              <a:rPr lang="en-US" sz="1400" dirty="0"/>
              <a:t> – integrated AP/STA. An AP/STA that can share full internal MAC/PHY state within MLD device</a:t>
            </a:r>
          </a:p>
          <a:p>
            <a:pPr lvl="2"/>
            <a:r>
              <a:rPr lang="en-US" sz="1000" dirty="0"/>
              <a:t>For example: a non-STR STA want to start a TXOP on link1, it may request link 2 status and transmit if link 2 PHY status is IDLE and MAC status is “</a:t>
            </a:r>
            <a:r>
              <a:rPr lang="en-US" sz="1000" dirty="0" err="1"/>
              <a:t>Backoff</a:t>
            </a:r>
            <a:r>
              <a:rPr lang="en-US" sz="1000" dirty="0"/>
              <a:t>” OR may not transmit if link 2 PHY status is IDLE but MAC status is  “Expecting Ack”</a:t>
            </a:r>
          </a:p>
          <a:p>
            <a:pPr lvl="2"/>
            <a:r>
              <a:rPr lang="en-US" sz="1000" dirty="0"/>
              <a:t>For example: an STR AP may </a:t>
            </a:r>
            <a:r>
              <a:rPr lang="en-US" sz="1000" b="1" dirty="0"/>
              <a:t>to transmit </a:t>
            </a:r>
            <a:r>
              <a:rPr lang="en-US" sz="1000" dirty="0"/>
              <a:t>on link 1 to non-STR STA1 if link 2 is receiving from STR STA2; OR it may </a:t>
            </a:r>
            <a:r>
              <a:rPr lang="en-US" sz="1000" b="1" dirty="0"/>
              <a:t>not to transmit</a:t>
            </a:r>
            <a:r>
              <a:rPr lang="en-US" sz="1000" dirty="0"/>
              <a:t> if MAC status on link2 is “sending CTS to non-STR STA1”; OR </a:t>
            </a:r>
            <a:r>
              <a:rPr lang="en-US" sz="1000" b="1" dirty="0"/>
              <a:t>transmit </a:t>
            </a:r>
            <a:r>
              <a:rPr lang="en-US" sz="1000" dirty="0"/>
              <a:t>to non-STR STA1 if MAC status of link 2“Sending data to non-STR 1”</a:t>
            </a:r>
          </a:p>
          <a:p>
            <a:pPr lvl="1"/>
            <a:r>
              <a:rPr lang="en-US" sz="1400" dirty="0" err="1"/>
              <a:t>nAP</a:t>
            </a:r>
            <a:r>
              <a:rPr lang="en-US" sz="1400" dirty="0"/>
              <a:t> or </a:t>
            </a:r>
            <a:r>
              <a:rPr lang="en-US" sz="1400" dirty="0" err="1"/>
              <a:t>nSTA</a:t>
            </a:r>
            <a:r>
              <a:rPr lang="en-US" sz="1400" dirty="0"/>
              <a:t> – non-integrated AP/STA. An AP/STA that has no sharing/communication capabilities</a:t>
            </a:r>
          </a:p>
          <a:p>
            <a:pPr lvl="2"/>
            <a:r>
              <a:rPr lang="en-US" sz="1000" dirty="0"/>
              <a:t>Note: in case of non-STR device (i.e. device with leakage) we assume “involuntary” information sharing through CCA signals raised due to interference</a:t>
            </a:r>
          </a:p>
          <a:p>
            <a:pPr lvl="2"/>
            <a:r>
              <a:rPr lang="en-US" sz="1000" dirty="0"/>
              <a:t>Note: an AP in such case cannot verify if it is talking to a non-STR device on another link</a:t>
            </a:r>
          </a:p>
        </p:txBody>
      </p:sp>
      <p:sp>
        <p:nvSpPr>
          <p:cNvPr id="3" name="Title 2">
            <a:extLst>
              <a:ext uri="{FF2B5EF4-FFF2-40B4-BE49-F238E27FC236}">
                <a16:creationId xmlns:a16="http://schemas.microsoft.com/office/drawing/2014/main" id="{86C5FC03-C363-42CD-A87B-1C536073A273}"/>
              </a:ext>
            </a:extLst>
          </p:cNvPr>
          <p:cNvSpPr>
            <a:spLocks noGrp="1"/>
          </p:cNvSpPr>
          <p:nvPr>
            <p:ph type="title"/>
          </p:nvPr>
        </p:nvSpPr>
        <p:spPr>
          <a:xfrm>
            <a:off x="685800" y="514350"/>
            <a:ext cx="7772400" cy="442722"/>
          </a:xfrm>
        </p:spPr>
        <p:txBody>
          <a:bodyPr/>
          <a:lstStyle/>
          <a:p>
            <a:r>
              <a:rPr lang="en-US" dirty="0"/>
              <a:t>Device capabilities are important to consider</a:t>
            </a:r>
          </a:p>
        </p:txBody>
      </p:sp>
      <p:sp>
        <p:nvSpPr>
          <p:cNvPr id="4" name="Slide Number Placeholder 3">
            <a:extLst>
              <a:ext uri="{FF2B5EF4-FFF2-40B4-BE49-F238E27FC236}">
                <a16:creationId xmlns:a16="http://schemas.microsoft.com/office/drawing/2014/main" id="{66851D2A-FFAF-4FD7-B8B7-A67622A1AE9C}"/>
              </a:ext>
            </a:extLst>
          </p:cNvPr>
          <p:cNvSpPr>
            <a:spLocks noGrp="1"/>
          </p:cNvSpPr>
          <p:nvPr>
            <p:ph type="sldNum" sz="quarter" idx="12"/>
          </p:nvPr>
        </p:nvSpPr>
        <p:spPr/>
        <p:txBody>
          <a:bodyPr/>
          <a:lstStyle/>
          <a:p>
            <a:fld id="{EE2556C5-CE8C-6547-B838-EA80C61A4AF7}" type="slidenum">
              <a:rPr lang="en-US" smtClean="0"/>
              <a:pPr/>
              <a:t>6</a:t>
            </a:fld>
            <a:endParaRPr lang="en-US" dirty="0"/>
          </a:p>
        </p:txBody>
      </p:sp>
    </p:spTree>
    <p:extLst>
      <p:ext uri="{BB962C8B-B14F-4D97-AF65-F5344CB8AC3E}">
        <p14:creationId xmlns:p14="http://schemas.microsoft.com/office/powerpoint/2010/main" val="6386581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47C839C-DF1C-4A1D-9FF3-715F42130454}"/>
              </a:ext>
            </a:extLst>
          </p:cNvPr>
          <p:cNvSpPr>
            <a:spLocks noGrp="1"/>
          </p:cNvSpPr>
          <p:nvPr>
            <p:ph idx="1"/>
          </p:nvPr>
        </p:nvSpPr>
        <p:spPr>
          <a:xfrm>
            <a:off x="684213" y="1304925"/>
            <a:ext cx="7940644" cy="3273029"/>
          </a:xfrm>
        </p:spPr>
        <p:txBody>
          <a:bodyPr/>
          <a:lstStyle/>
          <a:p>
            <a:r>
              <a:rPr lang="en-US" sz="1600" dirty="0"/>
              <a:t>“Simplest” case, 1 MLD AP, 1 MLD STA</a:t>
            </a:r>
          </a:p>
          <a:p>
            <a:r>
              <a:rPr lang="en-US" sz="1600" dirty="0"/>
              <a:t>Two links, 1x1x80 @ MCS11 </a:t>
            </a:r>
          </a:p>
          <a:p>
            <a:r>
              <a:rPr lang="en-US" sz="1600" dirty="0"/>
              <a:t>RTS/CTS on</a:t>
            </a:r>
          </a:p>
          <a:p>
            <a:r>
              <a:rPr lang="en-US" sz="1600" dirty="0"/>
              <a:t>Symmetrical saturated DL and UL traffic on each link of 600mbps in both directions</a:t>
            </a:r>
          </a:p>
          <a:p>
            <a:r>
              <a:rPr lang="en-US" sz="1600" dirty="0"/>
              <a:t>Results averaged over 10 simulation runs, 10 seconds each</a:t>
            </a:r>
          </a:p>
          <a:p>
            <a:r>
              <a:rPr lang="en-US" sz="1600" dirty="0" err="1"/>
              <a:t>iSTA</a:t>
            </a:r>
            <a:r>
              <a:rPr lang="en-US" sz="1600" dirty="0"/>
              <a:t>/</a:t>
            </a:r>
            <a:r>
              <a:rPr lang="en-US" sz="1600" dirty="0" err="1"/>
              <a:t>iAP</a:t>
            </a:r>
            <a:r>
              <a:rPr lang="en-US" sz="1600" dirty="0"/>
              <a:t> behavior:</a:t>
            </a:r>
          </a:p>
          <a:p>
            <a:pPr lvl="1"/>
            <a:r>
              <a:rPr lang="en-US" sz="1400" dirty="0"/>
              <a:t>Before starting TXOP on link 1 integrated device will check status of link 2</a:t>
            </a:r>
          </a:p>
          <a:p>
            <a:pPr lvl="1"/>
            <a:r>
              <a:rPr lang="en-US" sz="1400" dirty="0"/>
              <a:t>AP/STA plan their TXOP with respect to PHY and MAC status of another link</a:t>
            </a:r>
          </a:p>
          <a:p>
            <a:r>
              <a:rPr lang="en-US" sz="1600" dirty="0" err="1"/>
              <a:t>nSTA</a:t>
            </a:r>
            <a:r>
              <a:rPr lang="en-US" sz="1600" dirty="0"/>
              <a:t>/</a:t>
            </a:r>
            <a:r>
              <a:rPr lang="en-US" sz="1600" dirty="0" err="1"/>
              <a:t>nAP</a:t>
            </a:r>
            <a:r>
              <a:rPr lang="en-US" sz="1600" dirty="0"/>
              <a:t> behavior</a:t>
            </a:r>
          </a:p>
          <a:p>
            <a:pPr lvl="1"/>
            <a:r>
              <a:rPr lang="en-US" sz="1400" dirty="0"/>
              <a:t>Devices are not aware about presence of link/status of the other link</a:t>
            </a:r>
          </a:p>
        </p:txBody>
      </p:sp>
      <p:sp>
        <p:nvSpPr>
          <p:cNvPr id="3" name="Title 2">
            <a:extLst>
              <a:ext uri="{FF2B5EF4-FFF2-40B4-BE49-F238E27FC236}">
                <a16:creationId xmlns:a16="http://schemas.microsoft.com/office/drawing/2014/main" id="{985EC91F-288E-4244-8F5F-0DF355ACC10C}"/>
              </a:ext>
            </a:extLst>
          </p:cNvPr>
          <p:cNvSpPr>
            <a:spLocks noGrp="1"/>
          </p:cNvSpPr>
          <p:nvPr>
            <p:ph type="title"/>
          </p:nvPr>
        </p:nvSpPr>
        <p:spPr>
          <a:xfrm>
            <a:off x="685800" y="514350"/>
            <a:ext cx="7772400" cy="590550"/>
          </a:xfrm>
        </p:spPr>
        <p:txBody>
          <a:bodyPr/>
          <a:lstStyle/>
          <a:p>
            <a:r>
              <a:rPr lang="en-US" dirty="0"/>
              <a:t>Simulation assumptions</a:t>
            </a:r>
          </a:p>
        </p:txBody>
      </p:sp>
      <p:sp>
        <p:nvSpPr>
          <p:cNvPr id="4" name="Slide Number Placeholder 3">
            <a:extLst>
              <a:ext uri="{FF2B5EF4-FFF2-40B4-BE49-F238E27FC236}">
                <a16:creationId xmlns:a16="http://schemas.microsoft.com/office/drawing/2014/main" id="{9496AC11-1A86-47AD-B4DD-52120FD0549C}"/>
              </a:ext>
            </a:extLst>
          </p:cNvPr>
          <p:cNvSpPr>
            <a:spLocks noGrp="1"/>
          </p:cNvSpPr>
          <p:nvPr>
            <p:ph type="sldNum" sz="quarter" idx="12"/>
          </p:nvPr>
        </p:nvSpPr>
        <p:spPr/>
        <p:txBody>
          <a:bodyPr/>
          <a:lstStyle/>
          <a:p>
            <a:fld id="{EE2556C5-CE8C-6547-B838-EA80C61A4AF7}" type="slidenum">
              <a:rPr lang="en-US" smtClean="0"/>
              <a:pPr/>
              <a:t>7</a:t>
            </a:fld>
            <a:endParaRPr lang="en-US" dirty="0"/>
          </a:p>
        </p:txBody>
      </p:sp>
    </p:spTree>
    <p:extLst>
      <p:ext uri="{BB962C8B-B14F-4D97-AF65-F5344CB8AC3E}">
        <p14:creationId xmlns:p14="http://schemas.microsoft.com/office/powerpoint/2010/main" val="34944085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301A170-D5D3-43F6-90FE-E2417ED5C169}"/>
              </a:ext>
            </a:extLst>
          </p:cNvPr>
          <p:cNvSpPr>
            <a:spLocks noGrp="1"/>
          </p:cNvSpPr>
          <p:nvPr>
            <p:ph type="title"/>
          </p:nvPr>
        </p:nvSpPr>
        <p:spPr>
          <a:xfrm>
            <a:off x="685800" y="514350"/>
            <a:ext cx="7772400" cy="533400"/>
          </a:xfrm>
        </p:spPr>
        <p:txBody>
          <a:bodyPr/>
          <a:lstStyle/>
          <a:p>
            <a:r>
              <a:rPr lang="en-US" dirty="0"/>
              <a:t>JMPC vs Async</a:t>
            </a:r>
          </a:p>
        </p:txBody>
      </p:sp>
      <p:sp>
        <p:nvSpPr>
          <p:cNvPr id="4" name="Slide Number Placeholder 3">
            <a:extLst>
              <a:ext uri="{FF2B5EF4-FFF2-40B4-BE49-F238E27FC236}">
                <a16:creationId xmlns:a16="http://schemas.microsoft.com/office/drawing/2014/main" id="{A901373F-2A2A-4D01-A887-5AA7CBC4CC7F}"/>
              </a:ext>
            </a:extLst>
          </p:cNvPr>
          <p:cNvSpPr>
            <a:spLocks noGrp="1"/>
          </p:cNvSpPr>
          <p:nvPr>
            <p:ph type="sldNum" sz="quarter" idx="12"/>
          </p:nvPr>
        </p:nvSpPr>
        <p:spPr/>
        <p:txBody>
          <a:bodyPr/>
          <a:lstStyle/>
          <a:p>
            <a:fld id="{EE2556C5-CE8C-6547-B838-EA80C61A4AF7}" type="slidenum">
              <a:rPr lang="en-US" smtClean="0"/>
              <a:pPr/>
              <a:t>8</a:t>
            </a:fld>
            <a:endParaRPr lang="en-US" dirty="0"/>
          </a:p>
        </p:txBody>
      </p:sp>
      <p:sp>
        <p:nvSpPr>
          <p:cNvPr id="6" name="TextBox 5">
            <a:extLst>
              <a:ext uri="{FF2B5EF4-FFF2-40B4-BE49-F238E27FC236}">
                <a16:creationId xmlns:a16="http://schemas.microsoft.com/office/drawing/2014/main" id="{89EFBA2B-0B58-4E81-95B0-38C126244B07}"/>
              </a:ext>
            </a:extLst>
          </p:cNvPr>
          <p:cNvSpPr txBox="1"/>
          <p:nvPr/>
        </p:nvSpPr>
        <p:spPr>
          <a:xfrm>
            <a:off x="685800" y="3471565"/>
            <a:ext cx="7772400" cy="1261884"/>
          </a:xfrm>
          <a:prstGeom prst="rect">
            <a:avLst/>
          </a:prstGeom>
          <a:noFill/>
        </p:spPr>
        <p:txBody>
          <a:bodyPr wrap="square" rtlCol="0">
            <a:spAutoFit/>
          </a:bodyPr>
          <a:lstStyle/>
          <a:p>
            <a:pPr marL="285750" indent="-285750">
              <a:spcBef>
                <a:spcPts val="300"/>
              </a:spcBef>
              <a:buFont typeface="Arial" panose="020B0604020202020204" pitchFamily="34" charset="0"/>
              <a:buChar char="•"/>
            </a:pPr>
            <a:r>
              <a:rPr lang="en-US" sz="1400" dirty="0"/>
              <a:t>JMPC (sync) obviously perform well for </a:t>
            </a:r>
            <a:r>
              <a:rPr lang="en-US" sz="1400" b="1" dirty="0">
                <a:solidFill>
                  <a:srgbClr val="FF0000"/>
                </a:solidFill>
              </a:rPr>
              <a:t>isolated</a:t>
            </a:r>
            <a:r>
              <a:rPr lang="en-US" sz="1400" dirty="0"/>
              <a:t> 1 Ap 1 STA use case</a:t>
            </a:r>
          </a:p>
          <a:p>
            <a:pPr marL="742950" lvl="1" indent="-285750">
              <a:spcBef>
                <a:spcPts val="300"/>
              </a:spcBef>
              <a:buFont typeface="Arial" panose="020B0604020202020204" pitchFamily="34" charset="0"/>
              <a:buChar char="•"/>
            </a:pPr>
            <a:r>
              <a:rPr lang="en-US" sz="1200" dirty="0"/>
              <a:t>If both STA and AP are </a:t>
            </a:r>
            <a:r>
              <a:rPr lang="en-US" sz="1200" b="1" dirty="0">
                <a:solidFill>
                  <a:srgbClr val="FF0000"/>
                </a:solidFill>
              </a:rPr>
              <a:t>single-chip/tightly integrated/coordinated</a:t>
            </a:r>
          </a:p>
          <a:p>
            <a:pPr marL="285750" indent="-285750">
              <a:spcBef>
                <a:spcPts val="300"/>
              </a:spcBef>
              <a:buFont typeface="Arial" panose="020B0604020202020204" pitchFamily="34" charset="0"/>
              <a:buChar char="•"/>
            </a:pPr>
            <a:r>
              <a:rPr lang="en-US" sz="1400" dirty="0">
                <a:solidFill>
                  <a:srgbClr val="FF0000"/>
                </a:solidFill>
              </a:rPr>
              <a:t>Does not work </a:t>
            </a:r>
            <a:r>
              <a:rPr lang="en-US" sz="1400" dirty="0"/>
              <a:t>if one side cannot do PIFS access to sync channel results</a:t>
            </a:r>
          </a:p>
          <a:p>
            <a:pPr marL="742950" lvl="1" indent="-285750">
              <a:spcBef>
                <a:spcPts val="300"/>
              </a:spcBef>
              <a:buFont typeface="Arial" panose="020B0604020202020204" pitchFamily="34" charset="0"/>
              <a:buChar char="•"/>
            </a:pPr>
            <a:r>
              <a:rPr lang="en-US" sz="1200" dirty="0"/>
              <a:t>IF AP has bad integration there in </a:t>
            </a:r>
            <a:r>
              <a:rPr lang="en-US" sz="1200" b="1" dirty="0">
                <a:solidFill>
                  <a:srgbClr val="FF0000"/>
                </a:solidFill>
              </a:rPr>
              <a:t>NO</a:t>
            </a:r>
            <a:r>
              <a:rPr lang="en-US" sz="1200" b="1" dirty="0"/>
              <a:t> </a:t>
            </a:r>
            <a:r>
              <a:rPr lang="en-US" sz="1200" dirty="0"/>
              <a:t>possibility for UL traffic aggregation</a:t>
            </a:r>
          </a:p>
          <a:p>
            <a:pPr marL="285750" indent="-285750">
              <a:spcBef>
                <a:spcPts val="300"/>
              </a:spcBef>
              <a:buFont typeface="Arial" panose="020B0604020202020204" pitchFamily="34" charset="0"/>
              <a:buChar char="•"/>
            </a:pPr>
            <a:r>
              <a:rPr lang="en-US" sz="1400" dirty="0"/>
              <a:t>Async access “as is”, i.e. the “do nothing” provide some UL, i.e. see no staggering problem</a:t>
            </a:r>
          </a:p>
        </p:txBody>
      </p:sp>
      <p:pic>
        <p:nvPicPr>
          <p:cNvPr id="14" name="Picture 13">
            <a:extLst>
              <a:ext uri="{FF2B5EF4-FFF2-40B4-BE49-F238E27FC236}">
                <a16:creationId xmlns:a16="http://schemas.microsoft.com/office/drawing/2014/main" id="{FB2629DB-8F29-412D-989D-B9B4E3AEBDE7}"/>
              </a:ext>
            </a:extLst>
          </p:cNvPr>
          <p:cNvPicPr>
            <a:picLocks noChangeAspect="1"/>
          </p:cNvPicPr>
          <p:nvPr/>
        </p:nvPicPr>
        <p:blipFill>
          <a:blip r:embed="rId2"/>
          <a:stretch>
            <a:fillRect/>
          </a:stretch>
        </p:blipFill>
        <p:spPr>
          <a:xfrm>
            <a:off x="685800" y="984630"/>
            <a:ext cx="7772400" cy="2317370"/>
          </a:xfrm>
          <a:prstGeom prst="rect">
            <a:avLst/>
          </a:prstGeom>
        </p:spPr>
      </p:pic>
    </p:spTree>
    <p:extLst>
      <p:ext uri="{BB962C8B-B14F-4D97-AF65-F5344CB8AC3E}">
        <p14:creationId xmlns:p14="http://schemas.microsoft.com/office/powerpoint/2010/main" val="25749360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7059095-B219-4FB2-BCD5-962B436DC6B7}"/>
              </a:ext>
            </a:extLst>
          </p:cNvPr>
          <p:cNvSpPr>
            <a:spLocks noGrp="1"/>
          </p:cNvSpPr>
          <p:nvPr>
            <p:ph idx="1"/>
          </p:nvPr>
        </p:nvSpPr>
        <p:spPr>
          <a:xfrm>
            <a:off x="685801" y="1314450"/>
            <a:ext cx="7772400" cy="3263504"/>
          </a:xfrm>
        </p:spPr>
        <p:txBody>
          <a:bodyPr/>
          <a:lstStyle/>
          <a:p>
            <a:pPr>
              <a:spcBef>
                <a:spcPts val="600"/>
              </a:spcBef>
            </a:pPr>
            <a:r>
              <a:rPr lang="en-US" b="0" dirty="0"/>
              <a:t>In [3, 4, 5] we mentioned few way to achieve PPDU end alignment to avoid self interference (for DL aggregation), fight staggering and enable synchronization (for DL and UL aggregation)</a:t>
            </a:r>
          </a:p>
          <a:p>
            <a:pPr lvl="1">
              <a:spcBef>
                <a:spcPts val="600"/>
              </a:spcBef>
            </a:pPr>
            <a:r>
              <a:rPr lang="en-US" sz="1400" b="0" dirty="0"/>
              <a:t>Option 1: Within device signaling assuming this signaling is possible</a:t>
            </a:r>
          </a:p>
          <a:p>
            <a:pPr lvl="1">
              <a:spcBef>
                <a:spcPts val="600"/>
              </a:spcBef>
            </a:pPr>
            <a:r>
              <a:rPr lang="en-US" sz="1400" dirty="0"/>
              <a:t>Option 2: Over the air signaling in CTS frame</a:t>
            </a:r>
          </a:p>
          <a:p>
            <a:pPr lvl="1">
              <a:spcBef>
                <a:spcPts val="600"/>
              </a:spcBef>
            </a:pPr>
            <a:r>
              <a:rPr lang="en-US" sz="1400" b="0" dirty="0"/>
              <a:t>Option 3: Artificial PPDU alignment to some slot boundaries known to AP MLD instances</a:t>
            </a:r>
          </a:p>
          <a:p>
            <a:pPr lvl="1">
              <a:spcBef>
                <a:spcPts val="600"/>
              </a:spcBef>
            </a:pPr>
            <a:r>
              <a:rPr lang="en-US" sz="1400" b="0" dirty="0"/>
              <a:t>Option 4: Clever use of delayed BA</a:t>
            </a:r>
          </a:p>
          <a:p>
            <a:pPr>
              <a:spcBef>
                <a:spcPts val="600"/>
              </a:spcBef>
            </a:pPr>
            <a:r>
              <a:rPr lang="en-US" b="0" dirty="0"/>
              <a:t>We consider Option 1 for </a:t>
            </a:r>
            <a:r>
              <a:rPr lang="en-US" b="0" dirty="0" err="1"/>
              <a:t>iAP</a:t>
            </a:r>
            <a:r>
              <a:rPr lang="en-US" b="0" dirty="0"/>
              <a:t>/</a:t>
            </a:r>
            <a:r>
              <a:rPr lang="en-US" b="0" dirty="0" err="1"/>
              <a:t>nSTA</a:t>
            </a:r>
            <a:r>
              <a:rPr lang="en-US" b="0" dirty="0"/>
              <a:t> and </a:t>
            </a:r>
            <a:r>
              <a:rPr lang="en-US" b="0" dirty="0" err="1"/>
              <a:t>iAP</a:t>
            </a:r>
            <a:r>
              <a:rPr lang="en-US" b="0" dirty="0"/>
              <a:t>/</a:t>
            </a:r>
            <a:r>
              <a:rPr lang="en-US" b="0" dirty="0" err="1"/>
              <a:t>iSTA</a:t>
            </a:r>
            <a:r>
              <a:rPr lang="en-US" b="0" dirty="0"/>
              <a:t> cases and Option 2 for </a:t>
            </a:r>
            <a:r>
              <a:rPr lang="en-US" b="0" dirty="0" err="1"/>
              <a:t>nAP</a:t>
            </a:r>
            <a:r>
              <a:rPr lang="en-US" b="0" dirty="0"/>
              <a:t>/</a:t>
            </a:r>
            <a:r>
              <a:rPr lang="en-US" b="0" dirty="0" err="1"/>
              <a:t>iSTA</a:t>
            </a:r>
            <a:r>
              <a:rPr lang="en-US" b="0" dirty="0"/>
              <a:t> case</a:t>
            </a:r>
          </a:p>
          <a:p>
            <a:pPr lvl="1">
              <a:buFont typeface="Arial" panose="020B0604020202020204" pitchFamily="34" charset="0"/>
              <a:buChar char="•"/>
            </a:pPr>
            <a:endParaRPr lang="en-US" sz="1400" dirty="0"/>
          </a:p>
          <a:p>
            <a:pPr marL="0" indent="0">
              <a:buNone/>
            </a:pPr>
            <a:r>
              <a:rPr lang="en-US" sz="1400" dirty="0"/>
              <a:t> </a:t>
            </a:r>
          </a:p>
        </p:txBody>
      </p:sp>
      <p:sp>
        <p:nvSpPr>
          <p:cNvPr id="3" name="Title 2">
            <a:extLst>
              <a:ext uri="{FF2B5EF4-FFF2-40B4-BE49-F238E27FC236}">
                <a16:creationId xmlns:a16="http://schemas.microsoft.com/office/drawing/2014/main" id="{930172FC-DD4B-438C-83F2-813BB94E0F8B}"/>
              </a:ext>
            </a:extLst>
          </p:cNvPr>
          <p:cNvSpPr>
            <a:spLocks noGrp="1"/>
          </p:cNvSpPr>
          <p:nvPr>
            <p:ph type="title"/>
          </p:nvPr>
        </p:nvSpPr>
        <p:spPr/>
        <p:txBody>
          <a:bodyPr/>
          <a:lstStyle/>
          <a:p>
            <a:r>
              <a:rPr lang="en-US" dirty="0"/>
              <a:t>Do something (PPDU alignment)</a:t>
            </a:r>
          </a:p>
        </p:txBody>
      </p:sp>
      <p:sp>
        <p:nvSpPr>
          <p:cNvPr id="4" name="Slide Number Placeholder 3">
            <a:extLst>
              <a:ext uri="{FF2B5EF4-FFF2-40B4-BE49-F238E27FC236}">
                <a16:creationId xmlns:a16="http://schemas.microsoft.com/office/drawing/2014/main" id="{BB1DECCB-C8F7-43B7-8C7D-03E76E9229F9}"/>
              </a:ext>
            </a:extLst>
          </p:cNvPr>
          <p:cNvSpPr>
            <a:spLocks noGrp="1"/>
          </p:cNvSpPr>
          <p:nvPr>
            <p:ph type="sldNum" sz="quarter" idx="12"/>
          </p:nvPr>
        </p:nvSpPr>
        <p:spPr/>
        <p:txBody>
          <a:bodyPr/>
          <a:lstStyle/>
          <a:p>
            <a:fld id="{EE2556C5-CE8C-6547-B838-EA80C61A4AF7}" type="slidenum">
              <a:rPr lang="en-US" smtClean="0"/>
              <a:pPr/>
              <a:t>9</a:t>
            </a:fld>
            <a:endParaRPr lang="en-US" dirty="0"/>
          </a:p>
        </p:txBody>
      </p:sp>
      <p:sp>
        <p:nvSpPr>
          <p:cNvPr id="5" name="Right Brace 4">
            <a:extLst>
              <a:ext uri="{FF2B5EF4-FFF2-40B4-BE49-F238E27FC236}">
                <a16:creationId xmlns:a16="http://schemas.microsoft.com/office/drawing/2014/main" id="{27CA9325-C616-4A42-B189-C2260D99EAA7}"/>
              </a:ext>
            </a:extLst>
          </p:cNvPr>
          <p:cNvSpPr/>
          <p:nvPr/>
        </p:nvSpPr>
        <p:spPr bwMode="auto">
          <a:xfrm rot="10800000">
            <a:off x="850900" y="2235200"/>
            <a:ext cx="247650" cy="673100"/>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6" name="TextBox 5">
            <a:extLst>
              <a:ext uri="{FF2B5EF4-FFF2-40B4-BE49-F238E27FC236}">
                <a16:creationId xmlns:a16="http://schemas.microsoft.com/office/drawing/2014/main" id="{6B6EADDE-311A-4F2B-9C69-417A959AE150}"/>
              </a:ext>
            </a:extLst>
          </p:cNvPr>
          <p:cNvSpPr txBox="1"/>
          <p:nvPr/>
        </p:nvSpPr>
        <p:spPr>
          <a:xfrm>
            <a:off x="527735" y="2070101"/>
            <a:ext cx="323165" cy="949298"/>
          </a:xfrm>
          <a:prstGeom prst="rect">
            <a:avLst/>
          </a:prstGeom>
          <a:noFill/>
        </p:spPr>
        <p:txBody>
          <a:bodyPr vert="vert270" wrap="square" rtlCol="0">
            <a:spAutoFit/>
          </a:bodyPr>
          <a:lstStyle/>
          <a:p>
            <a:r>
              <a:rPr lang="en-US" sz="900" b="1" dirty="0">
                <a:solidFill>
                  <a:srgbClr val="FF0000"/>
                </a:solidFill>
              </a:rPr>
              <a:t>Preferred\simple</a:t>
            </a:r>
          </a:p>
        </p:txBody>
      </p:sp>
    </p:spTree>
    <p:extLst>
      <p:ext uri="{BB962C8B-B14F-4D97-AF65-F5344CB8AC3E}">
        <p14:creationId xmlns:p14="http://schemas.microsoft.com/office/powerpoint/2010/main" val="404563830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conOverlay xmlns="http://schemas.microsoft.com/sharepoint/v4" xsi:nil="true"/>
    <WW xmlns="3e05245e-0532-4e83-b7fc-5d37e8c447e4">ww2015_23</WW>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5FE8CCFE3FE554390E1ACF39AFF333B" ma:contentTypeVersion="3" ma:contentTypeDescription="Create a new document." ma:contentTypeScope="" ma:versionID="5e7dc557c41a3a005459d582944133c9">
  <xsd:schema xmlns:xsd="http://www.w3.org/2001/XMLSchema" xmlns:xs="http://www.w3.org/2001/XMLSchema" xmlns:p="http://schemas.microsoft.com/office/2006/metadata/properties" xmlns:ns2="3e05245e-0532-4e83-b7fc-5d37e8c447e4" xmlns:ns3="http://schemas.microsoft.com/sharepoint/v4" targetNamespace="http://schemas.microsoft.com/office/2006/metadata/properties" ma:root="true" ma:fieldsID="1d1df043d25333886a008f266de52216" ns2:_="" ns3:_="">
    <xsd:import namespace="3e05245e-0532-4e83-b7fc-5d37e8c447e4"/>
    <xsd:import namespace="http://schemas.microsoft.com/sharepoint/v4"/>
    <xsd:element name="properties">
      <xsd:complexType>
        <xsd:sequence>
          <xsd:element name="documentManagement">
            <xsd:complexType>
              <xsd:all>
                <xsd:element ref="ns2:WW"/>
                <xsd:element ref="ns3: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e05245e-0532-4e83-b7fc-5d37e8c447e4" elementFormDefault="qualified">
    <xsd:import namespace="http://schemas.microsoft.com/office/2006/documentManagement/types"/>
    <xsd:import namespace="http://schemas.microsoft.com/office/infopath/2007/PartnerControls"/>
    <xsd:element name="WW" ma:index="8" ma:displayName="WW" ma:format="Dropdown" ma:internalName="WW">
      <xsd:simpleType>
        <xsd:restriction base="dms:Choice">
          <xsd:enumeration value="ww2016_04"/>
          <xsd:enumeration value="ww2016_05"/>
          <xsd:enumeration value="ww2016_06"/>
          <xsd:enumeration value="ww2016_07"/>
          <xsd:enumeration value="ww2016_08"/>
          <xsd:enumeration value="ww2016_09"/>
          <xsd:enumeration value="ww2016_10"/>
          <xsd:enumeration value="ww2016_11"/>
          <xsd:enumeration value="ww2016_12"/>
          <xsd:enumeration value="ww2016_13"/>
          <xsd:enumeration value="ww2016_14"/>
          <xsd:enumeration value="ww2016_15"/>
          <xsd:enumeration value="ww2016_16"/>
          <xsd:enumeration value="ww2016_17"/>
          <xsd:enumeration value="ww2016_18"/>
          <xsd:enumeration value="ww2016_19"/>
          <xsd:enumeration value="ww2016_20"/>
          <xsd:enumeration value="ww2016_21"/>
          <xsd:enumeration value="ww2016_22"/>
          <xsd:enumeration value="ww2016_23"/>
          <xsd:enumeration value="ww2016_24"/>
          <xsd:enumeration value="ww2016_25"/>
          <xsd:enumeration value="ww2016_26"/>
          <xsd:enumeration value="ww2016_27"/>
          <xsd:enumeration value="ww2016_28"/>
          <xsd:enumeration value="ww2016_29"/>
          <xsd:enumeration value="ww2016_30"/>
          <xsd:enumeration value="ww2016_31"/>
          <xsd:enumeration value="ww2016_32"/>
          <xsd:enumeration value="ww2016_33"/>
          <xsd:enumeration value="ww2016_34"/>
          <xsd:enumeration value="ww2016_35"/>
          <xsd:enumeration value="ww2016_36"/>
          <xsd:enumeration value="ww2016_37"/>
          <xsd:enumeration value="ww2016_38"/>
          <xsd:enumeration value="ww2016_39"/>
          <xsd:enumeration value="ww2016_40"/>
          <xsd:enumeration value="ww2016_41"/>
          <xsd:enumeration value="ww2016_42"/>
          <xsd:enumeration value="ww2016_43"/>
          <xsd:enumeration value="ww2016_44"/>
          <xsd:enumeration value="ww2016_45"/>
          <xsd:enumeration value="ww2016_46"/>
          <xsd:enumeration value="ww2016_47"/>
          <xsd:enumeration value="ww2016_48"/>
          <xsd:enumeration value="ww2016_49"/>
          <xsd:enumeration value="ww2016_50"/>
          <xsd:enumeration value="ww2016_51"/>
          <xsd:enumeration value="ww2016_52"/>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9"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22479DE-E745-40A4-B85A-2F7933CD79A3}">
  <ds:schemaRefs>
    <ds:schemaRef ds:uri="http://schemas.microsoft.com/sharepoint/v4"/>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3e05245e-0532-4e83-b7fc-5d37e8c447e4"/>
    <ds:schemaRef ds:uri="http://www.w3.org/XML/1998/namespace"/>
    <ds:schemaRef ds:uri="http://purl.org/dc/dcmitype/"/>
  </ds:schemaRefs>
</ds:datastoreItem>
</file>

<file path=customXml/itemProps2.xml><?xml version="1.0" encoding="utf-8"?>
<ds:datastoreItem xmlns:ds="http://schemas.openxmlformats.org/officeDocument/2006/customXml" ds:itemID="{FE903781-2D59-41BB-A0D1-2C864C3447A7}">
  <ds:schemaRefs>
    <ds:schemaRef ds:uri="http://schemas.microsoft.com/sharepoint/v3/contenttype/forms"/>
  </ds:schemaRefs>
</ds:datastoreItem>
</file>

<file path=customXml/itemProps3.xml><?xml version="1.0" encoding="utf-8"?>
<ds:datastoreItem xmlns:ds="http://schemas.openxmlformats.org/officeDocument/2006/customXml" ds:itemID="{597D11D2-1D5E-404D-8705-355B3AC4222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e05245e-0532-4e83-b7fc-5d37e8c447e4"/>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11-19-xxxx-00-00eht-multi-link-operation_follow_up_r1</Template>
  <TotalTime>86760</TotalTime>
  <Words>2544</Words>
  <Application>Microsoft Office PowerPoint</Application>
  <PresentationFormat>On-screen Show (16:9)</PresentationFormat>
  <Paragraphs>235</Paragraphs>
  <Slides>22</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Intel Clear</vt:lpstr>
      <vt:lpstr>Intel Clear Light</vt:lpstr>
      <vt:lpstr>Times New Roman</vt:lpstr>
      <vt:lpstr>802-11-Submission</vt:lpstr>
      <vt:lpstr>Asynchronous multi-link operation for non-STR STA</vt:lpstr>
      <vt:lpstr>Recap [1, 2]:</vt:lpstr>
      <vt:lpstr>Recap [3, 4, 5]:</vt:lpstr>
      <vt:lpstr>Lowlight/downsides/bright sides of Sync/JMPC access</vt:lpstr>
      <vt:lpstr>Notes on DL and UL traffic coexistence</vt:lpstr>
      <vt:lpstr>Device capabilities are important to consider</vt:lpstr>
      <vt:lpstr>Simulation assumptions</vt:lpstr>
      <vt:lpstr>JMPC vs Async</vt:lpstr>
      <vt:lpstr>Do something (PPDU alignment)</vt:lpstr>
      <vt:lpstr>DL/UL mix with PPDU alignment</vt:lpstr>
      <vt:lpstr>What seems more important for constrained devices:  </vt:lpstr>
      <vt:lpstr>Per link DL \ UL traffic separation</vt:lpstr>
      <vt:lpstr>DL-Rx unavailable state</vt:lpstr>
      <vt:lpstr>Traffic separation vs PPDU alignment vs Do nothing</vt:lpstr>
      <vt:lpstr>Conclusion</vt:lpstr>
      <vt:lpstr>Straw poll 1</vt:lpstr>
      <vt:lpstr>Straw poll 2</vt:lpstr>
      <vt:lpstr>Straw poll 3</vt:lpstr>
      <vt:lpstr>Straw poll 4</vt:lpstr>
      <vt:lpstr>References</vt:lpstr>
      <vt:lpstr>Backup</vt:lpstr>
      <vt:lpstr>Risks with a sync mode</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Async MLO for non-str sta</dc:title>
  <dc:subject>qwqwqwqw</dc:subject>
  <dc:creator>Dmitry.Akhmetov@intel.com</dc:creator>
  <cp:keywords>CTPClassification=CTP_IC:VisualMarkings=, CTPClassification=CTP_IC, CTPClassification=CTP_NT</cp:keywords>
  <cp:lastModifiedBy>Akhmetov, Dmitry</cp:lastModifiedBy>
  <cp:revision>1478</cp:revision>
  <dcterms:created xsi:type="dcterms:W3CDTF">2015-04-26T08:45:29Z</dcterms:created>
  <dcterms:modified xsi:type="dcterms:W3CDTF">2020-04-09T22:36:50Z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0x01010045FE8CCFE3FE554390E1ACF39AFF333B</vt:lpwstr>
  </property>
  <property fmtid="{D5CDD505-2E9C-101B-9397-08002B2CF9AE}" pid="3" name="TitusGUID">
    <vt:lpwstr>b3394e5a-ec17-4d46-a423-6c15deeeed5c</vt:lpwstr>
  </property>
  <property fmtid="{D5CDD505-2E9C-101B-9397-08002B2CF9AE}" pid="4" name="CTP_BU">
    <vt:lpwstr>NA</vt:lpwstr>
  </property>
  <property fmtid="{D5CDD505-2E9C-101B-9397-08002B2CF9AE}" pid="5" name="CTP_TimeStamp">
    <vt:lpwstr>2020-04-09 22:36:50Z</vt:lpwstr>
  </property>
  <property fmtid="{D5CDD505-2E9C-101B-9397-08002B2CF9AE}" pid="6" name="CTPClassification">
    <vt:lpwstr>CTP_NT</vt:lpwstr>
  </property>
  <property fmtid="{D5CDD505-2E9C-101B-9397-08002B2CF9AE}" pid="7" name="CTP_IDSID">
    <vt:lpwstr>NA</vt:lpwstr>
  </property>
  <property fmtid="{D5CDD505-2E9C-101B-9397-08002B2CF9AE}" pid="8" name="CTP_WWID">
    <vt:lpwstr>NA</vt:lpwstr>
  </property>
</Properties>
</file>