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5"/>
  </p:notesMasterIdLst>
  <p:handoutMasterIdLst>
    <p:handoutMasterId r:id="rId26"/>
  </p:handoutMasterIdLst>
  <p:sldIdLst>
    <p:sldId id="453" r:id="rId5"/>
    <p:sldId id="484" r:id="rId6"/>
    <p:sldId id="518" r:id="rId7"/>
    <p:sldId id="511" r:id="rId8"/>
    <p:sldId id="303" r:id="rId9"/>
    <p:sldId id="515" r:id="rId10"/>
    <p:sldId id="517" r:id="rId11"/>
    <p:sldId id="512" r:id="rId12"/>
    <p:sldId id="503" r:id="rId13"/>
    <p:sldId id="513" r:id="rId14"/>
    <p:sldId id="305" r:id="rId15"/>
    <p:sldId id="509" r:id="rId16"/>
    <p:sldId id="318" r:id="rId17"/>
    <p:sldId id="508" r:id="rId18"/>
    <p:sldId id="516" r:id="rId19"/>
    <p:sldId id="501" r:id="rId20"/>
    <p:sldId id="520" r:id="rId21"/>
    <p:sldId id="490" r:id="rId22"/>
    <p:sldId id="492" r:id="rId23"/>
    <p:sldId id="308"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3A3"/>
    <a:srgbClr val="FFCC00"/>
    <a:srgbClr val="66FF66"/>
    <a:srgbClr val="CB3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3" autoAdjust="0"/>
    <p:restoredTop sz="90293" autoAdjust="0"/>
  </p:normalViewPr>
  <p:slideViewPr>
    <p:cSldViewPr snapToGrid="0">
      <p:cViewPr varScale="1">
        <p:scale>
          <a:sx n="150" d="100"/>
          <a:sy n="150" d="100"/>
        </p:scale>
        <p:origin x="780" y="10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3/15/2020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3/15/2020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48370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3765913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Alternatively, a softer AP behavior will be that the STA is requesting the AP to do RTS-CTS prior to every DL Data frame transmission.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01361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fld id="{C8B5CA9C-FFAE-734D-8488-685557D6D07F}" type="datetime1">
              <a:rPr lang="en-US" smtClean="0"/>
              <a:pPr/>
              <a:t>3/15/2020</a:t>
            </a:fld>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dirty="0"/>
              <a:t>Dmitry Akhmetov,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dirty="0"/>
              <a:t>10/17/2017</a:t>
            </a:r>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dirty="0"/>
              <a:t>Dmitry Akhmetov, Intel</a:t>
            </a:r>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fld id="{C8B5CA9C-FFAE-734D-8488-685557D6D07F}" type="datetime1">
              <a:rPr lang="en-US" smtClean="0"/>
              <a:pPr/>
              <a:t>3/15/2020</a:t>
            </a:fld>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dirty="0"/>
              <a:t>Dmitry Akhmetov,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
        <p:nvSpPr>
          <p:cNvPr id="6" name="Rectangle 4">
            <a:extLst>
              <a:ext uri="{FF2B5EF4-FFF2-40B4-BE49-F238E27FC236}">
                <a16:creationId xmlns:a16="http://schemas.microsoft.com/office/drawing/2014/main" id="{501BF99C-85E5-49AA-930B-D685C9AD08B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731837" y="192302"/>
            <a:ext cx="8865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fld id="{C8B5CA9C-FFAE-734D-8488-685557D6D07F}" type="datetime1">
              <a:rPr lang="en-US" smtClean="0"/>
              <a:pPr/>
              <a:t>3/15/2020</a:t>
            </a:fld>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181373" y="4856560"/>
            <a:ext cx="136255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dirty="0"/>
              <a:t>Dmitry Akhmetov,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20334" y="48565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fld id="{EE2556C5-CE8C-6547-B838-EA80C61A4AF7}" type="slidenum">
              <a:rPr lang="en-US" smtClean="0"/>
              <a:pPr/>
              <a:t>‹#›</a:t>
            </a:fld>
            <a:endParaRPr 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802.11-20/0455r0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Asynchronous multi-link operation for non-STR STA</a:t>
            </a:r>
            <a:endParaRPr lang="en-GB" altLang="en-US"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514475" y="1764277"/>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89575135"/>
              </p:ext>
            </p:extLst>
          </p:nvPr>
        </p:nvGraphicFramePr>
        <p:xfrm>
          <a:off x="2007394" y="2249040"/>
          <a:ext cx="5543550" cy="1134369"/>
        </p:xfrm>
        <a:graphic>
          <a:graphicData uri="http://schemas.openxmlformats.org/drawingml/2006/table">
            <a:tbl>
              <a:tblPr firstRow="1" bandRow="1">
                <a:tableStyleId>{21E4AEA4-8DFA-4A89-87EB-49C32662AFE0}</a:tableStyleId>
              </a:tblPr>
              <a:tblGrid>
                <a:gridCol w="10858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15430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800" kern="1200" dirty="0">
                          <a:solidFill>
                            <a:schemeClr val="dk1"/>
                          </a:solidFill>
                          <a:latin typeface="+mn-lt"/>
                          <a:ea typeface="+mn-ea"/>
                          <a:cs typeface="+mn-cs"/>
                        </a:rPr>
                        <a:t>Dmitry Akhmetov</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800" dirty="0"/>
                    </a:p>
                    <a:p>
                      <a:pPr algn="ctr"/>
                      <a:endParaRPr lang="en-US" sz="800" dirty="0"/>
                    </a:p>
                    <a:p>
                      <a:pPr algn="ctr"/>
                      <a:endParaRPr lang="en-US" sz="800" dirty="0"/>
                    </a:p>
                    <a:p>
                      <a:pPr algn="ctr"/>
                      <a:r>
                        <a:rPr lang="en-US" sz="800" dirty="0"/>
                        <a:t>Intel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latin typeface="+mn-lt"/>
                          <a:ea typeface="+mn-ea"/>
                          <a:cs typeface="+mn-cs"/>
                        </a:rPr>
                        <a:t>Laurent Cariou</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algn="ctr"/>
                      <a:r>
                        <a:rPr lang="en-US" sz="800" kern="1200" dirty="0">
                          <a:solidFill>
                            <a:schemeClr val="dk1"/>
                          </a:solidFill>
                          <a:latin typeface="+mn-lt"/>
                          <a:ea typeface="+mn-ea"/>
                          <a:cs typeface="+mn-cs"/>
                        </a:rPr>
                        <a:t>Das Dibakar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A7FC30-AA53-4A36-B5F9-2699DA9CD598}"/>
              </a:ext>
            </a:extLst>
          </p:cNvPr>
          <p:cNvSpPr>
            <a:spLocks noGrp="1"/>
          </p:cNvSpPr>
          <p:nvPr>
            <p:ph idx="1"/>
          </p:nvPr>
        </p:nvSpPr>
        <p:spPr>
          <a:xfrm>
            <a:off x="684213" y="3876324"/>
            <a:ext cx="7772400" cy="980236"/>
          </a:xfrm>
        </p:spPr>
        <p:txBody>
          <a:bodyPr/>
          <a:lstStyle/>
          <a:p>
            <a:pPr lvl="1"/>
            <a:r>
              <a:rPr lang="en-US" dirty="0"/>
              <a:t>improve UL traffic for completely integrated case, a more balanced traffic pattern</a:t>
            </a:r>
          </a:p>
          <a:p>
            <a:pPr lvl="1"/>
            <a:r>
              <a:rPr lang="en-US" dirty="0"/>
              <a:t>“enable” </a:t>
            </a:r>
            <a:r>
              <a:rPr lang="en-US" dirty="0" err="1"/>
              <a:t>nAP</a:t>
            </a:r>
            <a:r>
              <a:rPr lang="en-US" dirty="0"/>
              <a:t>/</a:t>
            </a:r>
            <a:r>
              <a:rPr lang="en-US" dirty="0" err="1"/>
              <a:t>iSTA</a:t>
            </a:r>
            <a:r>
              <a:rPr lang="en-US" dirty="0"/>
              <a:t> case </a:t>
            </a:r>
          </a:p>
          <a:p>
            <a:pPr lvl="1"/>
            <a:r>
              <a:rPr lang="en-US" dirty="0">
                <a:solidFill>
                  <a:srgbClr val="FF0000"/>
                </a:solidFill>
              </a:rPr>
              <a:t>Can we do better and enable all cases?</a:t>
            </a:r>
          </a:p>
          <a:p>
            <a:endParaRPr lang="en-US" dirty="0"/>
          </a:p>
        </p:txBody>
      </p:sp>
      <p:sp>
        <p:nvSpPr>
          <p:cNvPr id="3" name="Title 2">
            <a:extLst>
              <a:ext uri="{FF2B5EF4-FFF2-40B4-BE49-F238E27FC236}">
                <a16:creationId xmlns:a16="http://schemas.microsoft.com/office/drawing/2014/main" id="{4D8283B6-AA59-4DFB-93EC-EBE442B6C922}"/>
              </a:ext>
            </a:extLst>
          </p:cNvPr>
          <p:cNvSpPr>
            <a:spLocks noGrp="1"/>
          </p:cNvSpPr>
          <p:nvPr>
            <p:ph type="title"/>
          </p:nvPr>
        </p:nvSpPr>
        <p:spPr>
          <a:xfrm>
            <a:off x="685800" y="514350"/>
            <a:ext cx="7772400" cy="523875"/>
          </a:xfrm>
        </p:spPr>
        <p:txBody>
          <a:bodyPr/>
          <a:lstStyle/>
          <a:p>
            <a:r>
              <a:rPr lang="en-US" dirty="0"/>
              <a:t>DL/UL mix with PPDU alignment</a:t>
            </a:r>
          </a:p>
        </p:txBody>
      </p:sp>
      <p:sp>
        <p:nvSpPr>
          <p:cNvPr id="4" name="Slide Number Placeholder 3">
            <a:extLst>
              <a:ext uri="{FF2B5EF4-FFF2-40B4-BE49-F238E27FC236}">
                <a16:creationId xmlns:a16="http://schemas.microsoft.com/office/drawing/2014/main" id="{42C81A42-D685-4C84-A6F4-39140D51B85A}"/>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5" name="Picture 4">
            <a:extLst>
              <a:ext uri="{FF2B5EF4-FFF2-40B4-BE49-F238E27FC236}">
                <a16:creationId xmlns:a16="http://schemas.microsoft.com/office/drawing/2014/main" id="{80601D8B-2598-4042-888B-163F8090CB53}"/>
              </a:ext>
            </a:extLst>
          </p:cNvPr>
          <p:cNvPicPr>
            <a:picLocks noChangeAspect="1"/>
          </p:cNvPicPr>
          <p:nvPr/>
        </p:nvPicPr>
        <p:blipFill>
          <a:blip r:embed="rId2"/>
          <a:stretch>
            <a:fillRect/>
          </a:stretch>
        </p:blipFill>
        <p:spPr>
          <a:xfrm>
            <a:off x="685800" y="1238168"/>
            <a:ext cx="7772400" cy="2268632"/>
          </a:xfrm>
          <a:prstGeom prst="rect">
            <a:avLst/>
          </a:prstGeom>
        </p:spPr>
      </p:pic>
    </p:spTree>
    <p:extLst>
      <p:ext uri="{BB962C8B-B14F-4D97-AF65-F5344CB8AC3E}">
        <p14:creationId xmlns:p14="http://schemas.microsoft.com/office/powerpoint/2010/main" val="190489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B538D-6CAF-4862-98DD-2BF3038F49A2}"/>
              </a:ext>
            </a:extLst>
          </p:cNvPr>
          <p:cNvSpPr>
            <a:spLocks noGrp="1"/>
          </p:cNvSpPr>
          <p:nvPr>
            <p:ph idx="1"/>
          </p:nvPr>
        </p:nvSpPr>
        <p:spPr>
          <a:xfrm>
            <a:off x="684325" y="1450848"/>
            <a:ext cx="7846143" cy="3405712"/>
          </a:xfrm>
        </p:spPr>
        <p:txBody>
          <a:bodyPr/>
          <a:lstStyle/>
          <a:p>
            <a:pPr>
              <a:spcBef>
                <a:spcPts val="600"/>
              </a:spcBef>
              <a:buFont typeface="Arial" panose="020B0604020202020204" pitchFamily="34" charset="0"/>
              <a:buChar char="•"/>
            </a:pPr>
            <a:r>
              <a:rPr lang="en-US" dirty="0"/>
              <a:t>Is to have a separation of DL and UL traffic in time</a:t>
            </a:r>
          </a:p>
          <a:p>
            <a:pPr lvl="1">
              <a:spcBef>
                <a:spcPts val="600"/>
              </a:spcBef>
              <a:buFont typeface="Arial" panose="020B0604020202020204" pitchFamily="34" charset="0"/>
              <a:buChar char="•"/>
            </a:pPr>
            <a:r>
              <a:rPr lang="en-US" sz="1600" dirty="0"/>
              <a:t>To avoid uncontrolled DL/UL but to have only UL or DL over a period of time,</a:t>
            </a:r>
          </a:p>
          <a:p>
            <a:pPr lvl="2">
              <a:spcBef>
                <a:spcPts val="600"/>
              </a:spcBef>
              <a:buFont typeface="Arial" panose="020B0604020202020204" pitchFamily="34" charset="0"/>
              <a:buChar char="•"/>
            </a:pPr>
            <a:r>
              <a:rPr lang="en-US" sz="1200" dirty="0"/>
              <a:t>As we have shown before DL case perform well for SRT AP – non-STR STA communication</a:t>
            </a:r>
          </a:p>
          <a:p>
            <a:pPr lvl="2">
              <a:spcBef>
                <a:spcPts val="600"/>
              </a:spcBef>
              <a:buFont typeface="Arial" panose="020B0604020202020204" pitchFamily="34" charset="0"/>
              <a:buChar char="•"/>
            </a:pPr>
            <a:r>
              <a:rPr lang="en-US" sz="1200" dirty="0"/>
              <a:t>In turn, UL is “self-controlled” at non-STR STA (one link block the other preventing a mix of ops) </a:t>
            </a:r>
          </a:p>
          <a:p>
            <a:pPr lvl="3">
              <a:spcBef>
                <a:spcPts val="600"/>
              </a:spcBef>
              <a:buFont typeface="Arial" panose="020B0604020202020204" pitchFamily="34" charset="0"/>
              <a:buChar char="•"/>
            </a:pPr>
            <a:r>
              <a:rPr lang="en-US" sz="1050" dirty="0"/>
              <a:t>It is a general understanding that STA, unlike AP, will have better/tighter link integration/interaction, so quick state signaling or operation management is possible</a:t>
            </a:r>
          </a:p>
          <a:p>
            <a:pPr lvl="1">
              <a:spcBef>
                <a:spcPts val="600"/>
              </a:spcBef>
              <a:buFont typeface="Arial" panose="020B0604020202020204" pitchFamily="34" charset="0"/>
              <a:buChar char="•"/>
            </a:pPr>
            <a:r>
              <a:rPr lang="en-US" sz="1600" dirty="0"/>
              <a:t>A separation of DL and UL traffic would highly likely solve UL/DL mix use case where TX operation from a non-STR STA may interfere with TX operations of STR AP and vice versa</a:t>
            </a:r>
          </a:p>
          <a:p>
            <a:pPr lvl="1">
              <a:spcBef>
                <a:spcPts val="600"/>
              </a:spcBef>
              <a:buFont typeface="Arial" panose="020B0604020202020204" pitchFamily="34" charset="0"/>
              <a:buChar char="•"/>
            </a:pPr>
            <a:r>
              <a:rPr lang="en-US" sz="1600" dirty="0"/>
              <a:t>Traffic separation is a natural solution</a:t>
            </a:r>
            <a:r>
              <a:rPr lang="ru-RU" sz="1600" dirty="0"/>
              <a:t> </a:t>
            </a:r>
            <a:r>
              <a:rPr lang="en-US" sz="1600" dirty="0"/>
              <a:t>to enable all/most possible combinations of AP/STA levels of integration</a:t>
            </a:r>
          </a:p>
          <a:p>
            <a:pPr marL="642938" lvl="2" indent="0" fontAlgn="ctr">
              <a:buNone/>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5725B0F-D706-42B0-A515-DF17486E3EB8}"/>
              </a:ext>
            </a:extLst>
          </p:cNvPr>
          <p:cNvSpPr>
            <a:spLocks noGrp="1"/>
          </p:cNvSpPr>
          <p:nvPr>
            <p:ph type="sldNum" sz="quarter" idx="12"/>
          </p:nvPr>
        </p:nvSpPr>
        <p:spPr>
          <a:xfrm>
            <a:off x="4523668" y="4856560"/>
            <a:ext cx="172868" cy="215444"/>
          </a:xfrm>
        </p:spPr>
        <p:txBody>
          <a:bodyPr/>
          <a:lstStyle/>
          <a:p>
            <a:fld id="{440F5867-744E-4AA6-B0ED-4C44D2DFBB7B}" type="slidenum">
              <a:rPr lang="en-GB" smtClean="0"/>
              <a:pPr/>
              <a:t>11</a:t>
            </a:fld>
            <a:endParaRPr lang="en-GB" dirty="0"/>
          </a:p>
        </p:txBody>
      </p:sp>
      <p:sp>
        <p:nvSpPr>
          <p:cNvPr id="2" name="Title 1">
            <a:extLst>
              <a:ext uri="{FF2B5EF4-FFF2-40B4-BE49-F238E27FC236}">
                <a16:creationId xmlns:a16="http://schemas.microsoft.com/office/drawing/2014/main" id="{4ECC96A5-422D-415A-BD20-BB1032696C9A}"/>
              </a:ext>
            </a:extLst>
          </p:cNvPr>
          <p:cNvSpPr>
            <a:spLocks noGrp="1"/>
          </p:cNvSpPr>
          <p:nvPr>
            <p:ph type="title"/>
          </p:nvPr>
        </p:nvSpPr>
        <p:spPr>
          <a:xfrm>
            <a:off x="625332" y="514350"/>
            <a:ext cx="7846142" cy="800100"/>
          </a:xfrm>
        </p:spPr>
        <p:txBody>
          <a:bodyPr/>
          <a:lstStyle/>
          <a:p>
            <a:r>
              <a:rPr lang="en-US" dirty="0"/>
              <a:t>What seems more important for constrained devices: </a:t>
            </a:r>
            <a:br>
              <a:rPr lang="en-US" dirty="0"/>
            </a:br>
            <a:endParaRPr lang="en-US" u="sng" dirty="0">
              <a:solidFill>
                <a:srgbClr val="FF0000"/>
              </a:solidFill>
            </a:endParaRPr>
          </a:p>
        </p:txBody>
      </p:sp>
    </p:spTree>
    <p:extLst>
      <p:ext uri="{BB962C8B-B14F-4D97-AF65-F5344CB8AC3E}">
        <p14:creationId xmlns:p14="http://schemas.microsoft.com/office/powerpoint/2010/main" val="134001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44CA75-E3D2-47EC-9DA4-8441EF1684CA}"/>
              </a:ext>
            </a:extLst>
          </p:cNvPr>
          <p:cNvSpPr>
            <a:spLocks noGrp="1"/>
          </p:cNvSpPr>
          <p:nvPr>
            <p:ph idx="1"/>
          </p:nvPr>
        </p:nvSpPr>
        <p:spPr>
          <a:xfrm>
            <a:off x="685800" y="1171575"/>
            <a:ext cx="8033068" cy="3542110"/>
          </a:xfrm>
        </p:spPr>
        <p:txBody>
          <a:bodyPr/>
          <a:lstStyle/>
          <a:p>
            <a:pPr>
              <a:buFont typeface="Arial" panose="020B0604020202020204" pitchFamily="34" charset="0"/>
              <a:buChar char="•"/>
            </a:pPr>
            <a:r>
              <a:rPr lang="en-US" dirty="0"/>
              <a:t>Few possible options to organize that:</a:t>
            </a:r>
          </a:p>
          <a:p>
            <a:pPr lvl="1">
              <a:buFont typeface="Arial" panose="020B0604020202020204" pitchFamily="34" charset="0"/>
              <a:buChar char="•"/>
            </a:pPr>
            <a:r>
              <a:rPr lang="en-US" sz="1600" dirty="0"/>
              <a:t>TWT negotiation to say only DL/Triggered UL or only EDCA based UL during the SP </a:t>
            </a:r>
          </a:p>
          <a:p>
            <a:pPr lvl="1" fontAlgn="ctr">
              <a:buFont typeface="Arial" panose="020B0604020202020204" pitchFamily="34" charset="0"/>
              <a:buChar char="•"/>
            </a:pPr>
            <a:r>
              <a:rPr lang="en-US" sz="1600" dirty="0"/>
              <a:t>Or a signaling so that STA controls when DL can start or not , e.g.,</a:t>
            </a:r>
          </a:p>
          <a:p>
            <a:pPr lvl="2" fontAlgn="ctr">
              <a:buFont typeface="Arial" panose="020B0604020202020204" pitchFamily="34" charset="0"/>
              <a:buChar char="•"/>
            </a:pPr>
            <a:r>
              <a:rPr lang="en-US" sz="1200" dirty="0"/>
              <a:t>STA stays in “DL Rx unavailable” state in both links during EDCA based UL transmission so that AP does not transmit DL frames during that state</a:t>
            </a:r>
          </a:p>
          <a:p>
            <a:pPr lvl="2" fontAlgn="ctr">
              <a:buFont typeface="Arial" panose="020B0604020202020204" pitchFamily="34" charset="0"/>
              <a:buChar char="•"/>
            </a:pPr>
            <a:r>
              <a:rPr lang="en-US" sz="1200" dirty="0"/>
              <a:t>STA comes out of that state to be able to receive DL packets on both links</a:t>
            </a:r>
          </a:p>
          <a:p>
            <a:pPr lvl="2" fontAlgn="ctr">
              <a:buFont typeface="Arial" panose="020B0604020202020204" pitchFamily="34" charset="0"/>
              <a:buChar char="•"/>
            </a:pPr>
            <a:r>
              <a:rPr lang="en-US" sz="1200" dirty="0"/>
              <a:t>May require changes to existing PSM signaling to cover some cases (e.g., U-APSD).</a:t>
            </a:r>
          </a:p>
          <a:p>
            <a:pPr lvl="1" fontAlgn="ctr">
              <a:buFont typeface="Arial" panose="020B0604020202020204" pitchFamily="34" charset="0"/>
              <a:buChar char="•"/>
            </a:pPr>
            <a:r>
              <a:rPr lang="en-US" sz="1600" dirty="0"/>
              <a:t>Or may be have special rules to disallow certain operation on links per TXOP basis</a:t>
            </a:r>
          </a:p>
          <a:p>
            <a:pPr lvl="2" fontAlgn="ctr">
              <a:buFont typeface="Arial" panose="020B0604020202020204" pitchFamily="34" charset="0"/>
              <a:buChar char="•"/>
            </a:pPr>
            <a:r>
              <a:rPr lang="en-US" sz="1200" dirty="0"/>
              <a:t>For instance, mandate RTS/CTS exchange when talk to/from non-STR device and have special rules for CTS response to indicate STA unavailability for operation on a certain link during TXOP</a:t>
            </a:r>
          </a:p>
          <a:p>
            <a:pPr fontAlgn="ctr">
              <a:buFont typeface="Arial" panose="020B0604020202020204" pitchFamily="34" charset="0"/>
              <a:buChar char="•"/>
            </a:pPr>
            <a:r>
              <a:rPr lang="en-US" dirty="0">
                <a:solidFill>
                  <a:srgbClr val="FF0000"/>
                </a:solidFill>
              </a:rPr>
              <a:t>Simulation parameters for traffic separation </a:t>
            </a:r>
          </a:p>
          <a:p>
            <a:pPr lvl="1" fontAlgn="ctr">
              <a:buFont typeface="Arial" panose="020B0604020202020204" pitchFamily="34" charset="0"/>
              <a:buChar char="•"/>
            </a:pPr>
            <a:r>
              <a:rPr lang="en-US" dirty="0"/>
              <a:t>DL duration period : 0.1s </a:t>
            </a:r>
          </a:p>
          <a:p>
            <a:pPr lvl="1" fontAlgn="ctr">
              <a:buFont typeface="Arial" panose="020B0604020202020204" pitchFamily="34" charset="0"/>
              <a:buChar char="•"/>
            </a:pPr>
            <a:r>
              <a:rPr lang="en-US" dirty="0"/>
              <a:t>UL duration period : 0.1s</a:t>
            </a:r>
          </a:p>
          <a:p>
            <a:pPr lvl="1" fontAlgn="ctr">
              <a:buFont typeface="Arial" panose="020B0604020202020204" pitchFamily="34" charset="0"/>
              <a:buChar char="•"/>
            </a:pPr>
            <a:r>
              <a:rPr lang="en-US" dirty="0"/>
              <a:t>Consider in MPDU/BA signaling</a:t>
            </a:r>
          </a:p>
        </p:txBody>
      </p:sp>
      <p:sp>
        <p:nvSpPr>
          <p:cNvPr id="3" name="Title 2">
            <a:extLst>
              <a:ext uri="{FF2B5EF4-FFF2-40B4-BE49-F238E27FC236}">
                <a16:creationId xmlns:a16="http://schemas.microsoft.com/office/drawing/2014/main" id="{9DAA89AD-01B8-40D3-8C2B-26E13B3EA8BF}"/>
              </a:ext>
            </a:extLst>
          </p:cNvPr>
          <p:cNvSpPr>
            <a:spLocks noGrp="1"/>
          </p:cNvSpPr>
          <p:nvPr>
            <p:ph type="title"/>
          </p:nvPr>
        </p:nvSpPr>
        <p:spPr/>
        <p:txBody>
          <a:bodyPr/>
          <a:lstStyle/>
          <a:p>
            <a:r>
              <a:rPr lang="en-US" dirty="0"/>
              <a:t>Per link DL \ UL traffic separation</a:t>
            </a:r>
          </a:p>
        </p:txBody>
      </p:sp>
      <p:sp>
        <p:nvSpPr>
          <p:cNvPr id="4" name="Slide Number Placeholder 3">
            <a:extLst>
              <a:ext uri="{FF2B5EF4-FFF2-40B4-BE49-F238E27FC236}">
                <a16:creationId xmlns:a16="http://schemas.microsoft.com/office/drawing/2014/main" id="{203155A1-C9F8-4925-8DC8-6946436DBCFA}"/>
              </a:ext>
            </a:extLst>
          </p:cNvPr>
          <p:cNvSpPr>
            <a:spLocks noGrp="1"/>
          </p:cNvSpPr>
          <p:nvPr>
            <p:ph type="sldNum" sz="quarter" idx="12"/>
          </p:nvPr>
        </p:nvSpPr>
        <p:spPr/>
        <p:txBody>
          <a:bodyPr/>
          <a:lstStyle/>
          <a:p>
            <a:fld id="{EE2556C5-CE8C-6547-B838-EA80C61A4AF7}" type="slidenum">
              <a:rPr lang="en-US" smtClean="0"/>
              <a:pPr/>
              <a:t>12</a:t>
            </a:fld>
            <a:endParaRPr lang="en-US" dirty="0"/>
          </a:p>
        </p:txBody>
      </p:sp>
    </p:spTree>
    <p:extLst>
      <p:ext uri="{BB962C8B-B14F-4D97-AF65-F5344CB8AC3E}">
        <p14:creationId xmlns:p14="http://schemas.microsoft.com/office/powerpoint/2010/main" val="2234845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A2081-2975-49A3-8186-8E10321E4BCC}"/>
              </a:ext>
            </a:extLst>
          </p:cNvPr>
          <p:cNvSpPr>
            <a:spLocks noGrp="1"/>
          </p:cNvSpPr>
          <p:nvPr>
            <p:ph idx="1"/>
          </p:nvPr>
        </p:nvSpPr>
        <p:spPr>
          <a:xfrm>
            <a:off x="685800" y="1190617"/>
            <a:ext cx="7772400" cy="1335563"/>
          </a:xfrm>
        </p:spPr>
        <p:txBody>
          <a:bodyPr/>
          <a:lstStyle/>
          <a:p>
            <a:r>
              <a:rPr lang="en-US" sz="1350" dirty="0"/>
              <a:t>The STA can signal when it is unable to receive DL frames by a one bit signaling in UL frames (incl. Data or BA frames). </a:t>
            </a:r>
          </a:p>
          <a:p>
            <a:r>
              <a:rPr lang="en-US" sz="1350" dirty="0"/>
              <a:t>On reception of this frame and after </a:t>
            </a:r>
            <a:r>
              <a:rPr lang="en-US" sz="1350" dirty="0" err="1"/>
              <a:t>Acking</a:t>
            </a:r>
            <a:r>
              <a:rPr lang="en-US" sz="1350" dirty="0"/>
              <a:t>, the AP does not transmit any DL Data frames to this STA regardless of the power state and modes of that STA starting the end of current TXOP</a:t>
            </a:r>
          </a:p>
          <a:p>
            <a:r>
              <a:rPr lang="en-US" sz="1400" dirty="0"/>
              <a:t>By default the signaling is done independently on all links. </a:t>
            </a:r>
          </a:p>
          <a:p>
            <a:endParaRPr lang="en-US" sz="1350" dirty="0"/>
          </a:p>
          <a:p>
            <a:pPr marL="0" indent="0">
              <a:buNone/>
            </a:pPr>
            <a:r>
              <a:rPr lang="en-US" dirty="0"/>
              <a:t> </a:t>
            </a:r>
          </a:p>
        </p:txBody>
      </p:sp>
      <p:sp>
        <p:nvSpPr>
          <p:cNvPr id="5" name="Slide Number Placeholder 4">
            <a:extLst>
              <a:ext uri="{FF2B5EF4-FFF2-40B4-BE49-F238E27FC236}">
                <a16:creationId xmlns:a16="http://schemas.microsoft.com/office/drawing/2014/main" id="{38EF4370-BBDC-427D-BDD4-96CA9570528A}"/>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13</a:t>
            </a:fld>
            <a:endParaRPr lang="en-GB" dirty="0"/>
          </a:p>
        </p:txBody>
      </p:sp>
      <p:sp>
        <p:nvSpPr>
          <p:cNvPr id="6" name="Title 5">
            <a:extLst>
              <a:ext uri="{FF2B5EF4-FFF2-40B4-BE49-F238E27FC236}">
                <a16:creationId xmlns:a16="http://schemas.microsoft.com/office/drawing/2014/main" id="{28EC280A-2CF3-460E-8527-B63F4BB8A8D2}"/>
              </a:ext>
            </a:extLst>
          </p:cNvPr>
          <p:cNvSpPr>
            <a:spLocks noGrp="1"/>
          </p:cNvSpPr>
          <p:nvPr>
            <p:ph type="title"/>
          </p:nvPr>
        </p:nvSpPr>
        <p:spPr>
          <a:xfrm>
            <a:off x="685800" y="514350"/>
            <a:ext cx="7772400" cy="593128"/>
          </a:xfrm>
        </p:spPr>
        <p:txBody>
          <a:bodyPr/>
          <a:lstStyle/>
          <a:p>
            <a:r>
              <a:rPr lang="en-US" dirty="0"/>
              <a:t>DL-Rx unavailable state</a:t>
            </a:r>
          </a:p>
        </p:txBody>
      </p:sp>
      <p:sp>
        <p:nvSpPr>
          <p:cNvPr id="7" name="Rectangle 6">
            <a:extLst>
              <a:ext uri="{FF2B5EF4-FFF2-40B4-BE49-F238E27FC236}">
                <a16:creationId xmlns:a16="http://schemas.microsoft.com/office/drawing/2014/main" id="{90BA6AE9-9B26-4D7F-92B7-3177767F4F0C}"/>
              </a:ext>
            </a:extLst>
          </p:cNvPr>
          <p:cNvSpPr/>
          <p:nvPr/>
        </p:nvSpPr>
        <p:spPr bwMode="auto">
          <a:xfrm>
            <a:off x="2572456" y="3283825"/>
            <a:ext cx="259872" cy="146621"/>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grpSp>
        <p:nvGrpSpPr>
          <p:cNvPr id="8" name="Group 7">
            <a:extLst>
              <a:ext uri="{FF2B5EF4-FFF2-40B4-BE49-F238E27FC236}">
                <a16:creationId xmlns:a16="http://schemas.microsoft.com/office/drawing/2014/main" id="{6CE10F2F-0DDE-4637-93B5-B32696E60654}"/>
              </a:ext>
            </a:extLst>
          </p:cNvPr>
          <p:cNvGrpSpPr/>
          <p:nvPr/>
        </p:nvGrpSpPr>
        <p:grpSpPr>
          <a:xfrm>
            <a:off x="1371600" y="2627710"/>
            <a:ext cx="6565186" cy="2316290"/>
            <a:chOff x="657703" y="3868834"/>
            <a:chExt cx="8753581" cy="3088386"/>
          </a:xfrm>
        </p:grpSpPr>
        <p:sp>
          <p:nvSpPr>
            <p:cNvPr id="9" name="Rectangle 8">
              <a:extLst>
                <a:ext uri="{FF2B5EF4-FFF2-40B4-BE49-F238E27FC236}">
                  <a16:creationId xmlns:a16="http://schemas.microsoft.com/office/drawing/2014/main" id="{07A75E9F-E155-45AC-AF43-93FEB0321456}"/>
                </a:ext>
              </a:extLst>
            </p:cNvPr>
            <p:cNvSpPr/>
            <p:nvPr/>
          </p:nvSpPr>
          <p:spPr bwMode="auto">
            <a:xfrm>
              <a:off x="5289391" y="5457210"/>
              <a:ext cx="1944770" cy="178519"/>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0" name="Rectangle 9">
              <a:extLst>
                <a:ext uri="{FF2B5EF4-FFF2-40B4-BE49-F238E27FC236}">
                  <a16:creationId xmlns:a16="http://schemas.microsoft.com/office/drawing/2014/main" id="{CD0C97A2-233B-43BD-AA3F-946F9F8D8DA6}"/>
                </a:ext>
              </a:extLst>
            </p:cNvPr>
            <p:cNvSpPr/>
            <p:nvPr/>
          </p:nvSpPr>
          <p:spPr bwMode="auto">
            <a:xfrm>
              <a:off x="5289391" y="4746976"/>
              <a:ext cx="1944769" cy="195495"/>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1" name="Rectangle 10">
              <a:extLst>
                <a:ext uri="{FF2B5EF4-FFF2-40B4-BE49-F238E27FC236}">
                  <a16:creationId xmlns:a16="http://schemas.microsoft.com/office/drawing/2014/main" id="{0B86D756-931E-490B-B12B-583669FA698F}"/>
                </a:ext>
              </a:extLst>
            </p:cNvPr>
            <p:cNvSpPr/>
            <p:nvPr/>
          </p:nvSpPr>
          <p:spPr bwMode="auto">
            <a:xfrm>
              <a:off x="2612003" y="4750241"/>
              <a:ext cx="2664063"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2" name="TextBox 11">
              <a:extLst>
                <a:ext uri="{FF2B5EF4-FFF2-40B4-BE49-F238E27FC236}">
                  <a16:creationId xmlns:a16="http://schemas.microsoft.com/office/drawing/2014/main" id="{5DB7E991-AD87-4A52-B6D9-30CF3CFE932F}"/>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9DA6B722-7CAF-4928-8204-C192B8D7970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24487085-B2E2-4616-B696-DC1BC22027C5}"/>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F9AA20A3-2F7D-41EE-95B6-35873A710F27}"/>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8B98C7B2-6777-49C0-A792-044F41F17475}"/>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8D45C514-0A91-46A6-B695-AED9DF80AF4C}"/>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4BA3C052-0800-4A61-BD9C-242D9273E892}"/>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A7B87C48-3B74-40B1-9B99-2438C1313D5D}"/>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F72553A6-4F2D-41C1-BDD7-8EB86C0D07D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2C2ECDB5-CD94-48F1-8579-5DC112DB03E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3D05CBFE-37B7-4E63-8B1A-EE8D09193107}"/>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5982AB8-A4A9-475C-8B80-BE3DFF7E9992}"/>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55052321-328B-4FCD-B3D0-1F4197C4A62A}"/>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9A6F9BBF-2E47-4ADA-A808-24D3843F3E24}"/>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A55E3932-E820-499F-8173-9F87A45BC674}"/>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4B817C0-70F6-443D-9810-B1B329654D18}"/>
                </a:ext>
              </a:extLst>
            </p:cNvPr>
            <p:cNvSpPr txBox="1"/>
            <p:nvPr/>
          </p:nvSpPr>
          <p:spPr>
            <a:xfrm>
              <a:off x="8359909" y="6464778"/>
              <a:ext cx="1051375" cy="49244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579CDE8B-B6A1-42B7-B613-11A0516DD6E9}"/>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48CC4B7-66E6-4E71-994B-5ED918179C8E}"/>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CD07236C-4F3A-441F-BC16-6CE76C418211}"/>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763D47D3-5980-4C9F-9805-215701121DD9}"/>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2786616D-A162-49F7-A941-3ADA91C2A21D}"/>
                </a:ext>
              </a:extLst>
            </p:cNvPr>
            <p:cNvSpPr/>
            <p:nvPr/>
          </p:nvSpPr>
          <p:spPr bwMode="auto">
            <a:xfrm>
              <a:off x="3341751" y="5871374"/>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DF9E69C9-A575-44BC-83F5-678E24846F79}"/>
                </a:ext>
              </a:extLst>
            </p:cNvPr>
            <p:cNvSpPr/>
            <p:nvPr/>
          </p:nvSpPr>
          <p:spPr bwMode="auto">
            <a:xfrm rot="5400000">
              <a:off x="3886555" y="5388718"/>
              <a:ext cx="167063" cy="896586"/>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8EAC2748-1276-4A4A-8A34-25B49A31130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1B961310-6FD0-4835-85BE-09361E46017D}"/>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9957E6FF-6B78-4545-B7B6-60E5E6F6E103}"/>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753E192F-5537-4B0E-A99D-786067763AF1}"/>
              </a:ext>
            </a:extLst>
          </p:cNvPr>
          <p:cNvSpPr/>
          <p:nvPr/>
        </p:nvSpPr>
        <p:spPr bwMode="auto">
          <a:xfrm>
            <a:off x="2890783" y="32198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8" name="Rectangle 37">
            <a:extLst>
              <a:ext uri="{FF2B5EF4-FFF2-40B4-BE49-F238E27FC236}">
                <a16:creationId xmlns:a16="http://schemas.microsoft.com/office/drawing/2014/main" id="{574CE155-7FCD-4587-ACF2-53BD7DD09540}"/>
              </a:ext>
            </a:extLst>
          </p:cNvPr>
          <p:cNvSpPr/>
          <p:nvPr/>
        </p:nvSpPr>
        <p:spPr bwMode="auto">
          <a:xfrm>
            <a:off x="3088933" y="3818678"/>
            <a:ext cx="1756433" cy="12927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9" name="Rectangle 38">
            <a:extLst>
              <a:ext uri="{FF2B5EF4-FFF2-40B4-BE49-F238E27FC236}">
                <a16:creationId xmlns:a16="http://schemas.microsoft.com/office/drawing/2014/main" id="{38B6D5EB-B4E6-4D5E-8B06-0FD50009E9E8}"/>
              </a:ext>
            </a:extLst>
          </p:cNvPr>
          <p:cNvSpPr/>
          <p:nvPr/>
        </p:nvSpPr>
        <p:spPr bwMode="auto">
          <a:xfrm>
            <a:off x="2636512" y="3226547"/>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0" name="Rectangle 39">
            <a:extLst>
              <a:ext uri="{FF2B5EF4-FFF2-40B4-BE49-F238E27FC236}">
                <a16:creationId xmlns:a16="http://schemas.microsoft.com/office/drawing/2014/main" id="{F51B1B51-1AF4-4224-86C0-514A6BCA99B6}"/>
              </a:ext>
            </a:extLst>
          </p:cNvPr>
          <p:cNvSpPr/>
          <p:nvPr/>
        </p:nvSpPr>
        <p:spPr bwMode="auto">
          <a:xfrm>
            <a:off x="2562463" y="3821793"/>
            <a:ext cx="518975" cy="123163"/>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1" name="Rectangle 40">
            <a:extLst>
              <a:ext uri="{FF2B5EF4-FFF2-40B4-BE49-F238E27FC236}">
                <a16:creationId xmlns:a16="http://schemas.microsoft.com/office/drawing/2014/main" id="{69D484F4-2256-486D-A456-922D979B0FE6}"/>
              </a:ext>
            </a:extLst>
          </p:cNvPr>
          <p:cNvSpPr/>
          <p:nvPr/>
        </p:nvSpPr>
        <p:spPr bwMode="auto">
          <a:xfrm>
            <a:off x="2863165" y="3736238"/>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C58A024F-2F8C-4DC9-AABC-1C7FF85FE20D}"/>
              </a:ext>
            </a:extLst>
          </p:cNvPr>
          <p:cNvSpPr/>
          <p:nvPr/>
        </p:nvSpPr>
        <p:spPr bwMode="auto">
          <a:xfrm>
            <a:off x="3032302" y="3229391"/>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850B30A8-25B1-4A3C-AC7B-4409683267F1}"/>
              </a:ext>
            </a:extLst>
          </p:cNvPr>
          <p:cNvSpPr/>
          <p:nvPr/>
        </p:nvSpPr>
        <p:spPr bwMode="auto">
          <a:xfrm>
            <a:off x="3185290" y="3223283"/>
            <a:ext cx="100457" cy="203703"/>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5567DEF6-AC9E-4F56-B876-3FB53E29257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AA0FEE9A-70DA-4B2F-99F1-E2F39E4EA6FE}"/>
              </a:ext>
            </a:extLst>
          </p:cNvPr>
          <p:cNvSpPr/>
          <p:nvPr/>
        </p:nvSpPr>
        <p:spPr bwMode="auto">
          <a:xfrm>
            <a:off x="3175861" y="374604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D54D3938-78F0-4D2D-A996-D6255C99518E}"/>
              </a:ext>
            </a:extLst>
          </p:cNvPr>
          <p:cNvSpPr/>
          <p:nvPr/>
        </p:nvSpPr>
        <p:spPr bwMode="auto">
          <a:xfrm>
            <a:off x="3317380" y="3743858"/>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DA7840A-EAD1-4170-9E96-C9E532C2E07A}"/>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11A8FD6-1621-467D-AEF7-D0654E155203}"/>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48A4BB25-05BD-4151-B8D0-954BC7ABF166}"/>
              </a:ext>
            </a:extLst>
          </p:cNvPr>
          <p:cNvSpPr/>
          <p:nvPr/>
        </p:nvSpPr>
        <p:spPr>
          <a:xfrm>
            <a:off x="3188508" y="2493822"/>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t>
            </a:r>
          </a:p>
        </p:txBody>
      </p:sp>
      <p:sp>
        <p:nvSpPr>
          <p:cNvPr id="50" name="Rectangle 49">
            <a:extLst>
              <a:ext uri="{FF2B5EF4-FFF2-40B4-BE49-F238E27FC236}">
                <a16:creationId xmlns:a16="http://schemas.microsoft.com/office/drawing/2014/main" id="{12A6ED87-E42F-4BDD-A4B1-1C67B28CA429}"/>
              </a:ext>
            </a:extLst>
          </p:cNvPr>
          <p:cNvSpPr/>
          <p:nvPr/>
        </p:nvSpPr>
        <p:spPr bwMode="auto">
          <a:xfrm>
            <a:off x="3582472" y="322946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1" name="Rectangle 50">
            <a:extLst>
              <a:ext uri="{FF2B5EF4-FFF2-40B4-BE49-F238E27FC236}">
                <a16:creationId xmlns:a16="http://schemas.microsoft.com/office/drawing/2014/main" id="{27D155B9-8277-4BEB-B72C-146BDFC4EB36}"/>
              </a:ext>
            </a:extLst>
          </p:cNvPr>
          <p:cNvSpPr/>
          <p:nvPr/>
        </p:nvSpPr>
        <p:spPr bwMode="auto">
          <a:xfrm>
            <a:off x="3744695" y="32292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2" name="Rectangle 51">
            <a:extLst>
              <a:ext uri="{FF2B5EF4-FFF2-40B4-BE49-F238E27FC236}">
                <a16:creationId xmlns:a16="http://schemas.microsoft.com/office/drawing/2014/main" id="{9E8B278D-125F-4D47-8C02-481D90EF1933}"/>
              </a:ext>
            </a:extLst>
          </p:cNvPr>
          <p:cNvSpPr/>
          <p:nvPr/>
        </p:nvSpPr>
        <p:spPr bwMode="auto">
          <a:xfrm>
            <a:off x="3929429" y="3233131"/>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B2D8C007-2944-4369-B15D-C23C7A8A54C6}"/>
              </a:ext>
            </a:extLst>
          </p:cNvPr>
          <p:cNvSpPr/>
          <p:nvPr/>
        </p:nvSpPr>
        <p:spPr bwMode="auto">
          <a:xfrm>
            <a:off x="4091652" y="323289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4" name="Rectangle 53">
            <a:extLst>
              <a:ext uri="{FF2B5EF4-FFF2-40B4-BE49-F238E27FC236}">
                <a16:creationId xmlns:a16="http://schemas.microsoft.com/office/drawing/2014/main" id="{EB40C469-27BE-4CBD-BF2F-55836C0173F7}"/>
              </a:ext>
            </a:extLst>
          </p:cNvPr>
          <p:cNvSpPr/>
          <p:nvPr/>
        </p:nvSpPr>
        <p:spPr bwMode="auto">
          <a:xfrm>
            <a:off x="3476033" y="374492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5" name="Rectangle 54">
            <a:extLst>
              <a:ext uri="{FF2B5EF4-FFF2-40B4-BE49-F238E27FC236}">
                <a16:creationId xmlns:a16="http://schemas.microsoft.com/office/drawing/2014/main" id="{BD076B22-1109-4335-83E6-76F9B71C0D2B}"/>
              </a:ext>
            </a:extLst>
          </p:cNvPr>
          <p:cNvSpPr/>
          <p:nvPr/>
        </p:nvSpPr>
        <p:spPr bwMode="auto">
          <a:xfrm>
            <a:off x="3638256" y="374468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25FAA094-6077-4843-9B8D-3587153A52C4}"/>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97F72D24-8D0C-4FF1-958F-BA100C5AC80F}"/>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19064E59-D967-43A9-AFF0-08BE3CDB5B81}"/>
              </a:ext>
            </a:extLst>
          </p:cNvPr>
          <p:cNvCxnSpPr>
            <a:cxnSpLocks/>
          </p:cNvCxnSpPr>
          <p:nvPr/>
        </p:nvCxnSpPr>
        <p:spPr>
          <a:xfrm flipV="1">
            <a:off x="3916575" y="2829592"/>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5F4540-A467-4CD7-A4EE-879838DF5B0D}"/>
              </a:ext>
            </a:extLst>
          </p:cNvPr>
          <p:cNvCxnSpPr>
            <a:cxnSpLocks/>
          </p:cNvCxnSpPr>
          <p:nvPr/>
        </p:nvCxnSpPr>
        <p:spPr>
          <a:xfrm flipV="1">
            <a:off x="4034105" y="2808830"/>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B2D253F3-C987-4EF3-98AA-6B929F19949D}"/>
              </a:ext>
            </a:extLst>
          </p:cNvPr>
          <p:cNvSpPr/>
          <p:nvPr/>
        </p:nvSpPr>
        <p:spPr>
          <a:xfrm>
            <a:off x="3936653" y="2502413"/>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t>
            </a:r>
          </a:p>
        </p:txBody>
      </p:sp>
      <p:sp>
        <p:nvSpPr>
          <p:cNvPr id="61" name="Rectangle 60">
            <a:extLst>
              <a:ext uri="{FF2B5EF4-FFF2-40B4-BE49-F238E27FC236}">
                <a16:creationId xmlns:a16="http://schemas.microsoft.com/office/drawing/2014/main" id="{AA1B74DC-6F69-4274-9FE3-09477590DAB7}"/>
              </a:ext>
            </a:extLst>
          </p:cNvPr>
          <p:cNvSpPr/>
          <p:nvPr/>
        </p:nvSpPr>
        <p:spPr bwMode="auto">
          <a:xfrm>
            <a:off x="4257369" y="322724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50FEF3C4-0B5C-4100-AEDB-FA445C238A4D}"/>
              </a:ext>
            </a:extLst>
          </p:cNvPr>
          <p:cNvSpPr/>
          <p:nvPr/>
        </p:nvSpPr>
        <p:spPr bwMode="auto">
          <a:xfrm>
            <a:off x="4403962" y="3224522"/>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6F240F72-86BB-4283-943B-A69352C4C199}"/>
              </a:ext>
            </a:extLst>
          </p:cNvPr>
          <p:cNvSpPr/>
          <p:nvPr/>
        </p:nvSpPr>
        <p:spPr bwMode="auto">
          <a:xfrm>
            <a:off x="4318894" y="374258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3DBEFA8E-871F-405B-8D4A-B6036E50A08D}"/>
              </a:ext>
            </a:extLst>
          </p:cNvPr>
          <p:cNvSpPr/>
          <p:nvPr/>
        </p:nvSpPr>
        <p:spPr bwMode="auto">
          <a:xfrm>
            <a:off x="4465487" y="373986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C446CD43-6910-47FE-9278-46DEE7B05223}"/>
              </a:ext>
            </a:extLst>
          </p:cNvPr>
          <p:cNvSpPr/>
          <p:nvPr/>
        </p:nvSpPr>
        <p:spPr bwMode="auto">
          <a:xfrm>
            <a:off x="4541122" y="323289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4A5124F1-1B33-405F-87AA-A6866BC5795A}"/>
              </a:ext>
            </a:extLst>
          </p:cNvPr>
          <p:cNvSpPr/>
          <p:nvPr/>
        </p:nvSpPr>
        <p:spPr bwMode="auto">
          <a:xfrm>
            <a:off x="4682007" y="323017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4C770B9C-2EAE-43C5-9249-8638DCD252A5}"/>
              </a:ext>
            </a:extLst>
          </p:cNvPr>
          <p:cNvSpPr/>
          <p:nvPr/>
        </p:nvSpPr>
        <p:spPr bwMode="auto">
          <a:xfrm>
            <a:off x="4609480" y="37362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AFC87AE8-D1C1-4DA1-B16F-E51408485C48}"/>
              </a:ext>
            </a:extLst>
          </p:cNvPr>
          <p:cNvSpPr/>
          <p:nvPr/>
        </p:nvSpPr>
        <p:spPr bwMode="auto">
          <a:xfrm>
            <a:off x="4756073" y="373352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2662076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5F5EA4-FBEF-4807-B3C5-440BE75C9ECF}"/>
              </a:ext>
            </a:extLst>
          </p:cNvPr>
          <p:cNvSpPr>
            <a:spLocks noGrp="1"/>
          </p:cNvSpPr>
          <p:nvPr>
            <p:ph type="title"/>
          </p:nvPr>
        </p:nvSpPr>
        <p:spPr/>
        <p:txBody>
          <a:bodyPr/>
          <a:lstStyle/>
          <a:p>
            <a:r>
              <a:rPr lang="en-US" dirty="0"/>
              <a:t>Traffic separation vs PPDU alignment vs Do nothing</a:t>
            </a:r>
          </a:p>
        </p:txBody>
      </p:sp>
      <p:sp>
        <p:nvSpPr>
          <p:cNvPr id="4" name="Slide Number Placeholder 3">
            <a:extLst>
              <a:ext uri="{FF2B5EF4-FFF2-40B4-BE49-F238E27FC236}">
                <a16:creationId xmlns:a16="http://schemas.microsoft.com/office/drawing/2014/main" id="{CFD2CFFD-D61F-48DE-A0B3-6447D8C42C37}"/>
              </a:ext>
            </a:extLst>
          </p:cNvPr>
          <p:cNvSpPr>
            <a:spLocks noGrp="1"/>
          </p:cNvSpPr>
          <p:nvPr>
            <p:ph type="sldNum" sz="quarter" idx="12"/>
          </p:nvPr>
        </p:nvSpPr>
        <p:spPr/>
        <p:txBody>
          <a:bodyPr/>
          <a:lstStyle/>
          <a:p>
            <a:fld id="{EE2556C5-CE8C-6547-B838-EA80C61A4AF7}" type="slidenum">
              <a:rPr lang="en-US" smtClean="0"/>
              <a:pPr/>
              <a:t>14</a:t>
            </a:fld>
            <a:endParaRPr lang="en-US" dirty="0"/>
          </a:p>
        </p:txBody>
      </p:sp>
      <p:sp>
        <p:nvSpPr>
          <p:cNvPr id="6" name="Content Placeholder 1">
            <a:extLst>
              <a:ext uri="{FF2B5EF4-FFF2-40B4-BE49-F238E27FC236}">
                <a16:creationId xmlns:a16="http://schemas.microsoft.com/office/drawing/2014/main" id="{AFADB67E-CE54-4E96-834D-52E21A551271}"/>
              </a:ext>
            </a:extLst>
          </p:cNvPr>
          <p:cNvSpPr>
            <a:spLocks noGrp="1"/>
          </p:cNvSpPr>
          <p:nvPr>
            <p:ph idx="1"/>
          </p:nvPr>
        </p:nvSpPr>
        <p:spPr>
          <a:xfrm>
            <a:off x="685800" y="4005661"/>
            <a:ext cx="7772400" cy="667241"/>
          </a:xfrm>
        </p:spPr>
        <p:txBody>
          <a:bodyPr/>
          <a:lstStyle/>
          <a:p>
            <a:pPr lvl="1"/>
            <a:r>
              <a:rPr lang="en-US" sz="1600" dirty="0"/>
              <a:t>Traffic separation naturally enable traffic in all 4 possible cases</a:t>
            </a:r>
          </a:p>
          <a:p>
            <a:pPr marL="0" indent="0">
              <a:buNone/>
            </a:pPr>
            <a:endParaRPr lang="en-US" sz="2000" dirty="0"/>
          </a:p>
        </p:txBody>
      </p:sp>
      <p:pic>
        <p:nvPicPr>
          <p:cNvPr id="5" name="Picture 4">
            <a:extLst>
              <a:ext uri="{FF2B5EF4-FFF2-40B4-BE49-F238E27FC236}">
                <a16:creationId xmlns:a16="http://schemas.microsoft.com/office/drawing/2014/main" id="{56B0749F-A922-44AB-8C20-2BA312B33917}"/>
              </a:ext>
            </a:extLst>
          </p:cNvPr>
          <p:cNvPicPr>
            <a:picLocks noChangeAspect="1"/>
          </p:cNvPicPr>
          <p:nvPr/>
        </p:nvPicPr>
        <p:blipFill>
          <a:blip r:embed="rId2"/>
          <a:stretch>
            <a:fillRect/>
          </a:stretch>
        </p:blipFill>
        <p:spPr>
          <a:xfrm>
            <a:off x="685800" y="1306016"/>
            <a:ext cx="7911897" cy="2202994"/>
          </a:xfrm>
          <a:prstGeom prst="rect">
            <a:avLst/>
          </a:prstGeom>
        </p:spPr>
      </p:pic>
    </p:spTree>
    <p:extLst>
      <p:ext uri="{BB962C8B-B14F-4D97-AF65-F5344CB8AC3E}">
        <p14:creationId xmlns:p14="http://schemas.microsoft.com/office/powerpoint/2010/main" val="3128865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73960B-8B79-4C42-8CED-71D4AD00278C}"/>
              </a:ext>
            </a:extLst>
          </p:cNvPr>
          <p:cNvSpPr>
            <a:spLocks noGrp="1"/>
          </p:cNvSpPr>
          <p:nvPr>
            <p:ph idx="1"/>
          </p:nvPr>
        </p:nvSpPr>
        <p:spPr>
          <a:xfrm>
            <a:off x="684213" y="1232965"/>
            <a:ext cx="7772400" cy="3344989"/>
          </a:xfrm>
        </p:spPr>
        <p:txBody>
          <a:bodyPr/>
          <a:lstStyle/>
          <a:p>
            <a:pPr>
              <a:spcBef>
                <a:spcPts val="600"/>
              </a:spcBef>
            </a:pPr>
            <a:r>
              <a:rPr lang="en-US" sz="1400" dirty="0"/>
              <a:t>Traffic separation enable traffic in both directions in case of DL/UL mix for all observed configurations</a:t>
            </a:r>
          </a:p>
          <a:p>
            <a:pPr>
              <a:spcBef>
                <a:spcPts val="600"/>
              </a:spcBef>
            </a:pPr>
            <a:r>
              <a:rPr lang="en-US" sz="1400" dirty="0"/>
              <a:t>PPDU end alignment enable </a:t>
            </a:r>
            <a:r>
              <a:rPr lang="en-US" sz="1400" dirty="0" err="1"/>
              <a:t>nAP</a:t>
            </a:r>
            <a:r>
              <a:rPr lang="en-US" sz="1400" dirty="0"/>
              <a:t>/</a:t>
            </a:r>
            <a:r>
              <a:rPr lang="en-US" sz="1400" dirty="0" err="1"/>
              <a:t>iSTA</a:t>
            </a:r>
            <a:r>
              <a:rPr lang="en-US" sz="1400" dirty="0"/>
              <a:t> case and improve UL throughput in </a:t>
            </a:r>
            <a:r>
              <a:rPr lang="en-US" sz="1400" dirty="0" err="1"/>
              <a:t>iAP</a:t>
            </a:r>
            <a:r>
              <a:rPr lang="en-US" sz="1400" dirty="0"/>
              <a:t>/</a:t>
            </a:r>
            <a:r>
              <a:rPr lang="en-US" sz="1400" dirty="0" err="1"/>
              <a:t>iSTA</a:t>
            </a:r>
            <a:r>
              <a:rPr lang="en-US" sz="1400" dirty="0"/>
              <a:t> case</a:t>
            </a:r>
          </a:p>
          <a:p>
            <a:pPr>
              <a:spcBef>
                <a:spcPts val="600"/>
              </a:spcBef>
            </a:pPr>
            <a:r>
              <a:rPr lang="en-US" sz="1400" dirty="0"/>
              <a:t>Amount of shared information/level of AP/STA integration greatly </a:t>
            </a:r>
            <a:r>
              <a:rPr lang="en-US" sz="1400" dirty="0">
                <a:solidFill>
                  <a:srgbClr val="FF0000"/>
                </a:solidFill>
              </a:rPr>
              <a:t>affect results </a:t>
            </a:r>
            <a:r>
              <a:rPr lang="en-US" sz="1400" dirty="0"/>
              <a:t>and need to be </a:t>
            </a:r>
            <a:r>
              <a:rPr lang="en-US" sz="1400" dirty="0">
                <a:solidFill>
                  <a:srgbClr val="FF0000"/>
                </a:solidFill>
              </a:rPr>
              <a:t>explicitly considered/mentioned </a:t>
            </a:r>
            <a:r>
              <a:rPr lang="en-US" sz="1400" dirty="0"/>
              <a:t>in behavior analysis</a:t>
            </a:r>
          </a:p>
          <a:p>
            <a:pPr lvl="1">
              <a:spcBef>
                <a:spcPts val="600"/>
              </a:spcBef>
            </a:pPr>
            <a:r>
              <a:rPr lang="en-US" sz="1100" dirty="0"/>
              <a:t>Having </a:t>
            </a:r>
            <a:r>
              <a:rPr lang="en-US" sz="1100" dirty="0">
                <a:solidFill>
                  <a:srgbClr val="FF0000"/>
                </a:solidFill>
              </a:rPr>
              <a:t>asymmetrical</a:t>
            </a:r>
            <a:r>
              <a:rPr lang="en-US" sz="1100" dirty="0"/>
              <a:t> setup, like </a:t>
            </a:r>
            <a:r>
              <a:rPr lang="en-US" sz="1100" dirty="0" err="1"/>
              <a:t>iAP</a:t>
            </a:r>
            <a:r>
              <a:rPr lang="en-US" sz="1100" dirty="0"/>
              <a:t>/</a:t>
            </a:r>
            <a:r>
              <a:rPr lang="en-US" sz="1100" dirty="0" err="1"/>
              <a:t>nSTA</a:t>
            </a:r>
            <a:r>
              <a:rPr lang="en-US" sz="1100" dirty="0"/>
              <a:t> or </a:t>
            </a:r>
            <a:r>
              <a:rPr lang="en-US" sz="1100" dirty="0" err="1"/>
              <a:t>nAP</a:t>
            </a:r>
            <a:r>
              <a:rPr lang="en-US" sz="1100" dirty="0"/>
              <a:t>/</a:t>
            </a:r>
            <a:r>
              <a:rPr lang="en-US" sz="1100" dirty="0" err="1"/>
              <a:t>iSTA</a:t>
            </a:r>
            <a:r>
              <a:rPr lang="en-US" sz="1100" dirty="0">
                <a:solidFill>
                  <a:srgbClr val="FF0000"/>
                </a:solidFill>
              </a:rPr>
              <a:t>, harm</a:t>
            </a:r>
            <a:r>
              <a:rPr lang="en-US" sz="1100" dirty="0"/>
              <a:t> overall system behavior</a:t>
            </a:r>
          </a:p>
          <a:p>
            <a:pPr>
              <a:spcBef>
                <a:spcPts val="600"/>
              </a:spcBef>
            </a:pPr>
            <a:r>
              <a:rPr lang="en-US" sz="1400" dirty="0"/>
              <a:t>JMPC work </a:t>
            </a:r>
            <a:r>
              <a:rPr lang="en-US" sz="1400" dirty="0">
                <a:solidFill>
                  <a:srgbClr val="FF0000"/>
                </a:solidFill>
              </a:rPr>
              <a:t>only in one case </a:t>
            </a:r>
            <a:r>
              <a:rPr lang="en-US" sz="1400" dirty="0"/>
              <a:t>– when devices have full information and able to grab medium at the same time</a:t>
            </a:r>
          </a:p>
          <a:p>
            <a:pPr lvl="1">
              <a:spcBef>
                <a:spcPts val="600"/>
              </a:spcBef>
            </a:pPr>
            <a:r>
              <a:rPr lang="en-US" sz="1100" dirty="0"/>
              <a:t>Both parties shall be able to synchronize their start of PPDU not always possible</a:t>
            </a:r>
          </a:p>
          <a:p>
            <a:pPr lvl="1">
              <a:spcBef>
                <a:spcPts val="600"/>
              </a:spcBef>
            </a:pPr>
            <a:r>
              <a:rPr lang="en-US" sz="1100" dirty="0"/>
              <a:t>Synchronization is </a:t>
            </a:r>
            <a:r>
              <a:rPr lang="en-US" sz="1100" dirty="0">
                <a:solidFill>
                  <a:srgbClr val="FF0000"/>
                </a:solidFill>
              </a:rPr>
              <a:t>an issue in congested </a:t>
            </a:r>
            <a:r>
              <a:rPr lang="en-US" sz="1100" dirty="0"/>
              <a:t>environment</a:t>
            </a:r>
          </a:p>
        </p:txBody>
      </p:sp>
      <p:sp>
        <p:nvSpPr>
          <p:cNvPr id="3" name="Title 2">
            <a:extLst>
              <a:ext uri="{FF2B5EF4-FFF2-40B4-BE49-F238E27FC236}">
                <a16:creationId xmlns:a16="http://schemas.microsoft.com/office/drawing/2014/main" id="{3A6DFFF5-BEEE-4A3C-B04D-5829FFF339FF}"/>
              </a:ext>
            </a:extLst>
          </p:cNvPr>
          <p:cNvSpPr>
            <a:spLocks noGrp="1"/>
          </p:cNvSpPr>
          <p:nvPr>
            <p:ph type="title"/>
          </p:nvPr>
        </p:nvSpPr>
        <p:spPr/>
        <p:txBody>
          <a:bodyPr/>
          <a:lstStyle/>
          <a:p>
            <a:r>
              <a:rPr lang="en-US" dirty="0"/>
              <a:t>Conclusion</a:t>
            </a:r>
          </a:p>
        </p:txBody>
      </p:sp>
      <p:sp>
        <p:nvSpPr>
          <p:cNvPr id="4" name="Slide Number Placeholder 3">
            <a:extLst>
              <a:ext uri="{FF2B5EF4-FFF2-40B4-BE49-F238E27FC236}">
                <a16:creationId xmlns:a16="http://schemas.microsoft.com/office/drawing/2014/main" id="{4ADBEAAB-488C-4B60-9A40-B381A06C79F3}"/>
              </a:ext>
            </a:extLst>
          </p:cNvPr>
          <p:cNvSpPr>
            <a:spLocks noGrp="1"/>
          </p:cNvSpPr>
          <p:nvPr>
            <p:ph type="sldNum" sz="quarter" idx="12"/>
          </p:nvPr>
        </p:nvSpPr>
        <p:spPr/>
        <p:txBody>
          <a:bodyPr/>
          <a:lstStyle/>
          <a:p>
            <a:fld id="{EE2556C5-CE8C-6547-B838-EA80C61A4AF7}" type="slidenum">
              <a:rPr lang="en-US" smtClean="0"/>
              <a:pPr/>
              <a:t>15</a:t>
            </a:fld>
            <a:endParaRPr lang="en-US" dirty="0"/>
          </a:p>
        </p:txBody>
      </p:sp>
    </p:spTree>
    <p:extLst>
      <p:ext uri="{BB962C8B-B14F-4D97-AF65-F5344CB8AC3E}">
        <p14:creationId xmlns:p14="http://schemas.microsoft.com/office/powerpoint/2010/main" val="1460448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as a part of R1 spec to</a:t>
            </a:r>
          </a:p>
          <a:p>
            <a:pPr lvl="1"/>
            <a:r>
              <a:rPr lang="en-US" sz="1600" dirty="0"/>
              <a:t>Define a way to enable end of PPDU alignment in DL to a non-STR non-AP MLD</a:t>
            </a:r>
          </a:p>
          <a:p>
            <a:pPr lvl="1"/>
            <a:r>
              <a:rPr lang="en-US" sz="1600" dirty="0"/>
              <a:t>Define a way for the for non-AP STA to indicate its unavailability (doze state or unavailable) at any time, including in BA</a:t>
            </a:r>
          </a:p>
          <a:p>
            <a:pPr lvl="2"/>
            <a:r>
              <a:rPr lang="en-US" sz="1400" dirty="0"/>
              <a:t>Note: Following that indication, the AP will not transmit to the STA data frames in DL, while the STA will be able to transmit data frames in UL</a:t>
            </a:r>
          </a:p>
          <a:p>
            <a:pPr lvl="1"/>
            <a:r>
              <a:rPr lang="en-US" sz="1600" dirty="0"/>
              <a:t>Define a service periods where data frames are sent only in DL or only in UL direction</a:t>
            </a:r>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16</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1	</a:t>
            </a:r>
          </a:p>
        </p:txBody>
      </p:sp>
    </p:spTree>
    <p:extLst>
      <p:ext uri="{BB962C8B-B14F-4D97-AF65-F5344CB8AC3E}">
        <p14:creationId xmlns:p14="http://schemas.microsoft.com/office/powerpoint/2010/main" val="1554992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as a part of R2 spec to develop a mechanisms for non-AP MLD with constraints to enable simultaneous transmission of PPDUs overlapping in time on multiple links </a:t>
            </a:r>
          </a:p>
          <a:p>
            <a:pPr marL="0" lvl="0" indent="0">
              <a:buNone/>
            </a:pPr>
            <a:endParaRPr lang="en-US" sz="1400"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17</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2	</a:t>
            </a:r>
          </a:p>
        </p:txBody>
      </p:sp>
    </p:spTree>
    <p:extLst>
      <p:ext uri="{BB962C8B-B14F-4D97-AF65-F5344CB8AC3E}">
        <p14:creationId xmlns:p14="http://schemas.microsoft.com/office/powerpoint/2010/main" val="1743402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5C19E-453C-4B70-8885-EDF61DB7283D}"/>
              </a:ext>
            </a:extLst>
          </p:cNvPr>
          <p:cNvSpPr>
            <a:spLocks noGrp="1"/>
          </p:cNvSpPr>
          <p:nvPr>
            <p:ph idx="1"/>
          </p:nvPr>
        </p:nvSpPr>
        <p:spPr/>
        <p:txBody>
          <a:bodyPr/>
          <a:lstStyle/>
          <a:p>
            <a:r>
              <a:rPr lang="en-US" sz="1400" b="0" dirty="0"/>
              <a:t>[1] 11-19-1291-03-00be-some-aspects-of-multi-link-op-performance, Intel</a:t>
            </a:r>
          </a:p>
          <a:p>
            <a:r>
              <a:rPr lang="en-US" sz="1400" b="0" dirty="0"/>
              <a:t>[2] 11-19-1541-01-00be-performance-aspects-of-multi-link-op-with constraints, Intel</a:t>
            </a:r>
          </a:p>
          <a:p>
            <a:r>
              <a:rPr lang="en-US" sz="1400" b="0" dirty="0"/>
              <a:t>[3] 11-20-0081-00-00be-mlo-synch-transmission, </a:t>
            </a:r>
            <a:r>
              <a:rPr lang="en-US" sz="1400" b="0" dirty="0" err="1"/>
              <a:t>Broadcomm</a:t>
            </a:r>
            <a:endParaRPr lang="en-US" sz="1400" b="0" dirty="0"/>
          </a:p>
          <a:p>
            <a:r>
              <a:rPr lang="en-US" sz="1400" b="0" dirty="0"/>
              <a:t>[4] 11-19-</a:t>
            </a:r>
            <a:r>
              <a:rPr lang="en-US" sz="1400" dirty="0"/>
              <a:t>010</a:t>
            </a:r>
            <a:r>
              <a:rPr lang="en-US" sz="1400" b="0" dirty="0"/>
              <a:t>6-02-00be-discussion on multi-link operation with leakage on non-AP MLD, Intel </a:t>
            </a:r>
          </a:p>
          <a:p>
            <a:r>
              <a:rPr lang="en-US" sz="1400" b="0" dirty="0"/>
              <a:t>[5] 11-20-0275-00-00be-need-for-sync-ppdu, Qualcomm </a:t>
            </a:r>
          </a:p>
          <a:p>
            <a:r>
              <a:rPr lang="en-US" sz="1400" b="0" dirty="0"/>
              <a:t>[6] 11-20-0026-01-00be-MLA Support for Constrained Devices, Qualcomm</a:t>
            </a:r>
          </a:p>
          <a:p>
            <a:r>
              <a:rPr lang="en-US" sz="1400" b="0" dirty="0"/>
              <a:t>[7] 11-19-1928-01-00be-multi-link-operation-performance-evaluation, </a:t>
            </a:r>
            <a:r>
              <a:rPr lang="en-US" sz="1400" b="0" dirty="0" err="1"/>
              <a:t>Mediatek</a:t>
            </a:r>
            <a:endParaRPr lang="en-US" sz="1400" b="0" dirty="0"/>
          </a:p>
          <a:p>
            <a:endParaRPr lang="en-US" sz="1400" b="0" dirty="0"/>
          </a:p>
        </p:txBody>
      </p:sp>
      <p:sp>
        <p:nvSpPr>
          <p:cNvPr id="3" name="Title 2">
            <a:extLst>
              <a:ext uri="{FF2B5EF4-FFF2-40B4-BE49-F238E27FC236}">
                <a16:creationId xmlns:a16="http://schemas.microsoft.com/office/drawing/2014/main" id="{DB4C8868-C331-4E92-BE36-5BC08A8DA9BA}"/>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618B012-E6E7-4801-8F8A-1C76E8A1A8B8}"/>
              </a:ext>
            </a:extLst>
          </p:cNvPr>
          <p:cNvSpPr>
            <a:spLocks noGrp="1"/>
          </p:cNvSpPr>
          <p:nvPr>
            <p:ph type="sldNum" sz="quarter" idx="12"/>
          </p:nvPr>
        </p:nvSpPr>
        <p:spPr/>
        <p:txBody>
          <a:bodyPr/>
          <a:lstStyle/>
          <a:p>
            <a:fld id="{EE2556C5-CE8C-6547-B838-EA80C61A4AF7}" type="slidenum">
              <a:rPr lang="en-US" smtClean="0"/>
              <a:pPr/>
              <a:t>18</a:t>
            </a:fld>
            <a:endParaRPr lang="en-US" dirty="0"/>
          </a:p>
        </p:txBody>
      </p:sp>
    </p:spTree>
    <p:extLst>
      <p:ext uri="{BB962C8B-B14F-4D97-AF65-F5344CB8AC3E}">
        <p14:creationId xmlns:p14="http://schemas.microsoft.com/office/powerpoint/2010/main" val="3391296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2C3335-1F3A-45F3-83EC-69707A375AE3}"/>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5C83160A-26D1-47FA-8A96-F32AEA73859C}"/>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DFDF39C4-DAA4-4AD0-8B3B-DEA2F36FB125}"/>
              </a:ext>
            </a:extLst>
          </p:cNvPr>
          <p:cNvSpPr>
            <a:spLocks noGrp="1"/>
          </p:cNvSpPr>
          <p:nvPr>
            <p:ph type="sldNum" sz="quarter" idx="12"/>
          </p:nvPr>
        </p:nvSpPr>
        <p:spPr/>
        <p:txBody>
          <a:bodyPr/>
          <a:lstStyle/>
          <a:p>
            <a:fld id="{EE2556C5-CE8C-6547-B838-EA80C61A4AF7}" type="slidenum">
              <a:rPr lang="en-US" smtClean="0"/>
              <a:pPr/>
              <a:t>19</a:t>
            </a:fld>
            <a:endParaRPr lang="en-US" dirty="0"/>
          </a:p>
        </p:txBody>
      </p:sp>
    </p:spTree>
    <p:extLst>
      <p:ext uri="{BB962C8B-B14F-4D97-AF65-F5344CB8AC3E}">
        <p14:creationId xmlns:p14="http://schemas.microsoft.com/office/powerpoint/2010/main" val="228109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[1,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2" y="1131849"/>
            <a:ext cx="8192879" cy="3498311"/>
          </a:xfrm>
        </p:spPr>
        <p:txBody>
          <a:bodyPr>
            <a:normAutofit/>
          </a:bodyPr>
          <a:lstStyle/>
          <a:p>
            <a:pPr>
              <a:spcBef>
                <a:spcPts val="600"/>
              </a:spcBef>
            </a:pPr>
            <a:r>
              <a:rPr lang="en-US" sz="1400" dirty="0">
                <a:latin typeface="+mn-lt"/>
              </a:rPr>
              <a:t>In [1] we proposed classification of multi-link device operations based on channel access capabilities</a:t>
            </a:r>
          </a:p>
          <a:p>
            <a:pPr lvl="1">
              <a:spcBef>
                <a:spcPts val="600"/>
              </a:spcBef>
            </a:pPr>
            <a:r>
              <a:rPr lang="en-US" sz="1100" dirty="0">
                <a:latin typeface="+mn-lt"/>
              </a:rPr>
              <a:t>SPC – single primary channel operation; ~1.27x gain over single link</a:t>
            </a:r>
          </a:p>
          <a:p>
            <a:pPr lvl="1">
              <a:spcBef>
                <a:spcPts val="600"/>
              </a:spcBef>
            </a:pPr>
            <a:r>
              <a:rPr lang="en-US" sz="1100" dirty="0">
                <a:latin typeface="+mn-lt"/>
              </a:rPr>
              <a:t>MPC – multiple primary channel operation; ~2.09x gain over single link; </a:t>
            </a:r>
            <a:r>
              <a:rPr lang="en-US" sz="1100" dirty="0">
                <a:solidFill>
                  <a:srgbClr val="FF0000"/>
                </a:solidFill>
                <a:latin typeface="+mn-lt"/>
              </a:rPr>
              <a:t>preferable as it reuse existing channel access mechanism</a:t>
            </a:r>
          </a:p>
          <a:p>
            <a:pPr lvl="1">
              <a:spcBef>
                <a:spcPts val="600"/>
              </a:spcBef>
            </a:pPr>
            <a:r>
              <a:rPr lang="en-US" sz="1100" dirty="0">
                <a:latin typeface="+mn-lt"/>
              </a:rPr>
              <a:t>JMPC – join multiple primary channel operation; ~ 2.2x gain over single link</a:t>
            </a:r>
          </a:p>
          <a:p>
            <a:pPr>
              <a:spcBef>
                <a:spcPts val="600"/>
              </a:spcBef>
            </a:pPr>
            <a:r>
              <a:rPr lang="en-US" sz="1400" dirty="0">
                <a:latin typeface="+mn-lt"/>
              </a:rPr>
              <a:t>In [2] we discussed limitations raising from  radio coexistence issues of co-located radios</a:t>
            </a:r>
          </a:p>
          <a:p>
            <a:pPr lvl="1">
              <a:spcBef>
                <a:spcPts val="600"/>
              </a:spcBef>
            </a:pPr>
            <a:r>
              <a:rPr lang="en-US" sz="1100" dirty="0">
                <a:latin typeface="+mn-lt"/>
              </a:rPr>
              <a:t>isolated (R)</a:t>
            </a:r>
            <a:r>
              <a:rPr lang="en-US" sz="1100" dirty="0" err="1">
                <a:latin typeface="+mn-lt"/>
              </a:rPr>
              <a:t>estricted</a:t>
            </a:r>
            <a:r>
              <a:rPr lang="en-US" sz="1100" dirty="0">
                <a:latin typeface="+mn-lt"/>
              </a:rPr>
              <a:t> MPC operation; ~1.9x gain over single link for DL case</a:t>
            </a:r>
          </a:p>
          <a:p>
            <a:pPr lvl="1">
              <a:spcBef>
                <a:spcPts val="600"/>
              </a:spcBef>
            </a:pPr>
            <a:r>
              <a:rPr lang="en-US" sz="1100" dirty="0">
                <a:latin typeface="+mn-lt"/>
              </a:rPr>
              <a:t>non-isolated (R)</a:t>
            </a:r>
            <a:r>
              <a:rPr lang="en-US" sz="1100" dirty="0" err="1">
                <a:latin typeface="+mn-lt"/>
              </a:rPr>
              <a:t>estricted</a:t>
            </a:r>
            <a:r>
              <a:rPr lang="en-US" sz="1100" dirty="0">
                <a:latin typeface="+mn-lt"/>
              </a:rPr>
              <a:t> MPC operation; ~1.6x gain over single link DL case</a:t>
            </a:r>
          </a:p>
          <a:p>
            <a:pPr lvl="1">
              <a:spcBef>
                <a:spcPts val="600"/>
              </a:spcBef>
            </a:pPr>
            <a:r>
              <a:rPr lang="en-US" sz="1100" dirty="0">
                <a:latin typeface="+mn-lt"/>
              </a:rPr>
              <a:t>MPC/Async mode still provide decent performance in terms of throughput for DL case while keeping ETE benefits for UL case</a:t>
            </a:r>
          </a:p>
          <a:p>
            <a:pPr>
              <a:spcBef>
                <a:spcPts val="600"/>
              </a:spcBef>
            </a:pPr>
            <a:r>
              <a:rPr lang="en-US" sz="1400" dirty="0">
                <a:latin typeface="+mn-lt"/>
              </a:rPr>
              <a:t>Based on [1] and [2] we conclude that in terms of Channel Access (or TXOP initiation) an asynchronous mode of operation a.k.a. Multiple Primary Channels mode (MPC) is preferable</a:t>
            </a:r>
          </a:p>
          <a:p>
            <a:pPr>
              <a:spcBef>
                <a:spcPts val="600"/>
              </a:spcBef>
            </a:pPr>
            <a:endParaRPr lang="en-US" sz="1400" dirty="0">
              <a:latin typeface="+mn-lt"/>
            </a:endParaRPr>
          </a:p>
          <a:p>
            <a:pPr>
              <a:spcBef>
                <a:spcPts val="600"/>
              </a:spcBef>
            </a:pPr>
            <a:endParaRPr lang="en-US" sz="1100" dirty="0">
              <a:latin typeface="+mn-lt"/>
            </a:endParaRPr>
          </a:p>
        </p:txBody>
      </p:sp>
    </p:spTree>
    <p:extLst>
      <p:ext uri="{BB962C8B-B14F-4D97-AF65-F5344CB8AC3E}">
        <p14:creationId xmlns:p14="http://schemas.microsoft.com/office/powerpoint/2010/main" val="184672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EA4DC-3770-416D-9622-70ED58550E2C}"/>
              </a:ext>
            </a:extLst>
          </p:cNvPr>
          <p:cNvSpPr>
            <a:spLocks noGrp="1"/>
          </p:cNvSpPr>
          <p:nvPr>
            <p:ph idx="1"/>
          </p:nvPr>
        </p:nvSpPr>
        <p:spPr>
          <a:xfrm>
            <a:off x="685800" y="1200150"/>
            <a:ext cx="7772400" cy="3086100"/>
          </a:xfrm>
        </p:spPr>
        <p:txBody>
          <a:bodyPr/>
          <a:lstStyle/>
          <a:p>
            <a:r>
              <a:rPr lang="en-US" sz="1200" dirty="0"/>
              <a:t>We don't want to break </a:t>
            </a:r>
            <a:r>
              <a:rPr lang="en-US" sz="1200" dirty="0" err="1"/>
              <a:t>backoff</a:t>
            </a:r>
            <a:r>
              <a:rPr lang="en-US" sz="1200" dirty="0"/>
              <a:t> rules and allow an AP that is in synch on a channel with other contending STAs to be able to ignore </a:t>
            </a:r>
            <a:r>
              <a:rPr lang="en-US" sz="1200" dirty="0" err="1"/>
              <a:t>backoff</a:t>
            </a:r>
            <a:r>
              <a:rPr lang="en-US" sz="1200" dirty="0"/>
              <a:t> and just follow NAV + CCA </a:t>
            </a:r>
          </a:p>
          <a:p>
            <a:pPr lvl="1"/>
            <a:r>
              <a:rPr lang="en-US" sz="1050" dirty="0"/>
              <a:t>This is different from secondary channel access, as the STA accessing secondary channel is not in synch with the other contending STAs (does not know when the CP occurs). The “other” link is an independent link with independent channel access aligned with other devices operating on that link</a:t>
            </a:r>
          </a:p>
          <a:p>
            <a:pPr lvl="1"/>
            <a:r>
              <a:rPr lang="en-US" sz="1050" dirty="0"/>
              <a:t>There are regulatory restrictions to do PIFS access on independent channel/link</a:t>
            </a:r>
            <a:endParaRPr lang="en-US" sz="1350" dirty="0"/>
          </a:p>
          <a:p>
            <a:r>
              <a:rPr lang="en-US" sz="1200" dirty="0"/>
              <a:t>Risks of unfairness if we go full-sync direction:</a:t>
            </a:r>
          </a:p>
          <a:p>
            <a:pPr lvl="1"/>
            <a:r>
              <a:rPr lang="en-US" sz="1050" dirty="0"/>
              <a:t> A sync AP MLD with an AP1 alone on link 1 and with an AP2 sharing medium with other AP(s) on link2. </a:t>
            </a:r>
          </a:p>
          <a:p>
            <a:pPr lvl="1"/>
            <a:r>
              <a:rPr lang="en-US" sz="1050" dirty="0"/>
              <a:t> If that AP1 carefully chooses </a:t>
            </a:r>
            <a:r>
              <a:rPr lang="en-US" sz="1050" dirty="0" err="1"/>
              <a:t>TxOP</a:t>
            </a:r>
            <a:r>
              <a:rPr lang="en-US" sz="1050" dirty="0"/>
              <a:t> duration on link 1 to always end (</a:t>
            </a:r>
            <a:r>
              <a:rPr lang="en-US" sz="1050" dirty="0" err="1"/>
              <a:t>Backoff</a:t>
            </a:r>
            <a:r>
              <a:rPr lang="en-US" sz="1050" dirty="0"/>
              <a:t> time) before </a:t>
            </a:r>
            <a:r>
              <a:rPr lang="en-US" sz="1050" dirty="0" err="1"/>
              <a:t>TxOP</a:t>
            </a:r>
            <a:r>
              <a:rPr lang="en-US" sz="1050" dirty="0"/>
              <a:t> on link2, so that AP1 ends </a:t>
            </a:r>
            <a:r>
              <a:rPr lang="en-US" sz="1050" dirty="0" err="1"/>
              <a:t>backoff</a:t>
            </a:r>
            <a:r>
              <a:rPr lang="en-US" sz="1050" dirty="0"/>
              <a:t> right at the start of the CP on link 2: this way, link2 is always gained by the AP2.</a:t>
            </a:r>
          </a:p>
          <a:p>
            <a:pPr lvl="1"/>
            <a:r>
              <a:rPr lang="en-US" sz="1050" dirty="0"/>
              <a:t> Basically if we allow this mode, there is a clear potential abuse</a:t>
            </a:r>
            <a:r>
              <a:rPr lang="en-US" sz="900" dirty="0"/>
              <a:t>.</a:t>
            </a:r>
          </a:p>
          <a:p>
            <a:endParaRPr lang="en-US" sz="1200" dirty="0"/>
          </a:p>
        </p:txBody>
      </p:sp>
      <p:sp>
        <p:nvSpPr>
          <p:cNvPr id="4" name="Slide Number Placeholder 3">
            <a:extLst>
              <a:ext uri="{FF2B5EF4-FFF2-40B4-BE49-F238E27FC236}">
                <a16:creationId xmlns:a16="http://schemas.microsoft.com/office/drawing/2014/main" id="{43BF8DDE-1E11-4A5A-B21C-A6B1042852F2}"/>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20</a:t>
            </a:fld>
            <a:endParaRPr lang="en-GB" dirty="0"/>
          </a:p>
        </p:txBody>
      </p:sp>
      <p:sp>
        <p:nvSpPr>
          <p:cNvPr id="2" name="Title 1">
            <a:extLst>
              <a:ext uri="{FF2B5EF4-FFF2-40B4-BE49-F238E27FC236}">
                <a16:creationId xmlns:a16="http://schemas.microsoft.com/office/drawing/2014/main" id="{4DD93CD0-EFDB-4293-A142-5E1BE3583A86}"/>
              </a:ext>
            </a:extLst>
          </p:cNvPr>
          <p:cNvSpPr>
            <a:spLocks noGrp="1"/>
          </p:cNvSpPr>
          <p:nvPr>
            <p:ph type="title"/>
          </p:nvPr>
        </p:nvSpPr>
        <p:spPr/>
        <p:txBody>
          <a:bodyPr/>
          <a:lstStyle/>
          <a:p>
            <a:r>
              <a:rPr lang="en-US" dirty="0"/>
              <a:t>Risks with a sync mode</a:t>
            </a:r>
          </a:p>
        </p:txBody>
      </p:sp>
      <p:pic>
        <p:nvPicPr>
          <p:cNvPr id="7" name="Content Placeholder 6">
            <a:extLst>
              <a:ext uri="{FF2B5EF4-FFF2-40B4-BE49-F238E27FC236}">
                <a16:creationId xmlns:a16="http://schemas.microsoft.com/office/drawing/2014/main" id="{5A19C067-D834-4601-BD69-9D074C41C1DB}"/>
              </a:ext>
            </a:extLst>
          </p:cNvPr>
          <p:cNvPicPr>
            <a:picLocks noChangeAspect="1"/>
          </p:cNvPicPr>
          <p:nvPr/>
        </p:nvPicPr>
        <p:blipFill>
          <a:blip r:embed="rId2"/>
          <a:stretch>
            <a:fillRect/>
          </a:stretch>
        </p:blipFill>
        <p:spPr bwMode="auto">
          <a:xfrm>
            <a:off x="1546521" y="3549910"/>
            <a:ext cx="5828110" cy="92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13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[3, 4, 5]:</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627447" y="1021222"/>
            <a:ext cx="7965309" cy="3573527"/>
          </a:xfrm>
        </p:spPr>
        <p:txBody>
          <a:bodyPr>
            <a:normAutofit/>
          </a:bodyPr>
          <a:lstStyle/>
          <a:p>
            <a:r>
              <a:rPr lang="en-US" sz="1400" dirty="0">
                <a:latin typeface="+mn-lt"/>
              </a:rPr>
              <a:t>We focus on non-STR STA / STR AP case </a:t>
            </a:r>
          </a:p>
          <a:p>
            <a:r>
              <a:rPr lang="en-US" sz="1400" dirty="0">
                <a:latin typeface="+mn-lt"/>
              </a:rPr>
              <a:t>We presented simulation results on Async performance in DL-only direction with the analysis of impact of non-STR STA response (BA on link1 ) to the RX process on link 2</a:t>
            </a:r>
          </a:p>
          <a:p>
            <a:endParaRPr lang="en-US" sz="200" dirty="0">
              <a:latin typeface="+mn-lt"/>
            </a:endParaRPr>
          </a:p>
          <a:p>
            <a:pPr lvl="1"/>
            <a:r>
              <a:rPr lang="en-US" sz="1100" dirty="0">
                <a:latin typeface="+mn-lt"/>
              </a:rPr>
              <a:t>Corner case: 1 MLD AP + 1 MLD STA</a:t>
            </a:r>
          </a:p>
          <a:p>
            <a:pPr lvl="2"/>
            <a:r>
              <a:rPr lang="en-US" sz="900" dirty="0">
                <a:latin typeface="+mn-lt"/>
              </a:rPr>
              <a:t>of ~1.5x – 1.8x vs single link</a:t>
            </a:r>
            <a:endParaRPr lang="en-US" sz="1400" dirty="0">
              <a:latin typeface="+mn-lt"/>
            </a:endParaRPr>
          </a:p>
          <a:p>
            <a:pPr lvl="1"/>
            <a:r>
              <a:rPr lang="en-US" sz="1100" dirty="0">
                <a:latin typeface="+mn-lt"/>
              </a:rPr>
              <a:t>Generic case: 1 AP + multiple STAs</a:t>
            </a:r>
          </a:p>
          <a:p>
            <a:pPr lvl="2"/>
            <a:r>
              <a:rPr lang="en-US" sz="900" dirty="0">
                <a:latin typeface="+mn-lt"/>
              </a:rPr>
              <a:t>~1.9x gain in case of partial AMPDU losses</a:t>
            </a:r>
          </a:p>
          <a:p>
            <a:pPr lvl="2"/>
            <a:r>
              <a:rPr lang="en-US" sz="900" dirty="0">
                <a:latin typeface="+mn-lt"/>
              </a:rPr>
              <a:t>~1.5x – 1.8x gain in case of lost the end of AMPDU</a:t>
            </a:r>
          </a:p>
          <a:p>
            <a:r>
              <a:rPr lang="en-US" sz="1400" dirty="0">
                <a:latin typeface="+mn-lt"/>
              </a:rPr>
              <a:t>A several ideas on PPDU end alignment were discussed to solve/improve beforementioned problem</a:t>
            </a:r>
          </a:p>
          <a:p>
            <a:r>
              <a:rPr lang="en-US" sz="1400" dirty="0">
                <a:latin typeface="+mn-lt"/>
              </a:rPr>
              <a:t>In [5] stated that DL-only is a rare use case and mix DL/UL mode need to be considered</a:t>
            </a:r>
          </a:p>
          <a:p>
            <a:pPr lvl="1"/>
            <a:r>
              <a:rPr lang="en-US" sz="1100" dirty="0">
                <a:latin typeface="+mn-lt"/>
              </a:rPr>
              <a:t>In mix mode for </a:t>
            </a:r>
            <a:r>
              <a:rPr lang="en-US" sz="1100" b="1" dirty="0">
                <a:latin typeface="+mn-lt"/>
              </a:rPr>
              <a:t>isolated</a:t>
            </a:r>
            <a:r>
              <a:rPr lang="en-US" sz="1100" dirty="0">
                <a:latin typeface="+mn-lt"/>
              </a:rPr>
              <a:t> 1 AP and 1 STA best performance achieved with sync (JMPC) access</a:t>
            </a:r>
          </a:p>
          <a:p>
            <a:pPr lvl="1"/>
            <a:r>
              <a:rPr lang="en-US" sz="1100" dirty="0">
                <a:latin typeface="+mn-lt"/>
              </a:rPr>
              <a:t>Synchronization is required to avoid staggering; otherwise UL throughput is destroyed</a:t>
            </a:r>
          </a:p>
          <a:p>
            <a:pPr lvl="1"/>
            <a:r>
              <a:rPr lang="en-US" sz="1100" dirty="0">
                <a:latin typeface="+mn-lt"/>
              </a:rPr>
              <a:t>PPDU alignment is claimed as a possible solution to the staggering problem</a:t>
            </a:r>
          </a:p>
          <a:p>
            <a:pPr lvl="1"/>
            <a:endParaRPr lang="en-US" sz="1100" dirty="0">
              <a:latin typeface="+mn-lt"/>
            </a:endParaRPr>
          </a:p>
          <a:p>
            <a:pPr lvl="1"/>
            <a:endParaRPr lang="en-US" sz="1100" dirty="0">
              <a:latin typeface="+mn-lt"/>
            </a:endParaRPr>
          </a:p>
          <a:p>
            <a:pPr lvl="1"/>
            <a:endParaRPr lang="en-US" sz="1100" dirty="0">
              <a:latin typeface="+mn-lt"/>
            </a:endParaRPr>
          </a:p>
        </p:txBody>
      </p:sp>
      <p:pic>
        <p:nvPicPr>
          <p:cNvPr id="5" name="Picture 4">
            <a:extLst>
              <a:ext uri="{FF2B5EF4-FFF2-40B4-BE49-F238E27FC236}">
                <a16:creationId xmlns:a16="http://schemas.microsoft.com/office/drawing/2014/main" id="{1DF92CEA-194B-46AB-8BDA-4680C089BE30}"/>
              </a:ext>
            </a:extLst>
          </p:cNvPr>
          <p:cNvPicPr>
            <a:picLocks noChangeAspect="1"/>
          </p:cNvPicPr>
          <p:nvPr/>
        </p:nvPicPr>
        <p:blipFill>
          <a:blip r:embed="rId3"/>
          <a:stretch>
            <a:fillRect/>
          </a:stretch>
        </p:blipFill>
        <p:spPr>
          <a:xfrm>
            <a:off x="4844458" y="2025125"/>
            <a:ext cx="3090411" cy="610522"/>
          </a:xfrm>
          <a:prstGeom prst="rect">
            <a:avLst/>
          </a:prstGeom>
        </p:spPr>
      </p:pic>
    </p:spTree>
    <p:extLst>
      <p:ext uri="{BB962C8B-B14F-4D97-AF65-F5344CB8AC3E}">
        <p14:creationId xmlns:p14="http://schemas.microsoft.com/office/powerpoint/2010/main" val="88402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A8256-A47E-4BA5-8BD2-278525609699}"/>
              </a:ext>
            </a:extLst>
          </p:cNvPr>
          <p:cNvSpPr>
            <a:spLocks noGrp="1"/>
          </p:cNvSpPr>
          <p:nvPr>
            <p:ph idx="1"/>
          </p:nvPr>
        </p:nvSpPr>
        <p:spPr>
          <a:xfrm>
            <a:off x="685800" y="1248014"/>
            <a:ext cx="8197660" cy="3608546"/>
          </a:xfrm>
        </p:spPr>
        <p:txBody>
          <a:bodyPr/>
          <a:lstStyle/>
          <a:p>
            <a:r>
              <a:rPr lang="en-US" sz="1200" dirty="0"/>
              <a:t>What is it:</a:t>
            </a:r>
          </a:p>
          <a:p>
            <a:pPr lvl="1"/>
            <a:r>
              <a:rPr lang="en-US" sz="1100" dirty="0"/>
              <a:t>Sync, one primary channel and a secondary channel </a:t>
            </a:r>
          </a:p>
          <a:p>
            <a:pPr lvl="2"/>
            <a:r>
              <a:rPr lang="en-US" sz="1000" dirty="0"/>
              <a:t>80+80 type of operation – already exist in a spec</a:t>
            </a:r>
          </a:p>
          <a:p>
            <a:pPr lvl="2"/>
            <a:r>
              <a:rPr lang="en-US" sz="1000" dirty="0"/>
              <a:t>Contend on a dedicated primary channel/link, access to the medium on a “secondary\other\second” link by doing ED for PIFS time</a:t>
            </a:r>
            <a:endParaRPr lang="en-US" sz="1200" dirty="0"/>
          </a:p>
          <a:p>
            <a:pPr lvl="1"/>
            <a:r>
              <a:rPr lang="en-US" sz="1100" dirty="0"/>
              <a:t>JMPC, multiple primary channels with join contention</a:t>
            </a:r>
          </a:p>
          <a:p>
            <a:pPr lvl="2"/>
            <a:r>
              <a:rPr lang="en-US" sz="1000" b="1" i="1" dirty="0">
                <a:solidFill>
                  <a:srgbClr val="FF0000"/>
                </a:solidFill>
              </a:rPr>
              <a:t>New</a:t>
            </a:r>
            <a:r>
              <a:rPr lang="en-US" sz="1000" dirty="0">
                <a:solidFill>
                  <a:srgbClr val="FF0000"/>
                </a:solidFill>
              </a:rPr>
              <a:t> </a:t>
            </a:r>
            <a:r>
              <a:rPr lang="en-US" sz="1000" b="1" i="1" dirty="0">
                <a:solidFill>
                  <a:srgbClr val="FF0000"/>
                </a:solidFill>
              </a:rPr>
              <a:t>mode</a:t>
            </a:r>
            <a:r>
              <a:rPr lang="en-US" sz="1000" dirty="0"/>
              <a:t> that has to be defined in a spec</a:t>
            </a:r>
            <a:endParaRPr lang="en-US" sz="1000" b="1" i="1" dirty="0"/>
          </a:p>
          <a:p>
            <a:pPr lvl="2"/>
            <a:r>
              <a:rPr lang="en-US" sz="1000" dirty="0"/>
              <a:t>All links contend for medium, access to the medium on another link a by doing ED for PIFS time</a:t>
            </a:r>
            <a:endParaRPr lang="en-US" sz="1200" dirty="0"/>
          </a:p>
          <a:p>
            <a:r>
              <a:rPr lang="en-US" sz="1200" dirty="0"/>
              <a:t>Why it is attractive</a:t>
            </a:r>
          </a:p>
          <a:p>
            <a:pPr lvl="1"/>
            <a:r>
              <a:rPr lang="en-US" sz="1100" dirty="0"/>
              <a:t>Allow easy link aggregation in both DL and UL</a:t>
            </a:r>
          </a:p>
          <a:p>
            <a:pPr lvl="1"/>
            <a:r>
              <a:rPr lang="en-US" sz="1100" dirty="0"/>
              <a:t>Seems to be a solution for non-STR operation – synchronous access which naturally align TX/TX and RX/RX operations</a:t>
            </a:r>
          </a:p>
          <a:p>
            <a:r>
              <a:rPr lang="en-US" sz="1200" dirty="0"/>
              <a:t>Why it is not attractive</a:t>
            </a:r>
            <a:endParaRPr lang="ru-RU" sz="1200" dirty="0"/>
          </a:p>
          <a:p>
            <a:pPr lvl="1"/>
            <a:r>
              <a:rPr lang="en-US" sz="1100" dirty="0"/>
              <a:t>Regulatory restriction\prohibition on access to a medium with PIFS access </a:t>
            </a:r>
          </a:p>
          <a:p>
            <a:pPr lvl="1"/>
            <a:r>
              <a:rPr lang="en-US" sz="1100" dirty="0"/>
              <a:t>Limited applicability </a:t>
            </a:r>
          </a:p>
          <a:p>
            <a:pPr lvl="2"/>
            <a:r>
              <a:rPr lang="en-US" sz="1050" dirty="0"/>
              <a:t>Synchronous access only works in clean environment (no OBSS/legacy/hidden nodes around) </a:t>
            </a:r>
          </a:p>
          <a:p>
            <a:pPr lvl="2"/>
            <a:r>
              <a:rPr lang="en-US" sz="1050" dirty="0"/>
              <a:t>JMPC is independent of environment but chances of join medium access are not high</a:t>
            </a:r>
          </a:p>
          <a:p>
            <a:pPr lvl="1"/>
            <a:r>
              <a:rPr lang="en-US" sz="1100" dirty="0"/>
              <a:t>JMPC has fairness issues</a:t>
            </a:r>
          </a:p>
          <a:p>
            <a:pPr lvl="1"/>
            <a:r>
              <a:rPr lang="en-US" sz="1100" dirty="0"/>
              <a:t>If implemented for Multi-Link operations may provide a door for channel access abuse</a:t>
            </a:r>
          </a:p>
        </p:txBody>
      </p:sp>
      <p:sp>
        <p:nvSpPr>
          <p:cNvPr id="3" name="Title 2">
            <a:extLst>
              <a:ext uri="{FF2B5EF4-FFF2-40B4-BE49-F238E27FC236}">
                <a16:creationId xmlns:a16="http://schemas.microsoft.com/office/drawing/2014/main" id="{BD167A47-A5D1-4B5F-8BEB-D39FFD7E5917}"/>
              </a:ext>
            </a:extLst>
          </p:cNvPr>
          <p:cNvSpPr>
            <a:spLocks noGrp="1"/>
          </p:cNvSpPr>
          <p:nvPr>
            <p:ph type="title"/>
          </p:nvPr>
        </p:nvSpPr>
        <p:spPr>
          <a:xfrm>
            <a:off x="685800" y="514350"/>
            <a:ext cx="7772400" cy="625602"/>
          </a:xfrm>
        </p:spPr>
        <p:txBody>
          <a:bodyPr/>
          <a:lstStyle/>
          <a:p>
            <a:r>
              <a:rPr lang="en-US" dirty="0"/>
              <a:t>Lowlight/downsides/bright sides of Sync/JMPC access</a:t>
            </a:r>
          </a:p>
        </p:txBody>
      </p:sp>
      <p:sp>
        <p:nvSpPr>
          <p:cNvPr id="4" name="Slide Number Placeholder 3">
            <a:extLst>
              <a:ext uri="{FF2B5EF4-FFF2-40B4-BE49-F238E27FC236}">
                <a16:creationId xmlns:a16="http://schemas.microsoft.com/office/drawing/2014/main" id="{3C922442-363D-408B-832B-6191E109710E}"/>
              </a:ext>
            </a:extLst>
          </p:cNvPr>
          <p:cNvSpPr>
            <a:spLocks noGrp="1"/>
          </p:cNvSpPr>
          <p:nvPr>
            <p:ph type="sldNum" sz="quarter" idx="12"/>
          </p:nvPr>
        </p:nvSpPr>
        <p:spPr/>
        <p:txBody>
          <a:bodyPr/>
          <a:lstStyle/>
          <a:p>
            <a:fld id="{EE2556C5-CE8C-6547-B838-EA80C61A4AF7}" type="slidenum">
              <a:rPr lang="en-US" smtClean="0"/>
              <a:pPr/>
              <a:t>4</a:t>
            </a:fld>
            <a:endParaRPr lang="en-US" dirty="0"/>
          </a:p>
        </p:txBody>
      </p:sp>
    </p:spTree>
    <p:extLst>
      <p:ext uri="{BB962C8B-B14F-4D97-AF65-F5344CB8AC3E}">
        <p14:creationId xmlns:p14="http://schemas.microsoft.com/office/powerpoint/2010/main" val="1724952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sz="1600" dirty="0"/>
              <a:t>DL traffic :</a:t>
            </a:r>
          </a:p>
          <a:p>
            <a:pPr lvl="1">
              <a:spcBef>
                <a:spcPts val="600"/>
              </a:spcBef>
            </a:pPr>
            <a:r>
              <a:rPr lang="en-US" sz="1200" dirty="0"/>
              <a:t>DL traffic prevail in a network, so addressing DL aggregation would be logically the first thing to do</a:t>
            </a:r>
          </a:p>
          <a:p>
            <a:pPr lvl="1">
              <a:spcBef>
                <a:spcPts val="600"/>
              </a:spcBef>
            </a:pPr>
            <a:r>
              <a:rPr lang="en-US" sz="1200" dirty="0"/>
              <a:t>we assume AP MLD side does not suffer from leakages so DL might be easier to handle</a:t>
            </a:r>
          </a:p>
          <a:p>
            <a:pPr lvl="1">
              <a:spcBef>
                <a:spcPts val="600"/>
              </a:spcBef>
            </a:pPr>
            <a:r>
              <a:rPr lang="en-US" sz="1200" dirty="0"/>
              <a:t>Simulation results shows that in DL only case w/o applying any special techniques we get decent performance</a:t>
            </a:r>
          </a:p>
          <a:p>
            <a:pPr>
              <a:spcBef>
                <a:spcPts val="600"/>
              </a:spcBef>
            </a:pPr>
            <a:r>
              <a:rPr lang="en-US" sz="1600" dirty="0"/>
              <a:t>UL traffic</a:t>
            </a:r>
          </a:p>
          <a:p>
            <a:pPr lvl="1">
              <a:spcBef>
                <a:spcPts val="600"/>
              </a:spcBef>
            </a:pPr>
            <a:r>
              <a:rPr lang="en-US" sz="1200" dirty="0"/>
              <a:t>is important, but much smaller comparing to DL traffic</a:t>
            </a:r>
          </a:p>
          <a:p>
            <a:pPr lvl="1">
              <a:spcBef>
                <a:spcPts val="600"/>
              </a:spcBef>
            </a:pPr>
            <a:r>
              <a:rPr lang="en-US" sz="1200" dirty="0"/>
              <a:t>non-STR device is self aware about  constraints and in most cases will be self-synchronized between links</a:t>
            </a:r>
          </a:p>
          <a:p>
            <a:pPr lvl="1">
              <a:spcBef>
                <a:spcPts val="600"/>
              </a:spcBef>
            </a:pPr>
            <a:r>
              <a:rPr lang="en-US" sz="1200" dirty="0"/>
              <a:t>TX on one link stop/pause the other link – so device is naturally should does not hurt much self RX operations</a:t>
            </a:r>
          </a:p>
          <a:p>
            <a:pPr lvl="1">
              <a:spcBef>
                <a:spcPts val="600"/>
              </a:spcBef>
            </a:pPr>
            <a:endParaRPr lang="en-US" sz="1200" dirty="0"/>
          </a:p>
          <a:p>
            <a:pPr>
              <a:spcBef>
                <a:spcPts val="600"/>
              </a:spcBef>
            </a:pPr>
            <a:r>
              <a:rPr lang="en-US" sz="1500" dirty="0"/>
              <a:t>So, separately DL and UL traffic are not a concern to each other in a communication between STR AP and non-STR STA</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8" y="4856560"/>
            <a:ext cx="89768" cy="215444"/>
          </a:xfrm>
        </p:spPr>
        <p:txBody>
          <a:bodyPr/>
          <a:lstStyle/>
          <a:p>
            <a:fld id="{440F5867-744E-4AA6-B0ED-4C44D2DFBB7B}" type="slidenum">
              <a:rPr lang="en-GB" smtClean="0"/>
              <a:pPr/>
              <a:t>5</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Notes on DL and UL traffic coexistence</a:t>
            </a:r>
          </a:p>
        </p:txBody>
      </p:sp>
    </p:spTree>
    <p:extLst>
      <p:ext uri="{BB962C8B-B14F-4D97-AF65-F5344CB8AC3E}">
        <p14:creationId xmlns:p14="http://schemas.microsoft.com/office/powerpoint/2010/main" val="1230771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21DF65-61F7-4F3B-85D3-773F3F7832BD}"/>
              </a:ext>
            </a:extLst>
          </p:cNvPr>
          <p:cNvSpPr>
            <a:spLocks noGrp="1"/>
          </p:cNvSpPr>
          <p:nvPr>
            <p:ph idx="1"/>
          </p:nvPr>
        </p:nvSpPr>
        <p:spPr>
          <a:xfrm>
            <a:off x="106587" y="1030224"/>
            <a:ext cx="8885013" cy="3877056"/>
          </a:xfrm>
        </p:spPr>
        <p:txBody>
          <a:bodyPr/>
          <a:lstStyle/>
          <a:p>
            <a:r>
              <a:rPr lang="en-US" sz="1600" dirty="0"/>
              <a:t>There were a lot of contributions and discussions mentioning “device quality/integration”</a:t>
            </a:r>
          </a:p>
          <a:p>
            <a:r>
              <a:rPr lang="en-US" sz="1600" dirty="0"/>
              <a:t>Level of integration matters</a:t>
            </a:r>
          </a:p>
          <a:p>
            <a:pPr lvl="1"/>
            <a:r>
              <a:rPr lang="en-US" sz="1400" dirty="0"/>
              <a:t>an MDL STA may or may not have capability to exchange information between instances in a timely manner</a:t>
            </a:r>
          </a:p>
          <a:p>
            <a:pPr lvl="1"/>
            <a:r>
              <a:rPr lang="en-US" sz="1400" dirty="0"/>
              <a:t>Amount of shared information may vary greatly</a:t>
            </a:r>
          </a:p>
          <a:p>
            <a:pPr lvl="2"/>
            <a:r>
              <a:rPr lang="en-US" sz="1000" dirty="0"/>
              <a:t>can signal only CCA status of a link</a:t>
            </a:r>
          </a:p>
          <a:p>
            <a:pPr lvl="2"/>
            <a:r>
              <a:rPr lang="en-US" sz="1000" dirty="0"/>
              <a:t>Or can provide full MAC/PHY state (i.e. transmit address, current TX duration, TX data or expect response, </a:t>
            </a:r>
            <a:r>
              <a:rPr lang="en-US" sz="1000" dirty="0" err="1"/>
              <a:t>etc</a:t>
            </a:r>
            <a:r>
              <a:rPr lang="en-US" sz="1000" dirty="0"/>
              <a:t>)</a:t>
            </a:r>
          </a:p>
          <a:p>
            <a:pPr lvl="2"/>
            <a:r>
              <a:rPr lang="en-US" sz="1000" dirty="0"/>
              <a:t>Or cannot share anything</a:t>
            </a:r>
          </a:p>
          <a:p>
            <a:r>
              <a:rPr lang="en-US" sz="1600" dirty="0"/>
              <a:t>Four possible corner cases considered in a following simulations</a:t>
            </a:r>
          </a:p>
          <a:p>
            <a:pPr lvl="1"/>
            <a:r>
              <a:rPr lang="en-US" sz="1400" dirty="0" err="1"/>
              <a:t>iAP</a:t>
            </a:r>
            <a:r>
              <a:rPr lang="en-US" sz="1400" dirty="0"/>
              <a:t> or </a:t>
            </a:r>
            <a:r>
              <a:rPr lang="en-US" sz="1400" dirty="0" err="1"/>
              <a:t>iSTA</a:t>
            </a:r>
            <a:r>
              <a:rPr lang="en-US" sz="1400" dirty="0"/>
              <a:t> – integrated AP/STA. An AP/STA that can share full internal MAC/PHY state within MLD device</a:t>
            </a:r>
          </a:p>
          <a:p>
            <a:pPr lvl="2"/>
            <a:r>
              <a:rPr lang="en-US" sz="1000" dirty="0"/>
              <a:t>For example: a non-STR STA want to start a TXOP on link1, it may request link 2 status and transmit if link 2 PHY status is IDLE and MAC status is “</a:t>
            </a:r>
            <a:r>
              <a:rPr lang="en-US" sz="1000" dirty="0" err="1"/>
              <a:t>Backoff</a:t>
            </a:r>
            <a:r>
              <a:rPr lang="en-US" sz="1000" dirty="0"/>
              <a:t>” OR may not transmit if link 2 PHY status is IDLE but MAC status is  “Expecting Ack”</a:t>
            </a:r>
          </a:p>
          <a:p>
            <a:pPr lvl="2"/>
            <a:r>
              <a:rPr lang="en-US" sz="1000" dirty="0"/>
              <a:t>For example: an STR AP may </a:t>
            </a:r>
            <a:r>
              <a:rPr lang="en-US" sz="1000" b="1" dirty="0"/>
              <a:t>to transmit </a:t>
            </a:r>
            <a:r>
              <a:rPr lang="en-US" sz="1000" dirty="0"/>
              <a:t>on link 1 to non-STR STA1 if link 2 is receiving from STR STA2; OR it may </a:t>
            </a:r>
            <a:r>
              <a:rPr lang="en-US" sz="1000" b="1" dirty="0"/>
              <a:t>not to transmit</a:t>
            </a:r>
            <a:r>
              <a:rPr lang="en-US" sz="1000" dirty="0"/>
              <a:t> if MAC status on link2 is “sending CTS to non-STR STA1”; OR </a:t>
            </a:r>
            <a:r>
              <a:rPr lang="en-US" sz="1000" b="1" dirty="0"/>
              <a:t>transmit </a:t>
            </a:r>
            <a:r>
              <a:rPr lang="en-US" sz="1000" dirty="0"/>
              <a:t>to non-STR STA1 if MAC status of link 2“Sending data to non-STR 1”</a:t>
            </a:r>
          </a:p>
          <a:p>
            <a:pPr lvl="1"/>
            <a:r>
              <a:rPr lang="en-US" sz="1400" dirty="0" err="1"/>
              <a:t>nAP</a:t>
            </a:r>
            <a:r>
              <a:rPr lang="en-US" sz="1400" dirty="0"/>
              <a:t> or </a:t>
            </a:r>
            <a:r>
              <a:rPr lang="en-US" sz="1400" dirty="0" err="1"/>
              <a:t>nSTA</a:t>
            </a:r>
            <a:r>
              <a:rPr lang="en-US" sz="1400" dirty="0"/>
              <a:t> – non-integrated AP/STA. An AP/STA that has no sharing/communication capabilities</a:t>
            </a:r>
          </a:p>
          <a:p>
            <a:pPr lvl="2"/>
            <a:r>
              <a:rPr lang="en-US" sz="1000" dirty="0"/>
              <a:t>Note: in case of non-STR device (i.e. device with leakage) we assume “involuntary” information sharing through CCA signals raised due to interference</a:t>
            </a:r>
          </a:p>
          <a:p>
            <a:pPr lvl="2"/>
            <a:r>
              <a:rPr lang="en-US" sz="1000" dirty="0"/>
              <a:t>Note: an AP in such case cannot verify if it is talking to a non-STR device on another link</a:t>
            </a:r>
          </a:p>
        </p:txBody>
      </p:sp>
      <p:sp>
        <p:nvSpPr>
          <p:cNvPr id="3" name="Title 2">
            <a:extLst>
              <a:ext uri="{FF2B5EF4-FFF2-40B4-BE49-F238E27FC236}">
                <a16:creationId xmlns:a16="http://schemas.microsoft.com/office/drawing/2014/main" id="{86C5FC03-C363-42CD-A87B-1C536073A273}"/>
              </a:ext>
            </a:extLst>
          </p:cNvPr>
          <p:cNvSpPr>
            <a:spLocks noGrp="1"/>
          </p:cNvSpPr>
          <p:nvPr>
            <p:ph type="title"/>
          </p:nvPr>
        </p:nvSpPr>
        <p:spPr>
          <a:xfrm>
            <a:off x="685800" y="514350"/>
            <a:ext cx="7772400" cy="442722"/>
          </a:xfrm>
        </p:spPr>
        <p:txBody>
          <a:bodyPr/>
          <a:lstStyle/>
          <a:p>
            <a:r>
              <a:rPr lang="en-US" dirty="0"/>
              <a:t>Device capabilities are important to consider</a:t>
            </a:r>
          </a:p>
        </p:txBody>
      </p:sp>
      <p:sp>
        <p:nvSpPr>
          <p:cNvPr id="4" name="Slide Number Placeholder 3">
            <a:extLst>
              <a:ext uri="{FF2B5EF4-FFF2-40B4-BE49-F238E27FC236}">
                <a16:creationId xmlns:a16="http://schemas.microsoft.com/office/drawing/2014/main" id="{66851D2A-FFAF-4FD7-B8B7-A67622A1AE9C}"/>
              </a:ext>
            </a:extLst>
          </p:cNvPr>
          <p:cNvSpPr>
            <a:spLocks noGrp="1"/>
          </p:cNvSpPr>
          <p:nvPr>
            <p:ph type="sldNum" sz="quarter" idx="12"/>
          </p:nvPr>
        </p:nvSpPr>
        <p:spPr/>
        <p:txBody>
          <a:bodyPr/>
          <a:lstStyle/>
          <a:p>
            <a:fld id="{EE2556C5-CE8C-6547-B838-EA80C61A4AF7}" type="slidenum">
              <a:rPr lang="en-US" smtClean="0"/>
              <a:pPr/>
              <a:t>6</a:t>
            </a:fld>
            <a:endParaRPr lang="en-US" dirty="0"/>
          </a:p>
        </p:txBody>
      </p:sp>
    </p:spTree>
    <p:extLst>
      <p:ext uri="{BB962C8B-B14F-4D97-AF65-F5344CB8AC3E}">
        <p14:creationId xmlns:p14="http://schemas.microsoft.com/office/powerpoint/2010/main" val="63865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7C839C-DF1C-4A1D-9FF3-715F42130454}"/>
              </a:ext>
            </a:extLst>
          </p:cNvPr>
          <p:cNvSpPr>
            <a:spLocks noGrp="1"/>
          </p:cNvSpPr>
          <p:nvPr>
            <p:ph idx="1"/>
          </p:nvPr>
        </p:nvSpPr>
        <p:spPr>
          <a:xfrm>
            <a:off x="684213" y="1304925"/>
            <a:ext cx="7940644" cy="3273029"/>
          </a:xfrm>
        </p:spPr>
        <p:txBody>
          <a:bodyPr/>
          <a:lstStyle/>
          <a:p>
            <a:r>
              <a:rPr lang="en-US" sz="1600" dirty="0"/>
              <a:t>“Simplest” case, 1 MLD AP, 1 MLD STA</a:t>
            </a:r>
          </a:p>
          <a:p>
            <a:r>
              <a:rPr lang="en-US" sz="1600" dirty="0"/>
              <a:t>Two links, 1x1x80 @ MCS11 </a:t>
            </a:r>
          </a:p>
          <a:p>
            <a:r>
              <a:rPr lang="en-US" sz="1600" dirty="0"/>
              <a:t>RTS/CTS on</a:t>
            </a:r>
          </a:p>
          <a:p>
            <a:r>
              <a:rPr lang="en-US" sz="1600" dirty="0"/>
              <a:t>Symmetrical saturated DL and UL traffic on each link of 600mbps in both directions</a:t>
            </a:r>
          </a:p>
          <a:p>
            <a:r>
              <a:rPr lang="en-US" sz="1600" dirty="0"/>
              <a:t>Results averaged over 10 simulation runs, 10 seconds each</a:t>
            </a:r>
          </a:p>
          <a:p>
            <a:r>
              <a:rPr lang="en-US" sz="1600" dirty="0" err="1"/>
              <a:t>iSTA</a:t>
            </a:r>
            <a:r>
              <a:rPr lang="en-US" sz="1600" dirty="0"/>
              <a:t>/</a:t>
            </a:r>
            <a:r>
              <a:rPr lang="en-US" sz="1600" dirty="0" err="1"/>
              <a:t>iAP</a:t>
            </a:r>
            <a:r>
              <a:rPr lang="en-US" sz="1600" dirty="0"/>
              <a:t> behavior:</a:t>
            </a:r>
          </a:p>
          <a:p>
            <a:pPr lvl="1"/>
            <a:r>
              <a:rPr lang="en-US" sz="1400" dirty="0"/>
              <a:t>Before starting TXOP on link 1 integrated device will check status of link 2</a:t>
            </a:r>
          </a:p>
          <a:p>
            <a:pPr lvl="1"/>
            <a:r>
              <a:rPr lang="en-US" sz="1400" dirty="0"/>
              <a:t>AP/STA plan their TXOP with respect to PHY and MAC status of another link</a:t>
            </a:r>
          </a:p>
          <a:p>
            <a:r>
              <a:rPr lang="en-US" sz="1600" dirty="0" err="1"/>
              <a:t>nSTA</a:t>
            </a:r>
            <a:r>
              <a:rPr lang="en-US" sz="1600" dirty="0"/>
              <a:t>/</a:t>
            </a:r>
            <a:r>
              <a:rPr lang="en-US" sz="1600" dirty="0" err="1"/>
              <a:t>nAP</a:t>
            </a:r>
            <a:r>
              <a:rPr lang="en-US" sz="1600" dirty="0"/>
              <a:t> behavior</a:t>
            </a:r>
          </a:p>
          <a:p>
            <a:pPr lvl="1"/>
            <a:r>
              <a:rPr lang="en-US" sz="1400" dirty="0"/>
              <a:t>Devices are not aware about presence of link/status of the other link</a:t>
            </a:r>
          </a:p>
        </p:txBody>
      </p:sp>
      <p:sp>
        <p:nvSpPr>
          <p:cNvPr id="3" name="Title 2">
            <a:extLst>
              <a:ext uri="{FF2B5EF4-FFF2-40B4-BE49-F238E27FC236}">
                <a16:creationId xmlns:a16="http://schemas.microsoft.com/office/drawing/2014/main" id="{985EC91F-288E-4244-8F5F-0DF355ACC10C}"/>
              </a:ext>
            </a:extLst>
          </p:cNvPr>
          <p:cNvSpPr>
            <a:spLocks noGrp="1"/>
          </p:cNvSpPr>
          <p:nvPr>
            <p:ph type="title"/>
          </p:nvPr>
        </p:nvSpPr>
        <p:spPr>
          <a:xfrm>
            <a:off x="685800" y="514350"/>
            <a:ext cx="7772400" cy="590550"/>
          </a:xfrm>
        </p:spPr>
        <p:txBody>
          <a:bodyPr/>
          <a:lstStyle/>
          <a:p>
            <a:r>
              <a:rPr lang="en-US" dirty="0"/>
              <a:t>Simulation assumptions</a:t>
            </a:r>
          </a:p>
        </p:txBody>
      </p:sp>
      <p:sp>
        <p:nvSpPr>
          <p:cNvPr id="4" name="Slide Number Placeholder 3">
            <a:extLst>
              <a:ext uri="{FF2B5EF4-FFF2-40B4-BE49-F238E27FC236}">
                <a16:creationId xmlns:a16="http://schemas.microsoft.com/office/drawing/2014/main" id="{9496AC11-1A86-47AD-B4DD-52120FD0549C}"/>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Tree>
    <p:extLst>
      <p:ext uri="{BB962C8B-B14F-4D97-AF65-F5344CB8AC3E}">
        <p14:creationId xmlns:p14="http://schemas.microsoft.com/office/powerpoint/2010/main" val="349440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01A170-D5D3-43F6-90FE-E2417ED5C169}"/>
              </a:ext>
            </a:extLst>
          </p:cNvPr>
          <p:cNvSpPr>
            <a:spLocks noGrp="1"/>
          </p:cNvSpPr>
          <p:nvPr>
            <p:ph type="title"/>
          </p:nvPr>
        </p:nvSpPr>
        <p:spPr>
          <a:xfrm>
            <a:off x="685800" y="514350"/>
            <a:ext cx="7772400" cy="533400"/>
          </a:xfrm>
        </p:spPr>
        <p:txBody>
          <a:bodyPr/>
          <a:lstStyle/>
          <a:p>
            <a:r>
              <a:rPr lang="en-US" dirty="0"/>
              <a:t>JMPC vs Async</a:t>
            </a:r>
          </a:p>
        </p:txBody>
      </p:sp>
      <p:sp>
        <p:nvSpPr>
          <p:cNvPr id="4" name="Slide Number Placeholder 3">
            <a:extLst>
              <a:ext uri="{FF2B5EF4-FFF2-40B4-BE49-F238E27FC236}">
                <a16:creationId xmlns:a16="http://schemas.microsoft.com/office/drawing/2014/main" id="{A901373F-2A2A-4D01-A887-5AA7CBC4CC7F}"/>
              </a:ext>
            </a:extLst>
          </p:cNvPr>
          <p:cNvSpPr>
            <a:spLocks noGrp="1"/>
          </p:cNvSpPr>
          <p:nvPr>
            <p:ph type="sldNum" sz="quarter" idx="12"/>
          </p:nvPr>
        </p:nvSpPr>
        <p:spPr/>
        <p:txBody>
          <a:bodyPr/>
          <a:lstStyle/>
          <a:p>
            <a:fld id="{EE2556C5-CE8C-6547-B838-EA80C61A4AF7}" type="slidenum">
              <a:rPr lang="en-US" smtClean="0"/>
              <a:pPr/>
              <a:t>8</a:t>
            </a:fld>
            <a:endParaRPr lang="en-US" dirty="0"/>
          </a:p>
        </p:txBody>
      </p:sp>
      <p:sp>
        <p:nvSpPr>
          <p:cNvPr id="6" name="TextBox 5">
            <a:extLst>
              <a:ext uri="{FF2B5EF4-FFF2-40B4-BE49-F238E27FC236}">
                <a16:creationId xmlns:a16="http://schemas.microsoft.com/office/drawing/2014/main" id="{89EFBA2B-0B58-4E81-95B0-38C126244B07}"/>
              </a:ext>
            </a:extLst>
          </p:cNvPr>
          <p:cNvSpPr txBox="1"/>
          <p:nvPr/>
        </p:nvSpPr>
        <p:spPr>
          <a:xfrm>
            <a:off x="685800" y="3471565"/>
            <a:ext cx="7772400" cy="1261884"/>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400" dirty="0"/>
              <a:t>JMPC (sync) obviously perform well for </a:t>
            </a:r>
            <a:r>
              <a:rPr lang="en-US" sz="1400" b="1" dirty="0">
                <a:solidFill>
                  <a:srgbClr val="FF0000"/>
                </a:solidFill>
              </a:rPr>
              <a:t>isolated</a:t>
            </a:r>
            <a:r>
              <a:rPr lang="en-US" sz="1400" dirty="0"/>
              <a:t> 1 Ap 1 STA use case</a:t>
            </a:r>
          </a:p>
          <a:p>
            <a:pPr marL="742950" lvl="1" indent="-285750">
              <a:spcBef>
                <a:spcPts val="300"/>
              </a:spcBef>
              <a:buFont typeface="Arial" panose="020B0604020202020204" pitchFamily="34" charset="0"/>
              <a:buChar char="•"/>
            </a:pPr>
            <a:r>
              <a:rPr lang="en-US" sz="1200" dirty="0"/>
              <a:t>If both STA and AP are </a:t>
            </a:r>
            <a:r>
              <a:rPr lang="en-US" sz="1200" b="1" dirty="0">
                <a:solidFill>
                  <a:srgbClr val="FF0000"/>
                </a:solidFill>
              </a:rPr>
              <a:t>single-chip/tightly integrated/coordinated</a:t>
            </a:r>
          </a:p>
          <a:p>
            <a:pPr marL="285750" indent="-285750">
              <a:spcBef>
                <a:spcPts val="300"/>
              </a:spcBef>
              <a:buFont typeface="Arial" panose="020B0604020202020204" pitchFamily="34" charset="0"/>
              <a:buChar char="•"/>
            </a:pPr>
            <a:r>
              <a:rPr lang="en-US" sz="1400" dirty="0">
                <a:solidFill>
                  <a:srgbClr val="FF0000"/>
                </a:solidFill>
              </a:rPr>
              <a:t>Does not work </a:t>
            </a:r>
            <a:r>
              <a:rPr lang="en-US" sz="1400" dirty="0"/>
              <a:t>if one side cannot do PIFS access to sync channel results</a:t>
            </a:r>
          </a:p>
          <a:p>
            <a:pPr marL="742950" lvl="1" indent="-285750">
              <a:spcBef>
                <a:spcPts val="300"/>
              </a:spcBef>
              <a:buFont typeface="Arial" panose="020B0604020202020204" pitchFamily="34" charset="0"/>
              <a:buChar char="•"/>
            </a:pPr>
            <a:r>
              <a:rPr lang="en-US" sz="1200" dirty="0"/>
              <a:t>IF AP has bad integration there in </a:t>
            </a:r>
            <a:r>
              <a:rPr lang="en-US" sz="1200" b="1" dirty="0">
                <a:solidFill>
                  <a:srgbClr val="FF0000"/>
                </a:solidFill>
              </a:rPr>
              <a:t>NO</a:t>
            </a:r>
            <a:r>
              <a:rPr lang="en-US" sz="1200" b="1" dirty="0"/>
              <a:t> </a:t>
            </a:r>
            <a:r>
              <a:rPr lang="en-US" sz="1200" dirty="0"/>
              <a:t>possibility for UL traffic aggregation</a:t>
            </a:r>
          </a:p>
          <a:p>
            <a:pPr marL="285750" indent="-285750">
              <a:spcBef>
                <a:spcPts val="300"/>
              </a:spcBef>
              <a:buFont typeface="Arial" panose="020B0604020202020204" pitchFamily="34" charset="0"/>
              <a:buChar char="•"/>
            </a:pPr>
            <a:r>
              <a:rPr lang="en-US" sz="1400" dirty="0"/>
              <a:t>Async access “as is”, i.e. the “do nothing” provide some UL, i.e. see no staggering problem</a:t>
            </a:r>
          </a:p>
        </p:txBody>
      </p:sp>
      <p:pic>
        <p:nvPicPr>
          <p:cNvPr id="14" name="Picture 13">
            <a:extLst>
              <a:ext uri="{FF2B5EF4-FFF2-40B4-BE49-F238E27FC236}">
                <a16:creationId xmlns:a16="http://schemas.microsoft.com/office/drawing/2014/main" id="{FB2629DB-8F29-412D-989D-B9B4E3AEBDE7}"/>
              </a:ext>
            </a:extLst>
          </p:cNvPr>
          <p:cNvPicPr>
            <a:picLocks noChangeAspect="1"/>
          </p:cNvPicPr>
          <p:nvPr/>
        </p:nvPicPr>
        <p:blipFill>
          <a:blip r:embed="rId2"/>
          <a:stretch>
            <a:fillRect/>
          </a:stretch>
        </p:blipFill>
        <p:spPr>
          <a:xfrm>
            <a:off x="685800" y="984630"/>
            <a:ext cx="7772400" cy="2317370"/>
          </a:xfrm>
          <a:prstGeom prst="rect">
            <a:avLst/>
          </a:prstGeom>
        </p:spPr>
      </p:pic>
    </p:spTree>
    <p:extLst>
      <p:ext uri="{BB962C8B-B14F-4D97-AF65-F5344CB8AC3E}">
        <p14:creationId xmlns:p14="http://schemas.microsoft.com/office/powerpoint/2010/main" val="257493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059095-B219-4FB2-BCD5-962B436DC6B7}"/>
              </a:ext>
            </a:extLst>
          </p:cNvPr>
          <p:cNvSpPr>
            <a:spLocks noGrp="1"/>
          </p:cNvSpPr>
          <p:nvPr>
            <p:ph idx="1"/>
          </p:nvPr>
        </p:nvSpPr>
        <p:spPr>
          <a:xfrm>
            <a:off x="685801" y="1314450"/>
            <a:ext cx="7772400" cy="3263504"/>
          </a:xfrm>
        </p:spPr>
        <p:txBody>
          <a:bodyPr/>
          <a:lstStyle/>
          <a:p>
            <a:pPr>
              <a:spcBef>
                <a:spcPts val="600"/>
              </a:spcBef>
            </a:pPr>
            <a:r>
              <a:rPr lang="en-US" b="0" dirty="0"/>
              <a:t>In [3, 4, 5] we mentioned few way to achieve PPDU end alignment to avoid self interference (for DL aggregation), fight staggering and enable synchronization (for DL and UL aggregation)</a:t>
            </a:r>
          </a:p>
          <a:p>
            <a:pPr lvl="1">
              <a:spcBef>
                <a:spcPts val="600"/>
              </a:spcBef>
            </a:pPr>
            <a:r>
              <a:rPr lang="en-US" sz="1400" b="0" dirty="0"/>
              <a:t>Option 1: Within device signaling assuming this signaling is possible</a:t>
            </a:r>
          </a:p>
          <a:p>
            <a:pPr lvl="1">
              <a:spcBef>
                <a:spcPts val="600"/>
              </a:spcBef>
            </a:pPr>
            <a:r>
              <a:rPr lang="en-US" sz="1400" dirty="0"/>
              <a:t>Option 2: Over the air signaling in CTS frame</a:t>
            </a:r>
          </a:p>
          <a:p>
            <a:pPr lvl="1">
              <a:spcBef>
                <a:spcPts val="600"/>
              </a:spcBef>
            </a:pPr>
            <a:r>
              <a:rPr lang="en-US" sz="1400" b="0" dirty="0"/>
              <a:t>Option 3: Artificial PPDU alignment to some slot boundaries known to AP MLD instances</a:t>
            </a:r>
          </a:p>
          <a:p>
            <a:pPr lvl="1">
              <a:spcBef>
                <a:spcPts val="600"/>
              </a:spcBef>
            </a:pPr>
            <a:r>
              <a:rPr lang="en-US" sz="1400" b="0" dirty="0"/>
              <a:t>Option 4: Clever use of delayed BA</a:t>
            </a:r>
          </a:p>
          <a:p>
            <a:pPr>
              <a:spcBef>
                <a:spcPts val="600"/>
              </a:spcBef>
            </a:pPr>
            <a:r>
              <a:rPr lang="en-US" b="0" dirty="0"/>
              <a:t>We consider Option 1 for </a:t>
            </a:r>
            <a:r>
              <a:rPr lang="en-US" b="0" dirty="0" err="1"/>
              <a:t>iAP</a:t>
            </a:r>
            <a:r>
              <a:rPr lang="en-US" b="0" dirty="0"/>
              <a:t>/</a:t>
            </a:r>
            <a:r>
              <a:rPr lang="en-US" b="0" dirty="0" err="1"/>
              <a:t>nSTA</a:t>
            </a:r>
            <a:r>
              <a:rPr lang="en-US" b="0" dirty="0"/>
              <a:t> and </a:t>
            </a:r>
            <a:r>
              <a:rPr lang="en-US" b="0" dirty="0" err="1"/>
              <a:t>iAP</a:t>
            </a:r>
            <a:r>
              <a:rPr lang="en-US" b="0" dirty="0"/>
              <a:t>/</a:t>
            </a:r>
            <a:r>
              <a:rPr lang="en-US" b="0" dirty="0" err="1"/>
              <a:t>iSTA</a:t>
            </a:r>
            <a:r>
              <a:rPr lang="en-US" b="0" dirty="0"/>
              <a:t> cases and Option 2 for </a:t>
            </a:r>
            <a:r>
              <a:rPr lang="en-US" b="0" dirty="0" err="1"/>
              <a:t>nAP</a:t>
            </a:r>
            <a:r>
              <a:rPr lang="en-US" b="0" dirty="0"/>
              <a:t>/</a:t>
            </a:r>
            <a:r>
              <a:rPr lang="en-US" b="0" dirty="0" err="1"/>
              <a:t>iSTA</a:t>
            </a:r>
            <a:r>
              <a:rPr lang="en-US" b="0" dirty="0"/>
              <a:t> case</a:t>
            </a:r>
          </a:p>
          <a:p>
            <a:pPr lvl="1">
              <a:buFont typeface="Arial" panose="020B0604020202020204" pitchFamily="34" charset="0"/>
              <a:buChar char="•"/>
            </a:pPr>
            <a:endParaRPr lang="en-US" sz="1400" dirty="0"/>
          </a:p>
          <a:p>
            <a:pPr marL="0" indent="0">
              <a:buNone/>
            </a:pPr>
            <a:r>
              <a:rPr lang="en-US" sz="1400" dirty="0"/>
              <a:t> </a:t>
            </a:r>
          </a:p>
        </p:txBody>
      </p:sp>
      <p:sp>
        <p:nvSpPr>
          <p:cNvPr id="3" name="Title 2">
            <a:extLst>
              <a:ext uri="{FF2B5EF4-FFF2-40B4-BE49-F238E27FC236}">
                <a16:creationId xmlns:a16="http://schemas.microsoft.com/office/drawing/2014/main" id="{930172FC-DD4B-438C-83F2-813BB94E0F8B}"/>
              </a:ext>
            </a:extLst>
          </p:cNvPr>
          <p:cNvSpPr>
            <a:spLocks noGrp="1"/>
          </p:cNvSpPr>
          <p:nvPr>
            <p:ph type="title"/>
          </p:nvPr>
        </p:nvSpPr>
        <p:spPr/>
        <p:txBody>
          <a:bodyPr/>
          <a:lstStyle/>
          <a:p>
            <a:r>
              <a:rPr lang="en-US" dirty="0"/>
              <a:t>Do something (PPDU alignment)</a:t>
            </a:r>
          </a:p>
        </p:txBody>
      </p:sp>
      <p:sp>
        <p:nvSpPr>
          <p:cNvPr id="4" name="Slide Number Placeholder 3">
            <a:extLst>
              <a:ext uri="{FF2B5EF4-FFF2-40B4-BE49-F238E27FC236}">
                <a16:creationId xmlns:a16="http://schemas.microsoft.com/office/drawing/2014/main" id="{BB1DECCB-C8F7-43B7-8C7D-03E76E9229F9}"/>
              </a:ext>
            </a:extLst>
          </p:cNvPr>
          <p:cNvSpPr>
            <a:spLocks noGrp="1"/>
          </p:cNvSpPr>
          <p:nvPr>
            <p:ph type="sldNum" sz="quarter" idx="12"/>
          </p:nvPr>
        </p:nvSpPr>
        <p:spPr/>
        <p:txBody>
          <a:bodyPr/>
          <a:lstStyle/>
          <a:p>
            <a:fld id="{EE2556C5-CE8C-6547-B838-EA80C61A4AF7}" type="slidenum">
              <a:rPr lang="en-US" smtClean="0"/>
              <a:pPr/>
              <a:t>9</a:t>
            </a:fld>
            <a:endParaRPr lang="en-US" dirty="0"/>
          </a:p>
        </p:txBody>
      </p:sp>
      <p:sp>
        <p:nvSpPr>
          <p:cNvPr id="5" name="Right Brace 4">
            <a:extLst>
              <a:ext uri="{FF2B5EF4-FFF2-40B4-BE49-F238E27FC236}">
                <a16:creationId xmlns:a16="http://schemas.microsoft.com/office/drawing/2014/main" id="{27CA9325-C616-4A42-B189-C2260D99EAA7}"/>
              </a:ext>
            </a:extLst>
          </p:cNvPr>
          <p:cNvSpPr/>
          <p:nvPr/>
        </p:nvSpPr>
        <p:spPr bwMode="auto">
          <a:xfrm rot="10800000">
            <a:off x="850900" y="2235200"/>
            <a:ext cx="247650" cy="6731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6B6EADDE-311A-4F2B-9C69-417A959AE150}"/>
              </a:ext>
            </a:extLst>
          </p:cNvPr>
          <p:cNvSpPr txBox="1"/>
          <p:nvPr/>
        </p:nvSpPr>
        <p:spPr>
          <a:xfrm>
            <a:off x="527735" y="2070101"/>
            <a:ext cx="323165" cy="949298"/>
          </a:xfrm>
          <a:prstGeom prst="rect">
            <a:avLst/>
          </a:prstGeom>
          <a:noFill/>
        </p:spPr>
        <p:txBody>
          <a:bodyPr vert="vert270" wrap="square" rtlCol="0">
            <a:spAutoFit/>
          </a:bodyPr>
          <a:lstStyle/>
          <a:p>
            <a:r>
              <a:rPr lang="en-US" sz="900" b="1" dirty="0">
                <a:solidFill>
                  <a:srgbClr val="FF0000"/>
                </a:solidFill>
              </a:rPr>
              <a:t>Preferred\simple</a:t>
            </a:r>
          </a:p>
        </p:txBody>
      </p:sp>
    </p:spTree>
    <p:extLst>
      <p:ext uri="{BB962C8B-B14F-4D97-AF65-F5344CB8AC3E}">
        <p14:creationId xmlns:p14="http://schemas.microsoft.com/office/powerpoint/2010/main" val="40456383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4"/>
    <ds:schemaRef ds:uri="http://purl.org/dc/terms/"/>
    <ds:schemaRef ds:uri="http://schemas.openxmlformats.org/package/2006/metadata/core-properties"/>
    <ds:schemaRef ds:uri="http://purl.org/dc/dcmitype/"/>
    <ds:schemaRef ds:uri="3e05245e-0532-4e83-b7fc-5d37e8c447e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83608</TotalTime>
  <Words>2448</Words>
  <Application>Microsoft Office PowerPoint</Application>
  <PresentationFormat>On-screen Show (16:9)</PresentationFormat>
  <Paragraphs>224</Paragraphs>
  <Slides>20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Intel Clear</vt:lpstr>
      <vt:lpstr>Intel Clear Light</vt:lpstr>
      <vt:lpstr>Times New Roman</vt:lpstr>
      <vt:lpstr>802-11-Submission</vt:lpstr>
      <vt:lpstr>Asynchronous multi-link operation for non-STR STA</vt:lpstr>
      <vt:lpstr>Recap [1, 2]:</vt:lpstr>
      <vt:lpstr>Recap [3, 4, 5]:</vt:lpstr>
      <vt:lpstr>Lowlight/downsides/bright sides of Sync/JMPC access</vt:lpstr>
      <vt:lpstr>Notes on DL and UL traffic coexistence</vt:lpstr>
      <vt:lpstr>Device capabilities are important to consider</vt:lpstr>
      <vt:lpstr>Simulation assumptions</vt:lpstr>
      <vt:lpstr>JMPC vs Async</vt:lpstr>
      <vt:lpstr>Do something (PPDU alignment)</vt:lpstr>
      <vt:lpstr>DL/UL mix with PPDU alignment</vt:lpstr>
      <vt:lpstr>What seems more important for constrained devices:  </vt:lpstr>
      <vt:lpstr>Per link DL \ UL traffic separation</vt:lpstr>
      <vt:lpstr>DL-Rx unavailable state</vt:lpstr>
      <vt:lpstr>Traffic separation vs PPDU alignment vs Do nothing</vt:lpstr>
      <vt:lpstr>Conclusion</vt:lpstr>
      <vt:lpstr>Straw poll 1 </vt:lpstr>
      <vt:lpstr>Straw poll 2 </vt:lpstr>
      <vt:lpstr>References</vt:lpstr>
      <vt:lpstr>Backup</vt:lpstr>
      <vt:lpstr>Risks with a sync mode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Async MLO for non-str sta</dc:title>
  <dc:subject>qwqwqwqw</dc:subject>
  <dc:creator>Dmitry.Akhmetov@intel.com</dc:creator>
  <cp:keywords>CTPClassification=CTP_IC:VisualMarkings=, CTPClassification=CTP_IC, CTPClassification=CTP_NT</cp:keywords>
  <cp:lastModifiedBy>Akhmetov, Dmitry</cp:lastModifiedBy>
  <cp:revision>1444</cp:revision>
  <dcterms:created xsi:type="dcterms:W3CDTF">2015-04-26T08:45:29Z</dcterms:created>
  <dcterms:modified xsi:type="dcterms:W3CDTF">2020-03-16T00:24:07Z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b3394e5a-ec17-4d46-a423-6c15deeeed5c</vt:lpwstr>
  </property>
  <property fmtid="{D5CDD505-2E9C-101B-9397-08002B2CF9AE}" pid="4" name="CTP_BU">
    <vt:lpwstr>NA</vt:lpwstr>
  </property>
  <property fmtid="{D5CDD505-2E9C-101B-9397-08002B2CF9AE}" pid="5" name="CTP_TimeStamp">
    <vt:lpwstr>2020-03-16 00:24:07Z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