
<file path=[Content_Types].xml><?xml version="1.0" encoding="utf-8"?>
<Types xmlns="http://schemas.openxmlformats.org/package/2006/content-types">
  <Default Extension="vml" ContentType="application/vnd.openxmlformats-officedocument.vmlDrawing"/>
  <Default Extension="bin" ContentType="application/vnd.openxmlformats-officedocument.oleObject"/>
  <Default Extension="emf" ContentType="image/x-emf"/>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9"/>
  </p:notesMasterIdLst>
  <p:handoutMasterIdLst>
    <p:handoutMasterId r:id="rId20"/>
  </p:handoutMasterIdLst>
  <p:sldIdLst>
    <p:sldId id="720" r:id="rId3"/>
    <p:sldId id="735" r:id="rId4"/>
    <p:sldId id="799" r:id="rId5"/>
    <p:sldId id="736" r:id="rId6"/>
    <p:sldId id="737" r:id="rId7"/>
    <p:sldId id="738" r:id="rId8"/>
    <p:sldId id="739" r:id="rId9"/>
    <p:sldId id="740" r:id="rId10"/>
    <p:sldId id="741" r:id="rId11"/>
    <p:sldId id="742" r:id="rId12"/>
    <p:sldId id="793" r:id="rId13"/>
    <p:sldId id="744" r:id="rId14"/>
    <p:sldId id="792" r:id="rId15"/>
    <p:sldId id="772" r:id="rId16"/>
    <p:sldId id="761" r:id="rId17"/>
    <p:sldId id="753" r:id="rId18"/>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3529"/>
    <p:restoredTop sz="95405"/>
  </p:normalViewPr>
  <p:slideViewPr>
    <p:cSldViewPr showGuides="1">
      <p:cViewPr varScale="1">
        <p:scale>
          <a:sx n="86" d="100"/>
          <a:sy n="86" d="100"/>
        </p:scale>
        <p:origin x="198" y="84"/>
      </p:cViewPr>
      <p:guideLst>
        <p:guide orient="horz" pos="2160"/>
        <p:guide pos="3839"/>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9" cy="76199"/>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3" Type="http://schemas.openxmlformats.org/officeDocument/2006/relationships/tableStyles" Target="tableStyles.xml"/><Relationship Id="rId22" Type="http://schemas.openxmlformats.org/officeDocument/2006/relationships/viewProps" Target="viewProps.xml"/><Relationship Id="rId21" Type="http://schemas.openxmlformats.org/officeDocument/2006/relationships/presProps" Target="presProps.xml"/><Relationship Id="rId20" Type="http://schemas.openxmlformats.org/officeDocument/2006/relationships/handoutMaster" Target="handoutMasters/handoutMaster1.xml"/><Relationship Id="rId2" Type="http://schemas.openxmlformats.org/officeDocument/2006/relationships/theme" Target="theme/theme1.xml"/><Relationship Id="rId19" Type="http://schemas.openxmlformats.org/officeDocument/2006/relationships/notesMaster" Target="notesMasters/notesMaster1.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endPar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endParaRP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endPar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endParaRP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Jan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p:txBody>
          <a:bodyPr/>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p:txBody>
          <a:bodyPr/>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endParaRPr lang="zh-CN" altLang="en-US" strike="noStrike" noProof="1" smtClean="0"/>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endParaRPr lang="zh-CN" altLang="en-US" strike="noStrike" noProof="1" smtClean="0"/>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endParaRPr lang="zh-CN" altLang="en-US" strike="noStrike" noProof="1" smtClean="0"/>
          </a:p>
          <a:p>
            <a:pPr lvl="1" fontAlgn="base"/>
            <a:r>
              <a:rPr lang="zh-CN" altLang="en-US" strike="noStrike" noProof="1" smtClean="0"/>
              <a:t>第二级</a:t>
            </a:r>
            <a:endParaRPr lang="zh-CN" altLang="en-US" strike="noStrike" noProof="1" smtClean="0"/>
          </a:p>
          <a:p>
            <a:pPr lvl="2" fontAlgn="base"/>
            <a:r>
              <a:rPr lang="zh-CN" altLang="en-US" strike="noStrike" noProof="1" smtClean="0"/>
              <a:t>第三级</a:t>
            </a:r>
            <a:endParaRPr lang="zh-CN" altLang="en-US" strike="noStrike" noProof="1" smtClean="0"/>
          </a:p>
          <a:p>
            <a:pPr lvl="3" fontAlgn="base"/>
            <a:r>
              <a:rPr lang="zh-CN" altLang="en-US" strike="noStrike" noProof="1" smtClean="0"/>
              <a:t>第四级</a:t>
            </a:r>
            <a:endParaRPr lang="zh-CN" altLang="en-US" strike="noStrike" noProof="1" smtClean="0"/>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3" Type="http://schemas.openxmlformats.org/officeDocument/2006/relationships/theme" Target="../theme/theme1.xml"/><Relationship Id="rId12" Type="http://schemas.openxmlformats.org/officeDocument/2006/relationships/slideLayout" Target="../slideLayouts/slideLayout12.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p>
            <a:pPr lvl="0"/>
            <a:r>
              <a:rPr lang="en-GB" altLang="zh-CN" dirty="0"/>
              <a:t>Click to edit the title text format</a:t>
            </a:r>
            <a:endParaRPr lang="en-GB" altLang="zh-CN" dirty="0"/>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p>
            <a:pPr lvl="0"/>
            <a:r>
              <a:rPr lang="en-GB" altLang="zh-CN" dirty="0"/>
              <a:t>Click to edit the outline text format</a:t>
            </a:r>
            <a:endParaRPr lang="en-GB" altLang="zh-CN" dirty="0"/>
          </a:p>
          <a:p>
            <a:pPr lvl="1"/>
            <a:r>
              <a:rPr lang="en-GB" altLang="zh-CN" dirty="0"/>
              <a:t>Second Outline Level</a:t>
            </a:r>
            <a:endParaRPr lang="en-GB" altLang="zh-CN" dirty="0"/>
          </a:p>
          <a:p>
            <a:pPr lvl="2"/>
            <a:r>
              <a:rPr lang="en-GB" altLang="zh-CN" dirty="0"/>
              <a:t>Third Outline Level</a:t>
            </a:r>
            <a:endParaRPr lang="en-GB" altLang="zh-CN" dirty="0"/>
          </a:p>
          <a:p>
            <a:pPr lvl="3"/>
            <a:r>
              <a:rPr lang="en-GB" altLang="zh-CN" dirty="0"/>
              <a:t>Fourth Outline Level</a:t>
            </a:r>
            <a:endParaRPr lang="en-GB" altLang="zh-CN" dirty="0"/>
          </a:p>
          <a:p>
            <a:pPr lvl="4"/>
            <a:r>
              <a:rPr lang="en-GB" altLang="zh-CN" dirty="0"/>
              <a:t>Fifth Outline Level</a:t>
            </a:r>
            <a:endParaRPr lang="en-GB" altLang="zh-CN" dirty="0"/>
          </a:p>
          <a:p>
            <a:pPr lvl="4"/>
            <a:r>
              <a:rPr lang="en-GB" altLang="zh-CN" dirty="0"/>
              <a:t>Sixth Outline Level</a:t>
            </a:r>
            <a:endParaRPr lang="en-GB" altLang="zh-CN" dirty="0"/>
          </a:p>
          <a:p>
            <a:pPr lvl="4"/>
            <a:r>
              <a:rPr lang="en-GB" altLang="zh-CN" dirty="0"/>
              <a:t>Seventh Outline Level</a:t>
            </a:r>
            <a:endParaRPr lang="en-GB" altLang="zh-CN" dirty="0"/>
          </a:p>
          <a:p>
            <a:pPr lvl="4"/>
            <a:r>
              <a:rPr lang="en-GB" altLang="zh-CN" dirty="0"/>
              <a:t>Eighth Outline Level</a:t>
            </a:r>
            <a:endParaRPr lang="en-GB" altLang="zh-CN" dirty="0"/>
          </a:p>
          <a:p>
            <a:pPr lvl="4"/>
            <a:r>
              <a:rPr lang="en-GB" altLang="zh-CN" dirty="0"/>
              <a:t>Ninth Outline Level</a:t>
            </a:r>
            <a:endParaRPr lang="en-GB" altLang="zh-CN" dirty="0"/>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endPar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endParaRP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20</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0449</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a:t>
            </a:r>
            <a:endPar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4" Type="http://schemas.openxmlformats.org/officeDocument/2006/relationships/vmlDrawing" Target="../drawings/vmlDrawing1.vml"/><Relationship Id="rId3" Type="http://schemas.openxmlformats.org/officeDocument/2006/relationships/slideLayout" Target="../slideLayouts/slideLayout1.xml"/><Relationship Id="rId2" Type="http://schemas.openxmlformats.org/officeDocument/2006/relationships/image" Target="../media/image1.emf"/><Relationship Id="rId1"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standards.ieee.org/develop/policies/bylaws/sb_bylaws.pdf section 5.2.1.3" TargetMode="External"/><Relationship Id="rId2" Type="http://schemas.openxmlformats.org/officeDocument/2006/relationships/hyperlink" Target="http://ieee802.org/PNP/approved/IEEE_802_WG_PandP_v19.pdf" TargetMode="External"/><Relationship Id="rId1" Type="http://schemas.openxmlformats.org/officeDocument/2006/relationships/hyperlink" Target="https://standards.ieee.org/develop/policies/bylaws/sb_bylaws.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10.xml"/><Relationship Id="rId1" Type="http://schemas.openxmlformats.org/officeDocument/2006/relationships/hyperlink" Target="mailto:jrosdahl@ieee.org"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11.xml"/><Relationship Id="rId3" Type="http://schemas.openxmlformats.org/officeDocument/2006/relationships/hyperlink" Target="http://standards.ieee.org/about/sasb/patcom/materials.html" TargetMode="External"/><Relationship Id="rId2" Type="http://schemas.openxmlformats.org/officeDocument/2006/relationships/hyperlink" Target="http://standards.ieee.org/develop/policies/opman/sect6.html" TargetMode="External"/><Relationship Id="rId1" Type="http://schemas.openxmlformats.org/officeDocument/2006/relationships/hyperlink" Target="http://standards.ieee.org/develop/policies/bylaws/sect6-7.html" TargetMode="Externa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ea typeface="Arial Unicode MS" pitchFamily="34" charset="-122"/>
              </a:rPr>
              <a:t>Mar 2020</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endParaRPr lang="en-US" altLang="zh-CN" dirty="0">
              <a:solidFill>
                <a:srgbClr val="000000"/>
              </a:solidFill>
              <a:ea typeface="Arial Unicode MS" pitchFamily="34" charset="-122"/>
            </a:endParaRP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fld>
            <a:endParaRPr lang="en-US" altLang="en-US" dirty="0">
              <a:ea typeface="Arial Unicode MS" pitchFamily="34" charset="-122"/>
            </a:endParaRPr>
          </a:p>
        </p:txBody>
      </p:sp>
      <p:sp>
        <p:nvSpPr>
          <p:cNvPr id="7" name="Rectangle 2"/>
          <p:cNvSpPr txBox="1">
            <a:spLocks noChangeArrowheads="1"/>
          </p:cNvSpPr>
          <p:nvPr/>
        </p:nvSpPr>
        <p:spPr bwMode="auto">
          <a:xfrm>
            <a:off x="1801813"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802.11 </a:t>
            </a:r>
            <a:r>
              <a:rPr kumimoji="0" lang="en-US" altLang="en-US" sz="3200" b="1" i="0" u="none" strike="noStrike" kern="0" cap="none" spc="0" normalizeH="0" baseline="0" noProof="0" dirty="0" err="1">
                <a:ln>
                  <a:noFill/>
                </a:ln>
                <a:solidFill>
                  <a:schemeClr val="tx2"/>
                </a:solidFill>
                <a:effectLst/>
                <a:uLnTx/>
                <a:uFillTx/>
                <a:latin typeface="+mj-lt"/>
                <a:ea typeface="MS PGothic" panose="020B0600070205080204" pitchFamily="34" charset="-128"/>
                <a:cs typeface="MS PGothic" panose="020B0600070205080204" pitchFamily="34" charset="-128"/>
              </a:rPr>
              <a:t>TGbd</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 20200317 Telecofnerence Agenda</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2020-03-12</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3076" name="" r:id="rId1" imgW="8290560" imgH="1017905" progId="Word.Document.8">
                  <p:embed/>
                </p:oleObj>
              </mc:Choice>
              <mc:Fallback>
                <p:oleObj name="" r:id="rId1" imgW="8290560" imgH="1017905" progId="Word.Document.8">
                  <p:embed/>
                  <p:pic>
                    <p:nvPicPr>
                      <p:cNvPr id="0" name="图片 3075"/>
                      <p:cNvPicPr/>
                      <p:nvPr/>
                    </p:nvPicPr>
                    <p:blipFill>
                      <a:blip r:embed="rId2"/>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endParaRPr lang="en-US" altLang="en-US" sz="2000" dirty="0">
              <a:latin typeface="Times New Roman" panose="02020603050405020304"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252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All participation in IEEE 802 Working Group meetings is on an individual basis</a:t>
            </a:r>
            <a:endPar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a:t>
            </a:r>
            <a:endPar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IEEE 802 </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4.2.1)</a:t>
            </a:r>
            <a:endParaRPr kumimoji="0" lang="en-US" altLang="zh-CN"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have an obligation to act and vote as an individual and not under the direction of any other individual or group. Your obligation to act and vote as an individual applies in all cases, regardless of any external commitments, agreements, contracts, or orders. </a:t>
            </a: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3"/>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5.2.1.3 and </a:t>
            </a:r>
            <a:r>
              <a:rPr kumimoji="0" lang="en-GB" altLang="zh-CN" sz="2400" b="1" i="0" u="sng"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section 3.4.1, list item </a:t>
            </a:r>
            <a:r>
              <a:rPr kumimoji="0" lang="en-GB"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x</a:t>
            </a:r>
            <a:endParaRPr kumimoji="0" lang="en-GB"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2534"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#5</a:t>
            </a:r>
            <a:endParaRPr lang="en-US" altLang="en-US" sz="2400" dirty="0">
              <a:latin typeface="Times New Roman" panose="02020603050405020304"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Guideline for Staw Polls during TG Teleconference</a:t>
            </a:r>
            <a:endParaRPr lang="en-US" altLang="zh-CN"/>
          </a:p>
        </p:txBody>
      </p:sp>
      <p:sp>
        <p:nvSpPr>
          <p:cNvPr id="3" name="文本占位符 2"/>
          <p:cNvSpPr>
            <a:spLocks noGrp="1"/>
          </p:cNvSpPr>
          <p:nvPr>
            <p:ph type="body" idx="1"/>
          </p:nvPr>
        </p:nvSpPr>
        <p:spPr>
          <a:xfrm>
            <a:off x="914400" y="1679575"/>
            <a:ext cx="10361930" cy="4669790"/>
          </a:xfrm>
        </p:spPr>
        <p:txBody>
          <a:bodyPr>
            <a:noAutofit/>
          </a:bodyPr>
          <a:p>
            <a:pPr latinLnBrk="0">
              <a:spcBef>
                <a:spcPts val="0"/>
              </a:spcBef>
            </a:pPr>
            <a:r>
              <a:rPr lang="en-US" altLang="zh-CN" sz="1200">
                <a:latin typeface="Arial" panose="020B0604020202020204" pitchFamily="34" charset="0"/>
                <a:cs typeface="Arial" panose="020B0604020202020204" pitchFamily="34" charset="0"/>
              </a:rPr>
              <a:t>Each member that intends to join the conference call (webex) and vote needs to:</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Ensure that their name and affiliation is listed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If you are not properly identified in the participants list, your vote will be removed from the straw polls results</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One or more Straw Polls can be run for each presentation (no motions allowed)</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1)    Straw Poll will first be shown on the screen (after discussions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2)    Chair will then copy the straw poll and display it via the conference call’s polling system</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3)    A Pop-Up window with the SP will appear for each member that is online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After a reasonable time (1 min or so) the chair will close the poll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4)    The Outcome of the SP is reported to the group and will be noted in the meeting minutes, as usual</a:t>
            </a:r>
            <a:endParaRPr lang="en-US" altLang="zh-CN" sz="1200" b="0">
              <a:latin typeface="Arial" panose="020B0604020202020204" pitchFamily="34" charset="0"/>
              <a:cs typeface="Arial" panose="020B0604020202020204" pitchFamily="34" charset="0"/>
            </a:endParaRPr>
          </a:p>
          <a:p>
            <a:pPr latinLnBrk="0">
              <a:spcBef>
                <a:spcPts val="0"/>
              </a:spcBef>
            </a:pPr>
            <a:r>
              <a:rPr lang="en-US" altLang="zh-CN" sz="1200" b="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a:latin typeface="Arial" panose="020B0604020202020204" pitchFamily="34" charset="0"/>
              <a:cs typeface="Arial" panose="020B0604020202020204" pitchFamily="34" charset="0"/>
            </a:endParaRPr>
          </a:p>
          <a:p>
            <a:pPr latinLnBrk="0">
              <a:spcBef>
                <a:spcPts val="0"/>
              </a:spcBef>
            </a:pP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endParaRPr lang="en-US" altLang="zh-CN" sz="1200">
              <a:latin typeface="Arial" panose="020B0604020202020204" pitchFamily="34" charset="0"/>
              <a:cs typeface="Arial" panose="020B0604020202020204" pitchFamily="34" charset="0"/>
            </a:endParaRPr>
          </a:p>
          <a:p>
            <a:pPr latinLnBrk="0">
              <a:spcBef>
                <a:spcPts val="0"/>
              </a:spcBef>
            </a:pPr>
            <a:r>
              <a:rPr lang="en-US" altLang="zh-CN" sz="1200">
                <a:latin typeface="Arial" panose="020B0604020202020204" pitchFamily="34" charset="0"/>
                <a:cs typeface="Arial" panose="020B0604020202020204" pitchFamily="34" charset="0"/>
              </a:rPr>
              <a:t>Note 2: This is the first time that such a system is being used for this purpose and as such the guidline is subject to change.</a:t>
            </a:r>
            <a:endParaRPr lang="en-US" altLang="zh-CN" sz="1200">
              <a:latin typeface="Arial" panose="020B0604020202020204" pitchFamily="34" charset="0"/>
              <a:cs typeface="Arial" panose="020B0604020202020204" pitchFamily="34" charset="0"/>
            </a:endParaRPr>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355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Agenda of the teleconference</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1654810" y="1597025"/>
            <a:ext cx="8820785"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7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Call for order and appoint secretary</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IEEE-SA policies and IPR policies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Agenda Agreement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D0.3 plan and comment collection process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Liaison update</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smtClean="0">
                <a:ln>
                  <a:noFill/>
                </a:ln>
                <a:effectLst/>
                <a:uLnTx/>
                <a:uFillTx/>
                <a:sym typeface="+mn-ea"/>
              </a:rPr>
              <a:t>Progress report of comment on FCC 5.9 GHz NPRM and discussion during comment reply stage led by IEEE 802.18</a:t>
            </a:r>
            <a:endParaRPr kumimoji="0" lang="en-US" altLang="en-GB" b="1" i="0" u="none" strike="noStrike" kern="1200" cap="none" spc="0" normalizeH="0" baseline="0" noProof="0" dirty="0" smtClean="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lang="en-US" altLang="en-GB" noProof="0" dirty="0" smtClean="0">
                <a:ln>
                  <a:noFill/>
                </a:ln>
                <a:effectLst/>
                <a:uLnTx/>
                <a:uFillTx/>
                <a:sym typeface="+mn-ea"/>
              </a:rPr>
              <a:t>Brief report of ITU-T CITS group meeting on Mar 6th </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11bd spec draft development report (TGbd Tech Editor)</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800100" marR="0" lvl="1" indent="-342900" algn="just" defTabSz="914400" rtl="0" eaLnBrk="0" fontAlgn="base" latinLnBrk="0" hangingPunct="0">
              <a:lnSpc>
                <a:spcPct val="100000"/>
              </a:lnSpc>
              <a:spcBef>
                <a:spcPct val="20000"/>
              </a:spcBef>
              <a:spcAft>
                <a:spcPct val="0"/>
              </a:spcAft>
              <a:buClrTx/>
              <a:buSzTx/>
              <a:buFontTx/>
              <a:buChar char="•"/>
              <a:defRPr/>
            </a:pPr>
            <a:r>
              <a:rPr kumimoji="0" lang="en-US" altLang="en-GB"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11-19/2045r2, tgbd editor's report (Bahar Sadeghi)</a:t>
            </a:r>
            <a:endPar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lang="en-GB" altLang="en-US" noProof="0" dirty="0">
                <a:ln>
                  <a:noFill/>
                </a:ln>
                <a:effectLst/>
                <a:uLnTx/>
                <a:uFillTx/>
                <a:sym typeface="+mn-ea"/>
              </a:rPr>
              <a:t>TG timeline </a:t>
            </a:r>
            <a:r>
              <a:rPr lang="en-US" altLang="en-GB" noProof="0" dirty="0">
                <a:ln>
                  <a:noFill/>
                </a:ln>
                <a:effectLst/>
                <a:uLnTx/>
                <a:uFillTx/>
                <a:sym typeface="+mn-ea"/>
              </a:rPr>
              <a:t>review</a:t>
            </a:r>
            <a:endParaRPr lang="en-GB" altLang="en-US" noProof="0" dirty="0">
              <a:ln>
                <a:noFill/>
              </a:ln>
              <a:effectLst/>
              <a:uLnTx/>
              <a:uFillTx/>
              <a:sym typeface="+mn-ea"/>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Presenting of technical submissions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Next t</a:t>
            </a: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eleconference </a:t>
            </a:r>
            <a:r>
              <a:rPr kumimoji="0" lang="en-US" altLang="en-GB"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on Mar 20, 10:00am - 11:59am, ET</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Any other business</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342900" marR="0" lvl="0" indent="-342900" algn="just" defTabSz="914400" rtl="0" eaLnBrk="0" fontAlgn="base" latinLnBrk="0" hangingPunct="0">
              <a:lnSpc>
                <a:spcPct val="100000"/>
              </a:lnSpc>
              <a:spcBef>
                <a:spcPct val="20000"/>
              </a:spcBef>
              <a:spcAft>
                <a:spcPct val="0"/>
              </a:spcAft>
              <a:buClrTx/>
              <a:buSzTx/>
              <a:buFontTx/>
              <a:buChar char="•"/>
              <a:defRPr/>
            </a:pPr>
            <a:r>
              <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Adjourn</a:t>
            </a:r>
            <a:endParaRPr kumimoji="0" lang="en-GB" altLang="en-US"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D0.3 Plan and Comment Collection Process</a:t>
            </a:r>
            <a:endParaRPr lang="en-US" altLang="zh-CN"/>
          </a:p>
        </p:txBody>
      </p:sp>
      <p:sp>
        <p:nvSpPr>
          <p:cNvPr id="3" name="文本占位符 2"/>
          <p:cNvSpPr>
            <a:spLocks noGrp="1"/>
          </p:cNvSpPr>
          <p:nvPr>
            <p:ph type="body" idx="1"/>
          </p:nvPr>
        </p:nvSpPr>
        <p:spPr>
          <a:xfrm>
            <a:off x="914400" y="1981200"/>
            <a:ext cx="10361930" cy="3528060"/>
          </a:xfrm>
        </p:spPr>
        <p:txBody>
          <a:bodyPr/>
          <a:p>
            <a:r>
              <a:rPr lang="en-US" altLang="zh-CN"/>
              <a:t>Chair Proposed Plan:</a:t>
            </a:r>
            <a:endParaRPr lang="en-US" altLang="zh-CN"/>
          </a:p>
          <a:p>
            <a:pPr marL="628650" lvl="1" indent="-285750">
              <a:buFont typeface="Arial" panose="020B0604020202020204" pitchFamily="34" charset="0"/>
              <a:buChar char="•"/>
            </a:pPr>
            <a:r>
              <a:rPr lang="en-US" altLang="zh-CN"/>
              <a:t>TGbd to start discussion of contributions and SPs aiming at modify IEEE P802.11bd D0.2 from Mar 17th.</a:t>
            </a:r>
            <a:endParaRPr lang="en-US" altLang="zh-CN"/>
          </a:p>
          <a:p>
            <a:pPr marL="628650" lvl="1" indent="-285750">
              <a:buFont typeface="Arial" panose="020B0604020202020204" pitchFamily="34" charset="0"/>
              <a:buChar char="•"/>
            </a:pPr>
            <a:r>
              <a:rPr lang="en-US" altLang="zh-CN"/>
              <a:t>TGbd tech editor to generate IEEE P802.11bd D3.0 based on D0.2 and a set of contributions presented in TCs before Mar 31st.</a:t>
            </a:r>
            <a:endParaRPr lang="en-US" altLang="zh-CN"/>
          </a:p>
          <a:p>
            <a:pPr marL="628650" lvl="1" indent="-285750">
              <a:buFont typeface="Arial" panose="020B0604020202020204" pitchFamily="34" charset="0"/>
              <a:buChar char="•"/>
            </a:pPr>
            <a:r>
              <a:rPr lang="en-US" altLang="zh-CN"/>
              <a:t>TGbd chair to request WG Chair to start a 20-day comment collection process for D0.3 from Apr 13th and cloase on May 2nd, assuming D0.3 will be ready and uploaded to member area before Apr 13th.</a:t>
            </a:r>
            <a:endParaRPr lang="en-US" altLang="zh-CN"/>
          </a:p>
          <a:p>
            <a:pPr marL="628650" lvl="1" indent="-285750">
              <a:buFont typeface="Arial" panose="020B0604020202020204" pitchFamily="34" charset="0"/>
              <a:buChar char="•"/>
            </a:pPr>
            <a:r>
              <a:rPr lang="en-US" altLang="zh-CN"/>
              <a:t>TGbd tech editor to arrange comment resolutions in the teleconference on May 5th, which gives the tech editor some time to prepare the comment excel and people to volunteer for resolutions.   </a:t>
            </a:r>
            <a:endParaRPr lang="en-US" altLang="zh-CN"/>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5841"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Timeline (Proposed Change)</a:t>
            </a:r>
            <a:endParaRPr lang="zh-CN" altLang="en-US" sz="3200" dirty="0"/>
          </a:p>
        </p:txBody>
      </p:sp>
      <p:sp>
        <p:nvSpPr>
          <p:cNvPr id="3" name="内容占位符 2"/>
          <p:cNvSpPr>
            <a:spLocks noGrp="1"/>
          </p:cNvSpPr>
          <p:nvPr>
            <p:ph idx="1"/>
          </p:nvPr>
        </p:nvSpPr>
        <p:spPr>
          <a:xfrm>
            <a:off x="1752600" y="1898650"/>
            <a:ext cx="8382000" cy="4264660"/>
          </a:xfrm>
        </p:spPr>
        <p:txBody>
          <a:bodyPr vert="horz" wrap="square" lIns="92160" tIns="46080" rIns="92160" bIns="46080" numCol="1" anchor="t" anchorCtr="0" compatLnSpc="1">
            <a:noAutofit/>
          </a:bodyPr>
          <a:lstStyle/>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PAR approved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Dec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2018</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First TG meeting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Jan </a:t>
            </a:r>
            <a:r>
              <a:rPr kumimoji="0" lang="en-US" altLang="en-US" sz="2200" b="1" i="0" u="none" strike="noStrike" kern="0" cap="none" spc="0" normalizeH="0" baseline="0" noProof="0" dirty="0">
                <a:ln>
                  <a:noFill/>
                </a:ln>
                <a:solidFill>
                  <a:srgbClr val="00B050"/>
                </a:solidFill>
                <a:effectLst/>
                <a:uLnTx/>
                <a:uFillTx/>
                <a:latin typeface="+mn-lt"/>
                <a:ea typeface="+mn-ea"/>
                <a:cs typeface="+mn-cs"/>
              </a:rPr>
              <a:t>2019</a:t>
            </a:r>
            <a:endParaRPr kumimoji="0" lang="en-US" altLang="en-US" sz="2200" b="1" i="0" u="none" strike="noStrike" kern="0" cap="none" spc="0" normalizeH="0" baseline="0" noProof="0" dirty="0">
              <a:ln>
                <a:noFill/>
              </a:ln>
              <a:solidFill>
                <a:srgbClr val="00B05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B050"/>
                </a:solidFill>
                <a:effectLst/>
                <a:uLnTx/>
                <a:uFillTx/>
                <a:latin typeface="+mn-lt"/>
                <a:ea typeface="+mn-ea"/>
                <a:cs typeface="+mn-cs"/>
              </a:rPr>
              <a:t>D0.1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B05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B050"/>
                </a:solidFill>
                <a:effectLst/>
                <a:uLnTx/>
                <a:uFillTx/>
                <a:latin typeface="+mn-lt"/>
                <a:ea typeface="+mn-ea"/>
                <a:cs typeface="+mn-cs"/>
                <a:sym typeface="Wingdings" panose="05000000000000000000" pitchFamily="2" charset="2"/>
              </a:rPr>
              <a:t>2019</a:t>
            </a:r>
            <a:endParaRPr kumimoji="0" lang="en-US" altLang="en-US" sz="2200" b="1" i="0" u="none" strike="noStrike" kern="0" cap="none" spc="0" normalizeH="0" baseline="0" noProof="0" dirty="0">
              <a:ln>
                <a:noFill/>
              </a:ln>
              <a:solidFill>
                <a:srgbClr val="0070C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D1.0 Letter Ballot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Mar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kumimoji="0" lang="en-US" altLang="en-US" sz="2200" b="1" i="0" u="none" strike="noStrike" kern="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sym typeface="Wingdings" panose="05000000000000000000" pitchFamily="2" charset="2"/>
              </a:rPr>
              <a:t>→</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 	Jul 2020 </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D2.0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Jul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		Nov 2020</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Form Sponsor Ballot Pool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lang="en-US" altLang="en-US" sz="2200" noProof="0" dirty="0">
                <a:ln>
                  <a:noFill/>
                </a:ln>
                <a:effectLst/>
                <a:uLnTx/>
                <a:uFillTx/>
                <a:sym typeface="Wingdings" panose="05000000000000000000" pitchFamily="2" charset="2"/>
              </a:rPr>
              <a:t>Jan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LB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Sep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Jan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D3.0 unchanged recirculation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2020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Mar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Initial Sponsor Ballot (D4.0)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Jan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lang="en-US" altLang="en-US" sz="2200" noProof="0" dirty="0">
                <a:ln>
                  <a:noFill/>
                </a:ln>
                <a:effectLst/>
                <a:uLnTx/>
                <a:uFillTx/>
                <a:sym typeface="Wingdings" panose="05000000000000000000" pitchFamily="2" charset="2"/>
              </a:rPr>
              <a:t>May 2021</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Final 802.11 WG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Mar 2022</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a:ln>
                  <a:noFill/>
                </a:ln>
                <a:solidFill>
                  <a:srgbClr val="000000"/>
                </a:solidFill>
                <a:effectLst/>
                <a:uLnTx/>
                <a:uFillTx/>
                <a:latin typeface="+mn-lt"/>
                <a:ea typeface="+mn-ea"/>
                <a:cs typeface="+mn-cs"/>
              </a:rPr>
              <a:t>802 EC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Nov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Mar 2022</a:t>
            </a:r>
            <a:endParaRPr kumimoji="0" lang="en-US" altLang="en-US" sz="2200" b="1" i="0" u="none" strike="noStrike" kern="0" cap="none" spc="0" normalizeH="0" baseline="0" noProof="0" dirty="0">
              <a:ln>
                <a:noFill/>
              </a:ln>
              <a:solidFill>
                <a:srgbClr val="000000"/>
              </a:solidFill>
              <a:effectLst/>
              <a:uLnTx/>
              <a:uFillTx/>
              <a:latin typeface="+mn-lt"/>
              <a:ea typeface="+mn-ea"/>
              <a:cs typeface="+mn-cs"/>
            </a:endParaRPr>
          </a:p>
          <a:p>
            <a:pPr marL="257175" marR="0" lvl="0" indent="-257175" algn="l" defTabSz="337185" rtl="0" eaLnBrk="1" fontAlgn="base" latinLnBrk="0" hangingPunct="1">
              <a:lnSpc>
                <a:spcPct val="90000"/>
              </a:lnSpc>
              <a:spcBef>
                <a:spcPts val="450"/>
              </a:spcBef>
              <a:spcAft>
                <a:spcPct val="0"/>
              </a:spcAft>
              <a:buClr>
                <a:srgbClr val="000000"/>
              </a:buClr>
              <a:buSzTx/>
              <a:buFont typeface="Arial" panose="020B0604020202020204" pitchFamily="34" charset="0"/>
              <a:buChar char="•"/>
              <a:defRPr/>
            </a:pPr>
            <a:r>
              <a:rPr kumimoji="0" lang="en-US" altLang="en-US" sz="2200" b="1" i="0" u="none" strike="noStrike" kern="0" cap="none" spc="0" normalizeH="0" baseline="0" noProof="0" dirty="0" err="1">
                <a:ln>
                  <a:noFill/>
                </a:ln>
                <a:solidFill>
                  <a:srgbClr val="000000"/>
                </a:solidFill>
                <a:effectLst/>
                <a:uLnTx/>
                <a:uFillTx/>
                <a:latin typeface="+mn-lt"/>
                <a:ea typeface="+mn-ea"/>
                <a:cs typeface="+mn-cs"/>
              </a:rPr>
              <a:t>RevCom</a:t>
            </a:r>
            <a:r>
              <a:rPr kumimoji="0" lang="en-US" altLang="en-US" sz="2200" b="1" i="0" u="none" strike="noStrike" kern="0" cap="none" spc="0" normalizeH="0" baseline="0" noProof="0" dirty="0">
                <a:ln>
                  <a:noFill/>
                </a:ln>
                <a:solidFill>
                  <a:srgbClr val="000000"/>
                </a:solidFill>
                <a:effectLst/>
                <a:uLnTx/>
                <a:uFillTx/>
                <a:latin typeface="+mn-lt"/>
                <a:ea typeface="+mn-ea"/>
                <a:cs typeface="+mn-cs"/>
              </a:rPr>
              <a:t> and SASB approval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rPr>
              <a:t>	</a:t>
            </a:r>
            <a:r>
              <a:rPr kumimoji="0" lang="en-US" altLang="en-US" sz="2200" b="1" i="0" u="none" strike="noStrike" kern="0" cap="none" spc="0" normalizeH="0" baseline="0" noProof="0" dirty="0" smtClean="0">
                <a:ln>
                  <a:noFill/>
                </a:ln>
                <a:solidFill>
                  <a:srgbClr val="000000"/>
                </a:solidFill>
                <a:effectLst/>
                <a:uLnTx/>
                <a:uFillTx/>
                <a:latin typeface="+mn-lt"/>
                <a:ea typeface="+mn-ea"/>
                <a:cs typeface="+mn-cs"/>
                <a:sym typeface="Wingdings" panose="05000000000000000000" pitchFamily="2" charset="2"/>
              </a:rPr>
              <a:t>Dec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2021	</a:t>
            </a:r>
            <a:r>
              <a:rPr lang="en-US" altLang="en-US" sz="2200" noProof="0" dirty="0">
                <a:ln>
                  <a:noFill/>
                </a:ln>
                <a:effectLst/>
                <a:uLnTx/>
                <a:uFillTx/>
                <a:latin typeface="Arial" panose="020B0604020202020204" pitchFamily="34" charset="0"/>
                <a:cs typeface="Arial" panose="020B0604020202020204" pitchFamily="34" charset="0"/>
                <a:sym typeface="Wingdings" panose="05000000000000000000" pitchFamily="2" charset="2"/>
              </a:rPr>
              <a:t>→		</a:t>
            </a:r>
            <a:r>
              <a:rPr kumimoji="0" lang="en-US" altLang="en-US" sz="2200" b="1" i="0" u="none" strike="noStrike" kern="0" cap="none" spc="0" normalizeH="0" baseline="0" noProof="0" dirty="0">
                <a:ln>
                  <a:noFill/>
                </a:ln>
                <a:solidFill>
                  <a:srgbClr val="000000"/>
                </a:solidFill>
                <a:effectLst/>
                <a:uLnTx/>
                <a:uFillTx/>
                <a:latin typeface="+mn-lt"/>
                <a:ea typeface="+mn-ea"/>
                <a:cs typeface="+mn-cs"/>
                <a:sym typeface="Wingdings" panose="05000000000000000000" pitchFamily="2" charset="2"/>
              </a:rPr>
              <a:t>Apr 2022</a:t>
            </a:r>
            <a:endParaRPr kumimoji="0" lang="en-US" altLang="zh-CN" sz="2000" b="1" i="0" u="none" strike="noStrike" kern="0" cap="none" spc="0" normalizeH="0" baseline="0" noProof="0" dirty="0" smtClean="0">
              <a:ln>
                <a:noFill/>
              </a:ln>
              <a:solidFill>
                <a:srgbClr val="000000"/>
              </a:solidFill>
              <a:effectLst/>
              <a:uLnTx/>
              <a:uFillTx/>
              <a:latin typeface="+mn-lt"/>
              <a:ea typeface="+mn-ea"/>
              <a:cs typeface="+mn-cs"/>
            </a:endParaRPr>
          </a:p>
        </p:txBody>
      </p:sp>
      <p:sp>
        <p:nvSpPr>
          <p:cNvPr id="35843"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5844"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662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662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662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26628" name="Rectangle 2"/>
          <p:cNvSpPr txBox="1"/>
          <p:nvPr/>
        </p:nvSpPr>
        <p:spPr>
          <a:xfrm>
            <a:off x="2209800" y="609600"/>
            <a:ext cx="7772400" cy="990600"/>
          </a:xfrm>
          <a:prstGeom prst="rect">
            <a:avLst/>
          </a:prstGeom>
          <a:noFill/>
          <a:ln w="9525">
            <a:noFill/>
          </a:ln>
        </p:spPr>
        <p:txBody>
          <a:bodyPr anchor="ctr" anchorCtr="0"/>
          <a:p>
            <a:pPr algn="ctr" eaLnBrk="0" hangingPunct="0"/>
            <a:r>
              <a:rPr lang="en-US" altLang="en-US" sz="3200" b="1" dirty="0">
                <a:solidFill>
                  <a:schemeClr val="tx2"/>
                </a:solidFill>
                <a:latin typeface="Times New Roman" panose="02020603050405020304" pitchFamily="18" charset="0"/>
              </a:rPr>
              <a:t>Technical Submissions for the Week </a:t>
            </a:r>
            <a:endParaRPr lang="en-US" altLang="en-US" sz="3200" b="1" dirty="0">
              <a:solidFill>
                <a:schemeClr val="tx2"/>
              </a:solidFill>
              <a:latin typeface="Times New Roman" panose="02020603050405020304" pitchFamily="18" charset="0"/>
            </a:endParaRPr>
          </a:p>
        </p:txBody>
      </p:sp>
      <p:sp>
        <p:nvSpPr>
          <p:cNvPr id="9" name="TextBox 8"/>
          <p:cNvSpPr txBox="1"/>
          <p:nvPr/>
        </p:nvSpPr>
        <p:spPr>
          <a:xfrm>
            <a:off x="3162300" y="1677988"/>
            <a:ext cx="5867400" cy="914400"/>
          </a:xfrm>
          <a:prstGeom prst="rect">
            <a:avLst/>
          </a:prstGeom>
          <a:noFill/>
        </p:spPr>
        <p:txBody>
          <a:bodyPr>
            <a:normAutofit fontScale="77500" lnSpcReduction="20000"/>
          </a:bodyPr>
          <a:lstStyle/>
          <a:p>
            <a:pPr marR="0" defTabSz="914400" eaLnBrk="0" hangingPunct="0">
              <a:buClrTx/>
              <a:buSzTx/>
              <a:buFontTx/>
              <a:buNone/>
              <a:defRPr/>
            </a:pPr>
            <a:r>
              <a:rPr kumimoji="0" lang="en-US" sz="1600" b="1" kern="1200" cap="none" spc="0" normalizeH="0" baseline="0" noProof="0" dirty="0">
                <a:latin typeface="Times New Roman" panose="02020603050405020304" pitchFamily="18" charset="0"/>
                <a:ea typeface="MS PGothic" panose="020B0600070205080204" pitchFamily="34" charset="-128"/>
                <a:cs typeface="+mn-cs"/>
              </a:rPr>
              <a:t>Notes:  </a:t>
            </a:r>
            <a:endParaRPr kumimoji="0" lang="en-US" sz="1600" b="1" kern="1200" cap="none" spc="0" normalizeH="0" baseline="0" noProof="0" dirty="0">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rPr>
              <a:t>Docs in green have been presented.</a:t>
            </a:r>
            <a:endParaRPr kumimoji="0" lang="en-US" sz="1600" b="1" i="0" u="none" strike="noStrike" kern="1200" cap="none" spc="0" normalizeH="0" baseline="0" noProof="0" dirty="0">
              <a:ln>
                <a:noFill/>
              </a:ln>
              <a:solidFill>
                <a:srgbClr val="00B05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rPr>
              <a:t>Docs in red have been withdrawn.</a:t>
            </a:r>
            <a:endParaRPr kumimoji="0" lang="en-US" sz="1600" b="1" i="0" u="none" strike="noStrike" kern="1200" cap="none" spc="0" normalizeH="0" baseline="0" noProof="0" dirty="0">
              <a:ln>
                <a:noFill/>
              </a:ln>
              <a:solidFill>
                <a:srgbClr val="FF0000"/>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rPr>
              <a:t>Docs in black have NOT been presented.</a:t>
            </a:r>
            <a:endParaRPr kumimoji="0" lang="en-US" sz="1600" b="1" i="0" u="none" strike="noStrike" kern="1200" cap="none" spc="0" normalizeH="0" baseline="0" noProof="0" dirty="0">
              <a:ln>
                <a:noFill/>
              </a:ln>
              <a:solidFill>
                <a:schemeClr val="tx1"/>
              </a:solidFill>
              <a:effectLst/>
              <a:uLnTx/>
              <a:uFillTx/>
              <a:latin typeface="Times New Roman" panose="02020603050405020304" pitchFamily="18" charset="0"/>
              <a:ea typeface="MS PGothic" panose="020B0600070205080204" pitchFamily="34" charset="-128"/>
              <a:cs typeface="+mn-cs"/>
            </a:endParaRPr>
          </a:p>
          <a:p>
            <a:pPr marL="742950" marR="0" lvl="1"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defRPr/>
            </a:pPr>
            <a:r>
              <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rPr>
              <a:t>Docs in yellow were presented but need more discussion or deferred</a:t>
            </a:r>
            <a:endParaRPr kumimoji="0" lang="en-US" sz="1600" b="1" i="0" u="none" strike="noStrike" kern="1200" cap="none" spc="0" normalizeH="0" baseline="0" noProof="0" dirty="0">
              <a:ln>
                <a:noFill/>
              </a:ln>
              <a:solidFill>
                <a:srgbClr val="FFC000"/>
              </a:solidFill>
              <a:effectLst/>
              <a:uLnTx/>
              <a:uFillTx/>
              <a:latin typeface="Times New Roman" panose="02020603050405020304" pitchFamily="18" charset="0"/>
              <a:ea typeface="MS PGothic" panose="020B0600070205080204" pitchFamily="34" charset="-128"/>
              <a:cs typeface="+mn-cs"/>
            </a:endParaRPr>
          </a:p>
        </p:txBody>
      </p:sp>
      <p:graphicFrame>
        <p:nvGraphicFramePr>
          <p:cNvPr id="11" name="表格 10"/>
          <p:cNvGraphicFramePr>
            <a:graphicFrameLocks noGrp="1"/>
          </p:cNvGraphicFramePr>
          <p:nvPr/>
        </p:nvGraphicFramePr>
        <p:xfrm>
          <a:off x="1306513" y="2592388"/>
          <a:ext cx="9677400" cy="2868433"/>
        </p:xfrm>
        <a:graphic>
          <a:graphicData uri="http://schemas.openxmlformats.org/drawingml/2006/table">
            <a:tbl>
              <a:tblPr firstRow="1" bandRow="1">
                <a:tableStyleId>{5C22544A-7EE6-4342-B048-85BDC9FD1C3A}</a:tableStyleId>
              </a:tblPr>
              <a:tblGrid>
                <a:gridCol w="914401"/>
                <a:gridCol w="1705610"/>
                <a:gridCol w="5349240"/>
                <a:gridCol w="1708149"/>
              </a:tblGrid>
              <a:tr h="219075">
                <a:tc>
                  <a:txBody>
                    <a:bodyPr/>
                    <a:lstStyle/>
                    <a:p>
                      <a:r>
                        <a:rPr lang="en-US" altLang="zh-CN" sz="1200" dirty="0" smtClean="0"/>
                        <a:t>DCN</a:t>
                      </a:r>
                      <a:endParaRPr lang="zh-CN" altLang="en-US" sz="1200" dirty="0"/>
                    </a:p>
                  </a:txBody>
                  <a:tcPr marL="36000" marR="36000" marT="17972" marB="17972"/>
                </a:tc>
                <a:tc>
                  <a:txBody>
                    <a:bodyPr/>
                    <a:lstStyle/>
                    <a:p>
                      <a:r>
                        <a:rPr lang="en-US" altLang="zh-CN" sz="1200" dirty="0" smtClean="0"/>
                        <a:t>Author</a:t>
                      </a:r>
                      <a:endParaRPr lang="zh-CN" altLang="en-US" sz="1200" dirty="0"/>
                    </a:p>
                  </a:txBody>
                  <a:tcPr marL="36000" marR="36000" marT="17972" marB="17972"/>
                </a:tc>
                <a:tc>
                  <a:txBody>
                    <a:bodyPr/>
                    <a:lstStyle/>
                    <a:p>
                      <a:r>
                        <a:rPr lang="en-US" altLang="zh-CN" sz="1200" dirty="0" smtClean="0"/>
                        <a:t>Title</a:t>
                      </a:r>
                      <a:endParaRPr lang="zh-CN" altLang="en-US" sz="1200" dirty="0"/>
                    </a:p>
                  </a:txBody>
                  <a:tcPr marL="36000" marR="36000" marT="17972" marB="17972"/>
                </a:tc>
                <a:tc>
                  <a:txBody>
                    <a:bodyPr/>
                    <a:lstStyle/>
                    <a:p>
                      <a:r>
                        <a:rPr lang="en-US" altLang="zh-CN" sz="1200" dirty="0" err="1" smtClean="0"/>
                        <a:t>Adhoc</a:t>
                      </a:r>
                      <a:r>
                        <a:rPr lang="en-US" altLang="zh-CN" sz="1200" dirty="0" smtClean="0"/>
                        <a:t> Group</a:t>
                      </a:r>
                      <a:endParaRPr lang="zh-CN" altLang="en-US" sz="1200" dirty="0"/>
                    </a:p>
                  </a:txBody>
                  <a:tcPr marL="36000" marR="36000" marT="17972" marB="17972"/>
                </a:tc>
              </a:tr>
              <a:tr h="218792">
                <a:tc>
                  <a:txBody>
                    <a:bodyPr/>
                    <a:lstStyle/>
                    <a:p>
                      <a:r>
                        <a:rPr lang="en-US" altLang="zh-CN" sz="1200" u="sng" dirty="0" smtClean="0"/>
                        <a:t>11-19/1299</a:t>
                      </a:r>
                      <a:endParaRPr lang="en-US" altLang="zh-CN" sz="1200" u="sng" dirty="0" smtClean="0"/>
                    </a:p>
                  </a:txBody>
                  <a:tcPr marL="36000" marR="36000" marT="17972" marB="17972"/>
                </a:tc>
                <a:tc>
                  <a:txBody>
                    <a:bodyPr/>
                    <a:lstStyle/>
                    <a:p>
                      <a:r>
                        <a:rPr lang="en-US" altLang="zh-CN" sz="1200" u="sng" dirty="0" smtClean="0"/>
                        <a:t>Sean</a:t>
                      </a:r>
                      <a:r>
                        <a:rPr lang="en-US" altLang="zh-CN" sz="1200" u="sng" baseline="0" dirty="0" smtClean="0"/>
                        <a:t> Coffey (</a:t>
                      </a:r>
                      <a:r>
                        <a:rPr lang="en-US" altLang="zh-CN" sz="1200" u="sng" baseline="0" dirty="0" err="1" smtClean="0"/>
                        <a:t>Realtek</a:t>
                      </a:r>
                      <a:r>
                        <a:rPr lang="en-US" altLang="zh-CN" sz="1200" u="sng" baseline="0" dirty="0" smtClean="0"/>
                        <a:t>)</a:t>
                      </a:r>
                      <a:endParaRPr lang="zh-CN" altLang="en-US" sz="1200" u="sng" dirty="0"/>
                    </a:p>
                  </a:txBody>
                  <a:tcPr marL="36000" marR="36000" marT="17972" marB="17972"/>
                </a:tc>
                <a:tc>
                  <a:txBody>
                    <a:bodyPr/>
                    <a:lstStyle/>
                    <a:p>
                      <a:r>
                        <a:rPr lang="en-US" altLang="zh-CN" sz="1200" u="sng" dirty="0" smtClean="0"/>
                        <a:t>Extended</a:t>
                      </a:r>
                      <a:r>
                        <a:rPr lang="en-US" altLang="zh-CN" sz="1200" u="sng" baseline="0" dirty="0" smtClean="0"/>
                        <a:t> rate modes in 11bd</a:t>
                      </a:r>
                      <a:endParaRPr lang="zh-CN" altLang="en-US" sz="1200" u="sng" dirty="0"/>
                    </a:p>
                  </a:txBody>
                  <a:tcPr marL="36000" marR="36000" marT="17972" marB="17972"/>
                </a:tc>
                <a:tc>
                  <a:txBody>
                    <a:bodyPr/>
                    <a:lstStyle/>
                    <a:p>
                      <a:r>
                        <a:rPr lang="en-US" altLang="zh-CN" sz="1200" u="sng" dirty="0" smtClean="0"/>
                        <a:t>PHY</a:t>
                      </a:r>
                      <a:endParaRPr lang="en-US" altLang="zh-CN" sz="1200" u="sng" dirty="0" smtClean="0"/>
                    </a:p>
                  </a:txBody>
                  <a:tcPr marL="36000" marR="36000" marT="17972" marB="17972"/>
                </a:tc>
              </a:tr>
              <a:tr h="218792">
                <a:tc>
                  <a:txBody>
                    <a:bodyPr/>
                    <a:p>
                      <a:r>
                        <a:rPr lang="en-US" altLang="zh-CN" sz="1200" dirty="0" smtClean="0">
                          <a:solidFill>
                            <a:srgbClr val="FFC000"/>
                          </a:solidFill>
                        </a:rPr>
                        <a:t>11-19/1847</a:t>
                      </a:r>
                      <a:endParaRPr lang="zh-CN" altLang="en-US" sz="1200" dirty="0">
                        <a:solidFill>
                          <a:srgbClr val="FFC000"/>
                        </a:solidFill>
                      </a:endParaRPr>
                    </a:p>
                  </a:txBody>
                  <a:tcPr marL="36000" marR="36000" marT="17972" marB="17972"/>
                </a:tc>
                <a:tc>
                  <a:txBody>
                    <a:bodyPr/>
                    <a:p>
                      <a:r>
                        <a:rPr lang="en-US" altLang="zh-CN" sz="1200" dirty="0" err="1" smtClean="0">
                          <a:solidFill>
                            <a:srgbClr val="FFC000"/>
                          </a:solidFill>
                        </a:rPr>
                        <a:t>Insun</a:t>
                      </a:r>
                      <a:r>
                        <a:rPr lang="en-US" altLang="zh-CN" sz="1200" dirty="0" smtClean="0">
                          <a:solidFill>
                            <a:srgbClr val="FFC000"/>
                          </a:solidFill>
                        </a:rPr>
                        <a:t> (LGE)</a:t>
                      </a:r>
                      <a:endParaRPr lang="zh-CN" altLang="en-US" sz="1200" dirty="0">
                        <a:solidFill>
                          <a:srgbClr val="FFC000"/>
                        </a:solidFill>
                      </a:endParaRPr>
                    </a:p>
                  </a:txBody>
                  <a:tcPr marL="36000" marR="36000" marT="17972" marB="17972"/>
                </a:tc>
                <a:tc>
                  <a:txBody>
                    <a:bodyPr/>
                    <a:p>
                      <a:r>
                        <a:rPr lang="en-US" altLang="zh-CN" sz="1200" kern="1200" dirty="0" smtClean="0">
                          <a:solidFill>
                            <a:srgbClr val="FFC000"/>
                          </a:solidFill>
                          <a:latin typeface="+mn-lt"/>
                          <a:ea typeface="+mn-ea"/>
                          <a:cs typeface="+mn-cs"/>
                        </a:rPr>
                        <a:t>Discussion on PHY/MAC Signaling for Adaptive Repetition of 11p PPDU in 11bd</a:t>
                      </a:r>
                      <a:endParaRPr lang="zh-CN" altLang="en-US" sz="1200" kern="1200" dirty="0">
                        <a:solidFill>
                          <a:srgbClr val="FFC000"/>
                        </a:solidFill>
                        <a:latin typeface="+mn-lt"/>
                        <a:ea typeface="+mn-ea"/>
                        <a:cs typeface="+mn-cs"/>
                      </a:endParaRPr>
                    </a:p>
                  </a:txBody>
                  <a:tcPr marL="36000" marR="36000" marT="17972" marB="17972"/>
                </a:tc>
                <a:tc>
                  <a:txBody>
                    <a:bodyPr/>
                    <a:p>
                      <a:r>
                        <a:rPr lang="en-US" altLang="zh-CN" sz="1200" dirty="0" smtClean="0">
                          <a:solidFill>
                            <a:srgbClr val="FFC000"/>
                          </a:solidFill>
                        </a:rPr>
                        <a:t>TG</a:t>
                      </a:r>
                      <a:endParaRPr lang="zh-CN" altLang="en-US" sz="1200" dirty="0">
                        <a:solidFill>
                          <a:srgbClr val="FFC000"/>
                        </a:solidFill>
                      </a:endParaRPr>
                    </a:p>
                  </a:txBody>
                  <a:tcPr marL="36000" marR="36000" marT="17972" marB="17972"/>
                </a:tc>
              </a:tr>
              <a:tr h="218792">
                <a:tc>
                  <a:txBody>
                    <a:bodyPr/>
                    <a:p>
                      <a:r>
                        <a:rPr lang="en-US" altLang="zh-CN" sz="1200" dirty="0" smtClean="0">
                          <a:solidFill>
                            <a:srgbClr val="FFC000"/>
                          </a:solidFill>
                        </a:rPr>
                        <a:t>11-19/1946</a:t>
                      </a:r>
                      <a:endParaRPr lang="en-US" altLang="zh-CN" sz="1200" dirty="0" smtClean="0">
                        <a:solidFill>
                          <a:srgbClr val="FFC000"/>
                        </a:solidFill>
                      </a:endParaRPr>
                    </a:p>
                  </a:txBody>
                  <a:tcPr marL="35994" marR="35994" marT="17984" marB="17984"/>
                </a:tc>
                <a:tc>
                  <a:txBody>
                    <a:bodyPr/>
                    <a:p>
                      <a:r>
                        <a:rPr lang="en-US" altLang="zh-CN" sz="1200" dirty="0" err="1" smtClean="0">
                          <a:solidFill>
                            <a:srgbClr val="FFC000"/>
                          </a:solidFill>
                        </a:rPr>
                        <a:t>Alessio</a:t>
                      </a:r>
                      <a:r>
                        <a:rPr lang="en-US" altLang="zh-CN" sz="1200" dirty="0" smtClean="0">
                          <a:solidFill>
                            <a:srgbClr val="FFC000"/>
                          </a:solidFill>
                        </a:rPr>
                        <a:t> </a:t>
                      </a:r>
                      <a:r>
                        <a:rPr lang="en-US" altLang="zh-CN" sz="1200" dirty="0" err="1" smtClean="0">
                          <a:solidFill>
                            <a:srgbClr val="FFC000"/>
                          </a:solidFill>
                        </a:rPr>
                        <a:t>Filippi</a:t>
                      </a:r>
                      <a:r>
                        <a:rPr lang="en-US" altLang="zh-CN" sz="1200" baseline="0" dirty="0" smtClean="0">
                          <a:solidFill>
                            <a:srgbClr val="FFC000"/>
                          </a:solidFill>
                        </a:rPr>
                        <a:t> (NXP)</a:t>
                      </a:r>
                      <a:endParaRPr lang="en-US" altLang="zh-CN" sz="1200" baseline="0" dirty="0" smtClean="0">
                        <a:solidFill>
                          <a:srgbClr val="FFC000"/>
                        </a:solidFill>
                      </a:endParaRPr>
                    </a:p>
                  </a:txBody>
                  <a:tcPr marL="35994" marR="35994" marT="17984" marB="17984"/>
                </a:tc>
                <a:tc>
                  <a:txBody>
                    <a:bodyPr/>
                    <a:p>
                      <a:pPr marL="0" algn="l" defTabSz="914400" rtl="0" eaLnBrk="1" latinLnBrk="0" hangingPunct="1"/>
                      <a:r>
                        <a:rPr lang="en-US" altLang="zh-CN" sz="1200" kern="1200" dirty="0" smtClean="0">
                          <a:solidFill>
                            <a:srgbClr val="FFC000"/>
                          </a:solidFill>
                          <a:latin typeface="+mn-lt"/>
                          <a:ea typeface="+mn-ea"/>
                          <a:cs typeface="+mn-cs"/>
                        </a:rPr>
                        <a:t>Detection of adaptive repetitions</a:t>
                      </a:r>
                      <a:endParaRPr lang="en-US" altLang="zh-CN" sz="1200" kern="1200" dirty="0" smtClean="0">
                        <a:solidFill>
                          <a:srgbClr val="FFC000"/>
                        </a:solidFill>
                        <a:latin typeface="+mn-lt"/>
                        <a:ea typeface="+mn-ea"/>
                        <a:cs typeface="+mn-cs"/>
                      </a:endParaRPr>
                    </a:p>
                  </a:txBody>
                  <a:tcPr marL="35994" marR="35994" marT="17984" marB="17984"/>
                </a:tc>
                <a:tc>
                  <a:txBody>
                    <a:bodyPr/>
                    <a:p>
                      <a:r>
                        <a:rPr lang="en-US" altLang="zh-CN" sz="1200" dirty="0" smtClean="0">
                          <a:solidFill>
                            <a:srgbClr val="FFC000"/>
                          </a:solidFill>
                        </a:rPr>
                        <a:t>TG</a:t>
                      </a:r>
                      <a:endParaRPr lang="en-US" altLang="zh-CN" sz="1200" dirty="0" smtClean="0">
                        <a:solidFill>
                          <a:srgbClr val="FFC000"/>
                        </a:solidFill>
                      </a:endParaRPr>
                    </a:p>
                  </a:txBody>
                  <a:tcPr marL="35994" marR="35994" marT="17984" marB="17984"/>
                </a:tc>
              </a:tr>
              <a:tr h="218792">
                <a:tc>
                  <a:txBody>
                    <a:bodyPr/>
                    <a:lstStyle/>
                    <a:p>
                      <a:pPr>
                        <a:buNone/>
                      </a:pPr>
                      <a:r>
                        <a:rPr lang="en-US" altLang="zh-CN" sz="1200" dirty="0">
                          <a:solidFill>
                            <a:schemeClr val="tx1"/>
                          </a:solidFill>
                        </a:rPr>
                        <a:t>11-20/0100</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Yang (InterDigital)</a:t>
                      </a:r>
                      <a:endParaRPr lang="en-US" altLang="zh-CN" sz="1200" dirty="0">
                        <a:solidFill>
                          <a:schemeClr val="tx1"/>
                        </a:solidFill>
                      </a:endParaRPr>
                    </a:p>
                  </a:txBody>
                  <a:tcPr marL="36000" marR="36000" marT="17972" marB="17972"/>
                </a:tc>
                <a:tc>
                  <a:txBody>
                    <a:bodyPr/>
                    <a:lstStyle/>
                    <a:p>
                      <a:pPr>
                        <a:buNone/>
                      </a:pPr>
                      <a:r>
                        <a:rPr lang="zh-CN" altLang="en-US" sz="1200" kern="1200" dirty="0">
                          <a:solidFill>
                            <a:schemeClr val="tx1"/>
                          </a:solidFill>
                          <a:latin typeface="+mn-lt"/>
                          <a:ea typeface="+mn-ea"/>
                          <a:cs typeface="+mn-cs"/>
                        </a:rPr>
                        <a:t>Follow-Up on PHY Signaling for Adaptive Repetition of 11p PPDU</a:t>
                      </a:r>
                      <a:endParaRPr lang="zh-CN" altLang="en-US" sz="1200" kern="1200" dirty="0">
                        <a:solidFill>
                          <a:schemeClr val="tx1"/>
                        </a:solidFill>
                        <a:latin typeface="+mn-lt"/>
                        <a:ea typeface="+mn-ea"/>
                        <a:cs typeface="+mn-cs"/>
                      </a:endParaRPr>
                    </a:p>
                  </a:txBody>
                  <a:tcPr marL="36000" marR="36000" marT="17972" marB="17972"/>
                </a:tc>
                <a:tc>
                  <a:txBody>
                    <a:bodyPr/>
                    <a:lstStyle/>
                    <a:p>
                      <a:pPr>
                        <a:buNone/>
                      </a:pPr>
                      <a:r>
                        <a:rPr lang="en-US" altLang="zh-CN" sz="1200" dirty="0">
                          <a:solidFill>
                            <a:schemeClr val="tx1"/>
                          </a:solidFill>
                        </a:rPr>
                        <a:t>TG (defer to Mar 20)</a:t>
                      </a:r>
                      <a:endParaRPr lang="en-US" altLang="zh-CN" sz="1200" dirty="0">
                        <a:solidFill>
                          <a:schemeClr val="tx1"/>
                        </a:solidFill>
                      </a:endParaRPr>
                    </a:p>
                  </a:txBody>
                  <a:tcPr marL="36000" marR="36000" marT="17972" marB="17972"/>
                </a:tc>
              </a:tr>
              <a:tr h="218792">
                <a:tc>
                  <a:txBody>
                    <a:bodyPr/>
                    <a:lstStyle/>
                    <a:p>
                      <a:r>
                        <a:rPr lang="en-US" altLang="zh-CN" sz="1200" dirty="0" smtClean="0">
                          <a:solidFill>
                            <a:schemeClr val="tx1"/>
                          </a:solidFill>
                        </a:rPr>
                        <a:t>11-20/0464</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D2.3 (Annex 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en-US" altLang="zh-CN" sz="1200" dirty="0" smtClean="0">
                        <a:solidFill>
                          <a:schemeClr val="tx1"/>
                        </a:solidFill>
                      </a:endParaRPr>
                    </a:p>
                  </a:txBody>
                  <a:tcPr marL="35994" marR="35994" marT="17984" marB="17984"/>
                </a:tc>
              </a:tr>
              <a:tr h="218792">
                <a:tc>
                  <a:txBody>
                    <a:bodyPr/>
                    <a:lstStyle/>
                    <a:p>
                      <a:r>
                        <a:rPr lang="en-US" altLang="zh-CN" sz="1200" dirty="0" smtClean="0">
                          <a:solidFill>
                            <a:schemeClr val="tx1"/>
                          </a:solidFill>
                        </a:rPr>
                        <a:t>11-20/0465</a:t>
                      </a:r>
                      <a:endParaRPr lang="en-US" altLang="zh-CN" sz="1200" dirty="0" smtClean="0">
                        <a:solidFill>
                          <a:schemeClr val="tx1"/>
                        </a:solidFill>
                      </a:endParaRPr>
                    </a:p>
                  </a:txBody>
                  <a:tcPr marL="35994" marR="35994" marT="17984" marB="17984"/>
                </a:tc>
                <a:tc>
                  <a:txBody>
                    <a:bodyPr/>
                    <a:lstStyle/>
                    <a:p>
                      <a:r>
                        <a:rPr lang="en-US" altLang="zh-CN" sz="1200" baseline="0" dirty="0" smtClean="0">
                          <a:solidFill>
                            <a:schemeClr val="tx1"/>
                          </a:solidFill>
                        </a:rPr>
                        <a:t>Prashant Sharma (NXP)</a:t>
                      </a:r>
                      <a:endParaRPr lang="en-US" altLang="zh-CN" sz="1200" baseline="0" dirty="0" smtClean="0">
                        <a:solidFill>
                          <a:schemeClr val="tx1"/>
                        </a:solidFill>
                      </a:endParaRPr>
                    </a:p>
                  </a:txBody>
                  <a:tcPr marL="35994" marR="35994" marT="17984" marB="17984"/>
                </a:tc>
                <a:tc>
                  <a:txBody>
                    <a:bodyPr/>
                    <a:lstStyle/>
                    <a:p>
                      <a:pPr marL="0" algn="l" defTabSz="914400" rtl="0" eaLnBrk="1" latinLnBrk="0" hangingPunct="1"/>
                      <a:r>
                        <a:rPr lang="en-US" altLang="zh-CN" sz="1200" kern="1200" dirty="0" smtClean="0">
                          <a:solidFill>
                            <a:schemeClr val="tx1"/>
                          </a:solidFill>
                          <a:latin typeface="+mn-lt"/>
                          <a:ea typeface="+mn-ea"/>
                          <a:cs typeface="+mn-cs"/>
                        </a:rPr>
                        <a:t>Draft spec text Update for Section 32.3.8 (Data field)</a:t>
                      </a:r>
                      <a:endParaRPr lang="en-US" altLang="zh-CN" sz="1200" kern="1200" dirty="0" smtClean="0">
                        <a:solidFill>
                          <a:schemeClr val="tx1"/>
                        </a:solidFill>
                        <a:latin typeface="+mn-lt"/>
                        <a:ea typeface="+mn-ea"/>
                        <a:cs typeface="+mn-cs"/>
                      </a:endParaRPr>
                    </a:p>
                  </a:txBody>
                  <a:tcPr marL="35994" marR="35994" marT="17984" marB="17984"/>
                </a:tc>
                <a:tc>
                  <a:txBody>
                    <a:bodyPr/>
                    <a:lstStyle/>
                    <a:p>
                      <a:r>
                        <a:rPr lang="en-US" altLang="zh-CN" sz="1200" dirty="0">
                          <a:solidFill>
                            <a:schemeClr val="tx1"/>
                          </a:solidFill>
                          <a:sym typeface="+mn-ea"/>
                        </a:rPr>
                        <a:t>Spec text proposal</a:t>
                      </a:r>
                      <a:endParaRPr lang="zh-CN" altLang="en-US" sz="1200" dirty="0">
                        <a:solidFill>
                          <a:schemeClr val="tx1"/>
                        </a:solidFill>
                      </a:endParaRPr>
                    </a:p>
                  </a:txBody>
                  <a:tcPr marL="35994" marR="35994" marT="17984" marB="17984"/>
                </a:tc>
              </a:tr>
              <a:tr h="219075">
                <a:tc>
                  <a:txBody>
                    <a:bodyPr/>
                    <a:p>
                      <a:pPr>
                        <a:buNone/>
                      </a:pPr>
                      <a:r>
                        <a:rPr lang="en-US" altLang="zh-CN" sz="1200" dirty="0">
                          <a:solidFill>
                            <a:schemeClr val="tx1"/>
                          </a:solidFill>
                        </a:rPr>
                        <a:t>11-20/0451</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NGV-SIG-CRC</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19075">
                <a:tc>
                  <a:txBody>
                    <a:bodyPr/>
                    <a:p>
                      <a:pPr>
                        <a:buNone/>
                      </a:pPr>
                      <a:r>
                        <a:rPr lang="en-US" altLang="zh-CN" sz="1200" dirty="0">
                          <a:solidFill>
                            <a:schemeClr val="tx1"/>
                          </a:solidFill>
                        </a:rPr>
                        <a:t>11-20/0452</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spec change for NGV-SIG CRC</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sym typeface="+mn-ea"/>
                        </a:rPr>
                        <a:t>Spec text proposal</a:t>
                      </a:r>
                      <a:endParaRPr lang="zh-CN" altLang="en-US" sz="1200" dirty="0">
                        <a:solidFill>
                          <a:schemeClr val="tx1"/>
                        </a:solidFill>
                      </a:endParaRPr>
                    </a:p>
                  </a:txBody>
                  <a:tcPr marL="36000" marR="36000" marT="17972" marB="17972"/>
                </a:tc>
              </a:tr>
              <a:tr h="219075">
                <a:tc>
                  <a:txBody>
                    <a:bodyPr/>
                    <a:p>
                      <a:pPr>
                        <a:buNone/>
                      </a:pPr>
                      <a:r>
                        <a:rPr lang="en-US" altLang="zh-CN" sz="1200" dirty="0">
                          <a:solidFill>
                            <a:schemeClr val="tx1"/>
                          </a:solidFill>
                        </a:rPr>
                        <a:t>11-20/0453</a:t>
                      </a:r>
                      <a:endParaRPr lang="en-US" altLang="zh-CN" sz="1200" dirty="0">
                        <a:solidFill>
                          <a:schemeClr val="tx1"/>
                        </a:solidFill>
                      </a:endParaRPr>
                    </a:p>
                  </a:txBody>
                  <a:tcPr marL="36000" marR="36000" marT="17972" marB="17972"/>
                </a:tc>
                <a:tc>
                  <a:txBody>
                    <a:bodyPr/>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p>
                      <a:pPr>
                        <a:buNone/>
                      </a:pPr>
                      <a:r>
                        <a:rPr lang="en-US" altLang="zh-CN" sz="1200" kern="1200" dirty="0">
                          <a:solidFill>
                            <a:schemeClr val="tx1"/>
                          </a:solidFill>
                          <a:latin typeface="+mn-lt"/>
                          <a:ea typeface="+mn-ea"/>
                          <a:cs typeface="+mn-cs"/>
                        </a:rPr>
                        <a:t>NGV GI LTF</a:t>
                      </a:r>
                      <a:endParaRPr lang="en-US" altLang="zh-CN" sz="1200" kern="1200" dirty="0">
                        <a:solidFill>
                          <a:schemeClr val="tx1"/>
                        </a:solidFill>
                        <a:latin typeface="+mn-lt"/>
                        <a:ea typeface="+mn-ea"/>
                        <a:cs typeface="+mn-cs"/>
                      </a:endParaRPr>
                    </a:p>
                  </a:txBody>
                  <a:tcPr marL="36000" marR="36000" marT="17972" marB="17972"/>
                </a:tc>
                <a:tc>
                  <a:txBody>
                    <a:bodyPr/>
                    <a:p>
                      <a:pPr>
                        <a:buNone/>
                      </a:pPr>
                      <a:r>
                        <a:rPr lang="en-US" altLang="zh-CN" sz="1200" dirty="0">
                          <a:solidFill>
                            <a:schemeClr val="tx1"/>
                          </a:solidFill>
                        </a:rPr>
                        <a:t>TG</a:t>
                      </a:r>
                      <a:endParaRPr lang="en-US" altLang="zh-CN" sz="1200" dirty="0">
                        <a:solidFill>
                          <a:schemeClr val="tx1"/>
                        </a:solidFill>
                      </a:endParaRPr>
                    </a:p>
                  </a:txBody>
                  <a:tcPr marL="36000" marR="36000" marT="17972" marB="17972"/>
                </a:tc>
              </a:tr>
              <a:tr h="219075">
                <a:tc>
                  <a:txBody>
                    <a:bodyPr/>
                    <a:lstStyle/>
                    <a:p>
                      <a:pPr>
                        <a:buNone/>
                      </a:pPr>
                      <a:r>
                        <a:rPr lang="en-US" altLang="zh-CN" sz="1200" dirty="0">
                          <a:solidFill>
                            <a:schemeClr val="tx1"/>
                          </a:solidFill>
                        </a:rPr>
                        <a:t>11-20/0454</a:t>
                      </a:r>
                      <a:endParaRPr lang="en-US" altLang="zh-CN" sz="1200" dirty="0">
                        <a:solidFill>
                          <a:schemeClr val="tx1"/>
                        </a:solidFill>
                      </a:endParaRPr>
                    </a:p>
                  </a:txBody>
                  <a:tcPr marL="36000" marR="36000" marT="17972" marB="17972"/>
                </a:tc>
                <a:tc>
                  <a:txBody>
                    <a:bodyPr/>
                    <a:lstStyle/>
                    <a:p>
                      <a:pPr>
                        <a:buNone/>
                      </a:pPr>
                      <a:r>
                        <a:rPr lang="en-US" altLang="zh-CN" sz="1200" dirty="0">
                          <a:solidFill>
                            <a:schemeClr val="tx1"/>
                          </a:solidFill>
                        </a:rPr>
                        <a:t>Rui Cao (NXP)</a:t>
                      </a:r>
                      <a:endParaRPr lang="en-US" altLang="zh-CN" sz="1200" dirty="0">
                        <a:solidFill>
                          <a:schemeClr val="tx1"/>
                        </a:solidFill>
                      </a:endParaRPr>
                    </a:p>
                  </a:txBody>
                  <a:tcPr marL="36000" marR="36000" marT="17972" marB="17972"/>
                </a:tc>
                <a:tc>
                  <a:txBody>
                    <a:bodyPr/>
                    <a:lstStyle/>
                    <a:p>
                      <a:r>
                        <a:rPr lang="en-US" altLang="zh-CN" sz="1200" kern="1200" dirty="0">
                          <a:solidFill>
                            <a:schemeClr val="tx1"/>
                          </a:solidFill>
                          <a:latin typeface="+mn-lt"/>
                          <a:ea typeface="+mn-ea"/>
                          <a:cs typeface="+mn-cs"/>
                        </a:rPr>
                        <a:t>spec change related to GI NGV LTF</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Spec text proposal</a:t>
                      </a:r>
                      <a:endParaRPr lang="en-US" altLang="zh-CN" sz="1200" dirty="0">
                        <a:solidFill>
                          <a:schemeClr val="tx1"/>
                        </a:solidFill>
                      </a:endParaRPr>
                    </a:p>
                  </a:txBody>
                  <a:tcPr marL="36000" marR="36000" marT="17972" marB="17972"/>
                </a:tc>
              </a:tr>
              <a:tr h="218792">
                <a:tc>
                  <a:txBody>
                    <a:bodyPr/>
                    <a:lstStyle/>
                    <a:p>
                      <a:r>
                        <a:rPr lang="en-US" altLang="zh-CN" sz="1200" dirty="0">
                          <a:solidFill>
                            <a:schemeClr val="tx1"/>
                          </a:solidFill>
                        </a:rPr>
                        <a:t>11-20/0476</a:t>
                      </a:r>
                      <a:endParaRPr lang="en-US" altLang="zh-CN" sz="1200" dirty="0">
                        <a:solidFill>
                          <a:schemeClr val="tx1"/>
                        </a:solidFill>
                      </a:endParaRPr>
                    </a:p>
                  </a:txBody>
                  <a:tcPr marL="36000" marR="36000" marT="17972" marB="17972"/>
                </a:tc>
                <a:tc>
                  <a:txBody>
                    <a:bodyPr/>
                    <a:lstStyle/>
                    <a:p>
                      <a:r>
                        <a:rPr lang="en-US" altLang="zh-CN" sz="1200" dirty="0">
                          <a:solidFill>
                            <a:schemeClr val="tx1"/>
                          </a:solidFill>
                        </a:rPr>
                        <a:t>Miguel Lopez (Ericsson)</a:t>
                      </a:r>
                      <a:endParaRPr lang="en-US" altLang="zh-CN" sz="1200" dirty="0">
                        <a:solidFill>
                          <a:schemeClr val="tx1"/>
                        </a:solidFill>
                      </a:endParaRPr>
                    </a:p>
                  </a:txBody>
                  <a:tcPr marL="36000" marR="36000" marT="17972" marB="17972"/>
                </a:tc>
                <a:tc>
                  <a:txBody>
                    <a:bodyPr/>
                    <a:lstStyle/>
                    <a:p>
                      <a:pPr marL="0" algn="l" defTabSz="914400" rtl="0" eaLnBrk="1" latinLnBrk="0" hangingPunct="1"/>
                      <a:r>
                        <a:rPr lang="en-US" altLang="zh-CN" sz="1200" kern="1200" dirty="0">
                          <a:solidFill>
                            <a:schemeClr val="tx1"/>
                          </a:solidFill>
                          <a:latin typeface="+mn-lt"/>
                          <a:ea typeface="+mn-ea"/>
                          <a:cs typeface="+mn-cs"/>
                        </a:rPr>
                        <a:t>Remark on PPDUs with midambles</a:t>
                      </a:r>
                      <a:endParaRPr lang="en-US" altLang="zh-CN" sz="1200" kern="1200" dirty="0">
                        <a:solidFill>
                          <a:schemeClr val="tx1"/>
                        </a:solidFill>
                        <a:latin typeface="+mn-lt"/>
                        <a:ea typeface="+mn-ea"/>
                        <a:cs typeface="+mn-cs"/>
                      </a:endParaRPr>
                    </a:p>
                  </a:txBody>
                  <a:tcPr marL="36000" marR="36000" marT="17972" marB="17972"/>
                </a:tc>
                <a:tc>
                  <a:txBody>
                    <a:bodyPr/>
                    <a:lstStyle/>
                    <a:p>
                      <a:r>
                        <a:rPr lang="en-US" altLang="zh-CN" sz="1200" dirty="0">
                          <a:solidFill>
                            <a:schemeClr val="tx1"/>
                          </a:solidFill>
                        </a:rPr>
                        <a:t>TG</a:t>
                      </a:r>
                      <a:endParaRPr lang="en-US" altLang="zh-CN" sz="1200" dirty="0">
                        <a:solidFill>
                          <a:schemeClr val="tx1"/>
                        </a:solidFill>
                      </a:endParaRPr>
                    </a:p>
                  </a:txBody>
                  <a:tcPr marL="36000" marR="36000" marT="17972" marB="17972"/>
                </a:tc>
              </a:tr>
              <a:tr h="241514">
                <a:tc>
                  <a:txBody>
                    <a:bodyPr/>
                    <a:lstStyle/>
                    <a:p>
                      <a:endParaRPr lang="zh-CN" altLang="en-US" sz="1200" dirty="0">
                        <a:solidFill>
                          <a:schemeClr val="tx1"/>
                        </a:solidFill>
                      </a:endParaRPr>
                    </a:p>
                  </a:txBody>
                  <a:tcPr marL="36000" marR="36000" marT="17972" marB="17972"/>
                </a:tc>
                <a:tc>
                  <a:txBody>
                    <a:bodyPr/>
                    <a:lstStyle/>
                    <a:p>
                      <a:endParaRPr lang="zh-CN" altLang="en-US" sz="1200" dirty="0">
                        <a:solidFill>
                          <a:schemeClr val="tx1"/>
                        </a:solidFill>
                      </a:endParaRPr>
                    </a:p>
                  </a:txBody>
                  <a:tcPr marL="36000" marR="36000" marT="17972" marB="17972"/>
                </a:tc>
                <a:tc>
                  <a:txBody>
                    <a:bodyPr/>
                    <a:lstStyle/>
                    <a:p>
                      <a:endParaRPr lang="zh-CN" altLang="en-US" sz="1200" kern="1200" dirty="0">
                        <a:solidFill>
                          <a:schemeClr val="tx1"/>
                        </a:solidFill>
                        <a:latin typeface="+mn-lt"/>
                        <a:ea typeface="+mn-ea"/>
                        <a:cs typeface="+mn-cs"/>
                      </a:endParaRPr>
                    </a:p>
                  </a:txBody>
                  <a:tcPr marL="36000" marR="36000" marT="17972" marB="17972"/>
                </a:tc>
                <a:tc>
                  <a:txBody>
                    <a:bodyPr/>
                    <a:lstStyle/>
                    <a:p>
                      <a:endParaRPr lang="zh-CN" altLang="en-US" sz="1200" dirty="0">
                        <a:solidFill>
                          <a:schemeClr val="tx1"/>
                        </a:solidFill>
                      </a:endParaRPr>
                    </a:p>
                  </a:txBody>
                  <a:tcPr marL="36000" marR="36000" marT="17972" marB="17972"/>
                </a:tc>
              </a:tr>
            </a:tbl>
          </a:graphicData>
        </a:graphic>
      </p:graphicFrame>
      <p:sp>
        <p:nvSpPr>
          <p:cNvPr id="26692" name="文本框 1"/>
          <p:cNvSpPr txBox="1"/>
          <p:nvPr/>
        </p:nvSpPr>
        <p:spPr>
          <a:xfrm>
            <a:off x="929005" y="5902960"/>
            <a:ext cx="10612755" cy="337185"/>
          </a:xfrm>
          <a:prstGeom prst="rect">
            <a:avLst/>
          </a:prstGeom>
          <a:noFill/>
          <a:ln w="9525">
            <a:noFill/>
          </a:ln>
        </p:spPr>
        <p:txBody>
          <a:bodyPr wrap="square" anchor="t" anchorCtr="0">
            <a:spAutoFit/>
          </a:bodyPr>
          <a:p>
            <a:pPr eaLnBrk="0" hangingPunct="0"/>
            <a:r>
              <a:rPr lang="en-US" altLang="zh-CN" sz="1600" b="1" dirty="0">
                <a:solidFill>
                  <a:srgbClr val="0070C0"/>
                </a:solidFill>
                <a:latin typeface="Times New Roman" panose="02020603050405020304" pitchFamily="18" charset="0"/>
              </a:rPr>
              <a:t>Note, please refer to the latest revision of Editor’s report (11-19/2045) for the up-to-date list of draft spec text proposals </a:t>
            </a:r>
            <a:endParaRPr lang="en-US" altLang="zh-CN" sz="1600" b="1" dirty="0">
              <a:solidFill>
                <a:srgbClr val="0070C0"/>
              </a:solidFill>
              <a:latin typeface="Times New Roman" panose="02020603050405020304" pitchFamily="18" charset="0"/>
              <a:ea typeface="MS PGothic" panose="020B0600070205080204" pitchFamily="34" charset="-128"/>
            </a:endParaRPr>
          </a:p>
        </p:txBody>
      </p:sp>
      <p:sp>
        <p:nvSpPr>
          <p:cNvPr id="2" name="文本框 1"/>
          <p:cNvSpPr txBox="1"/>
          <p:nvPr/>
        </p:nvSpPr>
        <p:spPr>
          <a:xfrm>
            <a:off x="1306513" y="5550218"/>
            <a:ext cx="9296400" cy="460375"/>
          </a:xfrm>
          <a:prstGeom prst="rect">
            <a:avLst/>
          </a:prstGeom>
          <a:noFill/>
          <a:ln w="9525">
            <a:noFill/>
          </a:ln>
        </p:spPr>
        <p:txBody>
          <a:bodyPr anchor="t" anchorCtr="0">
            <a:spAutoFit/>
          </a:bodyPr>
          <a:p>
            <a:pPr eaLnBrk="0" hangingPunct="0"/>
            <a:r>
              <a:rPr lang="en-US" sz="2400" b="1" dirty="0">
                <a:solidFill>
                  <a:srgbClr val="FF0000"/>
                </a:solidFill>
                <a:latin typeface="Times New Roman" panose="02020603050405020304" pitchFamily="18" charset="0"/>
                <a:ea typeface="MS PGothic" panose="020B0600070205080204" pitchFamily="34" charset="-128"/>
              </a:rPr>
              <a:t>Call for subsmissions</a:t>
            </a:r>
            <a:endParaRPr lang="en-US" sz="2400" b="1" dirty="0">
              <a:solidFill>
                <a:srgbClr val="FF0000"/>
              </a:solidFill>
              <a:latin typeface="Times New Roman" panose="02020603050405020304" pitchFamily="18" charset="0"/>
              <a:ea typeface="MS PGothic" panose="020B0600070205080204" pitchFamily="34" charset="-128"/>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3686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zh-CN" sz="3200" dirty="0"/>
              <a:t>Teleconference Plan</a:t>
            </a:r>
            <a:endParaRPr lang="zh-CN" altLang="en-US" sz="3200" dirty="0"/>
          </a:p>
        </p:txBody>
      </p:sp>
      <p:sp>
        <p:nvSpPr>
          <p:cNvPr id="36866" name="内容占位符 2"/>
          <p:cNvSpPr>
            <a:spLocks noGrp="1"/>
          </p:cNvSpPr>
          <p:nvPr>
            <p:ph idx="1"/>
          </p:nvPr>
        </p:nvSpPr>
        <p:spPr>
          <a:xfrm>
            <a:off x="1600200" y="1676400"/>
            <a:ext cx="8915400" cy="4638040"/>
          </a:xfrm>
        </p:spPr>
        <p:txBody>
          <a:bodyPr vert="horz" wrap="square" lIns="92160" tIns="46080" rIns="92160" bIns="46080" anchor="t" anchorCtr="0">
            <a:normAutofit/>
          </a:bodyPr>
          <a:p>
            <a:pPr eaLnBrk="1" hangingPunct="1"/>
            <a:r>
              <a:rPr lang="en-US" altLang="zh-CN" sz="1800" dirty="0">
                <a:solidFill>
                  <a:schemeClr val="accent1"/>
                </a:solidFill>
              </a:rPr>
              <a:t>Mar 17, 10:00am ~ 11:59 am, ET, webex</a:t>
            </a:r>
            <a:endParaRPr lang="en-US" altLang="zh-CN" sz="1800" dirty="0"/>
          </a:p>
          <a:p>
            <a:pPr eaLnBrk="1" hangingPunct="1"/>
            <a:r>
              <a:rPr lang="en-US" altLang="zh-CN" sz="1800" dirty="0"/>
              <a:t>Mar 20, 10:00am ~ 11:59 am, ET, webex</a:t>
            </a:r>
            <a:endParaRPr lang="en-US" altLang="zh-CN" sz="1800" dirty="0"/>
          </a:p>
          <a:p>
            <a:pPr eaLnBrk="1" hangingPunct="1"/>
            <a:r>
              <a:rPr lang="en-US" altLang="zh-CN" sz="1800" dirty="0"/>
              <a:t>Mar 24, 10:00am ~ 11:59 am, ET, webex</a:t>
            </a:r>
            <a:endParaRPr lang="en-US" altLang="zh-CN" sz="1800" dirty="0"/>
          </a:p>
          <a:p>
            <a:pPr eaLnBrk="1" hangingPunct="1"/>
            <a:r>
              <a:rPr lang="en-US" altLang="zh-CN" sz="1800" dirty="0"/>
              <a:t>Mar 26, 10:00am ~ 11:59 am, ET, webex</a:t>
            </a:r>
            <a:endParaRPr lang="en-US" altLang="zh-CN" sz="1800" dirty="0"/>
          </a:p>
          <a:p>
            <a:pPr eaLnBrk="1" hangingPunct="1"/>
            <a:r>
              <a:rPr lang="en-US" altLang="zh-CN" sz="1800" dirty="0"/>
              <a:t>Mar 31, 10:00am ~ 11:59 am, ET, webex</a:t>
            </a:r>
            <a:endParaRPr lang="en-US" altLang="zh-CN" sz="1800" dirty="0"/>
          </a:p>
          <a:p>
            <a:pPr eaLnBrk="1" hangingPunct="1"/>
            <a:r>
              <a:rPr lang="en-US" altLang="zh-CN" sz="1800" dirty="0"/>
              <a:t>Apr 07, 10:00am ~ 11:59 am, ET, webex</a:t>
            </a:r>
            <a:endParaRPr lang="en-US" altLang="zh-CN" sz="1800" dirty="0"/>
          </a:p>
          <a:p>
            <a:pPr eaLnBrk="1" hangingPunct="1"/>
            <a:r>
              <a:rPr lang="en-US" altLang="zh-CN" sz="1800" dirty="0"/>
              <a:t>Apr 14, 10:00am ~ 11:59 am, ET, webex</a:t>
            </a:r>
            <a:endParaRPr lang="en-US" altLang="zh-CN" sz="1800" dirty="0"/>
          </a:p>
          <a:p>
            <a:pPr eaLnBrk="1" hangingPunct="1"/>
            <a:r>
              <a:rPr lang="en-US" altLang="zh-CN" sz="1800" dirty="0"/>
              <a:t>Apr 21, 10:00am ~11:59 am, ET, webex</a:t>
            </a:r>
            <a:endParaRPr lang="en-US" altLang="zh-CN" sz="1800" dirty="0"/>
          </a:p>
          <a:p>
            <a:pPr eaLnBrk="1" hangingPunct="1"/>
            <a:r>
              <a:rPr lang="en-US" altLang="zh-CN" sz="1800" dirty="0"/>
              <a:t>May 05, 10:00am ~ 11:59 am, ET, webex</a:t>
            </a:r>
            <a:endParaRPr lang="en-US" altLang="zh-CN" sz="1800" dirty="0"/>
          </a:p>
          <a:p>
            <a:pPr eaLnBrk="1" hangingPunct="1"/>
            <a:r>
              <a:rPr lang="en-US" altLang="zh-CN" sz="1800" dirty="0"/>
              <a:t>May 26, 10:00am ~ 11:59 am, ET, webex</a:t>
            </a:r>
            <a:endParaRPr lang="en-US" altLang="zh-CN" sz="1800" dirty="0">
              <a:cs typeface="+mn-ea"/>
            </a:endParaRPr>
          </a:p>
        </p:txBody>
      </p:sp>
      <p:sp>
        <p:nvSpPr>
          <p:cNvPr id="36867" name="灯片编号占位符 5"/>
          <p:cNvSpPr>
            <a:spLocks noGrp="1"/>
          </p:cNvSpPr>
          <p:nvPr>
            <p:ph type="sldNum"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36868" name="页脚占位符 4"/>
          <p:cNvSpPr>
            <a:spLocks noGrp="1"/>
          </p:cNvSpPr>
          <p:nvPr>
            <p:ph type="ft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764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5361" name="Title 1"/>
          <p:cNvSpPr>
            <a:spLocks noGrp="1"/>
          </p:cNvSpPr>
          <p:nvPr>
            <p:ph type="title"/>
          </p:nvPr>
        </p:nvSpPr>
        <p:spPr>
          <a:xfrm>
            <a:off x="1757045" y="685800"/>
            <a:ext cx="8573135" cy="1525905"/>
          </a:xfrm>
        </p:spPr>
        <p:txBody>
          <a:bodyPr vert="horz" wrap="square" lIns="92160" tIns="46080" rIns="92160" bIns="46080" anchor="ctr" anchorCtr="0"/>
          <a:p>
            <a:pPr eaLnBrk="1" hangingPunct="1"/>
            <a:r>
              <a:rPr lang="en-US" altLang="en-US" sz="3200" dirty="0">
                <a:solidFill>
                  <a:srgbClr val="0000FF"/>
                </a:solidFill>
                <a:latin typeface="Arial Black" panose="020B0A04020102020204" pitchFamily="34" charset="0"/>
              </a:rPr>
              <a:t>IEEE 802.11 TGbd </a:t>
            </a:r>
            <a:r>
              <a:rPr lang="en-US" sz="3200" dirty="0">
                <a:solidFill>
                  <a:srgbClr val="0000FF"/>
                </a:solidFill>
                <a:latin typeface="Arial Black" panose="020B0A04020102020204" pitchFamily="34" charset="0"/>
              </a:rPr>
              <a:t>Teleconference</a:t>
            </a:r>
            <a:endParaRPr lang="en-US" sz="3200" dirty="0"/>
          </a:p>
        </p:txBody>
      </p:sp>
      <p:sp>
        <p:nvSpPr>
          <p:cNvPr id="15362"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Mar 17, 2020</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Vice Chair: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Hongyuan</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Zhang (NXP), </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Joseph Levy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InterDigital</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Secretary: 	James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Lepp</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(BlackBerry)</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Tech Editor: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Bahar</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err="1">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Sadeghi</a:t>
            </a: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(Intel)</a:t>
            </a: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标题 1"/>
          <p:cNvSpPr>
            <a:spLocks noGrp="1"/>
          </p:cNvSpPr>
          <p:nvPr>
            <p:ph type="title"/>
          </p:nvPr>
        </p:nvSpPr>
        <p:spPr/>
        <p:txBody>
          <a:bodyPr/>
          <a:p>
            <a:r>
              <a:rPr lang="en-US" altLang="zh-CN"/>
              <a:t>Teleconference Bridge Information</a:t>
            </a:r>
            <a:endParaRPr lang="en-US" altLang="zh-CN"/>
          </a:p>
        </p:txBody>
      </p:sp>
      <p:sp>
        <p:nvSpPr>
          <p:cNvPr id="3" name="文本占位符 2"/>
          <p:cNvSpPr>
            <a:spLocks noGrp="1"/>
          </p:cNvSpPr>
          <p:nvPr>
            <p:ph type="body" idx="1"/>
          </p:nvPr>
        </p:nvSpPr>
        <p:spPr>
          <a:xfrm>
            <a:off x="914400" y="1751330"/>
            <a:ext cx="10361930" cy="4467225"/>
          </a:xfrm>
        </p:spPr>
        <p:txBody>
          <a:bodyPr/>
          <a:p>
            <a:r>
              <a:rPr lang="zh-CN" altLang="en-US" sz="2400"/>
              <a:t>Webex meeting: </a:t>
            </a:r>
            <a:endParaRPr lang="zh-CN" altLang="en-US" sz="2800"/>
          </a:p>
          <a:p>
            <a:r>
              <a:rPr lang="zh-CN" altLang="en-US" sz="1800" u="sng">
                <a:solidFill>
                  <a:schemeClr val="accent2"/>
                </a:solidFill>
              </a:rPr>
              <a:t>https://www.google.com/url?q=https://ieee802.my.webex.com/ieee802.my/j.php?MTID%3Dm22d6a8143df2a0eb633c8b6bd7fc1fc1&amp;sa=D&amp;usd=2&amp;usg=AOvVaw1iAp4x-t_HPBoU14pT6azt</a:t>
            </a:r>
            <a:endParaRPr lang="zh-CN" altLang="en-US" sz="2800"/>
          </a:p>
          <a:p>
            <a:endParaRPr lang="zh-CN" altLang="en-US" sz="2800"/>
          </a:p>
          <a:p>
            <a:r>
              <a:rPr lang="zh-CN" altLang="en-US" sz="2400"/>
              <a:t>Meeting number: 793 369 286</a:t>
            </a:r>
            <a:endParaRPr lang="zh-CN" altLang="en-US" sz="2400"/>
          </a:p>
          <a:p>
            <a:r>
              <a:rPr lang="zh-CN" altLang="en-US" sz="2400"/>
              <a:t>Meeting password: wireless</a:t>
            </a:r>
            <a:endParaRPr lang="zh-CN" altLang="en-US" sz="2400"/>
          </a:p>
          <a:p>
            <a:endParaRPr lang="zh-CN" altLang="en-US" sz="2400"/>
          </a:p>
          <a:p>
            <a:r>
              <a:rPr lang="zh-CN" altLang="en-US" sz="2400"/>
              <a:t>Join by phone:</a:t>
            </a:r>
            <a:endParaRPr lang="zh-CN" altLang="en-US" sz="2400"/>
          </a:p>
          <a:p>
            <a:r>
              <a:rPr lang="zh-CN" altLang="en-US" sz="2400"/>
              <a:t>   +1-510-338-9438 USA Toll</a:t>
            </a:r>
            <a:endParaRPr lang="zh-CN" altLang="en-US" sz="2400"/>
          </a:p>
          <a:p>
            <a:r>
              <a:rPr lang="zh-CN" altLang="en-US" sz="2400"/>
              <a:t>   +44-20-3198-8144 UK Toll</a:t>
            </a:r>
            <a:endParaRPr lang="zh-CN" altLang="en-US" sz="2400"/>
          </a:p>
          <a:p>
            <a:r>
              <a:rPr lang="zh-CN" altLang="en-US" sz="2400"/>
              <a:t>Access code: 793 369 286</a:t>
            </a:r>
            <a:endParaRPr lang="zh-CN" altLang="en-US" sz="2400"/>
          </a:p>
        </p:txBody>
      </p:sp>
      <p:sp>
        <p:nvSpPr>
          <p:cNvPr id="4" name="日期占位符 3"/>
          <p:cNvSpPr>
            <a:spLocks noGrp="1"/>
          </p:cNvSpPr>
          <p:nvPr>
            <p:ph type="dt" sz="half" idx="10"/>
          </p:nvPr>
        </p:nvSpPr>
        <p:spPr/>
        <p:txBody>
          <a:bodyPr/>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Mar 2020</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p>
            <a:pPr eaLnBrk="1" hangingPunct="1"/>
            <a:r>
              <a:rPr lang="en-US" altLang="en-US" sz="3200" dirty="0"/>
              <a:t>Meeting Protocol, Attendance, Voting &amp; Document Status</a:t>
            </a:r>
            <a:endParaRPr lang="zh-CN" altLang="en-US" sz="3200" dirty="0"/>
          </a:p>
        </p:txBody>
      </p:sp>
      <p:sp>
        <p:nvSpPr>
          <p:cNvPr id="16386"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981200"/>
            <a:ext cx="9829800" cy="2360295"/>
          </a:xfrm>
          <a:prstGeom prst="rect">
            <a:avLst/>
          </a:prstGeom>
        </p:spPr>
        <p:txBody>
          <a:bodyPr>
            <a:normAutofit fontScale="9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endPar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1"/>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4722495"/>
            <a:ext cx="10284460" cy="1168400"/>
          </a:xfrm>
          <a:prstGeom prst="rect">
            <a:avLst/>
          </a:prstGeom>
          <a:noFill/>
        </p:spPr>
        <p:txBody>
          <a:bodyPr wrap="square" rtlCol="0" anchor="t">
            <a:spAutoFit/>
          </a:bodyPr>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endParaRPr lang="zh-CN" altLang="en-US" sz="1400"/>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endParaRPr lang="zh-CN" altLang="en-US" sz="14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409"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Patent Policy 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5 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8433"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Participants, Patents, and Duty to Inform</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endPar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9457"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p>
            <a:pPr marL="342900" indent="-342900" eaLnBrk="0" hangingPunct="0">
              <a:spcBef>
                <a:spcPct val="20000"/>
              </a:spcBef>
              <a:buSzPct val="150000"/>
              <a:buChar char="•"/>
            </a:pPr>
            <a:r>
              <a:rPr lang="en-US" altLang="en-US" sz="2400" dirty="0">
                <a:latin typeface="Calibri" panose="020F0502020204030204" pitchFamily="34" charset="0"/>
              </a:rPr>
              <a:t>Cause an LOA to be submitted to the IEEE-SA (patcom@ieee.org);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Provide the chair of this group with the identity of the holder(s) of any and all such claims as soon as possible; or</a:t>
            </a:r>
            <a:endParaRPr lang="en-US" altLang="en-US" sz="2400" dirty="0">
              <a:latin typeface="Calibri" panose="020F0502020204030204" pitchFamily="34" charset="0"/>
            </a:endParaRPr>
          </a:p>
          <a:p>
            <a:pPr marL="342900" indent="-342900" eaLnBrk="0" hangingPunct="0">
              <a:spcBef>
                <a:spcPct val="20000"/>
              </a:spcBef>
              <a:buSzPct val="150000"/>
              <a:buChar char="•"/>
            </a:pPr>
            <a:r>
              <a:rPr lang="en-US" altLang="en-US" sz="2400" dirty="0">
                <a:latin typeface="Calibri" panose="020F0502020204030204" pitchFamily="34" charset="0"/>
              </a:rPr>
              <a:t>Speak up now and respond to this Call for Potentially Essential Patents</a:t>
            </a:r>
            <a:endParaRPr lang="en-US" altLang="en-US" sz="2400" dirty="0">
              <a:latin typeface="Calibri" panose="020F0502020204030204" pitchFamily="34" charset="0"/>
            </a:endParaRP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altLang="en-US" sz="2400" dirty="0">
              <a:latin typeface="Calibri" panose="020F0502020204030204" pitchFamily="34" charset="0"/>
            </a:endParaRP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0481"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Bylaws</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1"/>
              </a:rPr>
              <a:t>http://standards.ieee.org/develop/policies/bylaws/sect6-7.html#6</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rPr>
              <a:t>IEEE-SA Standards Board Operations Manual</a:t>
            </a:r>
            <a:r>
              <a:rPr lang="en-US" altLang="en-US" sz="2000" b="1" strike="noStrike" noProof="1" dirty="0">
                <a:latin typeface="Calibri" panose="020F0502020204030204" pitchFamily="34" charset="0"/>
                <a:ea typeface="MS PGothic" panose="020B0600070205080204" pitchFamily="34" charset="-128"/>
                <a:cs typeface="+mn-cs"/>
              </a:rPr>
              <a:t> (</a:t>
            </a:r>
            <a:r>
              <a:rPr lang="en-US" altLang="en-US" sz="2000" b="1" strike="noStrike" noProof="1" dirty="0">
                <a:latin typeface="Calibri" panose="020F0502020204030204" pitchFamily="34" charset="0"/>
                <a:ea typeface="MS PGothic" panose="020B0600070205080204" pitchFamily="34" charset="-128"/>
                <a:cs typeface="+mn-cs"/>
                <a:hlinkClick r:id="rId2"/>
              </a:rPr>
              <a:t>http://standards.ieee.org/develop/policies/opman/sect6.html#6.3</a:t>
            </a:r>
            <a:r>
              <a:rPr lang="en-US" altLang="en-US" sz="2000" b="1" strike="noStrike" noProof="1" dirty="0">
                <a:latin typeface="Calibri" panose="020F0502020204030204" pitchFamily="34" charset="0"/>
                <a:ea typeface="MS PGothic" panose="020B0600070205080204" pitchFamily="34" charset="-128"/>
                <a:cs typeface="+mn-cs"/>
              </a:rPr>
              <a:t>)</a:t>
            </a:r>
            <a:endParaRPr lang="en-US" altLang="en-US" sz="2000" b="1" strike="noStrike" noProof="1" dirty="0">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dirty="0">
              <a:latin typeface="Times New Roman" panose="02020603050405020304" pitchFamily="18" charset="0"/>
            </a:endParaRPr>
          </a:p>
          <a:p>
            <a:pPr marL="342900" indent="-342900" eaLnBrk="0" hangingPunct="0">
              <a:lnSpc>
                <a:spcPct val="90000"/>
              </a:lnSpc>
              <a:buFont typeface="Monotype Sorts" charset="2"/>
            </a:pPr>
            <a:r>
              <a:rPr lang="en-US" altLang="en-US" sz="2400" b="1" noProof="1" dirty="0">
                <a:latin typeface="Calibri" panose="020F0502020204030204" pitchFamily="34" charset="0"/>
                <a:ea typeface="MS PGothic" panose="020B0600070205080204" pitchFamily="34" charset="-128"/>
                <a:cs typeface="+mn-cs"/>
              </a:rPr>
              <a:t>Material about the patent policy is available at</a:t>
            </a:r>
            <a:endParaRPr lang="en-US" altLang="en-US" sz="2400" b="1" noProof="1" dirty="0">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dirty="0">
                <a:latin typeface="Calibri" panose="020F0502020204030204" pitchFamily="34" charset="0"/>
                <a:ea typeface="MS PGothic" panose="020B0600070205080204" pitchFamily="34" charset="-128"/>
                <a:cs typeface="+mn-cs"/>
                <a:hlinkClick r:id="rId3"/>
              </a:rPr>
              <a:t>http://standards.ieee.org/about/sasb/patcom/materials.html</a:t>
            </a:r>
            <a:endParaRPr lang="en-US" altLang="en-US" sz="2000" b="1" i="1" strike="noStrike" noProof="1" dirty="0">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dirty="0">
              <a:latin typeface="Calibri" panose="020F0502020204030204" pitchFamily="34" charset="0"/>
            </a:endParaRPr>
          </a:p>
          <a:p>
            <a:pPr marL="285750" indent="-285750" algn="ctr" eaLnBrk="0" hangingPunct="0">
              <a:lnSpc>
                <a:spcPct val="90000"/>
              </a:lnSpc>
              <a:buFont typeface="Monotype Sorts" charset="2"/>
            </a:pPr>
            <a:r>
              <a:rPr lang="en-US" altLang="en-US" sz="2800" b="1" noProof="1" dirty="0">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dirty="0">
              <a:latin typeface="Calibri" panose="020F0502020204030204" pitchFamily="34" charset="0"/>
            </a:endParaRPr>
          </a:p>
        </p:txBody>
      </p:sp>
      <p:sp>
        <p:nvSpPr>
          <p:cNvPr id="20486" name="Text Box 4"/>
          <p:cNvSpPr txBox="1"/>
          <p:nvPr/>
        </p:nvSpPr>
        <p:spPr>
          <a:xfrm>
            <a:off x="838200" y="610870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#3</a:t>
            </a:r>
            <a:endParaRPr lang="en-US" altLang="en-US" sz="1800" b="1" u="sng" dirty="0">
              <a:latin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1505" name="日期占位符 4"/>
          <p:cNvSpPr>
            <a:spLocks noGrp="1"/>
          </p:cNvSpPr>
          <p:nvPr>
            <p:ph type="dt" sz="half" idx="2"/>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a:solidFill>
                  <a:srgbClr val="000000"/>
                </a:solidFill>
                <a:latin typeface="Times New Roman" panose="02020603050405020304" pitchFamily="18" charset="0"/>
                <a:ea typeface="Arial Unicode MS" pitchFamily="34" charset="-122"/>
              </a:rPr>
              <a:t>Mar 2020</a:t>
            </a:r>
            <a:endParaRPr lang="en-US" altLang="zh-CN" sz="1800" b="1" dirty="0">
              <a:solidFill>
                <a:srgbClr val="000000"/>
              </a:solidFill>
              <a:latin typeface="Times New Roman" panose="02020603050405020304" pitchFamily="18" charset="0"/>
              <a:ea typeface="Arial Unicode MS" pitchFamily="34" charset="-122"/>
            </a:endParaRPr>
          </a:p>
        </p:txBody>
      </p:sp>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endParaRPr lang="en-US" altLang="zh-CN" dirty="0">
              <a:solidFill>
                <a:srgbClr val="000000"/>
              </a:solidFill>
              <a:latin typeface="Times New Roman" panose="02020603050405020304" pitchFamily="18" charset="0"/>
              <a:ea typeface="Arial Unicode MS" pitchFamily="34" charset="-122"/>
            </a:endParaRP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WG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264025"/>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All IEEE-SA standards meetings shall be conducted in compliance with all applicable laws, including antitrust and competition laws. </a:t>
            </a:r>
            <a:endParaRPr kumimoji="0" lang="en-US" altLang="en-US" sz="18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interpretation, validity, or essentiality of patents/patent claims. </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specific license rates, terms, or conditions.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143000" marR="0" lvl="2" indent="-228600" algn="l" defTabSz="914400" rtl="0" eaLnBrk="0" fontAlgn="base" latinLnBrk="0" hangingPunct="0">
              <a:lnSpc>
                <a:spcPct val="80000"/>
              </a:lnSpc>
              <a:spcBef>
                <a:spcPct val="20000"/>
              </a:spcBef>
              <a:spcAft>
                <a:spcPct val="40000"/>
              </a:spcAft>
              <a:buClr>
                <a:srgbClr val="CC3300"/>
              </a:buClr>
              <a:buSzPct val="50000"/>
              <a:buFontTx/>
              <a:buChar char="•"/>
              <a:defRPr/>
            </a:pPr>
            <a:r>
              <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Relative costs, including licensing costs of essential patent claims, of different technical approaches January be discussed in standards development meetings. </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1600200" marR="0" lvl="3" indent="-22860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GB"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Technical considerations remain primary focus</a:t>
            </a:r>
            <a:endParaRPr kumimoji="0" lang="en-US" altLang="en-US" sz="1400" b="0"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or engage in the fixing of product prices, allocation of customers, or division of sales markets.</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discuss the status or substance of ongoing or threatened litigation.</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630555" marR="0" lvl="1" indent="-285750" algn="l" defTabSz="914400" rtl="0" eaLnBrk="0" fontAlgn="base" latinLnBrk="0" hangingPunct="0">
              <a:lnSpc>
                <a:spcPct val="80000"/>
              </a:lnSpc>
              <a:spcBef>
                <a:spcPct val="20000"/>
              </a:spcBef>
              <a:spcAft>
                <a:spcPct val="40000"/>
              </a:spcAft>
              <a:buClr>
                <a:srgbClr val="CC3300"/>
              </a:buClr>
              <a:buSzPct val="50000"/>
              <a:buFont typeface="Arial" panose="020B0604020202020204" pitchFamily="34" charset="0"/>
              <a:buChar char="•"/>
              <a:defRPr/>
            </a:pPr>
            <a:r>
              <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Don’t be silent if inappropriate topics are discussed … do formally object.</a:t>
            </a:r>
            <a:endParaRPr kumimoji="0" lang="en-US" altLang="en-US" sz="16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a:t>
            </a:r>
            <a:endParaRPr kumimoji="0" lang="en-US" altLang="en-US" sz="10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endParaRPr kumimoji="0" lang="en-US" altLang="en-US" sz="24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230505" marR="0" lvl="0" indent="-230505" algn="ctr" defTabSz="914400" rtl="0" eaLnBrk="0" fontAlgn="base" latinLnBrk="0" hangingPunct="0">
              <a:lnSpc>
                <a:spcPct val="80000"/>
              </a:lnSpc>
              <a:spcBef>
                <a:spcPct val="20000"/>
              </a:spcBef>
              <a:spcAft>
                <a:spcPct val="0"/>
              </a:spcAft>
              <a:buClr>
                <a:srgbClr val="CC3300"/>
              </a:buClr>
              <a:buSzPct val="50000"/>
              <a:buFontTx/>
              <a:buNone/>
              <a:defRPr/>
            </a:pP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See </a:t>
            </a:r>
            <a:r>
              <a:rPr kumimoji="0" lang="en-US" altLang="en-US" sz="1500" b="1" i="1"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IEEE-SA Standards Board Operations Manual</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clause 5.3.10 and </a:t>
            </a:r>
            <a:r>
              <a:rPr kumimoji="0" lang="en-GB"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“Promoting Competition and Innovation: What You Need to Know about the IEEE Standards Association's Antitrust and Competition Policy”</a:t>
            </a:r>
            <a:r>
              <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rPr>
              <a:t> for more details.</a:t>
            </a:r>
            <a:endParaRPr kumimoji="0" lang="en-US" altLang="en-US" sz="1500" b="1" i="0" u="none" strike="noStrike" kern="0" cap="none" spc="0" normalizeH="0" baseline="0" noProof="0" dirty="0">
              <a:ln>
                <a:noFill/>
              </a:ln>
              <a:solidFill>
                <a:srgbClr val="000099"/>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1510" name="Text Box 5"/>
          <p:cNvSpPr txBox="1"/>
          <p:nvPr/>
        </p:nvSpPr>
        <p:spPr>
          <a:xfrm>
            <a:off x="838200" y="6102350"/>
            <a:ext cx="952500" cy="366713"/>
          </a:xfrm>
          <a:prstGeom prst="rect">
            <a:avLst/>
          </a:prstGeom>
          <a:noFill/>
          <a:ln w="9525">
            <a:noFill/>
          </a:ln>
        </p:spPr>
        <p:txBody>
          <a:bodyPr wrap="none" anchor="t" anchorCtr="0">
            <a:spAutoFit/>
          </a:bodyPr>
          <a:p>
            <a:pPr eaLnBrk="0" hangingPunct="0"/>
            <a:r>
              <a:rPr lang="en-US" altLang="en-US" sz="1800" b="1" u="sng" dirty="0">
                <a:latin typeface="Times New Roman" panose="02020603050405020304" pitchFamily="18" charset="0"/>
              </a:rPr>
              <a:t>Slide #4</a:t>
            </a:r>
            <a:endParaRPr lang="en-US" altLang="en-US" sz="2400" dirty="0">
              <a:latin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0</TotalTime>
  <Words>11760</Words>
  <Application>WPS 演示</Application>
  <PresentationFormat>宽屏</PresentationFormat>
  <Paragraphs>379</Paragraphs>
  <Slides>16</Slides>
  <Notes>0</Notes>
  <HiddenSlides>0</HiddenSlides>
  <MMClips>0</MMClips>
  <ScaleCrop>false</ScaleCrop>
  <HeadingPairs>
    <vt:vector size="8" baseType="variant">
      <vt:variant>
        <vt:lpstr>已用的字体</vt:lpstr>
      </vt:variant>
      <vt:variant>
        <vt:i4>14</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32" baseType="lpstr">
      <vt:lpstr>Arial</vt:lpstr>
      <vt:lpstr>宋体</vt:lpstr>
      <vt:lpstr>Wingdings</vt:lpstr>
      <vt:lpstr>Times New Roman</vt:lpstr>
      <vt:lpstr>MS PGothic</vt:lpstr>
      <vt:lpstr>MS Gothic</vt:lpstr>
      <vt:lpstr>Arial Unicode MS</vt:lpstr>
      <vt:lpstr>Arial Unicode MS</vt:lpstr>
      <vt:lpstr>Arial Black</vt:lpstr>
      <vt:lpstr>Calibri</vt:lpstr>
      <vt:lpstr>Monotype Sorts</vt:lpstr>
      <vt:lpstr>Monotype Sorts</vt:lpstr>
      <vt:lpstr>微软雅黑</vt:lpstr>
      <vt:lpstr>Wingdings</vt:lpstr>
      <vt:lpstr>802-11-Submission-16-9</vt:lpstr>
      <vt:lpstr>Word.Document.8</vt:lpstr>
      <vt:lpstr>PowerPoint 演示文稿</vt:lpstr>
      <vt:lpstr>IEEE 802.11 TGbd Teleconference</vt:lpstr>
      <vt:lpstr>PowerPoint 演示文稿</vt:lpstr>
      <vt:lpstr>Meeting Protocol, Attendance, Voting &amp; Document Status</vt:lpstr>
      <vt:lpstr>PowerPoint 演示文稿</vt:lpstr>
      <vt:lpstr>PowerPoint 演示文稿</vt:lpstr>
      <vt:lpstr>PowerPoint 演示文稿</vt:lpstr>
      <vt:lpstr>PowerPoint 演示文稿</vt:lpstr>
      <vt:lpstr>PowerPoint 演示文稿</vt:lpstr>
      <vt:lpstr>PowerPoint 演示文稿</vt:lpstr>
      <vt:lpstr>Guidline for Staw Polls during TG Teleconference</vt:lpstr>
      <vt:lpstr>PowerPoint 演示文稿</vt:lpstr>
      <vt:lpstr>D0.3 Plan and Comment Collection Process</vt:lpstr>
      <vt:lpstr>Timeline (Proposed Change)</vt:lpstr>
      <vt:lpstr>PowerPoint 演示文稿</vt:lpstr>
      <vt:lpstr>Teleconference Plan</vt:lpstr>
    </vt:vector>
  </TitlesOfParts>
  <Company>Marvell Semiconductor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11-16/1584r0</dc:title>
  <dc:creator>Nikola Serafimovski</dc:creator>
  <cp:keywords>March 2018</cp:keywords>
  <dc:subject>Task Group AY November 2015 Meeting Agenda</dc:subject>
  <cp:lastModifiedBy>Bo Sun</cp:lastModifiedBy>
  <cp:revision>4196</cp:revision>
  <cp:lastPrinted>2014-11-04T15:04:00Z</cp:lastPrinted>
  <dcterms:created xsi:type="dcterms:W3CDTF">2007-04-17T18:10:00Z</dcterms:created>
  <dcterms:modified xsi:type="dcterms:W3CDTF">2020-03-16T01:02:08Z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