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720" r:id="rId3"/>
    <p:sldId id="735" r:id="rId4"/>
    <p:sldId id="736" r:id="rId5"/>
    <p:sldId id="737" r:id="rId6"/>
    <p:sldId id="738" r:id="rId7"/>
    <p:sldId id="739" r:id="rId8"/>
    <p:sldId id="740" r:id="rId9"/>
    <p:sldId id="741" r:id="rId10"/>
    <p:sldId id="742" r:id="rId11"/>
    <p:sldId id="793" r:id="rId12"/>
    <p:sldId id="744" r:id="rId13"/>
    <p:sldId id="792" r:id="rId14"/>
    <p:sldId id="772" r:id="rId15"/>
    <p:sldId id="761" r:id="rId16"/>
    <p:sldId id="753" r:id="rId1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39"/>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handoutMaster" Target="handoutMasters/handoutMaster1.xml"/><Relationship Id="rId18" Type="http://schemas.openxmlformats.org/officeDocument/2006/relationships/notesMaster" Target="notesMasters/notesMaster1.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0449</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Mar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813"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20200317 Telecofnerence Agenda</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2020-03-12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Guidline for Staw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882078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for order and appoint secretary</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D0.3 plan and comment collection process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Liaison update</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smtClean="0">
                <a:ln>
                  <a:noFill/>
                </a:ln>
                <a:effectLst/>
                <a:uLnTx/>
                <a:uFillTx/>
                <a:sym typeface="+mn-ea"/>
              </a:rPr>
              <a:t>Progress report of comment on FCC 5.9 GHz NPRM and discussion during comment reply stage led by IEEE 802.18</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smtClean="0">
                <a:ln>
                  <a:noFill/>
                </a:ln>
                <a:effectLst/>
                <a:uLnTx/>
                <a:uFillTx/>
                <a:sym typeface="+mn-ea"/>
              </a:rPr>
              <a:t>Brief report of ITU-T CITS group meeting on Mar 6th </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11bd spec draft development report (TGbd Tech Editor)</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11-19/2045r2, tgbd editor's report (Bahar Sadeghi)</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TG timeline </a:t>
            </a:r>
            <a:r>
              <a:rPr lang="en-US" altLang="en-GB" noProof="0" dirty="0">
                <a:ln>
                  <a:noFill/>
                </a:ln>
                <a:effectLst/>
                <a:uLnTx/>
                <a:uFillTx/>
                <a:sym typeface="+mn-ea"/>
              </a:rPr>
              <a:t>review</a:t>
            </a:r>
            <a:endParaRPr lang="en-GB" altLang="en-US"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Presenting of technical submissions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Mar 20,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D0.3 Plan and Comment Collection Process</a:t>
            </a:r>
            <a:endParaRPr lang="en-US" altLang="zh-CN"/>
          </a:p>
        </p:txBody>
      </p:sp>
      <p:sp>
        <p:nvSpPr>
          <p:cNvPr id="3" name="文本占位符 2"/>
          <p:cNvSpPr>
            <a:spLocks noGrp="1"/>
          </p:cNvSpPr>
          <p:nvPr>
            <p:ph type="body" idx="1"/>
          </p:nvPr>
        </p:nvSpPr>
        <p:spPr>
          <a:xfrm>
            <a:off x="914400" y="1981200"/>
            <a:ext cx="10361930" cy="3528060"/>
          </a:xfrm>
        </p:spPr>
        <p:txBody>
          <a:bodyPr/>
          <a:p>
            <a:r>
              <a:rPr lang="en-US" altLang="zh-CN"/>
              <a:t>Chair Proposed Plan:</a:t>
            </a:r>
            <a:endParaRPr lang="en-US" altLang="zh-CN"/>
          </a:p>
          <a:p>
            <a:pPr marL="628650" lvl="1" indent="-285750">
              <a:buFont typeface="Arial" panose="020B0604020202020204" pitchFamily="34" charset="0"/>
              <a:buChar char="•"/>
            </a:pPr>
            <a:r>
              <a:rPr lang="en-US" altLang="zh-CN"/>
              <a:t>TGbd to start discussion of contributions and SPs aiming at modify IEEE P802.11bd D0.2 from Mar 17th.</a:t>
            </a:r>
            <a:endParaRPr lang="en-US" altLang="zh-CN"/>
          </a:p>
          <a:p>
            <a:pPr marL="628650" lvl="1" indent="-285750">
              <a:buFont typeface="Arial" panose="020B0604020202020204" pitchFamily="34" charset="0"/>
              <a:buChar char="•"/>
            </a:pPr>
            <a:r>
              <a:rPr lang="en-US" altLang="zh-CN"/>
              <a:t>TGbd tech editor to generate IEEE P802.11bd D3.0 based on D0.2 and a set of contributions presented in TCs before Mar 31st.</a:t>
            </a:r>
            <a:endParaRPr lang="en-US" altLang="zh-CN"/>
          </a:p>
          <a:p>
            <a:pPr marL="628650" lvl="1" indent="-285750">
              <a:buFont typeface="Arial" panose="020B0604020202020204" pitchFamily="34" charset="0"/>
              <a:buChar char="•"/>
            </a:pPr>
            <a:r>
              <a:rPr lang="en-US" altLang="zh-CN"/>
              <a:t>TGbd chair to request WG Chair to start a 20-day comment collection process for D0.3 from Apr 13th and cloase on May 2nd, assuming D0.3 will be ready and uploaded to member area before Apr 13th.</a:t>
            </a:r>
            <a:endParaRPr lang="en-US" altLang="zh-CN"/>
          </a:p>
          <a:p>
            <a:pPr marL="628650" lvl="1" indent="-285750">
              <a:buFont typeface="Arial" panose="020B0604020202020204" pitchFamily="34" charset="0"/>
              <a:buChar char="•"/>
            </a:pPr>
            <a:r>
              <a:rPr lang="en-US" altLang="zh-CN"/>
              <a:t>TGbd tech editor to arrange comment resolutions in the teleconference on May 5th, which gives the tech editor some time to prepare the comment excel and people to volunteer for resolutions.   </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Timeline (Proposed Change)</a:t>
            </a:r>
            <a:endParaRPr lang="zh-CN" altLang="en-US" sz="3200" dirty="0"/>
          </a:p>
        </p:txBody>
      </p:sp>
      <p:sp>
        <p:nvSpPr>
          <p:cNvPr id="3" name="内容占位符 2"/>
          <p:cNvSpPr>
            <a:spLocks noGrp="1"/>
          </p:cNvSpPr>
          <p:nvPr>
            <p:ph idx="1"/>
          </p:nvPr>
        </p:nvSpPr>
        <p:spPr>
          <a:xfrm>
            <a:off x="1752600" y="1898650"/>
            <a:ext cx="8382000" cy="4264660"/>
          </a:xfrm>
        </p:spPr>
        <p:txBody>
          <a:bodyPr vert="horz" wrap="square" lIns="92160" tIns="46080" rIns="92160" bIns="46080" numCol="1" anchor="t" anchorCtr="0" compatLnSpc="1">
            <a:noAutofit/>
          </a:bodyPr>
          <a:lstStyle/>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PAR approved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Dec </a:t>
            </a:r>
            <a:r>
              <a:rPr kumimoji="0" lang="en-US" altLang="en-US" sz="2200" b="1" i="0" u="none" strike="noStrike" kern="0" cap="none" spc="0" normalizeH="0" baseline="0" noProof="0" dirty="0">
                <a:ln>
                  <a:noFill/>
                </a:ln>
                <a:solidFill>
                  <a:srgbClr val="00B050"/>
                </a:solidFill>
                <a:effectLst/>
                <a:uLnTx/>
                <a:uFillTx/>
                <a:latin typeface="+mn-lt"/>
                <a:ea typeface="+mn-ea"/>
                <a:cs typeface="+mn-cs"/>
              </a:rPr>
              <a:t>2018</a:t>
            </a:r>
            <a:endParaRPr kumimoji="0" lang="en-US" altLang="en-US" sz="2200" b="1" i="0" u="none" strike="noStrike" kern="0" cap="none" spc="0" normalizeH="0" baseline="0" noProof="0" dirty="0">
              <a:ln>
                <a:noFill/>
              </a:ln>
              <a:solidFill>
                <a:srgbClr val="00B05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First TG meeting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Jan </a:t>
            </a:r>
            <a:r>
              <a:rPr kumimoji="0" lang="en-US" altLang="en-US" sz="2200" b="1" i="0" u="none" strike="noStrike" kern="0" cap="none" spc="0" normalizeH="0" baseline="0" noProof="0" dirty="0">
                <a:ln>
                  <a:noFill/>
                </a:ln>
                <a:solidFill>
                  <a:srgbClr val="00B050"/>
                </a:solidFill>
                <a:effectLst/>
                <a:uLnTx/>
                <a:uFillTx/>
                <a:latin typeface="+mn-lt"/>
                <a:ea typeface="+mn-ea"/>
                <a:cs typeface="+mn-cs"/>
              </a:rPr>
              <a:t>2019</a:t>
            </a:r>
            <a:endParaRPr kumimoji="0" lang="en-US" altLang="en-US" sz="2200" b="1" i="0" u="none" strike="noStrike" kern="0" cap="none" spc="0" normalizeH="0" baseline="0" noProof="0" dirty="0">
              <a:ln>
                <a:noFill/>
              </a:ln>
              <a:solidFill>
                <a:srgbClr val="00B05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D0.1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B050"/>
                </a:solidFill>
                <a:effectLst/>
                <a:uLnTx/>
                <a:uFillTx/>
                <a:latin typeface="+mn-lt"/>
                <a:ea typeface="+mn-ea"/>
                <a:cs typeface="+mn-cs"/>
                <a:sym typeface="Wingdings" panose="05000000000000000000" pitchFamily="2" charset="2"/>
              </a:rPr>
              <a:t>2019</a:t>
            </a:r>
            <a:endParaRPr kumimoji="0" lang="en-US" altLang="en-US" sz="2200" b="1" i="0" u="none" strike="noStrike" kern="0" cap="none" spc="0" normalizeH="0" baseline="0" noProof="0" dirty="0">
              <a:ln>
                <a:noFill/>
              </a:ln>
              <a:solidFill>
                <a:srgbClr val="0070C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D1.0 Letter Ballot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Mar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  	</a:t>
            </a:r>
            <a:r>
              <a:rPr kumimoji="0" lang="en-US" altLang="en-US" sz="2200" b="1"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sym typeface="Wingdings" panose="05000000000000000000" pitchFamily="2" charset="2"/>
              </a:rPr>
              <a:t>→</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 	Jul 2020 </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D2.0 LB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Jul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		Nov 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Form Sponsor Ballot Pool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Sep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lang="en-US" altLang="en-US" sz="2200" noProof="0" dirty="0">
                <a:ln>
                  <a:noFill/>
                </a:ln>
                <a:effectLst/>
                <a:uLnTx/>
                <a:uFillTx/>
                <a:sym typeface="Wingdings" panose="05000000000000000000" pitchFamily="2" charset="2"/>
              </a:rPr>
              <a:t>Jan 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D3.0 LB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Sep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Jan 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D3.0 unchanged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Mar 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Initial Sponsor Ballot (D4.0)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Jan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lang="en-US" altLang="en-US" sz="2200" noProof="0" dirty="0">
                <a:ln>
                  <a:noFill/>
                </a:ln>
                <a:effectLst/>
                <a:uLnTx/>
                <a:uFillTx/>
                <a:sym typeface="Wingdings" panose="05000000000000000000" pitchFamily="2" charset="2"/>
              </a:rPr>
              <a:t>May 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Final 802.11 WG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Mar 2022</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802 EC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Mar 2022</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err="1">
                <a:ln>
                  <a:noFill/>
                </a:ln>
                <a:solidFill>
                  <a:srgbClr val="000000"/>
                </a:solidFill>
                <a:effectLst/>
                <a:uLnTx/>
                <a:uFillTx/>
                <a:latin typeface="+mn-lt"/>
                <a:ea typeface="+mn-ea"/>
                <a:cs typeface="+mn-cs"/>
              </a:rPr>
              <a:t>RevCom</a:t>
            </a:r>
            <a:r>
              <a:rPr kumimoji="0" lang="en-US" altLang="en-US" sz="2200" b="1" i="0" u="none" strike="noStrike" kern="0" cap="none" spc="0" normalizeH="0" baseline="0" noProof="0" dirty="0">
                <a:ln>
                  <a:noFill/>
                </a:ln>
                <a:solidFill>
                  <a:srgbClr val="000000"/>
                </a:solidFill>
                <a:effectLst/>
                <a:uLnTx/>
                <a:uFillTx/>
                <a:latin typeface="+mn-lt"/>
                <a:ea typeface="+mn-ea"/>
                <a:cs typeface="+mn-cs"/>
              </a:rPr>
              <a:t> and SASB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Dec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Apr 2022</a:t>
            </a:r>
            <a:endParaRPr kumimoji="0" lang="en-US" altLang="zh-CN" sz="2000" b="1" i="0" u="none" strike="noStrike" kern="0" cap="none" spc="0" normalizeH="0" baseline="0" noProof="0" dirty="0" smtClean="0">
              <a:ln>
                <a:noFill/>
              </a:ln>
              <a:solidFill>
                <a:srgbClr val="000000"/>
              </a:solidFill>
              <a:effectLst/>
              <a:uLnTx/>
              <a:uFillTx/>
              <a:latin typeface="+mn-lt"/>
              <a:ea typeface="+mn-ea"/>
              <a:cs typeface="+mn-cs"/>
            </a:endParaRPr>
          </a:p>
        </p:txBody>
      </p:sp>
      <p:sp>
        <p:nvSpPr>
          <p:cNvPr id="35843"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5844"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06513" y="2592388"/>
          <a:ext cx="9677400" cy="2868295"/>
        </p:xfrm>
        <a:graphic>
          <a:graphicData uri="http://schemas.openxmlformats.org/drawingml/2006/table">
            <a:tbl>
              <a:tblPr firstRow="1" bandRow="1">
                <a:tableStyleId>{5C22544A-7EE6-4342-B048-85BDC9FD1C3A}</a:tableStyleId>
              </a:tblPr>
              <a:tblGrid>
                <a:gridCol w="914401"/>
                <a:gridCol w="1705610"/>
                <a:gridCol w="5349240"/>
                <a:gridCol w="1708149"/>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8792">
                <a:tc>
                  <a:txBody>
                    <a:bodyPr/>
                    <a:lstStyle/>
                    <a:p>
                      <a:r>
                        <a:rPr lang="en-US" altLang="zh-CN" sz="1200" u="sng" dirty="0" smtClean="0"/>
                        <a:t>11-19/1299</a:t>
                      </a:r>
                      <a:endParaRPr lang="en-US" altLang="zh-CN" sz="1200" u="sng" dirty="0" smtClean="0"/>
                    </a:p>
                  </a:txBody>
                  <a:tcPr marL="36000" marR="36000" marT="17972" marB="17972"/>
                </a:tc>
                <a:tc>
                  <a:txBody>
                    <a:bodyPr/>
                    <a:lstStyle/>
                    <a:p>
                      <a:r>
                        <a:rPr lang="en-US" altLang="zh-CN" sz="1200" u="sng" dirty="0" smtClean="0"/>
                        <a:t>Sean</a:t>
                      </a:r>
                      <a:r>
                        <a:rPr lang="en-US" altLang="zh-CN" sz="1200" u="sng" baseline="0" dirty="0" smtClean="0"/>
                        <a:t> Coffey (</a:t>
                      </a:r>
                      <a:r>
                        <a:rPr lang="en-US" altLang="zh-CN" sz="1200" u="sng" baseline="0" dirty="0" err="1" smtClean="0"/>
                        <a:t>Realtek</a:t>
                      </a:r>
                      <a:r>
                        <a:rPr lang="en-US" altLang="zh-CN" sz="1200" u="sng" baseline="0" dirty="0" smtClean="0"/>
                        <a:t>)</a:t>
                      </a:r>
                      <a:endParaRPr lang="zh-CN" altLang="en-US" sz="1200" u="sng" dirty="0"/>
                    </a:p>
                  </a:txBody>
                  <a:tcPr marL="36000" marR="36000" marT="17972" marB="17972"/>
                </a:tc>
                <a:tc>
                  <a:txBody>
                    <a:bodyPr/>
                    <a:lstStyle/>
                    <a:p>
                      <a:r>
                        <a:rPr lang="en-US" altLang="zh-CN" sz="1200" u="sng" dirty="0" smtClean="0"/>
                        <a:t>Extended</a:t>
                      </a:r>
                      <a:r>
                        <a:rPr lang="en-US" altLang="zh-CN" sz="1200" u="sng" baseline="0" dirty="0" smtClean="0"/>
                        <a:t> rate modes in 11bd</a:t>
                      </a:r>
                      <a:endParaRPr lang="zh-CN" altLang="en-US" sz="1200" u="sng" dirty="0"/>
                    </a:p>
                  </a:txBody>
                  <a:tcPr marL="36000" marR="36000" marT="17972" marB="17972"/>
                </a:tc>
                <a:tc>
                  <a:txBody>
                    <a:bodyPr/>
                    <a:lstStyle/>
                    <a:p>
                      <a:r>
                        <a:rPr lang="en-US" altLang="zh-CN" sz="1200" u="sng" dirty="0" smtClean="0"/>
                        <a:t>PHY</a:t>
                      </a:r>
                      <a:endParaRPr lang="en-US" altLang="zh-CN" sz="1200" u="sng" dirty="0" smtClean="0"/>
                    </a:p>
                  </a:txBody>
                  <a:tcPr marL="36000" marR="36000" marT="17972" marB="17972"/>
                </a:tc>
              </a:tr>
              <a:tr h="218792">
                <a:tc>
                  <a:txBody>
                    <a:bodyPr/>
                    <a:p>
                      <a:r>
                        <a:rPr lang="en-US" altLang="zh-CN" sz="1200" dirty="0" smtClean="0">
                          <a:solidFill>
                            <a:srgbClr val="FFC000"/>
                          </a:solidFill>
                        </a:rPr>
                        <a:t>11-19/1847</a:t>
                      </a:r>
                      <a:endParaRPr lang="zh-CN" altLang="en-US" sz="1200" dirty="0">
                        <a:solidFill>
                          <a:srgbClr val="FFC000"/>
                        </a:solidFill>
                      </a:endParaRPr>
                    </a:p>
                  </a:txBody>
                  <a:tcPr marL="36000" marR="36000" marT="17972" marB="17972"/>
                </a:tc>
                <a:tc>
                  <a:txBody>
                    <a:bodyPr/>
                    <a:p>
                      <a:r>
                        <a:rPr lang="en-US" altLang="zh-CN" sz="1200" dirty="0" err="1" smtClean="0">
                          <a:solidFill>
                            <a:srgbClr val="FFC000"/>
                          </a:solidFill>
                        </a:rPr>
                        <a:t>Insun</a:t>
                      </a:r>
                      <a:r>
                        <a:rPr lang="en-US" altLang="zh-CN" sz="1200" dirty="0" smtClean="0">
                          <a:solidFill>
                            <a:srgbClr val="FFC000"/>
                          </a:solidFill>
                        </a:rPr>
                        <a:t> (LGE)</a:t>
                      </a:r>
                      <a:endParaRPr lang="zh-CN" altLang="en-US" sz="1200" dirty="0">
                        <a:solidFill>
                          <a:srgbClr val="FFC000"/>
                        </a:solidFill>
                      </a:endParaRPr>
                    </a:p>
                  </a:txBody>
                  <a:tcPr marL="36000" marR="36000" marT="17972" marB="17972"/>
                </a:tc>
                <a:tc>
                  <a:txBody>
                    <a:bodyPr/>
                    <a:p>
                      <a:r>
                        <a:rPr lang="en-US" altLang="zh-CN" sz="1200" kern="1200" dirty="0" smtClean="0">
                          <a:solidFill>
                            <a:srgbClr val="FFC000"/>
                          </a:solidFill>
                          <a:latin typeface="+mn-lt"/>
                          <a:ea typeface="+mn-ea"/>
                          <a:cs typeface="+mn-cs"/>
                        </a:rPr>
                        <a:t>Discussion on PHY/MAC Signaling for Adaptive Repetition of 11p PPDU in 11bd</a:t>
                      </a:r>
                      <a:endParaRPr lang="zh-CN" altLang="en-US" sz="1200" kern="1200" dirty="0">
                        <a:solidFill>
                          <a:srgbClr val="FFC000"/>
                        </a:solidFill>
                        <a:latin typeface="+mn-lt"/>
                        <a:ea typeface="+mn-ea"/>
                        <a:cs typeface="+mn-cs"/>
                      </a:endParaRPr>
                    </a:p>
                  </a:txBody>
                  <a:tcPr marL="36000" marR="36000" marT="17972" marB="17972"/>
                </a:tc>
                <a:tc>
                  <a:txBody>
                    <a:bodyPr/>
                    <a:p>
                      <a:r>
                        <a:rPr lang="en-US" altLang="zh-CN" sz="1200" dirty="0" smtClean="0">
                          <a:solidFill>
                            <a:srgbClr val="FFC000"/>
                          </a:solidFill>
                        </a:rPr>
                        <a:t>TG</a:t>
                      </a:r>
                      <a:endParaRPr lang="zh-CN" altLang="en-US" sz="1200" dirty="0">
                        <a:solidFill>
                          <a:srgbClr val="FFC000"/>
                        </a:solidFill>
                      </a:endParaRPr>
                    </a:p>
                  </a:txBody>
                  <a:tcPr marL="36000" marR="36000" marT="17972" marB="17972"/>
                </a:tc>
              </a:tr>
              <a:tr h="218792">
                <a:tc>
                  <a:txBody>
                    <a:bodyPr/>
                    <a:p>
                      <a:r>
                        <a:rPr lang="en-US" altLang="zh-CN" sz="1200" dirty="0" smtClean="0">
                          <a:solidFill>
                            <a:srgbClr val="FFC000"/>
                          </a:solidFill>
                        </a:rPr>
                        <a:t>11-19/1946</a:t>
                      </a:r>
                      <a:endParaRPr lang="en-US" altLang="zh-CN" sz="1200" dirty="0" smtClean="0">
                        <a:solidFill>
                          <a:srgbClr val="FFC000"/>
                        </a:solidFill>
                      </a:endParaRPr>
                    </a:p>
                  </a:txBody>
                  <a:tcPr marL="35994" marR="35994" marT="17984" marB="17984"/>
                </a:tc>
                <a:tc>
                  <a:txBody>
                    <a:bodyPr/>
                    <a:p>
                      <a:r>
                        <a:rPr lang="en-US" altLang="zh-CN" sz="1200" dirty="0" err="1" smtClean="0">
                          <a:solidFill>
                            <a:srgbClr val="FFC000"/>
                          </a:solidFill>
                        </a:rPr>
                        <a:t>Alessio</a:t>
                      </a:r>
                      <a:r>
                        <a:rPr lang="en-US" altLang="zh-CN" sz="1200" dirty="0" smtClean="0">
                          <a:solidFill>
                            <a:srgbClr val="FFC000"/>
                          </a:solidFill>
                        </a:rPr>
                        <a:t> </a:t>
                      </a:r>
                      <a:r>
                        <a:rPr lang="en-US" altLang="zh-CN" sz="1200" dirty="0" err="1" smtClean="0">
                          <a:solidFill>
                            <a:srgbClr val="FFC000"/>
                          </a:solidFill>
                        </a:rPr>
                        <a:t>Filippi</a:t>
                      </a:r>
                      <a:r>
                        <a:rPr lang="en-US" altLang="zh-CN" sz="1200" baseline="0" dirty="0" smtClean="0">
                          <a:solidFill>
                            <a:srgbClr val="FFC000"/>
                          </a:solidFill>
                        </a:rPr>
                        <a:t> (NXP)</a:t>
                      </a:r>
                      <a:endParaRPr lang="en-US" altLang="zh-CN" sz="1200" baseline="0" dirty="0" smtClean="0">
                        <a:solidFill>
                          <a:srgbClr val="FFC000"/>
                        </a:solidFill>
                      </a:endParaRPr>
                    </a:p>
                  </a:txBody>
                  <a:tcPr marL="35994" marR="35994" marT="17984" marB="17984"/>
                </a:tc>
                <a:tc>
                  <a:txBody>
                    <a:bodyPr/>
                    <a:p>
                      <a:pPr marL="0" algn="l" defTabSz="914400" rtl="0" eaLnBrk="1" latinLnBrk="0" hangingPunct="1"/>
                      <a:r>
                        <a:rPr lang="en-US" altLang="zh-CN" sz="1200" kern="1200" dirty="0" smtClean="0">
                          <a:solidFill>
                            <a:srgbClr val="FFC000"/>
                          </a:solidFill>
                          <a:latin typeface="+mn-lt"/>
                          <a:ea typeface="+mn-ea"/>
                          <a:cs typeface="+mn-cs"/>
                        </a:rPr>
                        <a:t>Detection of adaptive repetitions</a:t>
                      </a:r>
                      <a:endParaRPr lang="en-US" altLang="zh-CN" sz="1200" kern="1200" dirty="0" smtClean="0">
                        <a:solidFill>
                          <a:srgbClr val="FFC000"/>
                        </a:solidFill>
                        <a:latin typeface="+mn-lt"/>
                        <a:ea typeface="+mn-ea"/>
                        <a:cs typeface="+mn-cs"/>
                      </a:endParaRPr>
                    </a:p>
                  </a:txBody>
                  <a:tcPr marL="35994" marR="35994" marT="17984" marB="17984"/>
                </a:tc>
                <a:tc>
                  <a:txBody>
                    <a:bodyPr/>
                    <a:p>
                      <a:r>
                        <a:rPr lang="en-US" altLang="zh-CN" sz="1200" dirty="0" smtClean="0">
                          <a:solidFill>
                            <a:srgbClr val="FFC000"/>
                          </a:solidFill>
                        </a:rPr>
                        <a:t>TG</a:t>
                      </a:r>
                      <a:endParaRPr lang="en-US" altLang="zh-CN" sz="1200" dirty="0" smtClean="0">
                        <a:solidFill>
                          <a:srgbClr val="FFC000"/>
                        </a:solidFill>
                      </a:endParaRPr>
                    </a:p>
                  </a:txBody>
                  <a:tcPr marL="35994" marR="35994" marT="17984" marB="17984"/>
                </a:tc>
              </a:tr>
              <a:tr h="218792">
                <a:tc>
                  <a:txBody>
                    <a:bodyPr/>
                    <a:lstStyle/>
                    <a:p>
                      <a:pPr>
                        <a:buNone/>
                      </a:pPr>
                      <a:r>
                        <a:rPr lang="en-US" altLang="zh-CN" sz="1200" dirty="0">
                          <a:solidFill>
                            <a:schemeClr val="tx1"/>
                          </a:solidFill>
                        </a:rPr>
                        <a:t>11-20/0100</a:t>
                      </a:r>
                      <a:endParaRPr lang="en-US" altLang="zh-CN" sz="1200" dirty="0">
                        <a:solidFill>
                          <a:schemeClr val="tx1"/>
                        </a:solidFill>
                      </a:endParaRPr>
                    </a:p>
                  </a:txBody>
                  <a:tcPr marL="36000" marR="36000" marT="17972" marB="17972"/>
                </a:tc>
                <a:tc>
                  <a:txBody>
                    <a:bodyPr/>
                    <a:lstStyle/>
                    <a:p>
                      <a:pPr>
                        <a:buNone/>
                      </a:pPr>
                      <a:r>
                        <a:rPr lang="en-US" altLang="zh-CN" sz="1200" dirty="0">
                          <a:solidFill>
                            <a:schemeClr val="tx1"/>
                          </a:solidFill>
                        </a:rPr>
                        <a:t>Rui Yang (InterDigital)</a:t>
                      </a:r>
                      <a:endParaRPr lang="en-US" altLang="zh-CN" sz="1200" dirty="0">
                        <a:solidFill>
                          <a:schemeClr val="tx1"/>
                        </a:solidFill>
                      </a:endParaRPr>
                    </a:p>
                  </a:txBody>
                  <a:tcPr marL="36000" marR="36000" marT="17972" marB="17972"/>
                </a:tc>
                <a:tc>
                  <a:txBody>
                    <a:bodyPr/>
                    <a:lstStyle/>
                    <a:p>
                      <a:pPr>
                        <a:buNone/>
                      </a:pPr>
                      <a:r>
                        <a:rPr lang="zh-CN" altLang="en-US" sz="1200" kern="1200" dirty="0">
                          <a:solidFill>
                            <a:schemeClr val="tx1"/>
                          </a:solidFill>
                          <a:latin typeface="+mn-lt"/>
                          <a:ea typeface="+mn-ea"/>
                          <a:cs typeface="+mn-cs"/>
                        </a:rPr>
                        <a:t>Follow-Up on PHY Signaling for Adaptive Repetition of 11p PPDU</a:t>
                      </a:r>
                      <a:endParaRPr lang="zh-CN" altLang="en-US" sz="1200" kern="1200" dirty="0">
                        <a:solidFill>
                          <a:schemeClr val="tx1"/>
                        </a:solidFill>
                        <a:latin typeface="+mn-lt"/>
                        <a:ea typeface="+mn-ea"/>
                        <a:cs typeface="+mn-cs"/>
                      </a:endParaRPr>
                    </a:p>
                  </a:txBody>
                  <a:tcPr marL="36000" marR="36000" marT="17972" marB="17972"/>
                </a:tc>
                <a:tc>
                  <a:txBody>
                    <a:bodyPr/>
                    <a:lstStyle/>
                    <a:p>
                      <a:pPr>
                        <a:buNone/>
                      </a:pPr>
                      <a:r>
                        <a:rPr lang="en-US" altLang="zh-CN" sz="1200" dirty="0">
                          <a:solidFill>
                            <a:schemeClr val="tx1"/>
                          </a:solidFill>
                        </a:rPr>
                        <a:t>TG (defer to Mar 20)</a:t>
                      </a:r>
                      <a:endParaRPr lang="en-US" altLang="zh-CN" sz="1200" dirty="0">
                        <a:solidFill>
                          <a:schemeClr val="tx1"/>
                        </a:solidFill>
                      </a:endParaRPr>
                    </a:p>
                  </a:txBody>
                  <a:tcPr marL="36000" marR="36000" marT="17972" marB="17972"/>
                </a:tc>
              </a:tr>
              <a:tr h="218792">
                <a:tc>
                  <a:txBody>
                    <a:bodyPr/>
                    <a:lstStyle/>
                    <a:p>
                      <a:r>
                        <a:rPr lang="en-US" altLang="zh-CN" sz="1200" dirty="0" smtClean="0">
                          <a:solidFill>
                            <a:schemeClr val="tx1"/>
                          </a:solidFill>
                        </a:rPr>
                        <a:t>11-20/0464</a:t>
                      </a:r>
                      <a:endParaRPr lang="en-US" altLang="zh-CN" sz="1200" dirty="0" smtClean="0">
                        <a:solidFill>
                          <a:schemeClr val="tx1"/>
                        </a:solidFill>
                      </a:endParaRPr>
                    </a:p>
                  </a:txBody>
                  <a:tcPr marL="35994" marR="35994" marT="17984" marB="17984"/>
                </a:tc>
                <a:tc>
                  <a:txBody>
                    <a:bodyPr/>
                    <a:lstStyle/>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Draft spec text Update for Section D2.3 (Annex D)</a:t>
                      </a:r>
                      <a:endParaRPr lang="en-US" altLang="zh-CN" sz="1200" kern="1200" dirty="0" smtClean="0">
                        <a:solidFill>
                          <a:schemeClr val="tx1"/>
                        </a:solidFill>
                        <a:latin typeface="+mn-lt"/>
                        <a:ea typeface="+mn-ea"/>
                        <a:cs typeface="+mn-cs"/>
                      </a:endParaRPr>
                    </a:p>
                  </a:txBody>
                  <a:tcPr marL="35994" marR="35994" marT="17984" marB="17984"/>
                </a:tc>
                <a:tc>
                  <a:txBody>
                    <a:bodyPr/>
                    <a:lstStyle/>
                    <a:p>
                      <a:r>
                        <a:rPr lang="en-US" altLang="zh-CN" sz="1200" dirty="0">
                          <a:solidFill>
                            <a:schemeClr val="tx1"/>
                          </a:solidFill>
                          <a:sym typeface="+mn-ea"/>
                        </a:rPr>
                        <a:t>Spec text proposal</a:t>
                      </a:r>
                      <a:endParaRPr lang="en-US" altLang="zh-CN" sz="1200" dirty="0" smtClean="0">
                        <a:solidFill>
                          <a:schemeClr val="tx1"/>
                        </a:solidFill>
                      </a:endParaRPr>
                    </a:p>
                  </a:txBody>
                  <a:tcPr marL="35994" marR="35994" marT="17984" marB="17984"/>
                </a:tc>
              </a:tr>
              <a:tr h="218792">
                <a:tc>
                  <a:txBody>
                    <a:bodyPr/>
                    <a:lstStyle/>
                    <a:p>
                      <a:r>
                        <a:rPr lang="en-US" altLang="zh-CN" sz="1200" dirty="0" smtClean="0">
                          <a:solidFill>
                            <a:schemeClr val="tx1"/>
                          </a:solidFill>
                        </a:rPr>
                        <a:t>11-20/0465</a:t>
                      </a:r>
                      <a:endParaRPr lang="en-US" altLang="zh-CN" sz="1200" dirty="0" smtClean="0">
                        <a:solidFill>
                          <a:schemeClr val="tx1"/>
                        </a:solidFill>
                      </a:endParaRPr>
                    </a:p>
                  </a:txBody>
                  <a:tcPr marL="35994" marR="35994" marT="17984" marB="17984"/>
                </a:tc>
                <a:tc>
                  <a:txBody>
                    <a:bodyPr/>
                    <a:lstStyle/>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Draft spec text Update for Section 32.3.8 (Data field)</a:t>
                      </a:r>
                      <a:endParaRPr lang="en-US" altLang="zh-CN" sz="1200" kern="1200" dirty="0" smtClean="0">
                        <a:solidFill>
                          <a:schemeClr val="tx1"/>
                        </a:solidFill>
                        <a:latin typeface="+mn-lt"/>
                        <a:ea typeface="+mn-ea"/>
                        <a:cs typeface="+mn-cs"/>
                      </a:endParaRPr>
                    </a:p>
                  </a:txBody>
                  <a:tcPr marL="35994" marR="35994" marT="17984" marB="17984"/>
                </a:tc>
                <a:tc>
                  <a:txBody>
                    <a:bodyPr/>
                    <a:lstStyle/>
                    <a:p>
                      <a:r>
                        <a:rPr lang="en-US" altLang="zh-CN" sz="1200" dirty="0">
                          <a:solidFill>
                            <a:schemeClr val="tx1"/>
                          </a:solidFill>
                          <a:sym typeface="+mn-ea"/>
                        </a:rPr>
                        <a:t>Spec text proposal</a:t>
                      </a:r>
                      <a:endParaRPr lang="zh-CN" altLang="en-US" sz="1200" dirty="0">
                        <a:solidFill>
                          <a:schemeClr val="tx1"/>
                        </a:solidFill>
                      </a:endParaRPr>
                    </a:p>
                  </a:txBody>
                  <a:tcPr marL="35994" marR="35994" marT="17984" marB="17984"/>
                </a:tc>
              </a:tr>
              <a:tr h="219075">
                <a:tc>
                  <a:txBody>
                    <a:bodyPr/>
                    <a:p>
                      <a:pPr>
                        <a:buNone/>
                      </a:pPr>
                      <a:r>
                        <a:rPr lang="en-US" altLang="zh-CN" sz="1200" dirty="0">
                          <a:solidFill>
                            <a:schemeClr val="tx1"/>
                          </a:solidFill>
                        </a:rPr>
                        <a:t>11-20/0451</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NGV-SIG-CRC</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TG</a:t>
                      </a:r>
                      <a:endParaRPr lang="en-US" altLang="zh-CN" sz="1200" dirty="0">
                        <a:solidFill>
                          <a:schemeClr val="tx1"/>
                        </a:solidFill>
                      </a:endParaRPr>
                    </a:p>
                  </a:txBody>
                  <a:tcPr marL="36000" marR="36000" marT="17972" marB="17972"/>
                </a:tc>
              </a:tr>
              <a:tr h="219075">
                <a:tc>
                  <a:txBody>
                    <a:bodyPr/>
                    <a:p>
                      <a:pPr>
                        <a:buNone/>
                      </a:pPr>
                      <a:r>
                        <a:rPr lang="en-US" altLang="zh-CN" sz="1200" dirty="0">
                          <a:solidFill>
                            <a:schemeClr val="tx1"/>
                          </a:solidFill>
                        </a:rPr>
                        <a:t>11-20/0452</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spec change for NGV-SIG CRC</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sym typeface="+mn-ea"/>
                        </a:rPr>
                        <a:t>Spec text proposal</a:t>
                      </a:r>
                      <a:endParaRPr lang="zh-CN" altLang="en-US" sz="1200" dirty="0">
                        <a:solidFill>
                          <a:schemeClr val="tx1"/>
                        </a:solidFill>
                      </a:endParaRPr>
                    </a:p>
                  </a:txBody>
                  <a:tcPr marL="36000" marR="36000" marT="17972" marB="17972"/>
                </a:tc>
              </a:tr>
              <a:tr h="219075">
                <a:tc>
                  <a:txBody>
                    <a:bodyPr/>
                    <a:p>
                      <a:pPr>
                        <a:buNone/>
                      </a:pPr>
                      <a:r>
                        <a:rPr lang="en-US" altLang="zh-CN" sz="1200" dirty="0">
                          <a:solidFill>
                            <a:schemeClr val="tx1"/>
                          </a:solidFill>
                        </a:rPr>
                        <a:t>11-20/0453</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NGV GI LTF</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TG</a:t>
                      </a:r>
                      <a:endParaRPr lang="en-US" altLang="zh-CN" sz="1200" dirty="0">
                        <a:solidFill>
                          <a:schemeClr val="tx1"/>
                        </a:solidFill>
                      </a:endParaRPr>
                    </a:p>
                  </a:txBody>
                  <a:tcPr marL="36000" marR="36000" marT="17972" marB="17972"/>
                </a:tc>
              </a:tr>
              <a:tr h="219075">
                <a:tc>
                  <a:txBody>
                    <a:bodyPr/>
                    <a:lstStyle/>
                    <a:p>
                      <a:pPr>
                        <a:buNone/>
                      </a:pPr>
                      <a:r>
                        <a:rPr lang="en-US" altLang="zh-CN" sz="1200" dirty="0">
                          <a:solidFill>
                            <a:schemeClr val="tx1"/>
                          </a:solidFill>
                        </a:rPr>
                        <a:t>11-20/0454</a:t>
                      </a:r>
                      <a:endParaRPr lang="en-US" altLang="zh-CN" sz="1200" dirty="0">
                        <a:solidFill>
                          <a:schemeClr val="tx1"/>
                        </a:solidFill>
                      </a:endParaRPr>
                    </a:p>
                  </a:txBody>
                  <a:tcPr marL="36000" marR="36000" marT="17972" marB="17972"/>
                </a:tc>
                <a:tc>
                  <a:txBody>
                    <a:bodyPr/>
                    <a:lstStyle/>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lstStyle/>
                    <a:p>
                      <a:r>
                        <a:rPr lang="en-US" altLang="zh-CN" sz="1200" kern="1200" dirty="0">
                          <a:solidFill>
                            <a:schemeClr val="tx1"/>
                          </a:solidFill>
                          <a:latin typeface="+mn-lt"/>
                          <a:ea typeface="+mn-ea"/>
                          <a:cs typeface="+mn-cs"/>
                        </a:rPr>
                        <a:t>spec change related to GI NGV LTF</a:t>
                      </a:r>
                      <a:endParaRPr lang="en-US" altLang="zh-CN"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18792">
                <a:tc>
                  <a:txBody>
                    <a:bodyPr/>
                    <a:lstStyle/>
                    <a:p>
                      <a:r>
                        <a:rPr lang="en-US" altLang="zh-CN" sz="1200" dirty="0">
                          <a:solidFill>
                            <a:schemeClr val="tx1"/>
                          </a:solidFill>
                        </a:rPr>
                        <a:t>11-20/0476</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Miguel Lopez (Ericsson)</a:t>
                      </a:r>
                      <a:endParaRPr lang="en-US" altLang="zh-CN" sz="1200" dirty="0">
                        <a:solidFill>
                          <a:schemeClr val="tx1"/>
                        </a:solidFill>
                      </a:endParaRPr>
                    </a:p>
                  </a:txBody>
                  <a:tcPr marL="36000" marR="36000" marT="17972" marB="17972"/>
                </a:tc>
                <a:tc>
                  <a:txBody>
                    <a:bodyPr/>
                    <a:lstStyle/>
                    <a:p>
                      <a:pPr marL="0" algn="l" defTabSz="914400" rtl="0" eaLnBrk="1" latinLnBrk="0" hangingPunct="1"/>
                      <a:r>
                        <a:rPr lang="en-US" altLang="zh-CN" sz="1200" kern="1200" dirty="0">
                          <a:solidFill>
                            <a:schemeClr val="tx1"/>
                          </a:solidFill>
                          <a:latin typeface="+mn-lt"/>
                          <a:ea typeface="+mn-ea"/>
                          <a:cs typeface="+mn-cs"/>
                        </a:rPr>
                        <a:t>Remark on PPDUs with midambles</a:t>
                      </a:r>
                      <a:endParaRPr lang="en-US" altLang="zh-CN"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TG</a:t>
                      </a:r>
                      <a:endParaRPr lang="en-US" altLang="zh-CN" sz="1200" dirty="0">
                        <a:solidFill>
                          <a:schemeClr val="tx1"/>
                        </a:solidFill>
                      </a:endParaRPr>
                    </a:p>
                  </a:txBody>
                  <a:tcPr marL="36000" marR="36000" marT="17972" marB="17972"/>
                </a:tc>
              </a:tr>
              <a:tr h="241514">
                <a:tc>
                  <a:txBody>
                    <a:bodyPr/>
                    <a:lstStyle/>
                    <a:p>
                      <a:endParaRPr lang="zh-CN" altLang="en-US" sz="1200" dirty="0">
                        <a:solidFill>
                          <a:schemeClr val="tx1"/>
                        </a:solidFill>
                      </a:endParaRPr>
                    </a:p>
                  </a:txBody>
                  <a:tcPr marL="36000" marR="36000" marT="17972" marB="17972"/>
                </a:tc>
                <a:tc>
                  <a:txBody>
                    <a:bodyPr/>
                    <a:lstStyle/>
                    <a:p>
                      <a:endParaRPr lang="zh-CN" altLang="en-US" sz="1200" dirty="0">
                        <a:solidFill>
                          <a:schemeClr val="tx1"/>
                        </a:solidFill>
                      </a:endParaRPr>
                    </a:p>
                  </a:txBody>
                  <a:tcPr marL="36000" marR="36000" marT="17972" marB="17972"/>
                </a:tc>
                <a:tc>
                  <a:txBody>
                    <a:bodyPr/>
                    <a:lstStyle/>
                    <a:p>
                      <a:endParaRPr lang="zh-CN" altLang="en-US" sz="1200" kern="1200" dirty="0">
                        <a:solidFill>
                          <a:schemeClr val="tx1"/>
                        </a:solidFill>
                        <a:latin typeface="+mn-lt"/>
                        <a:ea typeface="+mn-ea"/>
                        <a:cs typeface="+mn-cs"/>
                      </a:endParaRPr>
                    </a:p>
                  </a:txBody>
                  <a:tcPr marL="36000" marR="36000" marT="17972" marB="17972"/>
                </a:tc>
                <a:tc>
                  <a:txBody>
                    <a:bodyPr/>
                    <a:lstStyle/>
                    <a:p>
                      <a:endParaRPr lang="zh-CN" altLang="en-US" sz="1200" dirty="0">
                        <a:solidFill>
                          <a:schemeClr val="tx1"/>
                        </a:solidFill>
                      </a:endParaRPr>
                    </a:p>
                  </a:txBody>
                  <a:tcPr marL="36000" marR="36000" marT="17972" marB="17972"/>
                </a:tc>
              </a:tr>
            </a:tbl>
          </a:graphicData>
        </a:graphic>
      </p:graphicFrame>
      <p:sp>
        <p:nvSpPr>
          <p:cNvPr id="26692" name="文本框 1"/>
          <p:cNvSpPr txBox="1"/>
          <p:nvPr/>
        </p:nvSpPr>
        <p:spPr>
          <a:xfrm>
            <a:off x="929005" y="5902960"/>
            <a:ext cx="1061275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(11-19/2045)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
        <p:nvSpPr>
          <p:cNvPr id="2" name="文本框 1"/>
          <p:cNvSpPr txBox="1"/>
          <p:nvPr/>
        </p:nvSpPr>
        <p:spPr>
          <a:xfrm>
            <a:off x="1306513" y="5550218"/>
            <a:ext cx="9296400" cy="460375"/>
          </a:xfrm>
          <a:prstGeom prst="rect">
            <a:avLst/>
          </a:prstGeom>
          <a:noFill/>
          <a:ln w="9525">
            <a:noFill/>
          </a:ln>
        </p:spPr>
        <p:txBody>
          <a:bodyPr anchor="t" anchorCtr="0">
            <a:spAutoFit/>
          </a:bodyPr>
          <a:p>
            <a:pPr eaLnBrk="0" hangingPunct="0"/>
            <a:r>
              <a:rPr lang="en-US" sz="2400" b="1" dirty="0">
                <a:solidFill>
                  <a:srgbClr val="FF0000"/>
                </a:solidFill>
                <a:latin typeface="Times New Roman" panose="02020603050405020304" pitchFamily="18" charset="0"/>
                <a:ea typeface="MS PGothic" panose="020B0600070205080204" pitchFamily="34" charset="-128"/>
              </a:rPr>
              <a:t>Call for subsmissions</a:t>
            </a:r>
            <a:endParaRPr lang="en-US" sz="2400" b="1" dirty="0">
              <a:solidFill>
                <a:srgbClr val="FF000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Teleconference Plan</a:t>
            </a:r>
            <a:endParaRPr lang="zh-CN" altLang="en-US" sz="3200" dirty="0"/>
          </a:p>
        </p:txBody>
      </p:sp>
      <p:sp>
        <p:nvSpPr>
          <p:cNvPr id="36866" name="内容占位符 2"/>
          <p:cNvSpPr>
            <a:spLocks noGrp="1"/>
          </p:cNvSpPr>
          <p:nvPr>
            <p:ph idx="1"/>
          </p:nvPr>
        </p:nvSpPr>
        <p:spPr>
          <a:xfrm>
            <a:off x="1600200" y="1676400"/>
            <a:ext cx="8915400" cy="4638040"/>
          </a:xfrm>
        </p:spPr>
        <p:txBody>
          <a:bodyPr vert="horz" wrap="square" lIns="92160" tIns="46080" rIns="92160" bIns="46080" anchor="t" anchorCtr="0">
            <a:normAutofit/>
          </a:bodyPr>
          <a:p>
            <a:pPr eaLnBrk="1" hangingPunct="1"/>
            <a:r>
              <a:rPr lang="en-US" altLang="zh-CN" sz="1800" dirty="0">
                <a:solidFill>
                  <a:schemeClr val="accent1"/>
                </a:solidFill>
              </a:rPr>
              <a:t>Mar 17, 10:00am ~ 11:59 am, ET, webex</a:t>
            </a:r>
            <a:endParaRPr lang="en-US" altLang="zh-CN" sz="1800" dirty="0"/>
          </a:p>
          <a:p>
            <a:pPr eaLnBrk="1" hangingPunct="1"/>
            <a:r>
              <a:rPr lang="en-US" altLang="zh-CN" sz="1800" dirty="0"/>
              <a:t>Mar 20, 10:00am ~ 11:59 am, ET, webex</a:t>
            </a:r>
            <a:endParaRPr lang="en-US" altLang="zh-CN" sz="1800" dirty="0"/>
          </a:p>
          <a:p>
            <a:pPr eaLnBrk="1" hangingPunct="1"/>
            <a:r>
              <a:rPr lang="en-US" altLang="zh-CN" sz="1800" dirty="0"/>
              <a:t>Mar 24, 10:00am ~ 11:59 am, ET, webex</a:t>
            </a:r>
            <a:endParaRPr lang="en-US" altLang="zh-CN" sz="1800" dirty="0"/>
          </a:p>
          <a:p>
            <a:pPr eaLnBrk="1" hangingPunct="1"/>
            <a:r>
              <a:rPr lang="en-US" altLang="zh-CN" sz="1800" dirty="0"/>
              <a:t>Mar 26, 10:00am ~ 11:59 am, ET, webex</a:t>
            </a:r>
            <a:endParaRPr lang="en-US" altLang="zh-CN" sz="1800" dirty="0"/>
          </a:p>
          <a:p>
            <a:pPr eaLnBrk="1" hangingPunct="1"/>
            <a:r>
              <a:rPr lang="en-US" altLang="zh-CN" sz="1800" dirty="0"/>
              <a:t>Mar 31, 10:00am ~ 11:59 am, ET, webex</a:t>
            </a:r>
            <a:endParaRPr lang="en-US" altLang="zh-CN" sz="1800" dirty="0"/>
          </a:p>
          <a:p>
            <a:pPr eaLnBrk="1" hangingPunct="1"/>
            <a:r>
              <a:rPr lang="en-US" altLang="zh-CN" sz="1800" dirty="0"/>
              <a:t>Apr 07, 10:00am ~ 11:59 am, ET, webex</a:t>
            </a:r>
            <a:endParaRPr lang="en-US" altLang="zh-CN" sz="1800" dirty="0"/>
          </a:p>
          <a:p>
            <a:pPr eaLnBrk="1" hangingPunct="1"/>
            <a:r>
              <a:rPr lang="en-US" altLang="zh-CN" sz="1800" dirty="0"/>
              <a:t>Apr 14, 10:00am ~ 11:59 am, ET, webex</a:t>
            </a:r>
            <a:endParaRPr lang="en-US" altLang="zh-CN" sz="1800" dirty="0"/>
          </a:p>
          <a:p>
            <a:pPr eaLnBrk="1" hangingPunct="1"/>
            <a:r>
              <a:rPr lang="en-US" altLang="zh-CN" sz="1800" dirty="0"/>
              <a:t>Apr 21, 10:00am ~11:59 am, ET, webex</a:t>
            </a:r>
            <a:endParaRPr lang="en-US" altLang="zh-CN" sz="1800" dirty="0"/>
          </a:p>
          <a:p>
            <a:pPr eaLnBrk="1" hangingPunct="1"/>
            <a:r>
              <a:rPr lang="en-US" altLang="zh-CN" sz="1800" dirty="0"/>
              <a:t>May 05, 10:00am ~ 11:59 am, ET, webex</a:t>
            </a:r>
            <a:endParaRPr lang="en-US" altLang="zh-CN" sz="1800" dirty="0"/>
          </a:p>
          <a:p>
            <a:pPr eaLnBrk="1" hangingPunct="1"/>
            <a:r>
              <a:rPr lang="en-US" altLang="zh-CN" sz="1800" dirty="0"/>
              <a:t>May 26, 10:00am ~ 11:59 am, ET, webex</a:t>
            </a:r>
            <a:endParaRPr lang="en-US" altLang="zh-CN" sz="1800" dirty="0">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17,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981200"/>
            <a:ext cx="9829800" cy="2360295"/>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472249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11399</Words>
  <Application>WPS 演示</Application>
  <PresentationFormat>宽屏</PresentationFormat>
  <Paragraphs>362</Paragraphs>
  <Slides>15</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31"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微软雅黑</vt:lpstr>
      <vt:lpstr>Wingdings</vt:lpstr>
      <vt:lpstr>802-11-Submission-16-9</vt:lpstr>
      <vt:lpstr>Word.Document.8</vt:lpstr>
      <vt:lpstr>PowerPoint 演示文稿</vt:lpstr>
      <vt:lpstr>IEEE 802.11 TGbd Teleconference</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Guidline for Staw Polls during TG Teleconference</vt:lpstr>
      <vt:lpstr>PowerPoint 演示文稿</vt:lpstr>
      <vt:lpstr>D0.3 Plan and Comment Collection Process</vt:lpstr>
      <vt:lpstr>Timeline (Proposed Change)</vt:lpstr>
      <vt:lpstr>PowerPoint 演示文稿</vt:lpstr>
      <vt:lpstr>Teleconference Plan</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4192</cp:revision>
  <cp:lastPrinted>2014-11-04T15:04:00Z</cp:lastPrinted>
  <dcterms:created xsi:type="dcterms:W3CDTF">2007-04-17T18:10:00Z</dcterms:created>
  <dcterms:modified xsi:type="dcterms:W3CDTF">2020-03-16T00:49:04Z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