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9" r:id="rId3"/>
    <p:sldId id="273" r:id="rId4"/>
    <p:sldId id="289" r:id="rId5"/>
    <p:sldId id="283" r:id="rId6"/>
    <p:sldId id="285" r:id="rId7"/>
    <p:sldId id="287" r:id="rId8"/>
    <p:sldId id="288" r:id="rId9"/>
    <p:sldId id="282" r:id="rId10"/>
    <p:sldId id="286" r:id="rId11"/>
    <p:sldId id="268" r:id="rId12"/>
    <p:sldId id="276" r:id="rId13"/>
    <p:sldId id="290" r:id="rId14"/>
    <p:sldId id="291" r:id="rId15"/>
    <p:sldId id="27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6" d="100"/>
          <a:sy n="116"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802.11-20/0448r0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Multi-Link BA Bitmap Parsing Rule</a:t>
            </a:r>
            <a:endParaRPr lang="en-GB" dirty="0"/>
          </a:p>
        </p:txBody>
      </p:sp>
      <p:sp>
        <p:nvSpPr>
          <p:cNvPr id="3074" name="Rectangle 2"/>
          <p:cNvSpPr>
            <a:spLocks noGrp="1" noChangeArrowheads="1"/>
          </p:cNvSpPr>
          <p:nvPr>
            <p:ph idx="1"/>
          </p:nvPr>
        </p:nvSpPr>
        <p:spPr/>
        <p:txBody>
          <a:bodyPr/>
          <a:lstStyle/>
          <a:p>
            <a:pPr algn="ctr"/>
            <a:r>
              <a:rPr lang="en-GB" dirty="0" smtClean="0"/>
              <a:t>Date: 2020-03-10</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Comparison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25" name="内容占位符 2"/>
          <p:cNvSpPr>
            <a:spLocks noGrp="1"/>
          </p:cNvSpPr>
          <p:nvPr>
            <p:ph idx="1"/>
          </p:nvPr>
        </p:nvSpPr>
        <p:spPr>
          <a:xfrm>
            <a:off x="685800" y="1905000"/>
            <a:ext cx="7772400" cy="3733800"/>
          </a:xfrm>
        </p:spPr>
        <p:txBody>
          <a:bodyPr/>
          <a:lstStyle/>
          <a:p>
            <a:pPr>
              <a:buFont typeface="Arial" pitchFamily="34" charset="0"/>
              <a:buChar char="•"/>
            </a:pPr>
            <a:r>
              <a:rPr lang="en-US" altLang="zh-CN" sz="1600" b="0" dirty="0" smtClean="0"/>
              <a:t>Regarding the given threshold, </a:t>
            </a:r>
          </a:p>
          <a:p>
            <a:pPr lvl="1">
              <a:buFont typeface="Arial" pitchFamily="34" charset="0"/>
              <a:buChar char="•"/>
            </a:pPr>
            <a:r>
              <a:rPr lang="en-US" altLang="zh-CN" sz="1600" b="0" dirty="0" smtClean="0"/>
              <a:t>it can </a:t>
            </a:r>
            <a:r>
              <a:rPr lang="en-US" altLang="zh-CN" sz="1600" dirty="0"/>
              <a:t>be a fixed value, e.g., MLIFS (multi-link inter frame space), which can be SIFS, PIFS, DIFS, or MLIFS can be announced by the AP, e.g., in the Beacon frame; </a:t>
            </a:r>
          </a:p>
          <a:p>
            <a:pPr lvl="1">
              <a:buFont typeface="Arial" pitchFamily="34" charset="0"/>
              <a:buChar char="•"/>
            </a:pPr>
            <a:r>
              <a:rPr lang="en-US" altLang="zh-CN" sz="1600" dirty="0"/>
              <a:t>it can also be a STA-specific value, it can be announced by MLD2, during the BA setup procedure, in the ADDBA response frame, or in the EHT capabilities element in the (re)association / authentication / probe frames</a:t>
            </a:r>
            <a:r>
              <a:rPr lang="en-US" altLang="zh-CN" sz="1600" dirty="0" smtClean="0"/>
              <a:t>.</a:t>
            </a:r>
            <a:endParaRPr lang="en-US" altLang="zh-CN" sz="1600" dirty="0"/>
          </a:p>
          <a:p>
            <a:pPr>
              <a:buFont typeface="Arial" pitchFamily="34" charset="0"/>
              <a:buChar char="•"/>
            </a:pPr>
            <a:endParaRPr lang="en-US" altLang="zh-CN" sz="1600" b="0" dirty="0"/>
          </a:p>
          <a:p>
            <a:pPr>
              <a:buFont typeface="Arial" pitchFamily="34" charset="0"/>
              <a:buChar char="•"/>
            </a:pPr>
            <a:r>
              <a:rPr lang="en-US" altLang="zh-CN" sz="1600" b="0" dirty="0" smtClean="0"/>
              <a:t>Regarding </a:t>
            </a:r>
            <a:r>
              <a:rPr lang="en-US" altLang="zh-CN" sz="1600" b="0" dirty="0"/>
              <a:t>different levels, STA can announce its supported level during the BA setup procedure, in the ADDBA </a:t>
            </a:r>
            <a:r>
              <a:rPr lang="en-US" altLang="zh-CN" sz="1600" b="0" dirty="0" smtClean="0"/>
              <a:t>frames, </a:t>
            </a:r>
            <a:r>
              <a:rPr lang="en-US" altLang="zh-CN" sz="1600" b="0" dirty="0"/>
              <a:t>or in EHT capabilities element in the </a:t>
            </a:r>
            <a:r>
              <a:rPr lang="en-US" altLang="zh-CN" sz="1600" b="0" dirty="0" smtClean="0"/>
              <a:t>(re)association / authentication </a:t>
            </a:r>
            <a:r>
              <a:rPr lang="en-US" altLang="zh-CN" sz="1600" b="0" dirty="0"/>
              <a:t>/ </a:t>
            </a:r>
            <a:r>
              <a:rPr lang="en-US" altLang="zh-CN" sz="1600" b="0" dirty="0" smtClean="0"/>
              <a:t>probe frames.</a:t>
            </a:r>
            <a:endParaRPr lang="en-US" altLang="zh-CN" sz="1600" b="0" dirty="0"/>
          </a:p>
          <a:p>
            <a:pPr>
              <a:buFont typeface="Arial" pitchFamily="34" charset="0"/>
              <a:buChar char="•"/>
            </a:pPr>
            <a:endParaRPr lang="en-US" altLang="zh-CN" sz="1600" b="0" dirty="0"/>
          </a:p>
        </p:txBody>
      </p:sp>
    </p:spTree>
    <p:extLst>
      <p:ext uri="{BB962C8B-B14F-4D97-AF65-F5344CB8AC3E}">
        <p14:creationId xmlns:p14="http://schemas.microsoft.com/office/powerpoint/2010/main" val="661496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multi-link BA bitmap parsing rule, under which the data transmitter can determine each bit in the BA bitmap as trustable or not.</a:t>
            </a:r>
          </a:p>
          <a:p>
            <a:pPr marL="342900" lvl="1" indent="-342900">
              <a:buChar char="•"/>
            </a:pPr>
            <a:r>
              <a:rPr lang="en-US" altLang="zh-CN" dirty="0" smtClean="0"/>
              <a:t>We propose 3 different ways of parsing the BA bitmap, which correspond to 3 different levels of capabilities.</a:t>
            </a:r>
          </a:p>
          <a:p>
            <a:pPr marL="342900" lvl="1" indent="-342900">
              <a:buChar char="•"/>
            </a:pPr>
            <a:r>
              <a:rPr lang="en-US" altLang="zh-CN" dirty="0" smtClean="0"/>
              <a:t>STAs can announce the capability of transmitting multi-link BA during the BA setup procedure.</a:t>
            </a:r>
          </a:p>
          <a:p>
            <a:pPr marL="342900" lvl="1" indent="-342900">
              <a:buChar char="•"/>
            </a:pPr>
            <a:endParaRPr lang="en-US" altLang="zh-CN"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to define a multi-link BA bitmap parsing rule where each bit is treated as trustable or not according to the transmission time of the MPDU and the transmission time of the multi-link BA, if the bit corresponds to an MPDU which is transmitted on a different link than the link that is used to transmit the BA?</a:t>
            </a:r>
            <a:endParaRPr lang="en-US" altLang="zh-CN" sz="1200" dirty="0"/>
          </a:p>
        </p:txBody>
      </p:sp>
    </p:spTree>
    <p:extLst>
      <p:ext uri="{BB962C8B-B14F-4D97-AF65-F5344CB8AC3E}">
        <p14:creationId xmlns:p14="http://schemas.microsoft.com/office/powerpoint/2010/main" val="3921189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Which option do you support to determine the transmission time of the MPDU?</a:t>
            </a:r>
          </a:p>
          <a:p>
            <a:pPr marL="342900" lvl="1" indent="-342900">
              <a:buChar char="•"/>
            </a:pPr>
            <a:r>
              <a:rPr lang="en-US" altLang="zh-CN" sz="1200" dirty="0" smtClean="0"/>
              <a:t>Opt1: the ending time of the PPDU that carries the MPDU</a:t>
            </a:r>
          </a:p>
          <a:p>
            <a:pPr marL="342900" lvl="1" indent="-342900">
              <a:buChar char="•"/>
            </a:pPr>
            <a:r>
              <a:rPr lang="en-US" altLang="zh-CN" sz="1200" dirty="0" smtClean="0"/>
              <a:t>Opt2: the ending time of the last OFDM symbol that carries the MPDU</a:t>
            </a:r>
            <a:endParaRPr lang="en-US" altLang="zh-CN" sz="1200" dirty="0"/>
          </a:p>
        </p:txBody>
      </p:sp>
    </p:spTree>
    <p:extLst>
      <p:ext uri="{BB962C8B-B14F-4D97-AF65-F5344CB8AC3E}">
        <p14:creationId xmlns:p14="http://schemas.microsoft.com/office/powerpoint/2010/main" val="2130389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3</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that an MLD can announce its processing delay to include in a BA frame the ACK status of an MPDU that is received on a different link than the link used to transmit the BA?</a:t>
            </a:r>
          </a:p>
        </p:txBody>
      </p:sp>
    </p:spTree>
    <p:extLst>
      <p:ext uri="{BB962C8B-B14F-4D97-AF65-F5344CB8AC3E}">
        <p14:creationId xmlns:p14="http://schemas.microsoft.com/office/powerpoint/2010/main" val="1220565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 name="内容占位符 7"/>
          <p:cNvSpPr>
            <a:spLocks noGrp="1"/>
          </p:cNvSpPr>
          <p:nvPr>
            <p:ph idx="1"/>
          </p:nvPr>
        </p:nvSpPr>
        <p:spPr/>
        <p:txBody>
          <a:bodyPr/>
          <a:lstStyle/>
          <a:p>
            <a:pPr marL="0" lvl="1" indent="0"/>
            <a:r>
              <a:rPr lang="en-US" altLang="zh-CN" dirty="0" smtClean="0"/>
              <a:t>[</a:t>
            </a:r>
            <a:r>
              <a:rPr lang="en-US" altLang="zh-CN" dirty="0"/>
              <a:t>1</a:t>
            </a:r>
            <a:r>
              <a:rPr lang="en-US" altLang="zh-CN" dirty="0" smtClean="0"/>
              <a:t>] </a:t>
            </a:r>
            <a:r>
              <a:rPr lang="en-US" altLang="zh-CN" dirty="0"/>
              <a:t>11-19-1856-00-00be-a-mpdu-and-ba</a:t>
            </a:r>
            <a:endParaRPr lang="en-US" altLang="zh-CN" dirty="0" smtClean="0"/>
          </a:p>
          <a:p>
            <a:pPr marL="0" lvl="1" indent="0"/>
            <a:r>
              <a:rPr lang="en-US" altLang="zh-CN" dirty="0" smtClean="0"/>
              <a:t>[2] 11-19-1887-00-00be-multi-link-acknowledgement</a:t>
            </a:r>
          </a:p>
          <a:p>
            <a:pPr marL="0" lvl="1" indent="0"/>
            <a:r>
              <a:rPr lang="en-US" altLang="zh-CN" dirty="0" smtClean="0"/>
              <a:t>[3] 11-19-1532-01-00be-discussion-on-multi-link-acknowledgement</a:t>
            </a:r>
          </a:p>
          <a:p>
            <a:pPr marL="0" lvl="1" indent="0"/>
            <a:r>
              <a:rPr lang="en-US" altLang="zh-CN" dirty="0" smtClean="0"/>
              <a:t>[4] 11-20-0024-00-00be-mlo-acknowledgement-procedure</a:t>
            </a:r>
          </a:p>
        </p:txBody>
      </p:sp>
    </p:spTree>
    <p:extLst>
      <p:ext uri="{BB962C8B-B14F-4D97-AF65-F5344CB8AC3E}">
        <p14:creationId xmlns:p14="http://schemas.microsoft.com/office/powerpoint/2010/main" val="2910602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Through multi-link aggregation, MPDUs that belong to the same TID can be transmitted on multiple links</a:t>
            </a:r>
          </a:p>
          <a:p>
            <a:pPr>
              <a:buFont typeface="Arial" pitchFamily="34" charset="0"/>
              <a:buChar char="•"/>
            </a:pPr>
            <a:r>
              <a:rPr lang="en-US" altLang="zh-CN" sz="1800" b="0" dirty="0" smtClean="0"/>
              <a:t>In this case, the Block </a:t>
            </a:r>
            <a:r>
              <a:rPr lang="en-US" altLang="zh-CN" sz="1800" b="0" dirty="0" err="1" smtClean="0"/>
              <a:t>Ack</a:t>
            </a:r>
            <a:r>
              <a:rPr lang="en-US" altLang="zh-CN" sz="1800" b="0" dirty="0" smtClean="0"/>
              <a:t> (BA) frame transmitted on one link as a response to an A-MPDU may carry a bitmap that covers the acknowledgement status of the MPDUs that are transmitted on other links</a:t>
            </a:r>
          </a:p>
          <a:p>
            <a:pPr>
              <a:buFont typeface="Arial" pitchFamily="34" charset="0"/>
              <a:buChar char="•"/>
            </a:pPr>
            <a:r>
              <a:rPr lang="en-US" altLang="zh-CN" sz="1800" b="0" dirty="0" smtClean="0"/>
              <a:t>It is also mentioned by many contributions that the BA frame transmitted on one link can carry the ACK information of the MPDUs that are transmitted on other links [1-4].</a:t>
            </a:r>
          </a:p>
          <a:p>
            <a:pPr>
              <a:buFont typeface="Arial" pitchFamily="34" charset="0"/>
              <a:buChar char="•"/>
            </a:pPr>
            <a:r>
              <a:rPr lang="en-US" altLang="zh-CN" sz="1800" b="0" dirty="0" smtClean="0"/>
              <a:t>Based on this concept, we propose an acknowledgement scheme in this contribution.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600201"/>
            <a:ext cx="7770813" cy="1930798"/>
          </a:xfrm>
        </p:spPr>
        <p:txBody>
          <a:bodyPr/>
          <a:lstStyle/>
          <a:p>
            <a:pPr>
              <a:buFont typeface="Arial" pitchFamily="34" charset="0"/>
              <a:buChar char="•"/>
            </a:pPr>
            <a:r>
              <a:rPr lang="en-US" altLang="zh-CN" sz="1400" b="0" dirty="0" smtClean="0"/>
              <a:t>Assuming MLD1 is using link1 and link2 to transmit MPDUs to MLD2, a BA frame is transmitted on link 1, and also carries the acknowledgement of the MPDUs transmitted on link 2.</a:t>
            </a:r>
          </a:p>
          <a:p>
            <a:pPr>
              <a:buFont typeface="Arial" pitchFamily="34" charset="0"/>
              <a:buChar char="•"/>
            </a:pPr>
            <a:r>
              <a:rPr lang="en-US" altLang="zh-CN" sz="1400" b="0" dirty="0" smtClean="0"/>
              <a:t>By the time the BA is transmitted, some MPDUs may still be under processing, how does the MLD1 decide which MPDUs’ ACK status are carried in the BA?</a:t>
            </a:r>
          </a:p>
          <a:p>
            <a:pPr>
              <a:buFont typeface="Arial" pitchFamily="34" charset="0"/>
              <a:buChar char="•"/>
            </a:pPr>
            <a:r>
              <a:rPr lang="en-US" altLang="zh-CN" sz="1400" b="0" dirty="0" smtClean="0"/>
              <a:t>E.g., the TX time of MPDU B5 is very close to the TX time of BA1, probably BA1 does not carry the ACK status of MPDU B5 due to the processing delay (especially in non-collocated multi-link case), </a:t>
            </a:r>
            <a:r>
              <a:rPr lang="en-US" altLang="zh-CN" sz="1400" b="0" dirty="0" smtClean="0">
                <a:solidFill>
                  <a:srgbClr val="FF0000"/>
                </a:solidFill>
              </a:rPr>
              <a:t>but how does MLD1 know it</a:t>
            </a:r>
            <a:r>
              <a:rPr lang="en-US" altLang="zh-CN" sz="1400" b="0" dirty="0" smtClean="0"/>
              <a:t>?</a:t>
            </a:r>
            <a:endParaRPr lang="en-US" altLang="zh-CN" sz="1400" b="0" dirty="0"/>
          </a:p>
        </p:txBody>
      </p:sp>
      <p:cxnSp>
        <p:nvCxnSpPr>
          <p:cNvPr id="5" name="直接连接符 4"/>
          <p:cNvCxnSpPr/>
          <p:nvPr/>
        </p:nvCxnSpPr>
        <p:spPr bwMode="auto">
          <a:xfrm>
            <a:off x="1143000" y="4478925"/>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p:cNvCxnSpPr/>
          <p:nvPr/>
        </p:nvCxnSpPr>
        <p:spPr bwMode="auto">
          <a:xfrm>
            <a:off x="1143000" y="5545724"/>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p:cNvSpPr/>
          <p:nvPr/>
        </p:nvSpPr>
        <p:spPr bwMode="auto">
          <a:xfrm rot="5400000">
            <a:off x="2333304" y="3907425"/>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rot="5400000">
            <a:off x="2638104" y="3907425"/>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2942904" y="3907425"/>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A3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4" name="矩形 13"/>
          <p:cNvSpPr/>
          <p:nvPr/>
        </p:nvSpPr>
        <p:spPr bwMode="auto">
          <a:xfrm rot="5400000">
            <a:off x="3247704" y="3907424"/>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A4</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rot="5400000">
            <a:off x="3555552" y="3907424"/>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A5</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6" name="矩形 15"/>
          <p:cNvSpPr/>
          <p:nvPr/>
        </p:nvSpPr>
        <p:spPr bwMode="auto">
          <a:xfrm rot="5400000">
            <a:off x="4770909" y="3907423"/>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Ai</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4284813" y="3852449"/>
            <a:ext cx="595035" cy="338554"/>
          </a:xfrm>
          <a:prstGeom prst="rect">
            <a:avLst/>
          </a:prstGeom>
          <a:noFill/>
        </p:spPr>
        <p:txBody>
          <a:bodyPr wrap="none" rtlCol="0">
            <a:spAutoFit/>
          </a:bodyPr>
          <a:lstStyle/>
          <a:p>
            <a:r>
              <a:rPr lang="en-US" altLang="zh-CN" sz="1600" dirty="0">
                <a:solidFill>
                  <a:schemeClr val="tx1"/>
                </a:solidFill>
              </a:rPr>
              <a:t>……</a:t>
            </a:r>
            <a:endParaRPr lang="zh-CN" altLang="en-US" sz="1600" dirty="0">
              <a:solidFill>
                <a:schemeClr val="tx1"/>
              </a:solidFill>
            </a:endParaRPr>
          </a:p>
        </p:txBody>
      </p:sp>
      <p:sp>
        <p:nvSpPr>
          <p:cNvPr id="18" name="矩形 17"/>
          <p:cNvSpPr/>
          <p:nvPr/>
        </p:nvSpPr>
        <p:spPr bwMode="auto">
          <a:xfrm rot="5400000">
            <a:off x="3467895" y="4974225"/>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B1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9" name="矩形 18"/>
          <p:cNvSpPr/>
          <p:nvPr/>
        </p:nvSpPr>
        <p:spPr bwMode="auto">
          <a:xfrm rot="5400000">
            <a:off x="3772695" y="4974225"/>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B2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 name="矩形 19"/>
          <p:cNvSpPr/>
          <p:nvPr/>
        </p:nvSpPr>
        <p:spPr bwMode="auto">
          <a:xfrm rot="5400000">
            <a:off x="4077495" y="4974225"/>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B3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 name="矩形 20"/>
          <p:cNvSpPr/>
          <p:nvPr/>
        </p:nvSpPr>
        <p:spPr bwMode="auto">
          <a:xfrm rot="5400000">
            <a:off x="4382295" y="4974224"/>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B4</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2" name="矩形 21"/>
          <p:cNvSpPr/>
          <p:nvPr/>
        </p:nvSpPr>
        <p:spPr bwMode="auto">
          <a:xfrm rot="5400000">
            <a:off x="4690143" y="4974224"/>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B5</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矩形 22"/>
          <p:cNvSpPr/>
          <p:nvPr/>
        </p:nvSpPr>
        <p:spPr bwMode="auto">
          <a:xfrm rot="5400000">
            <a:off x="5905500" y="4974223"/>
            <a:ext cx="8382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MPDU </a:t>
            </a:r>
            <a:r>
              <a:rPr kumimoji="0" lang="en-US" altLang="zh-CN" sz="1200" b="0" i="0" u="none" strike="noStrike" cap="none" normalizeH="0" baseline="0" dirty="0" err="1" smtClean="0">
                <a:ln>
                  <a:noFill/>
                </a:ln>
                <a:solidFill>
                  <a:schemeClr val="tx1"/>
                </a:solidFill>
                <a:effectLst/>
                <a:latin typeface="Times New Roman" pitchFamily="16" charset="0"/>
                <a:ea typeface="MS Gothic" charset="-128"/>
              </a:rPr>
              <a:t>Bj</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文本框 23"/>
          <p:cNvSpPr txBox="1"/>
          <p:nvPr/>
        </p:nvSpPr>
        <p:spPr>
          <a:xfrm>
            <a:off x="5419404" y="4919249"/>
            <a:ext cx="595035" cy="338554"/>
          </a:xfrm>
          <a:prstGeom prst="rect">
            <a:avLst/>
          </a:prstGeom>
          <a:noFill/>
        </p:spPr>
        <p:txBody>
          <a:bodyPr wrap="none" rtlCol="0">
            <a:spAutoFit/>
          </a:bodyPr>
          <a:lstStyle/>
          <a:p>
            <a:r>
              <a:rPr lang="en-US" altLang="zh-CN" sz="1600" dirty="0">
                <a:solidFill>
                  <a:schemeClr val="tx1"/>
                </a:solidFill>
              </a:rPr>
              <a:t>……</a:t>
            </a:r>
            <a:endParaRPr lang="zh-CN" altLang="en-US" sz="1600" dirty="0">
              <a:solidFill>
                <a:schemeClr val="tx1"/>
              </a:solidFill>
            </a:endParaRPr>
          </a:p>
        </p:txBody>
      </p:sp>
      <p:sp>
        <p:nvSpPr>
          <p:cNvPr id="26" name="矩形 25"/>
          <p:cNvSpPr/>
          <p:nvPr/>
        </p:nvSpPr>
        <p:spPr bwMode="auto">
          <a:xfrm>
            <a:off x="5638800" y="4169836"/>
            <a:ext cx="8382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BA1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7" name="矩形 26"/>
          <p:cNvSpPr/>
          <p:nvPr/>
        </p:nvSpPr>
        <p:spPr bwMode="auto">
          <a:xfrm>
            <a:off x="1295400" y="3876882"/>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1295400" y="4894608"/>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7010400" y="3878343"/>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矩形 30"/>
          <p:cNvSpPr/>
          <p:nvPr/>
        </p:nvSpPr>
        <p:spPr bwMode="auto">
          <a:xfrm>
            <a:off x="7010400" y="4894608"/>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STA4</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7" name="文本框 16"/>
          <p:cNvSpPr txBox="1"/>
          <p:nvPr/>
        </p:nvSpPr>
        <p:spPr>
          <a:xfrm>
            <a:off x="468264" y="4305359"/>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32" name="文本框 31"/>
          <p:cNvSpPr txBox="1"/>
          <p:nvPr/>
        </p:nvSpPr>
        <p:spPr>
          <a:xfrm>
            <a:off x="468263" y="5376446"/>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cxnSp>
        <p:nvCxnSpPr>
          <p:cNvPr id="34" name="直接连接符 33"/>
          <p:cNvCxnSpPr/>
          <p:nvPr/>
        </p:nvCxnSpPr>
        <p:spPr bwMode="auto">
          <a:xfrm>
            <a:off x="5638800" y="3640723"/>
            <a:ext cx="0" cy="1905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7" name="右大括号 36"/>
          <p:cNvSpPr/>
          <p:nvPr/>
        </p:nvSpPr>
        <p:spPr bwMode="auto">
          <a:xfrm rot="5400000">
            <a:off x="5892216" y="5435016"/>
            <a:ext cx="152402" cy="55996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右大括号 37"/>
          <p:cNvSpPr/>
          <p:nvPr/>
        </p:nvSpPr>
        <p:spPr bwMode="auto">
          <a:xfrm rot="5400000">
            <a:off x="4456283" y="4696918"/>
            <a:ext cx="194847" cy="2078605"/>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文本框 38"/>
          <p:cNvSpPr txBox="1"/>
          <p:nvPr/>
        </p:nvSpPr>
        <p:spPr>
          <a:xfrm>
            <a:off x="5688434" y="5900924"/>
            <a:ext cx="1626766" cy="523220"/>
          </a:xfrm>
          <a:prstGeom prst="rect">
            <a:avLst/>
          </a:prstGeom>
          <a:noFill/>
        </p:spPr>
        <p:txBody>
          <a:bodyPr wrap="square" rtlCol="0">
            <a:spAutoFit/>
          </a:bodyPr>
          <a:lstStyle/>
          <a:p>
            <a:r>
              <a:rPr lang="en-US" altLang="zh-CN" sz="1400" dirty="0" smtClean="0">
                <a:solidFill>
                  <a:schemeClr val="tx1"/>
                </a:solidFill>
              </a:rPr>
              <a:t>ACK status not carried</a:t>
            </a:r>
            <a:endParaRPr lang="zh-CN" altLang="en-US" sz="1400" dirty="0">
              <a:solidFill>
                <a:schemeClr val="tx1"/>
              </a:solidFill>
            </a:endParaRPr>
          </a:p>
        </p:txBody>
      </p:sp>
      <p:sp>
        <p:nvSpPr>
          <p:cNvPr id="40" name="文本框 39"/>
          <p:cNvSpPr txBox="1"/>
          <p:nvPr/>
        </p:nvSpPr>
        <p:spPr>
          <a:xfrm>
            <a:off x="3514404" y="5896380"/>
            <a:ext cx="1971996" cy="523220"/>
          </a:xfrm>
          <a:prstGeom prst="rect">
            <a:avLst/>
          </a:prstGeom>
          <a:noFill/>
        </p:spPr>
        <p:txBody>
          <a:bodyPr wrap="square" rtlCol="0">
            <a:spAutoFit/>
          </a:bodyPr>
          <a:lstStyle/>
          <a:p>
            <a:r>
              <a:rPr lang="en-US" altLang="zh-CN" sz="1400" dirty="0" smtClean="0">
                <a:solidFill>
                  <a:schemeClr val="tx1"/>
                </a:solidFill>
              </a:rPr>
              <a:t>Not sure ACK status carried or not</a:t>
            </a:r>
            <a:endParaRPr lang="zh-CN" altLang="en-US" sz="1400" dirty="0">
              <a:solidFill>
                <a:schemeClr val="tx1"/>
              </a:solidFill>
            </a:endParaRPr>
          </a:p>
        </p:txBody>
      </p:sp>
      <p:sp>
        <p:nvSpPr>
          <p:cNvPr id="33" name="文本框 32"/>
          <p:cNvSpPr txBox="1"/>
          <p:nvPr/>
        </p:nvSpPr>
        <p:spPr>
          <a:xfrm>
            <a:off x="1926300" y="3946681"/>
            <a:ext cx="768409" cy="246221"/>
          </a:xfrm>
          <a:prstGeom prst="rect">
            <a:avLst/>
          </a:prstGeom>
          <a:noFill/>
        </p:spPr>
        <p:txBody>
          <a:bodyPr wrap="square" rtlCol="0">
            <a:spAutoFit/>
          </a:bodyPr>
          <a:lstStyle/>
          <a:p>
            <a:r>
              <a:rPr lang="en-US" altLang="zh-CN" sz="1000" dirty="0" smtClean="0">
                <a:solidFill>
                  <a:schemeClr val="tx1"/>
                </a:solidFill>
              </a:rPr>
              <a:t>AMPDU 1</a:t>
            </a:r>
            <a:endParaRPr lang="zh-CN" altLang="en-US" sz="1000" dirty="0">
              <a:solidFill>
                <a:schemeClr val="tx1"/>
              </a:solidFill>
            </a:endParaRPr>
          </a:p>
        </p:txBody>
      </p:sp>
      <p:sp>
        <p:nvSpPr>
          <p:cNvPr id="35" name="文本框 34"/>
          <p:cNvSpPr txBox="1"/>
          <p:nvPr/>
        </p:nvSpPr>
        <p:spPr>
          <a:xfrm>
            <a:off x="2993694" y="5067414"/>
            <a:ext cx="768409" cy="246221"/>
          </a:xfrm>
          <a:prstGeom prst="rect">
            <a:avLst/>
          </a:prstGeom>
          <a:noFill/>
        </p:spPr>
        <p:txBody>
          <a:bodyPr wrap="square" rtlCol="0">
            <a:spAutoFit/>
          </a:bodyPr>
          <a:lstStyle/>
          <a:p>
            <a:r>
              <a:rPr lang="en-US" altLang="zh-CN" sz="1000" dirty="0" smtClean="0">
                <a:solidFill>
                  <a:schemeClr val="tx1"/>
                </a:solidFill>
              </a:rPr>
              <a:t>AMPDU 2</a:t>
            </a:r>
            <a:endParaRPr lang="zh-CN" altLang="en-US" sz="1000" dirty="0">
              <a:solidFill>
                <a:schemeClr val="tx1"/>
              </a:solidFill>
            </a:endParaRPr>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600200"/>
            <a:ext cx="7770813" cy="4038600"/>
          </a:xfrm>
        </p:spPr>
        <p:txBody>
          <a:bodyPr/>
          <a:lstStyle/>
          <a:p>
            <a:pPr>
              <a:buFont typeface="Arial" pitchFamily="34" charset="0"/>
              <a:buChar char="•"/>
            </a:pPr>
            <a:r>
              <a:rPr lang="en-US" altLang="zh-CN" sz="1600" b="0" dirty="0" smtClean="0"/>
              <a:t>A simple way is: only trust the bit with value “1” for MPDUs transmitted on other links</a:t>
            </a:r>
          </a:p>
          <a:p>
            <a:pPr>
              <a:buFont typeface="Arial" pitchFamily="34" charset="0"/>
              <a:buChar char="•"/>
            </a:pPr>
            <a:r>
              <a:rPr lang="en-US" altLang="zh-CN" sz="1600" b="0" dirty="0" smtClean="0"/>
              <a:t>When the data transmitter receives the BA, it can parse the BA bitmap according to the following rules:</a:t>
            </a:r>
          </a:p>
          <a:p>
            <a:pPr lvl="1">
              <a:buFont typeface="Arial" pitchFamily="34" charset="0"/>
              <a:buChar char="•"/>
            </a:pPr>
            <a:r>
              <a:rPr lang="en-US" altLang="zh-CN" sz="1400" dirty="0" smtClean="0"/>
              <a:t>For a given bit in the bitmap</a:t>
            </a:r>
            <a:endParaRPr lang="en-US" altLang="zh-CN" sz="1400" b="0" dirty="0" smtClean="0"/>
          </a:p>
          <a:p>
            <a:pPr lvl="2">
              <a:buFont typeface="Arial" pitchFamily="34" charset="0"/>
              <a:buChar char="•"/>
            </a:pPr>
            <a:r>
              <a:rPr lang="en-US" altLang="zh-CN" sz="1400" dirty="0" smtClean="0"/>
              <a:t>If the corresponding MPDU is transmitted on the same link of the BA frame, then the bit is trusted</a:t>
            </a:r>
          </a:p>
          <a:p>
            <a:pPr lvl="2">
              <a:buFont typeface="Arial" pitchFamily="34" charset="0"/>
              <a:buChar char="•"/>
            </a:pPr>
            <a:r>
              <a:rPr lang="en-US" altLang="zh-CN" sz="1400" b="0" dirty="0" smtClean="0"/>
              <a:t>If the </a:t>
            </a:r>
            <a:r>
              <a:rPr lang="en-US" altLang="zh-CN" sz="1400" dirty="0"/>
              <a:t>corresponding MPDU is transmitted on </a:t>
            </a:r>
            <a:r>
              <a:rPr lang="en-US" altLang="zh-CN" sz="1400" dirty="0" smtClean="0"/>
              <a:t>a different link of the BA frame, then:</a:t>
            </a:r>
          </a:p>
          <a:p>
            <a:pPr lvl="3">
              <a:buFont typeface="Arial" pitchFamily="34" charset="0"/>
              <a:buChar char="•"/>
            </a:pPr>
            <a:r>
              <a:rPr lang="en-US" altLang="zh-CN" sz="1200" b="0" dirty="0" smtClean="0"/>
              <a:t>If the bit is 1, then the bit is trusted</a:t>
            </a:r>
          </a:p>
          <a:p>
            <a:pPr lvl="3">
              <a:buFont typeface="Arial" pitchFamily="34" charset="0"/>
              <a:buChar char="•"/>
            </a:pPr>
            <a:r>
              <a:rPr lang="en-US" altLang="zh-CN" sz="1200" dirty="0" smtClean="0"/>
              <a:t>If the bit is 0, then the bit is not trusted, and shall be ignored</a:t>
            </a:r>
          </a:p>
          <a:p>
            <a:pPr>
              <a:buFont typeface="Arial" pitchFamily="34" charset="0"/>
              <a:buChar char="•"/>
            </a:pPr>
            <a:r>
              <a:rPr lang="en-US" altLang="zh-CN" sz="1600" b="0" dirty="0" smtClean="0"/>
              <a:t>The reason for ignoring the “0”-valued bits is, the data transmitter can not distinguish the following two cases:</a:t>
            </a:r>
          </a:p>
          <a:p>
            <a:pPr lvl="1">
              <a:buFont typeface="Arial" pitchFamily="34" charset="0"/>
              <a:buChar char="•"/>
            </a:pPr>
            <a:r>
              <a:rPr lang="en-US" altLang="zh-CN" sz="1400" dirty="0"/>
              <a:t>The corresponding MPDU is not decoded </a:t>
            </a:r>
            <a:r>
              <a:rPr lang="en-US" altLang="zh-CN" sz="1400" dirty="0" smtClean="0"/>
              <a:t>correctly</a:t>
            </a:r>
          </a:p>
          <a:p>
            <a:pPr lvl="1">
              <a:buFont typeface="Arial" pitchFamily="34" charset="0"/>
              <a:buChar char="•"/>
            </a:pPr>
            <a:r>
              <a:rPr lang="en-US" altLang="zh-CN" sz="1400" dirty="0" smtClean="0"/>
              <a:t>The corresponding MPDU is still under processing (but may be decoded correctly later)</a:t>
            </a:r>
            <a:endParaRPr lang="en-US" altLang="zh-CN" sz="1400" dirty="0"/>
          </a:p>
          <a:p>
            <a:pPr>
              <a:buFont typeface="Arial" pitchFamily="34" charset="0"/>
              <a:buChar char="•"/>
            </a:pPr>
            <a:r>
              <a:rPr lang="en-US" altLang="zh-CN" sz="1600" b="0" dirty="0" smtClean="0"/>
              <a:t>Due to the above mentioned limitation, we propose a further optimized rule to handle all the bits in the BA </a:t>
            </a:r>
            <a:r>
              <a:rPr lang="en-US" altLang="zh-CN" sz="1600" b="0" dirty="0"/>
              <a:t>bitmap </a:t>
            </a:r>
            <a:r>
              <a:rPr lang="en-US" altLang="zh-CN" sz="1600" b="0" dirty="0" smtClean="0"/>
              <a:t>in </a:t>
            </a:r>
            <a:r>
              <a:rPr lang="en-US" altLang="zh-CN" sz="1600" b="0" dirty="0"/>
              <a:t>this contribution, .</a:t>
            </a:r>
          </a:p>
        </p:txBody>
      </p:sp>
    </p:spTree>
    <p:extLst>
      <p:ext uri="{BB962C8B-B14F-4D97-AF65-F5344CB8AC3E}">
        <p14:creationId xmlns:p14="http://schemas.microsoft.com/office/powerpoint/2010/main" val="2965543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Option 1</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676401"/>
            <a:ext cx="7772400" cy="1062512"/>
          </a:xfrm>
        </p:spPr>
        <p:txBody>
          <a:bodyPr/>
          <a:lstStyle/>
          <a:p>
            <a:pPr>
              <a:buFont typeface="Arial" pitchFamily="34" charset="0"/>
              <a:buChar char="•"/>
            </a:pPr>
            <a:r>
              <a:rPr lang="en-US" altLang="zh-CN" sz="1400" b="0" dirty="0" smtClean="0"/>
              <a:t>Option 1: PPDU based decision with fixed threshold</a:t>
            </a:r>
          </a:p>
          <a:p>
            <a:pPr>
              <a:buFont typeface="Arial" pitchFamily="34" charset="0"/>
              <a:buChar char="•"/>
            </a:pPr>
            <a:r>
              <a:rPr lang="en-US" altLang="zh-CN" sz="1400" b="0" dirty="0" smtClean="0"/>
              <a:t>Rule: if an MPDU is carried in a PPDU which is transmitted on a different link of the BA frame, </a:t>
            </a:r>
            <a:r>
              <a:rPr lang="en-US" altLang="zh-CN" sz="1400" b="0" dirty="0"/>
              <a:t>and the duration from the ending of </a:t>
            </a:r>
            <a:r>
              <a:rPr lang="en-US" altLang="zh-CN" sz="1400" b="0" dirty="0" smtClean="0"/>
              <a:t>the PPDU </a:t>
            </a:r>
            <a:r>
              <a:rPr lang="en-US" altLang="zh-CN" sz="1400" b="0" dirty="0"/>
              <a:t>to the transmission time of the BA has exceeded </a:t>
            </a:r>
            <a:r>
              <a:rPr lang="en-US" altLang="zh-CN" sz="1400" b="0" dirty="0" smtClean="0">
                <a:solidFill>
                  <a:srgbClr val="FF0000"/>
                </a:solidFill>
              </a:rPr>
              <a:t>MLIFS (multi-link inter frame space)</a:t>
            </a:r>
            <a:r>
              <a:rPr lang="en-US" altLang="zh-CN" sz="1400" b="0" dirty="0" smtClean="0"/>
              <a:t>, then the ACK status of that MPDU is carried in the BA frame</a:t>
            </a:r>
            <a:endParaRPr lang="en-US" altLang="zh-CN" sz="1200" b="0" dirty="0" smtClean="0"/>
          </a:p>
        </p:txBody>
      </p:sp>
      <p:cxnSp>
        <p:nvCxnSpPr>
          <p:cNvPr id="23" name="直接连接符 22"/>
          <p:cNvCxnSpPr/>
          <p:nvPr/>
        </p:nvCxnSpPr>
        <p:spPr bwMode="auto">
          <a:xfrm>
            <a:off x="1143000" y="3810002"/>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直接连接符 23"/>
          <p:cNvCxnSpPr/>
          <p:nvPr/>
        </p:nvCxnSpPr>
        <p:spPr bwMode="auto">
          <a:xfrm>
            <a:off x="1143000" y="4630393"/>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矩形 39"/>
          <p:cNvSpPr/>
          <p:nvPr/>
        </p:nvSpPr>
        <p:spPr bwMode="auto">
          <a:xfrm>
            <a:off x="5638800" y="3500913"/>
            <a:ext cx="8382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BA1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1510218" y="3207959"/>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矩形 41"/>
          <p:cNvSpPr/>
          <p:nvPr/>
        </p:nvSpPr>
        <p:spPr bwMode="auto">
          <a:xfrm>
            <a:off x="1510218" y="3979277"/>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3" name="矩形 42"/>
          <p:cNvSpPr/>
          <p:nvPr/>
        </p:nvSpPr>
        <p:spPr bwMode="auto">
          <a:xfrm>
            <a:off x="7010400" y="3209420"/>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STA4</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4" name="矩形 43"/>
          <p:cNvSpPr/>
          <p:nvPr/>
        </p:nvSpPr>
        <p:spPr bwMode="auto">
          <a:xfrm>
            <a:off x="7010400" y="3979277"/>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STA5</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5" name="文本框 44"/>
          <p:cNvSpPr txBox="1"/>
          <p:nvPr/>
        </p:nvSpPr>
        <p:spPr>
          <a:xfrm>
            <a:off x="468264" y="3636436"/>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cxnSp>
        <p:nvCxnSpPr>
          <p:cNvPr id="46" name="直接连接符 45"/>
          <p:cNvCxnSpPr/>
          <p:nvPr/>
        </p:nvCxnSpPr>
        <p:spPr bwMode="auto">
          <a:xfrm>
            <a:off x="5638800" y="2971800"/>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7" name="矩形 46"/>
          <p:cNvSpPr/>
          <p:nvPr/>
        </p:nvSpPr>
        <p:spPr bwMode="auto">
          <a:xfrm>
            <a:off x="2957055" y="3500913"/>
            <a:ext cx="2304587"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8" name="矩形 47"/>
          <p:cNvSpPr/>
          <p:nvPr/>
        </p:nvSpPr>
        <p:spPr bwMode="auto">
          <a:xfrm>
            <a:off x="3581400" y="4342469"/>
            <a:ext cx="1219200" cy="28363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49" name="直接连接符 48"/>
          <p:cNvCxnSpPr/>
          <p:nvPr/>
        </p:nvCxnSpPr>
        <p:spPr bwMode="auto">
          <a:xfrm>
            <a:off x="1143000" y="5481086"/>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0" name="矩形 49"/>
          <p:cNvSpPr/>
          <p:nvPr/>
        </p:nvSpPr>
        <p:spPr bwMode="auto">
          <a:xfrm>
            <a:off x="1510218" y="4829970"/>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1" name="矩形 50"/>
          <p:cNvSpPr/>
          <p:nvPr/>
        </p:nvSpPr>
        <p:spPr bwMode="auto">
          <a:xfrm>
            <a:off x="7010400" y="4829970"/>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STA6</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2" name="矩形 51"/>
          <p:cNvSpPr/>
          <p:nvPr/>
        </p:nvSpPr>
        <p:spPr bwMode="auto">
          <a:xfrm>
            <a:off x="4114800" y="5193161"/>
            <a:ext cx="1219200" cy="28363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3" name="文本框 52"/>
          <p:cNvSpPr txBox="1"/>
          <p:nvPr/>
        </p:nvSpPr>
        <p:spPr>
          <a:xfrm>
            <a:off x="468264" y="4455058"/>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54" name="文本框 53"/>
          <p:cNvSpPr txBox="1"/>
          <p:nvPr/>
        </p:nvSpPr>
        <p:spPr>
          <a:xfrm>
            <a:off x="445445" y="5297447"/>
            <a:ext cx="726481" cy="338554"/>
          </a:xfrm>
          <a:prstGeom prst="rect">
            <a:avLst/>
          </a:prstGeom>
          <a:noFill/>
        </p:spPr>
        <p:txBody>
          <a:bodyPr wrap="none" rtlCol="0">
            <a:spAutoFit/>
          </a:bodyPr>
          <a:lstStyle/>
          <a:p>
            <a:r>
              <a:rPr lang="en-US" altLang="zh-CN" sz="1600" dirty="0" smtClean="0">
                <a:solidFill>
                  <a:schemeClr val="tx1"/>
                </a:solidFill>
              </a:rPr>
              <a:t>Link 3</a:t>
            </a:r>
            <a:endParaRPr lang="zh-CN" altLang="en-US" sz="1600" dirty="0">
              <a:solidFill>
                <a:schemeClr val="tx1"/>
              </a:solidFill>
            </a:endParaRPr>
          </a:p>
        </p:txBody>
      </p:sp>
      <p:cxnSp>
        <p:nvCxnSpPr>
          <p:cNvPr id="55" name="直接连接符 54"/>
          <p:cNvCxnSpPr/>
          <p:nvPr/>
        </p:nvCxnSpPr>
        <p:spPr bwMode="auto">
          <a:xfrm>
            <a:off x="5029200" y="2971800"/>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6" name="文本框 55"/>
          <p:cNvSpPr txBox="1"/>
          <p:nvPr/>
        </p:nvSpPr>
        <p:spPr>
          <a:xfrm>
            <a:off x="4939500" y="5791200"/>
            <a:ext cx="788999" cy="338554"/>
          </a:xfrm>
          <a:prstGeom prst="rect">
            <a:avLst/>
          </a:prstGeom>
          <a:noFill/>
        </p:spPr>
        <p:txBody>
          <a:bodyPr wrap="none" rtlCol="0">
            <a:spAutoFit/>
          </a:bodyPr>
          <a:lstStyle/>
          <a:p>
            <a:r>
              <a:rPr lang="en-US" altLang="zh-CN" sz="1600" dirty="0" smtClean="0">
                <a:solidFill>
                  <a:schemeClr val="tx1"/>
                </a:solidFill>
              </a:rPr>
              <a:t>MLIFS</a:t>
            </a:r>
            <a:endParaRPr lang="zh-CN" altLang="en-US" sz="1600" dirty="0">
              <a:solidFill>
                <a:schemeClr val="tx1"/>
              </a:solidFill>
            </a:endParaRPr>
          </a:p>
        </p:txBody>
      </p:sp>
      <p:cxnSp>
        <p:nvCxnSpPr>
          <p:cNvPr id="57" name="肘形连接符 56"/>
          <p:cNvCxnSpPr>
            <a:endCxn id="58" idx="1"/>
          </p:cNvCxnSpPr>
          <p:nvPr/>
        </p:nvCxnSpPr>
        <p:spPr bwMode="auto">
          <a:xfrm flipV="1">
            <a:off x="4495800" y="4129761"/>
            <a:ext cx="577541" cy="313546"/>
          </a:xfrm>
          <a:prstGeom prst="bentConnector3">
            <a:avLst>
              <a:gd name="adj1" fmla="val 30209"/>
            </a:avLst>
          </a:prstGeom>
          <a:solidFill>
            <a:srgbClr val="00B8FF"/>
          </a:solidFill>
          <a:ln w="9525" cap="flat" cmpd="sng" algn="ctr">
            <a:solidFill>
              <a:schemeClr val="tx1"/>
            </a:solidFill>
            <a:prstDash val="solid"/>
            <a:round/>
            <a:headEnd type="none" w="med" len="med"/>
            <a:tailEnd type="triangle"/>
          </a:ln>
          <a:effectLst/>
        </p:spPr>
      </p:cxnSp>
      <p:sp>
        <p:nvSpPr>
          <p:cNvPr id="58" name="文本框 57"/>
          <p:cNvSpPr txBox="1"/>
          <p:nvPr/>
        </p:nvSpPr>
        <p:spPr>
          <a:xfrm>
            <a:off x="5073341" y="3991261"/>
            <a:ext cx="1853392" cy="276999"/>
          </a:xfrm>
          <a:prstGeom prst="rect">
            <a:avLst/>
          </a:prstGeom>
          <a:noFill/>
        </p:spPr>
        <p:txBody>
          <a:bodyPr wrap="none" rtlCol="0">
            <a:spAutoFit/>
          </a:bodyPr>
          <a:lstStyle/>
          <a:p>
            <a:r>
              <a:rPr lang="en-US" altLang="zh-CN" sz="1200" dirty="0" smtClean="0">
                <a:solidFill>
                  <a:schemeClr val="tx1"/>
                </a:solidFill>
              </a:rPr>
              <a:t>ACK status carried in BA1</a:t>
            </a:r>
            <a:endParaRPr lang="zh-CN" altLang="en-US" sz="1200" dirty="0">
              <a:solidFill>
                <a:schemeClr val="tx1"/>
              </a:solidFill>
            </a:endParaRPr>
          </a:p>
        </p:txBody>
      </p:sp>
      <p:sp>
        <p:nvSpPr>
          <p:cNvPr id="61" name="文本框 60"/>
          <p:cNvSpPr txBox="1"/>
          <p:nvPr/>
        </p:nvSpPr>
        <p:spPr>
          <a:xfrm>
            <a:off x="5073342" y="4785163"/>
            <a:ext cx="1853392" cy="461665"/>
          </a:xfrm>
          <a:prstGeom prst="rect">
            <a:avLst/>
          </a:prstGeom>
          <a:noFill/>
        </p:spPr>
        <p:txBody>
          <a:bodyPr wrap="square" rtlCol="0">
            <a:spAutoFit/>
          </a:bodyPr>
          <a:lstStyle/>
          <a:p>
            <a:r>
              <a:rPr lang="en-US" altLang="zh-CN" sz="1200" dirty="0">
                <a:solidFill>
                  <a:schemeClr val="tx1"/>
                </a:solidFill>
              </a:rPr>
              <a:t>ACK status </a:t>
            </a:r>
            <a:r>
              <a:rPr lang="en-US" altLang="zh-CN" sz="1200" dirty="0" smtClean="0">
                <a:solidFill>
                  <a:schemeClr val="tx1"/>
                </a:solidFill>
              </a:rPr>
              <a:t>not carried </a:t>
            </a:r>
            <a:r>
              <a:rPr lang="en-US" altLang="zh-CN" sz="1200" dirty="0">
                <a:solidFill>
                  <a:schemeClr val="tx1"/>
                </a:solidFill>
              </a:rPr>
              <a:t>in BA1</a:t>
            </a:r>
            <a:endParaRPr lang="zh-CN" altLang="en-US" sz="1200" dirty="0">
              <a:solidFill>
                <a:schemeClr val="tx1"/>
              </a:solidFill>
            </a:endParaRPr>
          </a:p>
        </p:txBody>
      </p:sp>
      <p:cxnSp>
        <p:nvCxnSpPr>
          <p:cNvPr id="62" name="肘形连接符 61"/>
          <p:cNvCxnSpPr>
            <a:endCxn id="61" idx="1"/>
          </p:cNvCxnSpPr>
          <p:nvPr/>
        </p:nvCxnSpPr>
        <p:spPr bwMode="auto">
          <a:xfrm rot="5400000" flipH="1" flipV="1">
            <a:off x="4780160" y="5020405"/>
            <a:ext cx="297590" cy="28877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65" name="文本框 64"/>
          <p:cNvSpPr txBox="1"/>
          <p:nvPr/>
        </p:nvSpPr>
        <p:spPr>
          <a:xfrm>
            <a:off x="533400" y="5943600"/>
            <a:ext cx="3352800" cy="461665"/>
          </a:xfrm>
          <a:prstGeom prst="rect">
            <a:avLst/>
          </a:prstGeom>
          <a:noFill/>
        </p:spPr>
        <p:txBody>
          <a:bodyPr wrap="square" rtlCol="0">
            <a:spAutoFit/>
          </a:bodyPr>
          <a:lstStyle/>
          <a:p>
            <a:r>
              <a:rPr lang="en-US" altLang="zh-CN" sz="1200" dirty="0" smtClean="0">
                <a:solidFill>
                  <a:srgbClr val="FF0000"/>
                </a:solidFill>
              </a:rPr>
              <a:t>Note 1: the exact value of MLIFS is TBD</a:t>
            </a:r>
          </a:p>
          <a:p>
            <a:r>
              <a:rPr lang="en-US" altLang="zh-CN" sz="1200" dirty="0" smtClean="0">
                <a:solidFill>
                  <a:srgbClr val="FF0000"/>
                </a:solidFill>
              </a:rPr>
              <a:t>Note 2: the name of MLIFS can be changed</a:t>
            </a:r>
            <a:endParaRPr lang="zh-CN" altLang="en-US" sz="1200" dirty="0">
              <a:solidFill>
                <a:srgbClr val="FF0000"/>
              </a:solidFill>
            </a:endParaRPr>
          </a:p>
        </p:txBody>
      </p:sp>
    </p:spTree>
    <p:extLst>
      <p:ext uri="{BB962C8B-B14F-4D97-AF65-F5344CB8AC3E}">
        <p14:creationId xmlns:p14="http://schemas.microsoft.com/office/powerpoint/2010/main" val="890024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Option 2</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676401"/>
            <a:ext cx="7772400" cy="1354774"/>
          </a:xfrm>
        </p:spPr>
        <p:txBody>
          <a:bodyPr/>
          <a:lstStyle/>
          <a:p>
            <a:pPr>
              <a:buFont typeface="Arial" pitchFamily="34" charset="0"/>
              <a:buChar char="•"/>
            </a:pPr>
            <a:r>
              <a:rPr lang="en-US" altLang="zh-CN" sz="1400" b="0" dirty="0" smtClean="0"/>
              <a:t>Option 2: MPDU based </a:t>
            </a:r>
            <a:r>
              <a:rPr lang="en-US" altLang="zh-CN" sz="1400" b="0" dirty="0"/>
              <a:t>decision with fixed </a:t>
            </a:r>
            <a:r>
              <a:rPr lang="en-US" altLang="zh-CN" sz="1400" b="0" dirty="0" smtClean="0"/>
              <a:t>threshold</a:t>
            </a:r>
          </a:p>
          <a:p>
            <a:pPr>
              <a:buFont typeface="Arial" pitchFamily="34" charset="0"/>
              <a:buChar char="•"/>
            </a:pPr>
            <a:r>
              <a:rPr lang="en-US" altLang="zh-CN" sz="1400" b="0" dirty="0" smtClean="0"/>
              <a:t>Rule: if an MPDU is carried in one or more OFDM symbols of a </a:t>
            </a:r>
            <a:r>
              <a:rPr lang="en-US" altLang="zh-CN" sz="1400" b="0" dirty="0"/>
              <a:t>PPDU which is transmitted on a different link of the BA frame, and the duration from the ending of the </a:t>
            </a:r>
            <a:r>
              <a:rPr lang="en-US" altLang="zh-CN" sz="1400" b="0" dirty="0" smtClean="0"/>
              <a:t>last OFDM symbol that carries the MPDU to </a:t>
            </a:r>
            <a:r>
              <a:rPr lang="en-US" altLang="zh-CN" sz="1400" b="0" dirty="0"/>
              <a:t>the transmission time of the BA has exceeded </a:t>
            </a:r>
            <a:r>
              <a:rPr lang="en-US" altLang="zh-CN" sz="1400" b="0" dirty="0">
                <a:solidFill>
                  <a:srgbClr val="FF0000"/>
                </a:solidFill>
              </a:rPr>
              <a:t>MLIFS (multi-link inter frame space)</a:t>
            </a:r>
            <a:r>
              <a:rPr lang="en-US" altLang="zh-CN" sz="1400" b="0" dirty="0"/>
              <a:t>, then the ACK status of that MPDU is carried in the BA </a:t>
            </a:r>
            <a:r>
              <a:rPr lang="en-US" altLang="zh-CN" sz="1400" b="0" dirty="0" smtClean="0"/>
              <a:t>frame</a:t>
            </a:r>
            <a:endParaRPr lang="en-US" altLang="zh-CN" sz="1200" b="0" dirty="0"/>
          </a:p>
        </p:txBody>
      </p:sp>
      <p:cxnSp>
        <p:nvCxnSpPr>
          <p:cNvPr id="23" name="直接连接符 22"/>
          <p:cNvCxnSpPr/>
          <p:nvPr/>
        </p:nvCxnSpPr>
        <p:spPr bwMode="auto">
          <a:xfrm>
            <a:off x="1143000" y="4004848"/>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直接连接符 23"/>
          <p:cNvCxnSpPr/>
          <p:nvPr/>
        </p:nvCxnSpPr>
        <p:spPr bwMode="auto">
          <a:xfrm>
            <a:off x="1143000" y="4825239"/>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矩形 39"/>
          <p:cNvSpPr/>
          <p:nvPr/>
        </p:nvSpPr>
        <p:spPr bwMode="auto">
          <a:xfrm>
            <a:off x="5638800" y="3695759"/>
            <a:ext cx="8382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BA1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1510218" y="3402805"/>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矩形 41"/>
          <p:cNvSpPr/>
          <p:nvPr/>
        </p:nvSpPr>
        <p:spPr bwMode="auto">
          <a:xfrm>
            <a:off x="1510218" y="4174123"/>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3" name="矩形 42"/>
          <p:cNvSpPr/>
          <p:nvPr/>
        </p:nvSpPr>
        <p:spPr bwMode="auto">
          <a:xfrm>
            <a:off x="7010400" y="3404266"/>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4" name="矩形 43"/>
          <p:cNvSpPr/>
          <p:nvPr/>
        </p:nvSpPr>
        <p:spPr bwMode="auto">
          <a:xfrm>
            <a:off x="7010400" y="4174123"/>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STA4</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5" name="文本框 44"/>
          <p:cNvSpPr txBox="1"/>
          <p:nvPr/>
        </p:nvSpPr>
        <p:spPr>
          <a:xfrm>
            <a:off x="468264" y="3831282"/>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cxnSp>
        <p:nvCxnSpPr>
          <p:cNvPr id="46" name="直接连接符 45"/>
          <p:cNvCxnSpPr/>
          <p:nvPr/>
        </p:nvCxnSpPr>
        <p:spPr bwMode="auto">
          <a:xfrm>
            <a:off x="5638800" y="3166646"/>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7" name="矩形 46"/>
          <p:cNvSpPr/>
          <p:nvPr/>
        </p:nvSpPr>
        <p:spPr bwMode="auto">
          <a:xfrm>
            <a:off x="2957055" y="3695759"/>
            <a:ext cx="2304587"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8" name="矩形 47"/>
          <p:cNvSpPr/>
          <p:nvPr/>
        </p:nvSpPr>
        <p:spPr bwMode="auto">
          <a:xfrm>
            <a:off x="3581400" y="4529672"/>
            <a:ext cx="838201" cy="2912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Symbol 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3" name="文本框 52"/>
          <p:cNvSpPr txBox="1"/>
          <p:nvPr/>
        </p:nvSpPr>
        <p:spPr>
          <a:xfrm>
            <a:off x="468264" y="4649904"/>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cxnSp>
        <p:nvCxnSpPr>
          <p:cNvPr id="55" name="直接连接符 54"/>
          <p:cNvCxnSpPr/>
          <p:nvPr/>
        </p:nvCxnSpPr>
        <p:spPr bwMode="auto">
          <a:xfrm>
            <a:off x="5029200" y="3166646"/>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6" name="文本框 55"/>
          <p:cNvSpPr txBox="1"/>
          <p:nvPr/>
        </p:nvSpPr>
        <p:spPr>
          <a:xfrm>
            <a:off x="4939500" y="5986046"/>
            <a:ext cx="788999" cy="338554"/>
          </a:xfrm>
          <a:prstGeom prst="rect">
            <a:avLst/>
          </a:prstGeom>
          <a:noFill/>
        </p:spPr>
        <p:txBody>
          <a:bodyPr wrap="none" rtlCol="0">
            <a:spAutoFit/>
          </a:bodyPr>
          <a:lstStyle/>
          <a:p>
            <a:r>
              <a:rPr lang="en-US" altLang="zh-CN" sz="1600" dirty="0" smtClean="0">
                <a:solidFill>
                  <a:schemeClr val="tx1"/>
                </a:solidFill>
              </a:rPr>
              <a:t>MLIFS</a:t>
            </a:r>
            <a:endParaRPr lang="zh-CN" altLang="en-US" sz="1600" dirty="0">
              <a:solidFill>
                <a:schemeClr val="tx1"/>
              </a:solidFill>
            </a:endParaRPr>
          </a:p>
        </p:txBody>
      </p:sp>
      <p:sp>
        <p:nvSpPr>
          <p:cNvPr id="29" name="矩形 28"/>
          <p:cNvSpPr/>
          <p:nvPr/>
        </p:nvSpPr>
        <p:spPr bwMode="auto">
          <a:xfrm>
            <a:off x="4419600" y="4529672"/>
            <a:ext cx="838201" cy="2912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Symbol 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2755158" y="4529671"/>
            <a:ext cx="838201" cy="2912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Symbol 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文本框 30"/>
          <p:cNvSpPr txBox="1"/>
          <p:nvPr/>
        </p:nvSpPr>
        <p:spPr>
          <a:xfrm>
            <a:off x="2663773" y="4906082"/>
            <a:ext cx="896399" cy="276999"/>
          </a:xfrm>
          <a:prstGeom prst="rect">
            <a:avLst/>
          </a:prstGeom>
          <a:noFill/>
        </p:spPr>
        <p:txBody>
          <a:bodyPr wrap="none" rtlCol="0">
            <a:spAutoFit/>
          </a:bodyPr>
          <a:lstStyle/>
          <a:p>
            <a:r>
              <a:rPr lang="en-US" altLang="zh-CN" sz="1200" dirty="0" smtClean="0">
                <a:solidFill>
                  <a:schemeClr val="tx1"/>
                </a:solidFill>
              </a:rPr>
              <a:t>MPDU 1, 2</a:t>
            </a:r>
            <a:endParaRPr lang="zh-CN" altLang="en-US" sz="1200" dirty="0">
              <a:solidFill>
                <a:schemeClr val="tx1"/>
              </a:solidFill>
            </a:endParaRPr>
          </a:p>
        </p:txBody>
      </p:sp>
      <p:sp>
        <p:nvSpPr>
          <p:cNvPr id="32" name="文本框 31"/>
          <p:cNvSpPr txBox="1"/>
          <p:nvPr/>
        </p:nvSpPr>
        <p:spPr>
          <a:xfrm>
            <a:off x="3510834" y="4906082"/>
            <a:ext cx="896399" cy="276999"/>
          </a:xfrm>
          <a:prstGeom prst="rect">
            <a:avLst/>
          </a:prstGeom>
          <a:noFill/>
        </p:spPr>
        <p:txBody>
          <a:bodyPr wrap="none" rtlCol="0">
            <a:spAutoFit/>
          </a:bodyPr>
          <a:lstStyle/>
          <a:p>
            <a:r>
              <a:rPr lang="en-US" altLang="zh-CN" sz="1200" dirty="0" smtClean="0">
                <a:solidFill>
                  <a:schemeClr val="tx1"/>
                </a:solidFill>
              </a:rPr>
              <a:t>MPDU 3, 4</a:t>
            </a:r>
            <a:endParaRPr lang="zh-CN" altLang="en-US" sz="1200" dirty="0">
              <a:solidFill>
                <a:schemeClr val="tx1"/>
              </a:solidFill>
            </a:endParaRPr>
          </a:p>
        </p:txBody>
      </p:sp>
      <p:sp>
        <p:nvSpPr>
          <p:cNvPr id="33" name="文本框 32"/>
          <p:cNvSpPr txBox="1"/>
          <p:nvPr/>
        </p:nvSpPr>
        <p:spPr>
          <a:xfrm>
            <a:off x="4363383" y="4915336"/>
            <a:ext cx="896399" cy="276999"/>
          </a:xfrm>
          <a:prstGeom prst="rect">
            <a:avLst/>
          </a:prstGeom>
          <a:noFill/>
        </p:spPr>
        <p:txBody>
          <a:bodyPr wrap="none" rtlCol="0">
            <a:spAutoFit/>
          </a:bodyPr>
          <a:lstStyle/>
          <a:p>
            <a:r>
              <a:rPr lang="en-US" altLang="zh-CN" sz="1200" dirty="0" smtClean="0">
                <a:solidFill>
                  <a:schemeClr val="tx1"/>
                </a:solidFill>
              </a:rPr>
              <a:t>MPDU 5, </a:t>
            </a:r>
            <a:r>
              <a:rPr lang="en-US" altLang="zh-CN" sz="1200" dirty="0">
                <a:solidFill>
                  <a:schemeClr val="tx1"/>
                </a:solidFill>
              </a:rPr>
              <a:t>6</a:t>
            </a:r>
            <a:endParaRPr lang="zh-CN" altLang="en-US" sz="1200" dirty="0">
              <a:solidFill>
                <a:schemeClr val="tx1"/>
              </a:solidFill>
            </a:endParaRPr>
          </a:p>
        </p:txBody>
      </p:sp>
      <p:sp>
        <p:nvSpPr>
          <p:cNvPr id="34" name="右大括号 33"/>
          <p:cNvSpPr/>
          <p:nvPr/>
        </p:nvSpPr>
        <p:spPr bwMode="auto">
          <a:xfrm rot="5400000">
            <a:off x="4709348" y="4908897"/>
            <a:ext cx="166174" cy="74567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文本框 34"/>
          <p:cNvSpPr txBox="1"/>
          <p:nvPr/>
        </p:nvSpPr>
        <p:spPr>
          <a:xfrm>
            <a:off x="4335951" y="5369119"/>
            <a:ext cx="1626766" cy="523220"/>
          </a:xfrm>
          <a:prstGeom prst="rect">
            <a:avLst/>
          </a:prstGeom>
          <a:noFill/>
        </p:spPr>
        <p:txBody>
          <a:bodyPr wrap="square" rtlCol="0">
            <a:spAutoFit/>
          </a:bodyPr>
          <a:lstStyle/>
          <a:p>
            <a:r>
              <a:rPr lang="en-US" altLang="zh-CN" sz="1400" dirty="0">
                <a:solidFill>
                  <a:schemeClr val="tx1"/>
                </a:solidFill>
              </a:rPr>
              <a:t>ACK Status </a:t>
            </a:r>
            <a:r>
              <a:rPr lang="en-US" altLang="zh-CN" sz="1400" dirty="0" smtClean="0">
                <a:solidFill>
                  <a:schemeClr val="tx1"/>
                </a:solidFill>
              </a:rPr>
              <a:t>not carried </a:t>
            </a:r>
            <a:r>
              <a:rPr lang="en-US" altLang="zh-CN" sz="1400" dirty="0">
                <a:solidFill>
                  <a:schemeClr val="tx1"/>
                </a:solidFill>
              </a:rPr>
              <a:t>in BA1</a:t>
            </a:r>
            <a:endParaRPr lang="zh-CN" altLang="en-US" sz="1400" dirty="0">
              <a:solidFill>
                <a:schemeClr val="tx1"/>
              </a:solidFill>
            </a:endParaRPr>
          </a:p>
        </p:txBody>
      </p:sp>
      <p:sp>
        <p:nvSpPr>
          <p:cNvPr id="36" name="右大括号 35"/>
          <p:cNvSpPr/>
          <p:nvPr/>
        </p:nvSpPr>
        <p:spPr bwMode="auto">
          <a:xfrm rot="5400000">
            <a:off x="3445181" y="4518189"/>
            <a:ext cx="166174" cy="1527085"/>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文本框 36"/>
          <p:cNvSpPr txBox="1"/>
          <p:nvPr/>
        </p:nvSpPr>
        <p:spPr>
          <a:xfrm>
            <a:off x="2681077" y="5369119"/>
            <a:ext cx="1626766" cy="523220"/>
          </a:xfrm>
          <a:prstGeom prst="rect">
            <a:avLst/>
          </a:prstGeom>
          <a:noFill/>
        </p:spPr>
        <p:txBody>
          <a:bodyPr wrap="square" rtlCol="0">
            <a:spAutoFit/>
          </a:bodyPr>
          <a:lstStyle/>
          <a:p>
            <a:r>
              <a:rPr lang="en-US" altLang="zh-CN" sz="1400" dirty="0" smtClean="0">
                <a:solidFill>
                  <a:schemeClr val="tx1"/>
                </a:solidFill>
              </a:rPr>
              <a:t>ACK Status carried in BA1</a:t>
            </a:r>
            <a:endParaRPr lang="zh-CN" altLang="en-US" sz="1400" dirty="0">
              <a:solidFill>
                <a:schemeClr val="tx1"/>
              </a:solidFill>
            </a:endParaRPr>
          </a:p>
        </p:txBody>
      </p:sp>
    </p:spTree>
    <p:extLst>
      <p:ext uri="{BB962C8B-B14F-4D97-AF65-F5344CB8AC3E}">
        <p14:creationId xmlns:p14="http://schemas.microsoft.com/office/powerpoint/2010/main" val="3006467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Option 3</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676401"/>
            <a:ext cx="7772400" cy="1698344"/>
          </a:xfrm>
        </p:spPr>
        <p:txBody>
          <a:bodyPr/>
          <a:lstStyle/>
          <a:p>
            <a:pPr>
              <a:buFont typeface="Arial" pitchFamily="34" charset="0"/>
              <a:buChar char="•"/>
            </a:pPr>
            <a:r>
              <a:rPr lang="en-US" altLang="zh-CN" sz="1400" b="0" dirty="0" smtClean="0"/>
              <a:t>Option 3: PPDU based decision with flexible threshold</a:t>
            </a:r>
          </a:p>
          <a:p>
            <a:pPr>
              <a:buFont typeface="Arial" pitchFamily="34" charset="0"/>
              <a:buChar char="•"/>
            </a:pPr>
            <a:r>
              <a:rPr lang="en-US" altLang="zh-CN" sz="1400" b="0" dirty="0" smtClean="0"/>
              <a:t>Rule: if an MPDU is </a:t>
            </a:r>
            <a:r>
              <a:rPr lang="en-US" altLang="zh-CN" sz="1400" b="0" dirty="0"/>
              <a:t>carried in a PPDU which is transmitted on a different link of the BA frame, and </a:t>
            </a:r>
            <a:r>
              <a:rPr lang="en-US" altLang="zh-CN" sz="1400" b="0" dirty="0" smtClean="0"/>
              <a:t>the duration from the ending of the PPDU to the transmission time of the BA has exceeded a time threshold T, then the ACK status of that MPDU is carried in the BA frame</a:t>
            </a:r>
          </a:p>
          <a:p>
            <a:pPr>
              <a:buFont typeface="Arial" pitchFamily="34" charset="0"/>
              <a:buChar char="•"/>
            </a:pPr>
            <a:r>
              <a:rPr lang="en-US" altLang="zh-CN" sz="1400" b="0" dirty="0" smtClean="0"/>
              <a:t>The time threshold T can be </a:t>
            </a:r>
            <a:r>
              <a:rPr lang="en-US" altLang="zh-CN" sz="1400" b="0" dirty="0" smtClean="0">
                <a:solidFill>
                  <a:srgbClr val="FF0000"/>
                </a:solidFill>
              </a:rPr>
              <a:t>announced by MLD2</a:t>
            </a:r>
            <a:r>
              <a:rPr lang="en-US" altLang="zh-CN" sz="1400" b="0" dirty="0" smtClean="0"/>
              <a:t>, during the BA setup procedure, in the ADDBA response frame.</a:t>
            </a:r>
            <a:endParaRPr lang="en-US" altLang="zh-CN" sz="1200" b="0" dirty="0" smtClean="0"/>
          </a:p>
        </p:txBody>
      </p:sp>
      <p:sp>
        <p:nvSpPr>
          <p:cNvPr id="56" name="文本框 55"/>
          <p:cNvSpPr txBox="1"/>
          <p:nvPr/>
        </p:nvSpPr>
        <p:spPr>
          <a:xfrm>
            <a:off x="4881974" y="6096000"/>
            <a:ext cx="1190839" cy="338554"/>
          </a:xfrm>
          <a:prstGeom prst="rect">
            <a:avLst/>
          </a:prstGeom>
          <a:noFill/>
        </p:spPr>
        <p:txBody>
          <a:bodyPr wrap="none" rtlCol="0">
            <a:spAutoFit/>
          </a:bodyPr>
          <a:lstStyle/>
          <a:p>
            <a:r>
              <a:rPr lang="en-US" altLang="zh-CN" sz="1600" dirty="0" smtClean="0">
                <a:solidFill>
                  <a:schemeClr val="tx1"/>
                </a:solidFill>
              </a:rPr>
              <a:t>Threshold T</a:t>
            </a:r>
            <a:endParaRPr lang="zh-CN" altLang="en-US" sz="1600" dirty="0">
              <a:solidFill>
                <a:schemeClr val="tx1"/>
              </a:solidFill>
            </a:endParaRPr>
          </a:p>
        </p:txBody>
      </p:sp>
      <p:cxnSp>
        <p:nvCxnSpPr>
          <p:cNvPr id="28" name="直接连接符 27"/>
          <p:cNvCxnSpPr/>
          <p:nvPr/>
        </p:nvCxnSpPr>
        <p:spPr bwMode="auto">
          <a:xfrm>
            <a:off x="1143000" y="4114802"/>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直接连接符 37"/>
          <p:cNvCxnSpPr/>
          <p:nvPr/>
        </p:nvCxnSpPr>
        <p:spPr bwMode="auto">
          <a:xfrm>
            <a:off x="1143000" y="4935193"/>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9" name="矩形 38"/>
          <p:cNvSpPr/>
          <p:nvPr/>
        </p:nvSpPr>
        <p:spPr bwMode="auto">
          <a:xfrm>
            <a:off x="5638800" y="3805713"/>
            <a:ext cx="8382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BA1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9" name="矩形 48"/>
          <p:cNvSpPr/>
          <p:nvPr/>
        </p:nvSpPr>
        <p:spPr bwMode="auto">
          <a:xfrm>
            <a:off x="1510218" y="3512759"/>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0" name="矩形 49"/>
          <p:cNvSpPr/>
          <p:nvPr/>
        </p:nvSpPr>
        <p:spPr bwMode="auto">
          <a:xfrm>
            <a:off x="1510218" y="4284077"/>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1" name="矩形 50"/>
          <p:cNvSpPr/>
          <p:nvPr/>
        </p:nvSpPr>
        <p:spPr bwMode="auto">
          <a:xfrm>
            <a:off x="7010400" y="3514220"/>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STA4</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2" name="矩形 51"/>
          <p:cNvSpPr/>
          <p:nvPr/>
        </p:nvSpPr>
        <p:spPr bwMode="auto">
          <a:xfrm>
            <a:off x="7010400" y="4284077"/>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STA5</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4" name="文本框 53"/>
          <p:cNvSpPr txBox="1"/>
          <p:nvPr/>
        </p:nvSpPr>
        <p:spPr>
          <a:xfrm>
            <a:off x="468264" y="3941236"/>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cxnSp>
        <p:nvCxnSpPr>
          <p:cNvPr id="57" name="直接连接符 56"/>
          <p:cNvCxnSpPr/>
          <p:nvPr/>
        </p:nvCxnSpPr>
        <p:spPr bwMode="auto">
          <a:xfrm>
            <a:off x="5638800" y="3276600"/>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8" name="矩形 57"/>
          <p:cNvSpPr/>
          <p:nvPr/>
        </p:nvSpPr>
        <p:spPr bwMode="auto">
          <a:xfrm>
            <a:off x="2957055" y="3805713"/>
            <a:ext cx="2304587"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9" name="矩形 58"/>
          <p:cNvSpPr/>
          <p:nvPr/>
        </p:nvSpPr>
        <p:spPr bwMode="auto">
          <a:xfrm>
            <a:off x="3581400" y="4647269"/>
            <a:ext cx="1219200" cy="28363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60" name="直接连接符 59"/>
          <p:cNvCxnSpPr/>
          <p:nvPr/>
        </p:nvCxnSpPr>
        <p:spPr bwMode="auto">
          <a:xfrm>
            <a:off x="1143000" y="5785886"/>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1" name="矩形 60"/>
          <p:cNvSpPr/>
          <p:nvPr/>
        </p:nvSpPr>
        <p:spPr bwMode="auto">
          <a:xfrm>
            <a:off x="1510218" y="5134770"/>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2" name="矩形 61"/>
          <p:cNvSpPr/>
          <p:nvPr/>
        </p:nvSpPr>
        <p:spPr bwMode="auto">
          <a:xfrm>
            <a:off x="7010400" y="5134770"/>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STA6</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3" name="矩形 62"/>
          <p:cNvSpPr/>
          <p:nvPr/>
        </p:nvSpPr>
        <p:spPr bwMode="auto">
          <a:xfrm>
            <a:off x="4114800" y="5497961"/>
            <a:ext cx="1219200" cy="28363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4" name="文本框 63"/>
          <p:cNvSpPr txBox="1"/>
          <p:nvPr/>
        </p:nvSpPr>
        <p:spPr>
          <a:xfrm>
            <a:off x="468264" y="4759858"/>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65" name="文本框 64"/>
          <p:cNvSpPr txBox="1"/>
          <p:nvPr/>
        </p:nvSpPr>
        <p:spPr>
          <a:xfrm>
            <a:off x="445445" y="5602247"/>
            <a:ext cx="726481" cy="338554"/>
          </a:xfrm>
          <a:prstGeom prst="rect">
            <a:avLst/>
          </a:prstGeom>
          <a:noFill/>
        </p:spPr>
        <p:txBody>
          <a:bodyPr wrap="none" rtlCol="0">
            <a:spAutoFit/>
          </a:bodyPr>
          <a:lstStyle/>
          <a:p>
            <a:r>
              <a:rPr lang="en-US" altLang="zh-CN" sz="1600" dirty="0" smtClean="0">
                <a:solidFill>
                  <a:schemeClr val="tx1"/>
                </a:solidFill>
              </a:rPr>
              <a:t>Link 3</a:t>
            </a:r>
            <a:endParaRPr lang="zh-CN" altLang="en-US" sz="1600" dirty="0">
              <a:solidFill>
                <a:schemeClr val="tx1"/>
              </a:solidFill>
            </a:endParaRPr>
          </a:p>
        </p:txBody>
      </p:sp>
      <p:cxnSp>
        <p:nvCxnSpPr>
          <p:cNvPr id="66" name="直接连接符 65"/>
          <p:cNvCxnSpPr/>
          <p:nvPr/>
        </p:nvCxnSpPr>
        <p:spPr bwMode="auto">
          <a:xfrm>
            <a:off x="5029200" y="3276600"/>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8" name="肘形连接符 67"/>
          <p:cNvCxnSpPr>
            <a:endCxn id="69" idx="1"/>
          </p:cNvCxnSpPr>
          <p:nvPr/>
        </p:nvCxnSpPr>
        <p:spPr bwMode="auto">
          <a:xfrm flipV="1">
            <a:off x="4495800" y="4434561"/>
            <a:ext cx="577541" cy="313546"/>
          </a:xfrm>
          <a:prstGeom prst="bentConnector3">
            <a:avLst>
              <a:gd name="adj1" fmla="val 30209"/>
            </a:avLst>
          </a:prstGeom>
          <a:solidFill>
            <a:srgbClr val="00B8FF"/>
          </a:solidFill>
          <a:ln w="9525" cap="flat" cmpd="sng" algn="ctr">
            <a:solidFill>
              <a:schemeClr val="tx1"/>
            </a:solidFill>
            <a:prstDash val="solid"/>
            <a:round/>
            <a:headEnd type="none" w="med" len="med"/>
            <a:tailEnd type="triangle"/>
          </a:ln>
          <a:effectLst/>
        </p:spPr>
      </p:cxnSp>
      <p:sp>
        <p:nvSpPr>
          <p:cNvPr id="69" name="文本框 68"/>
          <p:cNvSpPr txBox="1"/>
          <p:nvPr/>
        </p:nvSpPr>
        <p:spPr>
          <a:xfrm>
            <a:off x="5073341" y="4296061"/>
            <a:ext cx="1853392" cy="276999"/>
          </a:xfrm>
          <a:prstGeom prst="rect">
            <a:avLst/>
          </a:prstGeom>
          <a:noFill/>
        </p:spPr>
        <p:txBody>
          <a:bodyPr wrap="none" rtlCol="0">
            <a:spAutoFit/>
          </a:bodyPr>
          <a:lstStyle/>
          <a:p>
            <a:r>
              <a:rPr lang="en-US" altLang="zh-CN" sz="1200" dirty="0" smtClean="0">
                <a:solidFill>
                  <a:schemeClr val="tx1"/>
                </a:solidFill>
              </a:rPr>
              <a:t>ACK status carried in BA1</a:t>
            </a:r>
            <a:endParaRPr lang="zh-CN" altLang="en-US" sz="1200" dirty="0">
              <a:solidFill>
                <a:schemeClr val="tx1"/>
              </a:solidFill>
            </a:endParaRPr>
          </a:p>
        </p:txBody>
      </p:sp>
      <p:sp>
        <p:nvSpPr>
          <p:cNvPr id="70" name="文本框 69"/>
          <p:cNvSpPr txBox="1"/>
          <p:nvPr/>
        </p:nvSpPr>
        <p:spPr>
          <a:xfrm>
            <a:off x="5073342" y="5089963"/>
            <a:ext cx="1853392" cy="461665"/>
          </a:xfrm>
          <a:prstGeom prst="rect">
            <a:avLst/>
          </a:prstGeom>
          <a:noFill/>
        </p:spPr>
        <p:txBody>
          <a:bodyPr wrap="square" rtlCol="0">
            <a:spAutoFit/>
          </a:bodyPr>
          <a:lstStyle/>
          <a:p>
            <a:r>
              <a:rPr lang="en-US" altLang="zh-CN" sz="1200" dirty="0">
                <a:solidFill>
                  <a:schemeClr val="tx1"/>
                </a:solidFill>
              </a:rPr>
              <a:t>ACK status </a:t>
            </a:r>
            <a:r>
              <a:rPr lang="en-US" altLang="zh-CN" sz="1200" dirty="0" smtClean="0">
                <a:solidFill>
                  <a:schemeClr val="tx1"/>
                </a:solidFill>
              </a:rPr>
              <a:t>not carried </a:t>
            </a:r>
            <a:r>
              <a:rPr lang="en-US" altLang="zh-CN" sz="1200" dirty="0">
                <a:solidFill>
                  <a:schemeClr val="tx1"/>
                </a:solidFill>
              </a:rPr>
              <a:t>in BA1</a:t>
            </a:r>
            <a:endParaRPr lang="zh-CN" altLang="en-US" sz="1200" dirty="0">
              <a:solidFill>
                <a:schemeClr val="tx1"/>
              </a:solidFill>
            </a:endParaRPr>
          </a:p>
        </p:txBody>
      </p:sp>
      <p:cxnSp>
        <p:nvCxnSpPr>
          <p:cNvPr id="71" name="肘形连接符 70"/>
          <p:cNvCxnSpPr>
            <a:endCxn id="70" idx="1"/>
          </p:cNvCxnSpPr>
          <p:nvPr/>
        </p:nvCxnSpPr>
        <p:spPr bwMode="auto">
          <a:xfrm rot="5400000" flipH="1" flipV="1">
            <a:off x="4780160" y="5325205"/>
            <a:ext cx="297590" cy="288773"/>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842181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Option 4</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676400"/>
            <a:ext cx="7772400" cy="1828565"/>
          </a:xfrm>
        </p:spPr>
        <p:txBody>
          <a:bodyPr/>
          <a:lstStyle/>
          <a:p>
            <a:pPr>
              <a:buFont typeface="Arial" pitchFamily="34" charset="0"/>
              <a:buChar char="•"/>
            </a:pPr>
            <a:r>
              <a:rPr lang="en-US" altLang="zh-CN" sz="1400" b="0" dirty="0" smtClean="0"/>
              <a:t>Option 4: MPDU based </a:t>
            </a:r>
            <a:r>
              <a:rPr lang="en-US" altLang="zh-CN" sz="1400" b="0" dirty="0"/>
              <a:t>decision with flexible threshold</a:t>
            </a:r>
            <a:endParaRPr lang="en-US" altLang="zh-CN" sz="1400" b="0" dirty="0" smtClean="0"/>
          </a:p>
          <a:p>
            <a:pPr>
              <a:buFont typeface="Arial" pitchFamily="34" charset="0"/>
              <a:buChar char="•"/>
            </a:pPr>
            <a:r>
              <a:rPr lang="en-US" altLang="zh-CN" sz="1400" b="0" dirty="0" smtClean="0"/>
              <a:t>Rule: if an MPDU </a:t>
            </a:r>
            <a:r>
              <a:rPr lang="en-US" altLang="zh-CN" sz="1400" b="0" dirty="0"/>
              <a:t>is carried in one or more OFDM symbols of a PPDU which is transmitted on a different link of the BA frame, and </a:t>
            </a:r>
            <a:r>
              <a:rPr lang="en-US" altLang="zh-CN" sz="1400" b="0" dirty="0" smtClean="0"/>
              <a:t>the duration from the ending of the </a:t>
            </a:r>
            <a:r>
              <a:rPr lang="en-US" altLang="zh-CN" sz="1400" b="0" dirty="0"/>
              <a:t>last OFDM symbol that carries the MPDU to </a:t>
            </a:r>
            <a:r>
              <a:rPr lang="en-US" altLang="zh-CN" sz="1400" b="0" dirty="0" smtClean="0"/>
              <a:t>the transmission time of the BA has exceeded a time threshold T, then the ACK status of that MPDU is carried in the BA frame</a:t>
            </a:r>
          </a:p>
          <a:p>
            <a:pPr>
              <a:buFont typeface="Arial" pitchFamily="34" charset="0"/>
              <a:buChar char="•"/>
            </a:pPr>
            <a:r>
              <a:rPr lang="en-US" altLang="zh-CN" sz="1400" b="0" dirty="0" smtClean="0"/>
              <a:t>The time threshold can be </a:t>
            </a:r>
            <a:r>
              <a:rPr lang="en-US" altLang="zh-CN" sz="1400" b="0" dirty="0" smtClean="0">
                <a:solidFill>
                  <a:srgbClr val="FF0000"/>
                </a:solidFill>
              </a:rPr>
              <a:t>announced by MLD2</a:t>
            </a:r>
            <a:r>
              <a:rPr lang="en-US" altLang="zh-CN" sz="1400" b="0" dirty="0" smtClean="0"/>
              <a:t>, during the BA setup procedure, in the ADDBA response frame.</a:t>
            </a:r>
            <a:endParaRPr lang="en-US" altLang="zh-CN" sz="1200" b="0" dirty="0" smtClean="0"/>
          </a:p>
        </p:txBody>
      </p:sp>
      <p:cxnSp>
        <p:nvCxnSpPr>
          <p:cNvPr id="23" name="直接连接符 22"/>
          <p:cNvCxnSpPr/>
          <p:nvPr/>
        </p:nvCxnSpPr>
        <p:spPr bwMode="auto">
          <a:xfrm>
            <a:off x="1143000" y="4114802"/>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直接连接符 23"/>
          <p:cNvCxnSpPr/>
          <p:nvPr/>
        </p:nvCxnSpPr>
        <p:spPr bwMode="auto">
          <a:xfrm>
            <a:off x="1143000" y="4935193"/>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矩形 39"/>
          <p:cNvSpPr/>
          <p:nvPr/>
        </p:nvSpPr>
        <p:spPr bwMode="auto">
          <a:xfrm>
            <a:off x="5638800" y="3805713"/>
            <a:ext cx="8382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BA1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1510218" y="3512759"/>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矩形 41"/>
          <p:cNvSpPr/>
          <p:nvPr/>
        </p:nvSpPr>
        <p:spPr bwMode="auto">
          <a:xfrm>
            <a:off x="1510218" y="4284077"/>
            <a:ext cx="647302" cy="46402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3" name="矩形 42"/>
          <p:cNvSpPr/>
          <p:nvPr/>
        </p:nvSpPr>
        <p:spPr bwMode="auto">
          <a:xfrm>
            <a:off x="7010400" y="3514220"/>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4" name="矩形 43"/>
          <p:cNvSpPr/>
          <p:nvPr/>
        </p:nvSpPr>
        <p:spPr bwMode="auto">
          <a:xfrm>
            <a:off x="7010400" y="4284077"/>
            <a:ext cx="647302" cy="4640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STA4</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5" name="文本框 44"/>
          <p:cNvSpPr txBox="1"/>
          <p:nvPr/>
        </p:nvSpPr>
        <p:spPr>
          <a:xfrm>
            <a:off x="468264" y="3941236"/>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cxnSp>
        <p:nvCxnSpPr>
          <p:cNvPr id="46" name="直接连接符 45"/>
          <p:cNvCxnSpPr/>
          <p:nvPr/>
        </p:nvCxnSpPr>
        <p:spPr bwMode="auto">
          <a:xfrm>
            <a:off x="5638800" y="3276600"/>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7" name="矩形 46"/>
          <p:cNvSpPr/>
          <p:nvPr/>
        </p:nvSpPr>
        <p:spPr bwMode="auto">
          <a:xfrm>
            <a:off x="2957055" y="3805713"/>
            <a:ext cx="2304587"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PPDU 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8" name="矩形 47"/>
          <p:cNvSpPr/>
          <p:nvPr/>
        </p:nvSpPr>
        <p:spPr bwMode="auto">
          <a:xfrm>
            <a:off x="3581400" y="4639626"/>
            <a:ext cx="838201" cy="2912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Symbol 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3" name="文本框 52"/>
          <p:cNvSpPr txBox="1"/>
          <p:nvPr/>
        </p:nvSpPr>
        <p:spPr>
          <a:xfrm>
            <a:off x="468264" y="4759858"/>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cxnSp>
        <p:nvCxnSpPr>
          <p:cNvPr id="55" name="直接连接符 54"/>
          <p:cNvCxnSpPr/>
          <p:nvPr/>
        </p:nvCxnSpPr>
        <p:spPr bwMode="auto">
          <a:xfrm>
            <a:off x="5029200" y="3276600"/>
            <a:ext cx="0" cy="2819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6" name="文本框 55"/>
          <p:cNvSpPr txBox="1"/>
          <p:nvPr/>
        </p:nvSpPr>
        <p:spPr>
          <a:xfrm>
            <a:off x="4881974" y="6096000"/>
            <a:ext cx="1190839" cy="338554"/>
          </a:xfrm>
          <a:prstGeom prst="rect">
            <a:avLst/>
          </a:prstGeom>
          <a:noFill/>
        </p:spPr>
        <p:txBody>
          <a:bodyPr wrap="none" rtlCol="0">
            <a:spAutoFit/>
          </a:bodyPr>
          <a:lstStyle/>
          <a:p>
            <a:r>
              <a:rPr lang="en-US" altLang="zh-CN" sz="1600" dirty="0" smtClean="0">
                <a:solidFill>
                  <a:schemeClr val="tx1"/>
                </a:solidFill>
              </a:rPr>
              <a:t>Threshold T</a:t>
            </a:r>
            <a:endParaRPr lang="zh-CN" altLang="en-US" sz="1600" dirty="0">
              <a:solidFill>
                <a:schemeClr val="tx1"/>
              </a:solidFill>
            </a:endParaRPr>
          </a:p>
        </p:txBody>
      </p:sp>
      <p:sp>
        <p:nvSpPr>
          <p:cNvPr id="29" name="矩形 28"/>
          <p:cNvSpPr/>
          <p:nvPr/>
        </p:nvSpPr>
        <p:spPr bwMode="auto">
          <a:xfrm>
            <a:off x="4419600" y="4639626"/>
            <a:ext cx="838201" cy="2912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Symbol 3</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2755158" y="4639625"/>
            <a:ext cx="838201" cy="2912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Symbol 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文本框 30"/>
          <p:cNvSpPr txBox="1"/>
          <p:nvPr/>
        </p:nvSpPr>
        <p:spPr>
          <a:xfrm>
            <a:off x="2663773" y="5016036"/>
            <a:ext cx="896399" cy="276999"/>
          </a:xfrm>
          <a:prstGeom prst="rect">
            <a:avLst/>
          </a:prstGeom>
          <a:noFill/>
        </p:spPr>
        <p:txBody>
          <a:bodyPr wrap="none" rtlCol="0">
            <a:spAutoFit/>
          </a:bodyPr>
          <a:lstStyle/>
          <a:p>
            <a:r>
              <a:rPr lang="en-US" altLang="zh-CN" sz="1200" dirty="0" smtClean="0">
                <a:solidFill>
                  <a:schemeClr val="tx1"/>
                </a:solidFill>
              </a:rPr>
              <a:t>MPDU 1, 2</a:t>
            </a:r>
            <a:endParaRPr lang="zh-CN" altLang="en-US" sz="1200" dirty="0">
              <a:solidFill>
                <a:schemeClr val="tx1"/>
              </a:solidFill>
            </a:endParaRPr>
          </a:p>
        </p:txBody>
      </p:sp>
      <p:sp>
        <p:nvSpPr>
          <p:cNvPr id="32" name="文本框 31"/>
          <p:cNvSpPr txBox="1"/>
          <p:nvPr/>
        </p:nvSpPr>
        <p:spPr>
          <a:xfrm>
            <a:off x="3510834" y="5016036"/>
            <a:ext cx="896399" cy="276999"/>
          </a:xfrm>
          <a:prstGeom prst="rect">
            <a:avLst/>
          </a:prstGeom>
          <a:noFill/>
        </p:spPr>
        <p:txBody>
          <a:bodyPr wrap="none" rtlCol="0">
            <a:spAutoFit/>
          </a:bodyPr>
          <a:lstStyle/>
          <a:p>
            <a:r>
              <a:rPr lang="en-US" altLang="zh-CN" sz="1200" dirty="0" smtClean="0">
                <a:solidFill>
                  <a:schemeClr val="tx1"/>
                </a:solidFill>
              </a:rPr>
              <a:t>MPDU 3, 4</a:t>
            </a:r>
            <a:endParaRPr lang="zh-CN" altLang="en-US" sz="1200" dirty="0">
              <a:solidFill>
                <a:schemeClr val="tx1"/>
              </a:solidFill>
            </a:endParaRPr>
          </a:p>
        </p:txBody>
      </p:sp>
      <p:sp>
        <p:nvSpPr>
          <p:cNvPr id="33" name="文本框 32"/>
          <p:cNvSpPr txBox="1"/>
          <p:nvPr/>
        </p:nvSpPr>
        <p:spPr>
          <a:xfrm>
            <a:off x="4363383" y="5025290"/>
            <a:ext cx="896399" cy="276999"/>
          </a:xfrm>
          <a:prstGeom prst="rect">
            <a:avLst/>
          </a:prstGeom>
          <a:noFill/>
        </p:spPr>
        <p:txBody>
          <a:bodyPr wrap="none" rtlCol="0">
            <a:spAutoFit/>
          </a:bodyPr>
          <a:lstStyle/>
          <a:p>
            <a:r>
              <a:rPr lang="en-US" altLang="zh-CN" sz="1200" dirty="0" smtClean="0">
                <a:solidFill>
                  <a:schemeClr val="tx1"/>
                </a:solidFill>
              </a:rPr>
              <a:t>MPDU 5, </a:t>
            </a:r>
            <a:r>
              <a:rPr lang="en-US" altLang="zh-CN" sz="1200" dirty="0">
                <a:solidFill>
                  <a:schemeClr val="tx1"/>
                </a:solidFill>
              </a:rPr>
              <a:t>6</a:t>
            </a:r>
            <a:endParaRPr lang="zh-CN" altLang="en-US" sz="1200" dirty="0">
              <a:solidFill>
                <a:schemeClr val="tx1"/>
              </a:solidFill>
            </a:endParaRPr>
          </a:p>
        </p:txBody>
      </p:sp>
      <p:sp>
        <p:nvSpPr>
          <p:cNvPr id="34" name="右大括号 33"/>
          <p:cNvSpPr/>
          <p:nvPr/>
        </p:nvSpPr>
        <p:spPr bwMode="auto">
          <a:xfrm rot="5400000">
            <a:off x="4709348" y="5018851"/>
            <a:ext cx="166174" cy="74567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文本框 34"/>
          <p:cNvSpPr txBox="1"/>
          <p:nvPr/>
        </p:nvSpPr>
        <p:spPr>
          <a:xfrm>
            <a:off x="4335951" y="5479073"/>
            <a:ext cx="1626766" cy="523220"/>
          </a:xfrm>
          <a:prstGeom prst="rect">
            <a:avLst/>
          </a:prstGeom>
          <a:noFill/>
        </p:spPr>
        <p:txBody>
          <a:bodyPr wrap="square" rtlCol="0">
            <a:spAutoFit/>
          </a:bodyPr>
          <a:lstStyle/>
          <a:p>
            <a:r>
              <a:rPr lang="en-US" altLang="zh-CN" sz="1400" dirty="0">
                <a:solidFill>
                  <a:schemeClr val="tx1"/>
                </a:solidFill>
              </a:rPr>
              <a:t>ACK Status </a:t>
            </a:r>
            <a:r>
              <a:rPr lang="en-US" altLang="zh-CN" sz="1400" dirty="0" smtClean="0">
                <a:solidFill>
                  <a:schemeClr val="tx1"/>
                </a:solidFill>
              </a:rPr>
              <a:t>not carried </a:t>
            </a:r>
            <a:r>
              <a:rPr lang="en-US" altLang="zh-CN" sz="1400" dirty="0">
                <a:solidFill>
                  <a:schemeClr val="tx1"/>
                </a:solidFill>
              </a:rPr>
              <a:t>in BA1</a:t>
            </a:r>
            <a:endParaRPr lang="zh-CN" altLang="en-US" sz="1400" dirty="0">
              <a:solidFill>
                <a:schemeClr val="tx1"/>
              </a:solidFill>
            </a:endParaRPr>
          </a:p>
        </p:txBody>
      </p:sp>
      <p:sp>
        <p:nvSpPr>
          <p:cNvPr id="36" name="右大括号 35"/>
          <p:cNvSpPr/>
          <p:nvPr/>
        </p:nvSpPr>
        <p:spPr bwMode="auto">
          <a:xfrm rot="5400000">
            <a:off x="3445181" y="4628143"/>
            <a:ext cx="166174" cy="1527085"/>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文本框 36"/>
          <p:cNvSpPr txBox="1"/>
          <p:nvPr/>
        </p:nvSpPr>
        <p:spPr>
          <a:xfrm>
            <a:off x="2681077" y="5479073"/>
            <a:ext cx="1626766" cy="523220"/>
          </a:xfrm>
          <a:prstGeom prst="rect">
            <a:avLst/>
          </a:prstGeom>
          <a:noFill/>
        </p:spPr>
        <p:txBody>
          <a:bodyPr wrap="square" rtlCol="0">
            <a:spAutoFit/>
          </a:bodyPr>
          <a:lstStyle/>
          <a:p>
            <a:r>
              <a:rPr lang="en-US" altLang="zh-CN" sz="1400" dirty="0" smtClean="0">
                <a:solidFill>
                  <a:schemeClr val="tx1"/>
                </a:solidFill>
              </a:rPr>
              <a:t>ACK Status carried in BA1</a:t>
            </a:r>
            <a:endParaRPr lang="zh-CN" altLang="en-US" sz="1400" dirty="0">
              <a:solidFill>
                <a:schemeClr val="tx1"/>
              </a:solidFill>
            </a:endParaRPr>
          </a:p>
        </p:txBody>
      </p:sp>
    </p:spTree>
    <p:extLst>
      <p:ext uri="{BB962C8B-B14F-4D97-AF65-F5344CB8AC3E}">
        <p14:creationId xmlns:p14="http://schemas.microsoft.com/office/powerpoint/2010/main" val="1988100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Comparison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25" name="内容占位符 2"/>
          <p:cNvSpPr>
            <a:spLocks noGrp="1"/>
          </p:cNvSpPr>
          <p:nvPr>
            <p:ph idx="1"/>
          </p:nvPr>
        </p:nvSpPr>
        <p:spPr>
          <a:xfrm>
            <a:off x="685800" y="1905000"/>
            <a:ext cx="7772400" cy="4419600"/>
          </a:xfrm>
        </p:spPr>
        <p:txBody>
          <a:bodyPr/>
          <a:lstStyle/>
          <a:p>
            <a:pPr>
              <a:buFont typeface="Arial" pitchFamily="34" charset="0"/>
              <a:buChar char="•"/>
            </a:pPr>
            <a:r>
              <a:rPr lang="en-US" sz="1600" b="0" dirty="0" smtClean="0"/>
              <a:t>It is easy to see that different option has different complexity</a:t>
            </a:r>
          </a:p>
          <a:p>
            <a:pPr>
              <a:buFont typeface="Arial" pitchFamily="34" charset="0"/>
              <a:buChar char="•"/>
            </a:pPr>
            <a:r>
              <a:rPr lang="en-US" altLang="zh-CN" sz="1600" b="0" dirty="0" smtClean="0"/>
              <a:t>STA need to announce its capability of transmitting multi-link BA</a:t>
            </a:r>
          </a:p>
          <a:p>
            <a:pPr>
              <a:buFont typeface="Arial" pitchFamily="34" charset="0"/>
              <a:buChar char="•"/>
            </a:pPr>
            <a:r>
              <a:rPr lang="en-US" altLang="zh-CN" sz="1600" b="0" dirty="0"/>
              <a:t>There </a:t>
            </a:r>
            <a:r>
              <a:rPr lang="en-US" altLang="zh-CN" sz="1600" b="0" dirty="0" smtClean="0"/>
              <a:t>can</a:t>
            </a:r>
            <a:r>
              <a:rPr lang="en-US" altLang="zh-CN" sz="1600" b="0" dirty="0" smtClean="0"/>
              <a:t> </a:t>
            </a:r>
            <a:r>
              <a:rPr lang="en-US" altLang="zh-CN" sz="1600" b="0" dirty="0"/>
              <a:t>be </a:t>
            </a:r>
            <a:r>
              <a:rPr lang="en-US" altLang="zh-CN" sz="1600" b="0" dirty="0" smtClean="0"/>
              <a:t>3 </a:t>
            </a:r>
            <a:r>
              <a:rPr lang="en-US" altLang="zh-CN" sz="1600" b="0" dirty="0"/>
              <a:t>different </a:t>
            </a:r>
            <a:r>
              <a:rPr lang="en-US" altLang="zh-CN" sz="1600" b="0" dirty="0" smtClean="0"/>
              <a:t>levels of capability:</a:t>
            </a:r>
            <a:endParaRPr lang="en-US" altLang="zh-CN" sz="1600" b="0" dirty="0"/>
          </a:p>
          <a:p>
            <a:pPr>
              <a:buFont typeface="Arial" pitchFamily="34" charset="0"/>
              <a:buChar char="•"/>
            </a:pPr>
            <a:r>
              <a:rPr lang="en-US" altLang="zh-CN" sz="1600" b="0" dirty="0"/>
              <a:t>Level 0: STA </a:t>
            </a:r>
            <a:r>
              <a:rPr lang="en-US" altLang="zh-CN" sz="1600" b="0" dirty="0" smtClean="0"/>
              <a:t>supports </a:t>
            </a:r>
            <a:r>
              <a:rPr lang="en-US" altLang="zh-CN" sz="1600" b="0" dirty="0"/>
              <a:t>transmitting multi-link </a:t>
            </a:r>
            <a:r>
              <a:rPr lang="en-US" altLang="zh-CN" sz="1600" b="0" dirty="0" smtClean="0"/>
              <a:t>BA </a:t>
            </a:r>
            <a:r>
              <a:rPr lang="en-US" altLang="zh-CN" sz="1600" b="0" dirty="0" smtClean="0">
                <a:solidFill>
                  <a:srgbClr val="FF0000"/>
                </a:solidFill>
              </a:rPr>
              <a:t>with no side information on the “0”-valued </a:t>
            </a:r>
            <a:r>
              <a:rPr lang="en-US" altLang="zh-CN" sz="1600" b="0" dirty="0" smtClean="0">
                <a:solidFill>
                  <a:srgbClr val="FF0000"/>
                </a:solidFill>
              </a:rPr>
              <a:t>bits </a:t>
            </a:r>
            <a:r>
              <a:rPr lang="en-US" altLang="zh-CN" sz="1600" b="0" dirty="0" smtClean="0">
                <a:solidFill>
                  <a:schemeClr val="tx1"/>
                </a:solidFill>
              </a:rPr>
              <a:t>(the simple way in slide 4)</a:t>
            </a:r>
            <a:endParaRPr lang="en-US" altLang="zh-CN" sz="1600" b="0" dirty="0" smtClean="0">
              <a:solidFill>
                <a:schemeClr val="tx1"/>
              </a:solidFill>
            </a:endParaRPr>
          </a:p>
          <a:p>
            <a:pPr lvl="1">
              <a:buFont typeface="Arial" pitchFamily="34" charset="0"/>
              <a:buChar char="•"/>
            </a:pPr>
            <a:r>
              <a:rPr lang="en-US" altLang="zh-CN" sz="1200" dirty="0" smtClean="0"/>
              <a:t>In this level, the BA carries the ACK status of the MPDUs transmitted on the same link, and </a:t>
            </a:r>
            <a:r>
              <a:rPr lang="en-US" altLang="zh-CN" sz="1200" dirty="0" smtClean="0">
                <a:solidFill>
                  <a:srgbClr val="FF0000"/>
                </a:solidFill>
              </a:rPr>
              <a:t>may additionally carry </a:t>
            </a:r>
            <a:r>
              <a:rPr lang="en-US" altLang="zh-CN" sz="1200" dirty="0" smtClean="0"/>
              <a:t>the ACK status of the MPDUs transmitted on other links</a:t>
            </a:r>
            <a:endParaRPr lang="en-US" altLang="zh-CN" sz="1200" b="0" dirty="0"/>
          </a:p>
          <a:p>
            <a:pPr>
              <a:buFont typeface="Arial" pitchFamily="34" charset="0"/>
              <a:buChar char="•"/>
            </a:pPr>
            <a:r>
              <a:rPr lang="en-US" altLang="zh-CN" sz="1600" b="0" dirty="0"/>
              <a:t>Level 1: STA supports transmitting multi-link BA </a:t>
            </a:r>
            <a:r>
              <a:rPr lang="en-US" altLang="zh-CN" sz="1600" b="0" dirty="0" smtClean="0"/>
              <a:t>based on </a:t>
            </a:r>
            <a:r>
              <a:rPr lang="en-US" altLang="zh-CN" sz="1600" b="0" dirty="0" smtClean="0"/>
              <a:t>PPDU (Opt1 &amp; Opt3)</a:t>
            </a:r>
            <a:endParaRPr lang="en-US" altLang="zh-CN" sz="1600" b="0" dirty="0" smtClean="0"/>
          </a:p>
          <a:p>
            <a:pPr lvl="1">
              <a:buFont typeface="Arial" pitchFamily="34" charset="0"/>
              <a:buChar char="•"/>
            </a:pPr>
            <a:r>
              <a:rPr lang="en-US" altLang="zh-CN" sz="1200" dirty="0" smtClean="0"/>
              <a:t>In this level, </a:t>
            </a:r>
            <a:r>
              <a:rPr lang="en-US" altLang="zh-CN" sz="1200" dirty="0"/>
              <a:t>the BA </a:t>
            </a:r>
            <a:r>
              <a:rPr lang="en-US" altLang="zh-CN" sz="1200" dirty="0" smtClean="0"/>
              <a:t>carries </a:t>
            </a:r>
            <a:r>
              <a:rPr lang="en-US" altLang="zh-CN" sz="1200" dirty="0"/>
              <a:t>the ACK status of the MPDUs transmitted on the same </a:t>
            </a:r>
            <a:r>
              <a:rPr lang="en-US" altLang="zh-CN" sz="1200" dirty="0" smtClean="0"/>
              <a:t>link, additionally, it carries the ACK status of the MPDUs which are </a:t>
            </a:r>
            <a:r>
              <a:rPr lang="en-US" altLang="zh-CN" sz="1200" dirty="0" smtClean="0">
                <a:solidFill>
                  <a:srgbClr val="FF0000"/>
                </a:solidFill>
              </a:rPr>
              <a:t>carried in the PPDU</a:t>
            </a:r>
            <a:r>
              <a:rPr lang="en-US" altLang="zh-CN" sz="1200" dirty="0" smtClean="0"/>
              <a:t>, </a:t>
            </a:r>
            <a:r>
              <a:rPr lang="en-US" altLang="zh-CN" sz="1200" dirty="0"/>
              <a:t>and the duration from the ending of the PPDU to the transmission time of the BA has exceeded </a:t>
            </a:r>
            <a:r>
              <a:rPr lang="en-US" altLang="zh-CN" sz="1200" dirty="0" smtClean="0">
                <a:solidFill>
                  <a:srgbClr val="FF0000"/>
                </a:solidFill>
              </a:rPr>
              <a:t>a given threshold</a:t>
            </a:r>
            <a:r>
              <a:rPr lang="en-US" altLang="zh-CN" sz="1200" dirty="0" smtClean="0"/>
              <a:t>.</a:t>
            </a:r>
            <a:endParaRPr lang="en-US" altLang="zh-CN" sz="1200" b="0" dirty="0"/>
          </a:p>
          <a:p>
            <a:pPr>
              <a:buFont typeface="Arial" pitchFamily="34" charset="0"/>
              <a:buChar char="•"/>
            </a:pPr>
            <a:r>
              <a:rPr lang="en-US" altLang="zh-CN" sz="1600" b="0" dirty="0"/>
              <a:t>Level </a:t>
            </a:r>
            <a:r>
              <a:rPr lang="en-US" altLang="zh-CN" sz="1600" b="0" dirty="0" smtClean="0"/>
              <a:t>2: </a:t>
            </a:r>
            <a:r>
              <a:rPr lang="en-US" altLang="zh-CN" sz="1600" b="0" dirty="0"/>
              <a:t>STA supports transmitting multi-link BA </a:t>
            </a:r>
            <a:r>
              <a:rPr lang="en-US" altLang="zh-CN" sz="1600" b="0" dirty="0" smtClean="0"/>
              <a:t>based on </a:t>
            </a:r>
            <a:r>
              <a:rPr lang="en-US" altLang="zh-CN" sz="1600" b="0" dirty="0" smtClean="0"/>
              <a:t>MPDU(Opt2 </a:t>
            </a:r>
            <a:r>
              <a:rPr lang="en-US" altLang="zh-CN" sz="1600" b="0" dirty="0"/>
              <a:t>&amp; </a:t>
            </a:r>
            <a:r>
              <a:rPr lang="en-US" altLang="zh-CN" sz="1600" b="0" dirty="0" smtClean="0"/>
              <a:t>Opt4)</a:t>
            </a:r>
            <a:endParaRPr lang="en-US" altLang="zh-CN" sz="1600" b="0" dirty="0" smtClean="0"/>
          </a:p>
          <a:p>
            <a:pPr lvl="1">
              <a:buFont typeface="Arial" pitchFamily="34" charset="0"/>
              <a:buChar char="•"/>
            </a:pPr>
            <a:r>
              <a:rPr lang="en-US" altLang="zh-CN" sz="1200" dirty="0"/>
              <a:t>In this level, the BA carries the ACK status of the MPDUs transmitted on the same link, additionally, it carries the ACK status of the MPDUs which are </a:t>
            </a:r>
            <a:r>
              <a:rPr lang="en-US" altLang="zh-CN" sz="1200" dirty="0">
                <a:solidFill>
                  <a:srgbClr val="FF0000"/>
                </a:solidFill>
              </a:rPr>
              <a:t>carried in in one or more OFDM symbols </a:t>
            </a:r>
            <a:r>
              <a:rPr lang="en-US" altLang="zh-CN" sz="1200" dirty="0"/>
              <a:t>of a PPDU, and the duration from the ending of the last OFDM symbol that carries the MPDU to the transmission time of the BA has exceeded </a:t>
            </a:r>
            <a:r>
              <a:rPr lang="en-US" altLang="zh-CN" sz="1200" dirty="0" smtClean="0">
                <a:solidFill>
                  <a:srgbClr val="FF0000"/>
                </a:solidFill>
              </a:rPr>
              <a:t>a given threshold.</a:t>
            </a:r>
            <a:endParaRPr lang="en-US" altLang="zh-CN" sz="1200" dirty="0"/>
          </a:p>
        </p:txBody>
      </p:sp>
    </p:spTree>
    <p:extLst>
      <p:ext uri="{BB962C8B-B14F-4D97-AF65-F5344CB8AC3E}">
        <p14:creationId xmlns:p14="http://schemas.microsoft.com/office/powerpoint/2010/main" val="1246036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E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46610</TotalTime>
  <Words>1671</Words>
  <Application>Microsoft Office PowerPoint</Application>
  <PresentationFormat>全屏显示(4:3)</PresentationFormat>
  <Paragraphs>220</Paragraphs>
  <Slides>15</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15</vt:i4>
      </vt:variant>
    </vt:vector>
  </HeadingPairs>
  <TitlesOfParts>
    <vt:vector size="20" baseType="lpstr">
      <vt:lpstr>Arial Unicode MS</vt:lpstr>
      <vt:lpstr>MS Gothic</vt:lpstr>
      <vt:lpstr>Arial</vt:lpstr>
      <vt:lpstr>Times New Roman</vt:lpstr>
      <vt:lpstr>Office Theme</vt:lpstr>
      <vt:lpstr>Multi-Link BA Bitmap Parsing Rule</vt:lpstr>
      <vt:lpstr>Introduction</vt:lpstr>
      <vt:lpstr>Motivation</vt:lpstr>
      <vt:lpstr>Motivation</vt:lpstr>
      <vt:lpstr>Option 1</vt:lpstr>
      <vt:lpstr>Option 2</vt:lpstr>
      <vt:lpstr>Option 3</vt:lpstr>
      <vt:lpstr>Option 4</vt:lpstr>
      <vt:lpstr>Comparison</vt:lpstr>
      <vt:lpstr>Comparison</vt:lpstr>
      <vt:lpstr>Conclusion</vt:lpstr>
      <vt:lpstr>Straw Poll 1</vt:lpstr>
      <vt:lpstr>Straw Poll 2</vt:lpstr>
      <vt:lpstr>Straw Poll 3</vt:lpstr>
      <vt:lpstr>References</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1220</cp:revision>
  <cp:lastPrinted>1601-01-01T00:00:00Z</cp:lastPrinted>
  <dcterms:created xsi:type="dcterms:W3CDTF">2015-10-31T00:33:08Z</dcterms:created>
  <dcterms:modified xsi:type="dcterms:W3CDTF">2020-04-14T06:46:12Z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(3)qPoJ9IqBDit99UlHKIKwU2XnJGJzTtK3kqrtKlkk6l4vOqbdVDRWH3xpi/tvacM76QgWAQd7
bzVjL/y5u3yMjx1dYBZUj9GpWSai6REBqDaSgtD5QQ6pLABEkKq+qfobIbU05WcTVA6Xb3NE
CTsv57FhDfQIyEtCH2AtOKR65I67tarhabdm54rFIbZQao8KRyCvhqqiwO6eGN7830tRYsa0
l/omQnaZPWTG9OH50E</vt:lpwstr>
  </property>
  <property fmtid="{D5CDD505-2E9C-101B-9397-08002B2CF9AE}" pid="3" name="_2015_ms_pID_7253431">
    <vt:lpwstr>O8ig3M2YmvTNSBUCpn9eOSjTwmP8bV38q7wrUJ3z+uaWjhm5WO35lr
RloaFKU3V1GRIN7e9oOrDY50lgJW9mjU7TmCWll+YcaIuw3Q6P3tsTgqPBDKu+wHAp+Md6rZ
AyPBRkNE1TNK+A3s2ppZGaqB89z9G8jJBdqWux4yr1Fa5wg20D/gTi4qKu2QOwNDRJ1jQy6V
VykXdMSIb2Bl+4KqlrGOu7dNbW4UmSfuv0Mo</vt:lpwstr>
  </property>
  <property fmtid="{D5CDD505-2E9C-101B-9397-08002B2CF9AE}" pid="4" name="_2015_ms_pID_7253432">
    <vt:lpwstr>CHPg098zKft44HAsTBsa2D8=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1586736534</vt:lpwstr>
  </property>
</Properties>
</file>