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58" r:id="rId7"/>
    <p:sldId id="261" r:id="rId8"/>
    <p:sldId id="265" r:id="rId9"/>
    <p:sldId id="262" r:id="rId10"/>
    <p:sldId id="259" r:id="rId11"/>
    <p:sldId id="266" r:id="rId12"/>
    <p:sldId id="260" r:id="rId13"/>
    <p:sldId id="263" r:id="rId14"/>
    <p:sldId id="1069" r:id="rId15"/>
    <p:sldId id="1067" r:id="rId16"/>
    <p:sldId id="1068" r:id="rId17"/>
    <p:sldId id="1064" r:id="rId18"/>
    <p:sldId id="1065" r:id="rId19"/>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724AF04-C069-4DAD-9251-0BDBCAC681E7}">
          <p14:sldIdLst>
            <p14:sldId id="256"/>
            <p14:sldId id="257"/>
            <p14:sldId id="258"/>
            <p14:sldId id="261"/>
            <p14:sldId id="265"/>
            <p14:sldId id="262"/>
            <p14:sldId id="259"/>
            <p14:sldId id="266"/>
            <p14:sldId id="260"/>
            <p14:sldId id="263"/>
            <p14:sldId id="1069"/>
            <p14:sldId id="1067"/>
            <p14:sldId id="1068"/>
            <p14:sldId id="1064"/>
            <p14:sldId id="1065"/>
          </p14:sldIdLst>
        </p14:section>
        <p14:section name="Untitled Section" id="{9E65BA02-3F80-4560-AB5C-407AFAC20E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93" d="100"/>
          <a:sy n="93" d="100"/>
        </p:scale>
        <p:origin x="1176"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1/13/2021</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Group Addressed Frame Delivery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10" name="Object 3">
            <a:extLst>
              <a:ext uri="{FF2B5EF4-FFF2-40B4-BE49-F238E27FC236}">
                <a16:creationId xmlns:a16="http://schemas.microsoft.com/office/drawing/2014/main" id="{42616135-C025-474A-8F87-EF6AB5F0EEB9}"/>
              </a:ext>
            </a:extLst>
          </p:cNvPr>
          <p:cNvGraphicFramePr>
            <a:graphicFrameLocks noChangeAspect="1"/>
          </p:cNvGraphicFramePr>
          <p:nvPr>
            <p:extLst>
              <p:ext uri="{D42A27DB-BD31-4B8C-83A1-F6EECF244321}">
                <p14:modId xmlns:p14="http://schemas.microsoft.com/office/powerpoint/2010/main" val="4234697618"/>
              </p:ext>
            </p:extLst>
          </p:nvPr>
        </p:nvGraphicFramePr>
        <p:xfrm>
          <a:off x="915193" y="2759075"/>
          <a:ext cx="7916863" cy="2430463"/>
        </p:xfrm>
        <a:graphic>
          <a:graphicData uri="http://schemas.openxmlformats.org/presentationml/2006/ole">
            <mc:AlternateContent xmlns:mc="http://schemas.openxmlformats.org/markup-compatibility/2006">
              <mc:Choice xmlns:v="urn:schemas-microsoft-com:vml" Requires="v">
                <p:oleObj spid="_x0000_s1124" name="Document" r:id="rId4" imgW="8248712" imgH="2539515" progId="Word.Document.8">
                  <p:embed/>
                </p:oleObj>
              </mc:Choice>
              <mc:Fallback>
                <p:oleObj name="Document" r:id="rId4" imgW="8248712" imgH="2539515" progId="Word.Document.8">
                  <p:embed/>
                  <p:pic>
                    <p:nvPicPr>
                      <p:cNvPr id="9" name="Object 3">
                        <a:extLst>
                          <a:ext uri="{FF2B5EF4-FFF2-40B4-BE49-F238E27FC236}">
                            <a16:creationId xmlns:a16="http://schemas.microsoft.com/office/drawing/2014/main" id="{8FC7CEFA-B70D-4036-9C86-4F4555D71937}"/>
                          </a:ext>
                        </a:extLst>
                      </p:cNvPr>
                      <p:cNvPicPr>
                        <a:picLocks noChangeAspect="1" noChangeArrowheads="1"/>
                      </p:cNvPicPr>
                      <p:nvPr/>
                    </p:nvPicPr>
                    <p:blipFill>
                      <a:blip r:embed="rId5"/>
                      <a:srcRect/>
                      <a:stretch>
                        <a:fillRect/>
                      </a:stretch>
                    </p:blipFill>
                    <p:spPr bwMode="auto">
                      <a:xfrm>
                        <a:off x="915193" y="2759075"/>
                        <a:ext cx="7916863" cy="2430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826C-2B1F-4C49-A6B7-D26A1F31764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E7F4586-C863-457E-B4A8-7C0158BF0732}"/>
              </a:ext>
            </a:extLst>
          </p:cNvPr>
          <p:cNvSpPr>
            <a:spLocks noGrp="1"/>
          </p:cNvSpPr>
          <p:nvPr>
            <p:ph idx="1"/>
          </p:nvPr>
        </p:nvSpPr>
        <p:spPr/>
        <p:txBody>
          <a:bodyPr/>
          <a:lstStyle/>
          <a:p>
            <a:pPr>
              <a:buFont typeface="Arial" panose="020B0604020202020204" pitchFamily="34" charset="0"/>
              <a:buChar char="•"/>
            </a:pPr>
            <a:r>
              <a:rPr lang="en-US" sz="2000" dirty="0"/>
              <a:t>We discuss two operation modes for group delivery in MLO BSS</a:t>
            </a:r>
          </a:p>
          <a:p>
            <a:pPr lvl="1">
              <a:buFont typeface="Arial" panose="020B0604020202020204" pitchFamily="34" charset="0"/>
              <a:buChar char="•"/>
            </a:pPr>
            <a:r>
              <a:rPr lang="en-US" sz="1600" dirty="0"/>
              <a:t>Mode 1: Multi-Link Group Addressed Delivery</a:t>
            </a:r>
          </a:p>
          <a:p>
            <a:pPr lvl="2">
              <a:buFont typeface="Arial" panose="020B0604020202020204" pitchFamily="34" charset="0"/>
              <a:buChar char="•"/>
            </a:pPr>
            <a:r>
              <a:rPr lang="en-US" sz="1400" dirty="0"/>
              <a:t>AP replicates group traffic over multiple links</a:t>
            </a:r>
          </a:p>
          <a:p>
            <a:pPr lvl="2">
              <a:buFont typeface="Arial" panose="020B0604020202020204" pitchFamily="34" charset="0"/>
              <a:buChar char="•"/>
            </a:pPr>
            <a:r>
              <a:rPr lang="en-US" sz="1400" dirty="0"/>
              <a:t>STA discards duplicated frames based on defined duplicate avoidance rules</a:t>
            </a:r>
          </a:p>
          <a:p>
            <a:pPr lvl="1">
              <a:buFont typeface="Arial" panose="020B0604020202020204" pitchFamily="34" charset="0"/>
              <a:buChar char="•"/>
            </a:pPr>
            <a:r>
              <a:rPr lang="en-US" sz="1600" dirty="0"/>
              <a:t>Mode 2: Single Link Group Addressed Delivery</a:t>
            </a:r>
          </a:p>
          <a:p>
            <a:pPr lvl="2">
              <a:buFont typeface="Arial" panose="020B0604020202020204" pitchFamily="34" charset="0"/>
              <a:buChar char="•"/>
            </a:pPr>
            <a:r>
              <a:rPr lang="en-US" sz="1600" dirty="0"/>
              <a:t>AP sends group traffic only on one link (or subset thereof)</a:t>
            </a:r>
          </a:p>
          <a:p>
            <a:pPr lvl="2">
              <a:buFont typeface="Arial" panose="020B0604020202020204" pitchFamily="34" charset="0"/>
              <a:buChar char="•"/>
            </a:pPr>
            <a:r>
              <a:rPr lang="en-US" sz="1600" dirty="0"/>
              <a:t>STA receives group traffic only on one link (or subset thereof)</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We additionally propose that</a:t>
            </a:r>
          </a:p>
          <a:p>
            <a:pPr lvl="1">
              <a:buFont typeface="Arial" panose="020B0604020202020204" pitchFamily="34" charset="0"/>
              <a:buChar char="•"/>
            </a:pPr>
            <a:r>
              <a:rPr lang="en-US" sz="1800" dirty="0"/>
              <a:t>Mode 1 is added in Rel-1 (beneficial for legacy support)</a:t>
            </a:r>
          </a:p>
          <a:p>
            <a:pPr lvl="1">
              <a:buFont typeface="Arial" panose="020B0604020202020204" pitchFamily="34" charset="0"/>
              <a:buChar char="•"/>
            </a:pPr>
            <a:r>
              <a:rPr lang="en-US" sz="1800" dirty="0"/>
              <a:t>Mode 2 is added in Rel-2 (beneficial for low latency/time sensitive traffic)</a:t>
            </a:r>
          </a:p>
        </p:txBody>
      </p:sp>
      <p:sp>
        <p:nvSpPr>
          <p:cNvPr id="4" name="Slide Number Placeholder 3">
            <a:extLst>
              <a:ext uri="{FF2B5EF4-FFF2-40B4-BE49-F238E27FC236}">
                <a16:creationId xmlns:a16="http://schemas.microsoft.com/office/drawing/2014/main" id="{EC645BE2-ADAB-4E21-B3F7-9D953CB29C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433DA9-3AE3-49CC-A89A-4F2359197C7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7AC9A5-F992-4E8E-B2F9-4E4FCD91FD64}"/>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89738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E50C-16F2-4D0C-BD59-A33E355A6D96}"/>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09693EB3-C57F-4623-92D3-CEB5502AA42C}"/>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A26CAA52-EE78-4278-9729-5F53F3380188}"/>
              </a:ext>
            </a:extLst>
          </p:cNvPr>
          <p:cNvSpPr>
            <a:spLocks noGrp="1"/>
          </p:cNvSpPr>
          <p:nvPr>
            <p:ph type="dt" idx="10"/>
          </p:nvPr>
        </p:nvSpPr>
        <p:spPr/>
        <p:txBody>
          <a:bodyPr/>
          <a:lstStyle/>
          <a:p>
            <a:r>
              <a:rPr lang="en-US" dirty="0"/>
              <a:t>Jan 2021</a:t>
            </a:r>
            <a:endParaRPr lang="en-GB" dirty="0"/>
          </a:p>
        </p:txBody>
      </p:sp>
      <p:sp>
        <p:nvSpPr>
          <p:cNvPr id="5" name="Footer Placeholder 4">
            <a:extLst>
              <a:ext uri="{FF2B5EF4-FFF2-40B4-BE49-F238E27FC236}">
                <a16:creationId xmlns:a16="http://schemas.microsoft.com/office/drawing/2014/main" id="{BB2ADE3B-CA69-4A5E-96DE-9AD1B80F66CA}"/>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A3485E2-0D5D-4278-8501-24E7C7123B35}"/>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169246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For R1, each AP affiliated with an STR AP MLD shall follow the baseline rules for scheduling Beacon frame transmissions</a:t>
            </a:r>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2421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D8C1-0662-442C-B12D-FEF202A53563}"/>
              </a:ext>
            </a:extLst>
          </p:cNvPr>
          <p:cNvSpPr>
            <a:spLocks noGrp="1"/>
          </p:cNvSpPr>
          <p:nvPr>
            <p:ph type="title"/>
          </p:nvPr>
        </p:nvSpPr>
        <p:spPr>
          <a:xfrm>
            <a:off x="685800" y="685801"/>
            <a:ext cx="7770813" cy="828674"/>
          </a:xfrm>
        </p:spPr>
        <p:txBody>
          <a:bodyPr/>
          <a:lstStyle/>
          <a:p>
            <a:r>
              <a:rPr lang="en-US" dirty="0">
                <a:highlight>
                  <a:srgbClr val="FFFF00"/>
                </a:highlight>
              </a:rPr>
              <a:t>Modified Straw Poll 2</a:t>
            </a:r>
          </a:p>
        </p:txBody>
      </p:sp>
      <p:sp>
        <p:nvSpPr>
          <p:cNvPr id="3" name="Content Placeholder 2">
            <a:extLst>
              <a:ext uri="{FF2B5EF4-FFF2-40B4-BE49-F238E27FC236}">
                <a16:creationId xmlns:a16="http://schemas.microsoft.com/office/drawing/2014/main" id="{1CDDCEBD-5DED-4861-93F2-01C636EE798E}"/>
              </a:ext>
            </a:extLst>
          </p:cNvPr>
          <p:cNvSpPr>
            <a:spLocks noGrp="1"/>
          </p:cNvSpPr>
          <p:nvPr>
            <p:ph idx="1"/>
          </p:nvPr>
        </p:nvSpPr>
        <p:spPr>
          <a:xfrm>
            <a:off x="685800" y="1828800"/>
            <a:ext cx="7770813" cy="4695825"/>
          </a:xfrm>
        </p:spPr>
        <p:txBody>
          <a:bodyPr/>
          <a:lstStyle/>
          <a:p>
            <a:pPr marL="457200" indent="-457200">
              <a:buFont typeface="Arial" panose="020B0604020202020204" pitchFamily="34" charset="0"/>
              <a:buChar char="•"/>
            </a:pPr>
            <a:r>
              <a:rPr lang="en-US" sz="2000" dirty="0"/>
              <a:t>Do you agree to add to the TGbe SFD the following</a:t>
            </a:r>
          </a:p>
          <a:p>
            <a:pPr marL="857250" lvl="1" indent="-342900">
              <a:buFont typeface="Arial" panose="020B0604020202020204" pitchFamily="34" charset="0"/>
              <a:buChar char="•"/>
            </a:pPr>
            <a:r>
              <a:rPr lang="en-US" sz="1800" strike="sngStrike" dirty="0"/>
              <a:t>A non-AP MLD shall follow the baseline rules to receive the group addressed data frames on one link selected by the non-AP MLD</a:t>
            </a:r>
          </a:p>
          <a:p>
            <a:pPr marL="857250" lvl="1" indent="-342900">
              <a:buFont typeface="Arial" panose="020B0604020202020204" pitchFamily="34" charset="0"/>
              <a:buChar char="•"/>
            </a:pPr>
            <a:r>
              <a:rPr lang="en-US" sz="1800" dirty="0"/>
              <a:t>The non-AP MLD may change the selected link at any time except for during an ongoing group addressed delivery period</a:t>
            </a:r>
          </a:p>
          <a:p>
            <a:pPr marL="857250" lvl="1" indent="-342900">
              <a:buFont typeface="Arial" panose="020B0604020202020204" pitchFamily="34" charset="0"/>
              <a:buChar char="•"/>
            </a:pPr>
            <a:r>
              <a:rPr lang="en-US" sz="1800" dirty="0"/>
              <a:t>The non-AP MLD shall discard any group addressed data frames that are received on any of the links other than the selected link</a:t>
            </a:r>
          </a:p>
        </p:txBody>
      </p:sp>
      <p:sp>
        <p:nvSpPr>
          <p:cNvPr id="4" name="Slide Number Placeholder 3">
            <a:extLst>
              <a:ext uri="{FF2B5EF4-FFF2-40B4-BE49-F238E27FC236}">
                <a16:creationId xmlns:a16="http://schemas.microsoft.com/office/drawing/2014/main" id="{7468A070-65CF-4A8D-BB6F-05815B2ABEF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5061BCC5-CBBE-4DB3-88D2-46913A123EF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AD34684-B484-43B7-A003-E6A62DEBAA85}"/>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646781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highlight>
                  <a:srgbClr val="FFFF00"/>
                </a:highlight>
              </a:rPr>
              <a:t>Modified Straw Poll 3</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 for R1:</a:t>
            </a:r>
          </a:p>
          <a:p>
            <a:pPr lvl="1">
              <a:buFont typeface="Arial" panose="020B0604020202020204" pitchFamily="34" charset="0"/>
              <a:buChar char="•"/>
            </a:pPr>
            <a:r>
              <a:rPr lang="en-US" dirty="0"/>
              <a:t>An AP MLD shall schedule group addressed DL BU delivery in all the </a:t>
            </a:r>
            <a:r>
              <a:rPr lang="en-US" u="sng" dirty="0"/>
              <a:t>setup</a:t>
            </a:r>
            <a:r>
              <a:rPr lang="en-US" dirty="0"/>
              <a:t> links at which its affiliated APs generate Beacon frames </a:t>
            </a:r>
          </a:p>
          <a:p>
            <a:pPr lvl="2">
              <a:buFont typeface="Arial" panose="020B0604020202020204" pitchFamily="34" charset="0"/>
              <a:buChar char="•"/>
            </a:pPr>
            <a:r>
              <a:rPr lang="en-US" dirty="0"/>
              <a:t>Group addressed DL BU delivery from each affiliated AP follow baseline group addressed delivery rules for that link (e.g., DTIM, FMS, </a:t>
            </a:r>
            <a:r>
              <a:rPr lang="en-US" dirty="0" err="1"/>
              <a:t>etc</a:t>
            </a:r>
            <a:r>
              <a:rPr lang="en-US" dirty="0"/>
              <a:t>)</a:t>
            </a:r>
          </a:p>
          <a:p>
            <a:pPr lvl="2">
              <a:buFont typeface="Arial" panose="020B0604020202020204" pitchFamily="34" charset="0"/>
              <a:buChar char="•"/>
            </a:pPr>
            <a:r>
              <a:rPr lang="en-US" dirty="0"/>
              <a:t>Group addressed DL BUs of another link shall be duplicated and scheduled for transmission in this link if at least one member non-AP MLD belonging to that group is expected to be receiving group addressed frames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944176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BE37-3809-4660-A019-B1E49D68711A}"/>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64194FFF-406B-4EC1-BAA6-97DE6E7DB6B5}"/>
              </a:ext>
            </a:extLst>
          </p:cNvPr>
          <p:cNvSpPr>
            <a:spLocks noGrp="1"/>
          </p:cNvSpPr>
          <p:nvPr>
            <p:ph idx="1"/>
          </p:nvPr>
        </p:nvSpPr>
        <p:spPr/>
        <p:txBody>
          <a:bodyPr/>
          <a:lstStyle/>
          <a:p>
            <a:pPr>
              <a:buFont typeface="Arial" panose="020B0604020202020204" pitchFamily="34" charset="0"/>
              <a:buChar char="•"/>
            </a:pPr>
            <a:r>
              <a:rPr lang="en-US" dirty="0"/>
              <a:t>Do you agree to add to the SFD:</a:t>
            </a:r>
          </a:p>
          <a:p>
            <a:pPr lvl="1">
              <a:buFont typeface="Arial" panose="020B0604020202020204" pitchFamily="34" charset="0"/>
              <a:buChar char="•"/>
            </a:pPr>
            <a:r>
              <a:rPr lang="en-US" dirty="0"/>
              <a:t>An AP MLD shall not cause a non-AP STA affiliated to a non-STR MLD STA to transmit an MPDU in a constrained link if another non-AP STA affiliated to the same STR MLD STA is scheduled to be receiving group addressed DL BUs in another link</a:t>
            </a:r>
          </a:p>
        </p:txBody>
      </p:sp>
      <p:sp>
        <p:nvSpPr>
          <p:cNvPr id="4" name="Slide Number Placeholder 3">
            <a:extLst>
              <a:ext uri="{FF2B5EF4-FFF2-40B4-BE49-F238E27FC236}">
                <a16:creationId xmlns:a16="http://schemas.microsoft.com/office/drawing/2014/main" id="{DD3620A6-D65B-4C9C-879B-81EC4D11EF2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10BF305-02F5-4C6B-BDA4-FE65E30CFB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4EDDFE2-430D-48A0-8D7D-7AD323341097}"/>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59834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Currently, STAs associated with an AP receive frames that are:</a:t>
            </a:r>
          </a:p>
          <a:p>
            <a:pPr marL="800100" lvl="1" indent="-342900">
              <a:buFont typeface="Arial" panose="020B0604020202020204" pitchFamily="34" charset="0"/>
              <a:buChar char="•"/>
            </a:pPr>
            <a:r>
              <a:rPr lang="en-US" sz="1800" dirty="0"/>
              <a:t>Individually addressed to that STA (TA = AP, and RA = STA)</a:t>
            </a:r>
          </a:p>
          <a:p>
            <a:pPr marL="800100" lvl="1" indent="-342900">
              <a:buFont typeface="Arial" panose="020B0604020202020204" pitchFamily="34" charset="0"/>
              <a:buChar char="•"/>
            </a:pPr>
            <a:r>
              <a:rPr lang="en-US" sz="1800" dirty="0"/>
              <a:t>Group addressed to multiple STAs (TA = AP, and RA = group address)</a:t>
            </a:r>
          </a:p>
          <a:p>
            <a:pPr marL="1200150" lvl="2" indent="-285750">
              <a:buFont typeface="Arial" panose="020B0604020202020204" pitchFamily="34" charset="0"/>
              <a:buChar char="•"/>
            </a:pPr>
            <a:r>
              <a:rPr lang="en-US" sz="1600" dirty="0"/>
              <a:t>Group addressed DL BU delivery follows baseline DTIM/FMS mechanisms</a:t>
            </a:r>
          </a:p>
          <a:p>
            <a:pPr marL="1657350" lvl="3" indent="-285750">
              <a:buFont typeface="Arial" panose="020B0604020202020204" pitchFamily="34" charset="0"/>
              <a:buChar char="•"/>
            </a:pPr>
            <a:r>
              <a:rPr lang="en-US" sz="1400" dirty="0">
                <a:solidFill>
                  <a:schemeClr val="tx1"/>
                </a:solidFill>
              </a:rPr>
              <a:t>Note that broadcast frames fall into this category as well</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Delivery of group addressed frames becomes less clear due to</a:t>
            </a:r>
          </a:p>
          <a:p>
            <a:pPr lvl="1">
              <a:buFont typeface="Arial" panose="020B0604020202020204" pitchFamily="34" charset="0"/>
              <a:buChar char="•"/>
            </a:pPr>
            <a:r>
              <a:rPr lang="en-US" sz="1600" dirty="0"/>
              <a:t>The presence of multiple links within the BSS and </a:t>
            </a:r>
          </a:p>
          <a:p>
            <a:pPr lvl="1">
              <a:buFont typeface="Arial" panose="020B0604020202020204" pitchFamily="34" charset="0"/>
              <a:buChar char="•"/>
            </a:pPr>
            <a:r>
              <a:rPr lang="en-US" sz="1600" dirty="0"/>
              <a:t>The existence of multiple MAC addresses at the AP side</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propose to clarify group delivery in a multi-link context</a:t>
            </a:r>
          </a:p>
          <a:p>
            <a:pPr lvl="1">
              <a:buFont typeface="Arial" panose="020B0604020202020204" pitchFamily="34" charset="0"/>
              <a:buChar char="•"/>
            </a:pPr>
            <a:r>
              <a:rPr lang="en-US" sz="1600" dirty="0"/>
              <a:t>Considering the different capabilities the STAs might have</a:t>
            </a:r>
          </a:p>
          <a:p>
            <a:pPr lvl="1">
              <a:buFont typeface="Arial" panose="020B0604020202020204" pitchFamily="34" charset="0"/>
              <a:buChar char="•"/>
            </a:pPr>
            <a:r>
              <a:rPr lang="en-US" sz="1600" dirty="0"/>
              <a:t>Preserving legacy operation, and covering different use cases of interest</a:t>
            </a:r>
          </a:p>
          <a:p>
            <a:pPr marL="0" indent="0"/>
            <a:endParaRPr lang="en-US" sz="20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E3958F9-CDA9-426D-8497-367369D4630E}"/>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4F7-F767-4156-9CE1-A21AB9AEC4D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6DE9CB3A-1FCE-4A86-BBB3-F9F9D638D39A}"/>
              </a:ext>
            </a:extLst>
          </p:cNvPr>
          <p:cNvSpPr>
            <a:spLocks noGrp="1"/>
          </p:cNvSpPr>
          <p:nvPr>
            <p:ph idx="1"/>
          </p:nvPr>
        </p:nvSpPr>
        <p:spPr/>
        <p:txBody>
          <a:bodyPr/>
          <a:lstStyle/>
          <a:p>
            <a:pPr>
              <a:buFont typeface="Arial" panose="020B0604020202020204" pitchFamily="34" charset="0"/>
              <a:buChar char="•"/>
            </a:pPr>
            <a:r>
              <a:rPr lang="en-US" sz="2000" dirty="0"/>
              <a:t>The proposal covers different operation modes</a:t>
            </a:r>
          </a:p>
          <a:p>
            <a:pPr marL="800100" lvl="1" indent="-342900">
              <a:buFont typeface="Arial" panose="020B0604020202020204" pitchFamily="34" charset="0"/>
              <a:buChar char="•"/>
            </a:pPr>
            <a:r>
              <a:rPr lang="en-US" sz="1800" dirty="0"/>
              <a:t>With the AP having different MAC addresses for each link (as per SFD)</a:t>
            </a:r>
          </a:p>
          <a:p>
            <a:pPr marL="1200150" lvl="2" indent="-285750">
              <a:buFont typeface="Arial" panose="020B0604020202020204" pitchFamily="34" charset="0"/>
              <a:buChar char="•"/>
            </a:pPr>
            <a:r>
              <a:rPr lang="en-US" sz="1600" dirty="0"/>
              <a:t>Generate Beacons in all of the active links (mode 1)</a:t>
            </a:r>
          </a:p>
          <a:p>
            <a:pPr marL="1657350" lvl="3" indent="-285750">
              <a:buFont typeface="Arial" panose="020B0604020202020204" pitchFamily="34" charset="0"/>
              <a:buChar char="•"/>
            </a:pPr>
            <a:r>
              <a:rPr lang="en-US" sz="1400" dirty="0"/>
              <a:t>First Mode: Multi-Link Group Addressed BU delivery</a:t>
            </a:r>
          </a:p>
          <a:p>
            <a:pPr marL="1200150" lvl="2" indent="-285750">
              <a:buFont typeface="Arial" panose="020B0604020202020204" pitchFamily="34" charset="0"/>
              <a:buChar char="•"/>
            </a:pPr>
            <a:r>
              <a:rPr lang="en-US" sz="1600" dirty="0"/>
              <a:t>Generate Beacons in one (subset) of the active links (mode 2)</a:t>
            </a:r>
          </a:p>
          <a:p>
            <a:pPr marL="1657350" lvl="3" indent="-285750">
              <a:buFont typeface="Arial" panose="020B0604020202020204" pitchFamily="34" charset="0"/>
              <a:buChar char="•"/>
            </a:pPr>
            <a:r>
              <a:rPr lang="en-US" sz="1400" dirty="0"/>
              <a:t>Second Mode: Single Link Group Addressed BU delivery</a:t>
            </a:r>
          </a:p>
          <a:p>
            <a:pPr marL="800100" lvl="1" indent="-342900">
              <a:buFont typeface="Arial" panose="020B0604020202020204" pitchFamily="34" charset="0"/>
              <a:buChar char="•"/>
            </a:pPr>
            <a:r>
              <a:rPr lang="en-US" sz="1800" dirty="0"/>
              <a:t>With the STA having the following operating modes/capabilities:</a:t>
            </a:r>
          </a:p>
          <a:p>
            <a:pPr marL="1200150" lvl="2" indent="-285750">
              <a:buFont typeface="Arial" panose="020B0604020202020204" pitchFamily="34" charset="0"/>
              <a:buChar char="•"/>
            </a:pPr>
            <a:r>
              <a:rPr lang="en-US" sz="1600" dirty="0"/>
              <a:t>Single-Radio STA (i.e., STA can move from one link to another but cannot operate on more than one link at the same time)</a:t>
            </a:r>
          </a:p>
          <a:p>
            <a:pPr marL="1200150" lvl="2" indent="-285750">
              <a:buFont typeface="Arial" panose="020B0604020202020204" pitchFamily="34" charset="0"/>
              <a:buChar char="•"/>
            </a:pPr>
            <a:r>
              <a:rPr lang="en-US" sz="1600" dirty="0"/>
              <a:t>Multi-Radio STA (i.e., STA can operate in multiple links at the same time)</a:t>
            </a:r>
          </a:p>
          <a:p>
            <a:pPr marL="1657350" lvl="3" indent="-285750">
              <a:buFont typeface="Arial" panose="020B0604020202020204" pitchFamily="34" charset="0"/>
              <a:buChar char="•"/>
            </a:pPr>
            <a:r>
              <a:rPr lang="en-US" sz="1400" dirty="0">
                <a:solidFill>
                  <a:schemeClr val="tx1"/>
                </a:solidFill>
              </a:rPr>
              <a:t>Non-STR STA (i.e., cannot receive and transmit simultaneously)</a:t>
            </a:r>
          </a:p>
        </p:txBody>
      </p:sp>
      <p:sp>
        <p:nvSpPr>
          <p:cNvPr id="4" name="Slide Number Placeholder 3">
            <a:extLst>
              <a:ext uri="{FF2B5EF4-FFF2-40B4-BE49-F238E27FC236}">
                <a16:creationId xmlns:a16="http://schemas.microsoft.com/office/drawing/2014/main" id="{62FC02ED-944C-40B4-B649-FFE31B4C86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6C5302-99B2-43E2-996A-3561796899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E859B5-A809-413A-B324-F5783C3AC4D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25228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Multi Link (ML) Group delivery</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An AP MLD schedules group delivery in every link</a:t>
            </a:r>
          </a:p>
          <a:p>
            <a:pPr lvl="1">
              <a:buFont typeface="Arial" panose="020B0604020202020204" pitchFamily="34" charset="0"/>
              <a:buChar char="•"/>
            </a:pPr>
            <a:r>
              <a:rPr lang="en-US" sz="1600" dirty="0"/>
              <a:t>Each AP generates own Beacons and schedules group DL BU delivery in its link</a:t>
            </a:r>
          </a:p>
          <a:p>
            <a:pPr marL="1200150" lvl="2" indent="-285750">
              <a:buFont typeface="Arial" panose="020B0604020202020204" pitchFamily="34" charset="0"/>
              <a:buChar char="•"/>
            </a:pPr>
            <a:r>
              <a:rPr lang="en-US" sz="1400" dirty="0"/>
              <a:t>Broadcast/group frames of the link are scheduled in this link as per baseline (DTIM etc.)</a:t>
            </a:r>
          </a:p>
          <a:p>
            <a:pPr lvl="1">
              <a:buFont typeface="Arial" panose="020B0604020202020204" pitchFamily="34" charset="0"/>
              <a:buChar char="•"/>
            </a:pPr>
            <a:r>
              <a:rPr lang="en-US" sz="1600" dirty="0">
                <a:solidFill>
                  <a:schemeClr val="tx1"/>
                </a:solidFill>
              </a:rPr>
              <a:t>An AP duplicates group addressed Data frames of other links in this link if:</a:t>
            </a:r>
          </a:p>
          <a:p>
            <a:pPr marL="1200150" lvl="2" indent="-285750">
              <a:buFont typeface="Arial" panose="020B0604020202020204" pitchFamily="34" charset="0"/>
              <a:buChar char="•"/>
            </a:pPr>
            <a:r>
              <a:rPr lang="en-US" sz="1400" dirty="0">
                <a:solidFill>
                  <a:schemeClr val="tx1"/>
                </a:solidFill>
              </a:rPr>
              <a:t>A member non-AP MLD belonging to the group is expected to only be awake in this link</a:t>
            </a:r>
          </a:p>
          <a:p>
            <a:pPr marL="1200150" lvl="2" indent="-285750">
              <a:buFont typeface="Arial" panose="020B0604020202020204" pitchFamily="34" charset="0"/>
              <a:buChar char="•"/>
            </a:pPr>
            <a:r>
              <a:rPr lang="en-US" sz="1400" dirty="0"/>
              <a:t>Note: This leads to duplicated group addressed DL BU delivery over multiple links</a:t>
            </a:r>
          </a:p>
          <a:p>
            <a:pPr lvl="1">
              <a:buFont typeface="Arial" panose="020B0604020202020204" pitchFamily="34" charset="0"/>
              <a:buChar char="•"/>
            </a:pPr>
            <a:r>
              <a:rPr lang="en-US" sz="1600" dirty="0">
                <a:solidFill>
                  <a:schemeClr val="tx1"/>
                </a:solidFill>
              </a:rPr>
              <a:t>Duplicate group addressed Data frames in other links satisfy the following</a:t>
            </a:r>
          </a:p>
          <a:p>
            <a:pPr marL="1200150" lvl="2" indent="-285750">
              <a:buFont typeface="Arial" panose="020B0604020202020204" pitchFamily="34" charset="0"/>
              <a:buChar char="•"/>
            </a:pPr>
            <a:r>
              <a:rPr lang="en-US" sz="1400" dirty="0">
                <a:solidFill>
                  <a:schemeClr val="tx1"/>
                </a:solidFill>
              </a:rPr>
              <a:t>TA is that of the AP transmitting the frames (of this link) and RA is the MAC address of the group</a:t>
            </a:r>
          </a:p>
          <a:p>
            <a:pPr marL="1200150" lvl="2" indent="-285750">
              <a:buFont typeface="Arial" panose="020B0604020202020204" pitchFamily="34" charset="0"/>
              <a:buChar char="•"/>
            </a:pPr>
            <a:r>
              <a:rPr lang="en-US" sz="1400" dirty="0">
                <a:solidFill>
                  <a:schemeClr val="tx1"/>
                </a:solidFill>
              </a:rPr>
              <a:t>Encryption uses the GTK of the AP transmitting the frames (not of other AP) (independent PNs as well)</a:t>
            </a:r>
          </a:p>
          <a:p>
            <a:pPr lvl="1">
              <a:buFont typeface="Arial" panose="020B0604020202020204" pitchFamily="34" charset="0"/>
              <a:buChar char="•"/>
            </a:pPr>
            <a:r>
              <a:rPr lang="en-US" sz="1600" dirty="0">
                <a:solidFill>
                  <a:schemeClr val="tx1"/>
                </a:solidFill>
              </a:rPr>
              <a:t>Sequence Number of the duplicated Data frames can be:</a:t>
            </a:r>
          </a:p>
          <a:p>
            <a:pPr marL="1200150" lvl="2" indent="-285750">
              <a:buFont typeface="Arial" panose="020B0604020202020204" pitchFamily="34" charset="0"/>
              <a:buChar char="•"/>
            </a:pPr>
            <a:r>
              <a:rPr lang="en-US" sz="1400" dirty="0">
                <a:solidFill>
                  <a:schemeClr val="tx1"/>
                </a:solidFill>
              </a:rPr>
              <a:t>Independent sequence Number w.r.t. original Data frame (enables duplicate avoidance)</a:t>
            </a:r>
          </a:p>
          <a:p>
            <a:pPr marL="1657350" lvl="3" indent="-285750">
              <a:buFont typeface="Arial" panose="020B0604020202020204" pitchFamily="34" charset="0"/>
              <a:buChar char="•"/>
            </a:pPr>
            <a:r>
              <a:rPr lang="en-US" sz="1050" dirty="0">
                <a:solidFill>
                  <a:schemeClr val="tx1"/>
                </a:solidFill>
              </a:rPr>
              <a:t>Preferred option as it preserves link independence (already separate GTKs, and PNs)</a:t>
            </a:r>
          </a:p>
          <a:p>
            <a:pPr marL="1200150" lvl="2" indent="-285750">
              <a:buFont typeface="Arial" panose="020B0604020202020204" pitchFamily="34" charset="0"/>
              <a:buChar char="•"/>
            </a:pPr>
            <a:r>
              <a:rPr lang="en-US" sz="1400" dirty="0">
                <a:solidFill>
                  <a:schemeClr val="tx1"/>
                </a:solidFill>
              </a:rPr>
              <a:t>Same sequence number as original Data frame (enables duplicate detection)</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65468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ML Group delivery (cont.)</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p:txBody>
          <a:bodyPr/>
          <a:lstStyle/>
          <a:p>
            <a:pPr>
              <a:buFont typeface="Arial" panose="020B0604020202020204" pitchFamily="34" charset="0"/>
              <a:buChar char="•"/>
            </a:pPr>
            <a:r>
              <a:rPr lang="en-US" sz="1800" dirty="0"/>
              <a:t>A non-AP STA wakes in any link to receive group addressed BUs</a:t>
            </a:r>
            <a:endParaRPr lang="en-US" sz="1600" dirty="0">
              <a:solidFill>
                <a:srgbClr val="FF0000"/>
              </a:solidFill>
            </a:endParaRPr>
          </a:p>
          <a:p>
            <a:pPr marL="800100" lvl="1" indent="-342900">
              <a:buFont typeface="Arial" panose="020B0604020202020204" pitchFamily="34" charset="0"/>
              <a:buChar char="•"/>
            </a:pPr>
            <a:r>
              <a:rPr lang="en-US" sz="1600" dirty="0"/>
              <a:t>Baseline protocols are used (e.g., DTIM/FMS) for wake/doze state transitions</a:t>
            </a:r>
          </a:p>
          <a:p>
            <a:pPr marL="1200150" lvl="2" indent="-285750">
              <a:buFont typeface="Arial" panose="020B0604020202020204" pitchFamily="34" charset="0"/>
              <a:buChar char="•"/>
            </a:pPr>
            <a:r>
              <a:rPr lang="en-US" sz="1400" dirty="0"/>
              <a:t>E.g., STA wakes to read DTIM beacon, and if group addressed DL BUs are present then</a:t>
            </a:r>
          </a:p>
          <a:p>
            <a:pPr marL="1657350" lvl="3" indent="-285750">
              <a:buFont typeface="Arial" panose="020B0604020202020204" pitchFamily="34" charset="0"/>
              <a:buChar char="•"/>
            </a:pPr>
            <a:r>
              <a:rPr lang="en-US" sz="1200" dirty="0"/>
              <a:t>Remain awake until RX of group addressed frame with MD=0 or until DTIM interval is over</a:t>
            </a:r>
          </a:p>
          <a:p>
            <a:pPr marL="800100" lvl="1" indent="-342900">
              <a:buFont typeface="Arial" panose="020B0604020202020204" pitchFamily="34" charset="0"/>
              <a:buChar char="•"/>
            </a:pPr>
            <a:r>
              <a:rPr lang="en-US" sz="1600" dirty="0"/>
              <a:t>If non-AP STA is a Single Radio STA then</a:t>
            </a:r>
          </a:p>
          <a:p>
            <a:pPr marL="1200150" lvl="2" indent="-285750">
              <a:buFont typeface="Arial" panose="020B0604020202020204" pitchFamily="34" charset="0"/>
              <a:buChar char="•"/>
            </a:pPr>
            <a:r>
              <a:rPr lang="en-US" sz="1400" dirty="0"/>
              <a:t>STA needs to ensure not switch links during this period (possibility of frame losses)</a:t>
            </a:r>
          </a:p>
          <a:p>
            <a:pPr marL="1657350" lvl="3" indent="-285750">
              <a:buFont typeface="Arial" panose="020B0604020202020204" pitchFamily="34" charset="0"/>
              <a:buChar char="•"/>
            </a:pPr>
            <a:r>
              <a:rPr lang="en-US" sz="1200" dirty="0"/>
              <a:t>Link switching may lead to either frame losses or to duplicate receptions</a:t>
            </a:r>
          </a:p>
          <a:p>
            <a:pPr marL="800100" lvl="1" indent="-342900">
              <a:buFont typeface="Arial" panose="020B0604020202020204" pitchFamily="34" charset="0"/>
              <a:buChar char="•"/>
            </a:pPr>
            <a:r>
              <a:rPr lang="en-US" sz="1600" dirty="0"/>
              <a:t>If non-AP STA is a Multi Radio STA then</a:t>
            </a:r>
          </a:p>
          <a:p>
            <a:pPr marL="1200150" lvl="2" indent="-285750">
              <a:buFont typeface="Arial" panose="020B0604020202020204" pitchFamily="34" charset="0"/>
              <a:buChar char="•"/>
            </a:pPr>
            <a:r>
              <a:rPr lang="en-US" sz="1400" dirty="0"/>
              <a:t>STA shall discard group addressed BUs </a:t>
            </a:r>
            <a:r>
              <a:rPr lang="en-US" sz="1400" dirty="0" err="1">
                <a:solidFill>
                  <a:schemeClr val="tx1"/>
                </a:solidFill>
              </a:rPr>
              <a:t>RXed</a:t>
            </a:r>
            <a:r>
              <a:rPr lang="en-US" sz="1400" dirty="0">
                <a:solidFill>
                  <a:schemeClr val="tx1"/>
                </a:solidFill>
              </a:rPr>
              <a:t> during this period in any </a:t>
            </a:r>
            <a:r>
              <a:rPr lang="en-US" sz="1400" dirty="0"/>
              <a:t>link but one</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7315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6ACA-5460-4828-99C2-A9A8E9FFB648}"/>
              </a:ext>
            </a:extLst>
          </p:cNvPr>
          <p:cNvSpPr>
            <a:spLocks noGrp="1"/>
          </p:cNvSpPr>
          <p:nvPr>
            <p:ph type="title"/>
          </p:nvPr>
        </p:nvSpPr>
        <p:spPr/>
        <p:txBody>
          <a:bodyPr/>
          <a:lstStyle/>
          <a:p>
            <a:r>
              <a:rPr lang="en-US" dirty="0"/>
              <a:t>ML Group delivery-Summary</a:t>
            </a:r>
          </a:p>
        </p:txBody>
      </p:sp>
      <p:sp>
        <p:nvSpPr>
          <p:cNvPr id="3" name="Content Placeholder 2">
            <a:extLst>
              <a:ext uri="{FF2B5EF4-FFF2-40B4-BE49-F238E27FC236}">
                <a16:creationId xmlns:a16="http://schemas.microsoft.com/office/drawing/2014/main" id="{17806FF5-30A4-4227-8459-6FFF720671E3}"/>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Pros:</a:t>
            </a:r>
          </a:p>
          <a:p>
            <a:pPr lvl="1">
              <a:buFont typeface="Arial" panose="020B0604020202020204" pitchFamily="34" charset="0"/>
              <a:buChar char="•"/>
            </a:pPr>
            <a:r>
              <a:rPr lang="en-US" sz="1600" dirty="0"/>
              <a:t>STAs can wake on any link to receive group addressed frames</a:t>
            </a:r>
          </a:p>
          <a:p>
            <a:pPr lvl="1">
              <a:buFont typeface="Arial" panose="020B0604020202020204" pitchFamily="34" charset="0"/>
              <a:buChar char="•"/>
            </a:pPr>
            <a:r>
              <a:rPr lang="en-US" sz="1600" dirty="0"/>
              <a:t>Provides legacy support in all links maintained by the MLD AP</a:t>
            </a:r>
            <a:endParaRPr lang="en-US" sz="1400" dirty="0"/>
          </a:p>
          <a:p>
            <a:pPr lvl="1">
              <a:buFont typeface="Arial" panose="020B0604020202020204" pitchFamily="34" charset="0"/>
              <a:buChar char="•"/>
            </a:pPr>
            <a:r>
              <a:rPr lang="en-US" sz="1600" dirty="0"/>
              <a:t>Improves reception reliability of group addressed frames to EHT MLD STAs</a:t>
            </a:r>
          </a:p>
          <a:p>
            <a:pPr lvl="2">
              <a:buFont typeface="Arial" panose="020B0604020202020204" pitchFamily="34" charset="0"/>
              <a:buChar char="•"/>
            </a:pPr>
            <a:r>
              <a:rPr lang="en-US" sz="1400" dirty="0"/>
              <a:t>MR STAs can receive group addressed frames in all links and discard duplicates</a:t>
            </a:r>
          </a:p>
          <a:p>
            <a:pPr lvl="3">
              <a:buFont typeface="Arial" panose="020B0604020202020204" pitchFamily="34" charset="0"/>
              <a:buChar char="•"/>
            </a:pPr>
            <a:r>
              <a:rPr lang="en-US" sz="1200" dirty="0">
                <a:solidFill>
                  <a:schemeClr val="tx1"/>
                </a:solidFill>
              </a:rPr>
              <a:t>This is possible only if Duplicate Detection is advertised</a:t>
            </a:r>
          </a:p>
          <a:p>
            <a:pPr>
              <a:buFont typeface="Arial" panose="020B0604020202020204" pitchFamily="34" charset="0"/>
              <a:buChar char="•"/>
            </a:pPr>
            <a:r>
              <a:rPr lang="en-US" sz="2000" dirty="0"/>
              <a:t>Cons: </a:t>
            </a:r>
          </a:p>
          <a:p>
            <a:pPr lvl="1">
              <a:buFont typeface="Arial" panose="020B0604020202020204" pitchFamily="34" charset="0"/>
              <a:buChar char="•"/>
            </a:pPr>
            <a:r>
              <a:rPr lang="en-US" sz="1600" dirty="0"/>
              <a:t>Requires replication of group addressed frames over multiple links</a:t>
            </a:r>
          </a:p>
          <a:p>
            <a:pPr lvl="2">
              <a:buFont typeface="Arial" panose="020B0604020202020204" pitchFamily="34" charset="0"/>
              <a:buChar char="•"/>
            </a:pPr>
            <a:r>
              <a:rPr lang="en-US" sz="1400" dirty="0"/>
              <a:t>Increased per-BSS airtime due to multiple beacons and group addressed frames</a:t>
            </a:r>
          </a:p>
          <a:p>
            <a:pPr lvl="3">
              <a:buFont typeface="Arial" panose="020B0604020202020204" pitchFamily="34" charset="0"/>
              <a:buChar char="•"/>
            </a:pPr>
            <a:r>
              <a:rPr lang="en-US" sz="1200" dirty="0">
                <a:solidFill>
                  <a:schemeClr val="tx1"/>
                </a:solidFill>
              </a:rPr>
              <a:t>This type of traffic is generally sent at lowest MCS/BWs etc., to increase likelihood of reception</a:t>
            </a:r>
          </a:p>
          <a:p>
            <a:pPr lvl="2">
              <a:buFont typeface="Arial" panose="020B0604020202020204" pitchFamily="34" charset="0"/>
              <a:buChar char="•"/>
            </a:pPr>
            <a:r>
              <a:rPr lang="en-US" sz="1400" dirty="0"/>
              <a:t>Not friendly to low latency and time sensitive traffic</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C5CD572-EC16-468B-B36A-257F5B78229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A62285-F7AB-45C1-8CEA-CAB70D6D99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070DAE-5476-4C33-A256-239AAC34BB9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4961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An AP MLD schedules group delivery only on one* link</a:t>
            </a:r>
          </a:p>
          <a:p>
            <a:pPr lvl="1">
              <a:buFont typeface="Arial" panose="020B0604020202020204" pitchFamily="34" charset="0"/>
              <a:buChar char="•"/>
            </a:pPr>
            <a:r>
              <a:rPr lang="en-US" sz="1800" dirty="0"/>
              <a:t>One AP* generates Beacons and schedules group delivery in this link</a:t>
            </a:r>
          </a:p>
          <a:p>
            <a:pPr marL="1200150" lvl="2" indent="-285750">
              <a:buFont typeface="Arial" panose="020B0604020202020204" pitchFamily="34" charset="0"/>
              <a:buChar char="•"/>
            </a:pPr>
            <a:r>
              <a:rPr lang="en-US" sz="1600" dirty="0"/>
              <a:t>No Beacons are generated in remaining links (including group BUs)</a:t>
            </a:r>
          </a:p>
          <a:p>
            <a:pPr marL="1200150" lvl="2" indent="-285750">
              <a:buFont typeface="Arial" panose="020B0604020202020204" pitchFamily="34" charset="0"/>
              <a:buChar char="•"/>
            </a:pPr>
            <a:r>
              <a:rPr lang="en-US" sz="1600" dirty="0"/>
              <a:t>May provide cross-link DTIM on other links (e.g., TIM broadcast, etc.)</a:t>
            </a:r>
          </a:p>
          <a:p>
            <a:pPr marL="800100" lvl="1">
              <a:buFont typeface="Arial" panose="020B0604020202020204" pitchFamily="34" charset="0"/>
              <a:buChar char="•"/>
            </a:pPr>
            <a:r>
              <a:rPr lang="en-US" sz="1800" dirty="0">
                <a:solidFill>
                  <a:schemeClr val="tx1"/>
                </a:solidFill>
              </a:rPr>
              <a:t>Can account for configuration requests from MLD STAs to elect the link</a:t>
            </a:r>
          </a:p>
          <a:p>
            <a:pPr lvl="1">
              <a:buFont typeface="Arial" panose="020B0604020202020204" pitchFamily="34" charset="0"/>
              <a:buChar char="•"/>
            </a:pPr>
            <a:r>
              <a:rPr lang="en-US" sz="1800" dirty="0"/>
              <a:t>Baseline protocols (e.g., DTIM/FMS) schedule group delivery in the link</a:t>
            </a:r>
          </a:p>
          <a:p>
            <a:pPr marL="1200150" lvl="2" indent="-285750">
              <a:buFont typeface="Arial" panose="020B0604020202020204" pitchFamily="34" charset="0"/>
              <a:buChar char="•"/>
            </a:pPr>
            <a:r>
              <a:rPr lang="en-US" sz="1600" dirty="0"/>
              <a:t>AP does not schedule delivery of individually addressed frames for an SR STA in other link(s) during group addressed DL BU delivery</a:t>
            </a:r>
            <a:endParaRPr lang="en-US" sz="1600" dirty="0">
              <a:solidFill>
                <a:srgbClr val="FF0000"/>
              </a:solidFill>
            </a:endParaRPr>
          </a:p>
          <a:p>
            <a:pPr marL="1200150" lvl="2" indent="-285750">
              <a:buFont typeface="Arial" panose="020B0604020202020204" pitchFamily="34" charset="0"/>
              <a:buChar char="•"/>
            </a:pPr>
            <a:r>
              <a:rPr lang="en-US" sz="1600" dirty="0"/>
              <a:t>No particular considerations for individual frames for a MR STA unless</a:t>
            </a:r>
          </a:p>
          <a:p>
            <a:pPr marL="1657350" lvl="3" indent="-285750">
              <a:buFont typeface="Arial" panose="020B0604020202020204" pitchFamily="34" charset="0"/>
              <a:buChar char="•"/>
            </a:pPr>
            <a:r>
              <a:rPr lang="en-US" sz="1400" dirty="0">
                <a:solidFill>
                  <a:schemeClr val="tx1"/>
                </a:solidFill>
              </a:rPr>
              <a:t>MR STA is a non-STR STA in which case the AP should not cause the STA to transmit frames if the other STA of the MLD is receiving group addressed frames from the other AP of the MLD</a:t>
            </a:r>
          </a:p>
          <a:p>
            <a:pPr marL="0" indent="0"/>
            <a:endParaRPr lang="en-US" sz="1800" dirty="0">
              <a:solidFill>
                <a:srgbClr val="FF0000"/>
              </a:solidFill>
            </a:endParaRPr>
          </a:p>
          <a:p>
            <a:pPr marL="0" indent="0"/>
            <a:r>
              <a:rPr lang="en-US" sz="1600" dirty="0">
                <a:solidFill>
                  <a:schemeClr val="tx1"/>
                </a:solidFill>
              </a:rPr>
              <a:t>*Here focusing on one link but AP MLD can elect more than one link of the set (e.g., use two links in this mode and keep one link free of Beacons etc.)</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9841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p:txBody>
          <a:bodyPr/>
          <a:lstStyle/>
          <a:p>
            <a:pPr>
              <a:buFont typeface="Arial" panose="020B0604020202020204" pitchFamily="34" charset="0"/>
              <a:buChar char="•"/>
            </a:pPr>
            <a:r>
              <a:rPr lang="en-US" sz="2000" dirty="0"/>
              <a:t>Non-AP STA wakes to receive group addressed frames in one link</a:t>
            </a:r>
          </a:p>
          <a:p>
            <a:pPr marL="800100" lvl="1" indent="-342900">
              <a:buFont typeface="Arial" panose="020B0604020202020204" pitchFamily="34" charset="0"/>
              <a:buChar char="•"/>
            </a:pPr>
            <a:r>
              <a:rPr lang="en-US" sz="1800" dirty="0"/>
              <a:t>Baseline protocols (e.g., DTIM/FMS) used for wake/doze state transitions</a:t>
            </a:r>
          </a:p>
          <a:p>
            <a:pPr marL="800100" lvl="1" indent="-342900">
              <a:buFont typeface="Arial" panose="020B0604020202020204" pitchFamily="34" charset="0"/>
              <a:buChar char="•"/>
            </a:pPr>
            <a:r>
              <a:rPr lang="en-US" sz="1800" dirty="0"/>
              <a:t>E.g., STA reads DTIM beacon, and if group DL BUs are present then</a:t>
            </a:r>
          </a:p>
          <a:p>
            <a:pPr marL="1200150" lvl="2" indent="-285750">
              <a:buFont typeface="Arial" panose="020B0604020202020204" pitchFamily="34" charset="0"/>
              <a:buChar char="•"/>
            </a:pPr>
            <a:r>
              <a:rPr lang="en-US" sz="1600" dirty="0"/>
              <a:t>Stay awake until RX of group addressed frame with MD=0/until DTIM interval is over</a:t>
            </a:r>
          </a:p>
          <a:p>
            <a:pPr marL="1200150" lvl="2" indent="-285750">
              <a:buFont typeface="Arial" panose="020B0604020202020204" pitchFamily="34" charset="0"/>
              <a:buChar char="•"/>
            </a:pPr>
            <a:r>
              <a:rPr lang="en-US" sz="1600" dirty="0">
                <a:solidFill>
                  <a:schemeClr val="tx1"/>
                </a:solidFill>
              </a:rPr>
              <a:t>SR STA is assumed to be in doze state in other link(s) during this period</a:t>
            </a:r>
          </a:p>
          <a:p>
            <a:pPr marL="1657350" lvl="3" indent="-285750">
              <a:buFont typeface="Arial" panose="020B0604020202020204" pitchFamily="34" charset="0"/>
              <a:buChar char="•"/>
            </a:pPr>
            <a:r>
              <a:rPr lang="en-US" sz="1400" dirty="0"/>
              <a:t>And is expected to not be switching channel during this period</a:t>
            </a:r>
          </a:p>
          <a:p>
            <a:pPr marL="1200150" lvl="2" indent="-285750">
              <a:buFont typeface="Arial" panose="020B0604020202020204" pitchFamily="34" charset="0"/>
              <a:buChar char="•"/>
            </a:pPr>
            <a:r>
              <a:rPr lang="en-US" sz="1600" dirty="0">
                <a:solidFill>
                  <a:schemeClr val="tx1"/>
                </a:solidFill>
              </a:rPr>
              <a:t>MR STA can be in any state in other link(s) during this period</a:t>
            </a:r>
          </a:p>
          <a:p>
            <a:pPr marL="1657350" lvl="3" indent="-285750">
              <a:buFont typeface="Arial" panose="020B0604020202020204" pitchFamily="34" charset="0"/>
              <a:buChar char="•"/>
            </a:pPr>
            <a:r>
              <a:rPr lang="en-US" sz="1400" dirty="0">
                <a:solidFill>
                  <a:schemeClr val="tx1"/>
                </a:solidFill>
              </a:rPr>
              <a:t>Can receive individually addressed frames in other links while receiving other frames (including group addressed) in this link</a:t>
            </a:r>
          </a:p>
          <a:p>
            <a:pPr marL="1657350" lvl="3" indent="-285750">
              <a:buFont typeface="Arial" panose="020B0604020202020204" pitchFamily="34" charset="0"/>
              <a:buChar char="•"/>
            </a:pPr>
            <a:r>
              <a:rPr lang="en-US" sz="1400" dirty="0">
                <a:solidFill>
                  <a:schemeClr val="tx1"/>
                </a:solidFill>
              </a:rPr>
              <a:t>AP is expected to satisfy any non-STR limitation that the MR STA might have</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41210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897C-161E-4AA8-BAC3-D0750E2FB91A}"/>
              </a:ext>
            </a:extLst>
          </p:cNvPr>
          <p:cNvSpPr>
            <a:spLocks noGrp="1"/>
          </p:cNvSpPr>
          <p:nvPr>
            <p:ph type="title"/>
          </p:nvPr>
        </p:nvSpPr>
        <p:spPr/>
        <p:txBody>
          <a:bodyPr/>
          <a:lstStyle/>
          <a:p>
            <a:r>
              <a:rPr lang="en-US" dirty="0"/>
              <a:t>Single Link Group Addressed BU delivery</a:t>
            </a:r>
          </a:p>
        </p:txBody>
      </p:sp>
      <p:sp>
        <p:nvSpPr>
          <p:cNvPr id="3" name="Content Placeholder 2">
            <a:extLst>
              <a:ext uri="{FF2B5EF4-FFF2-40B4-BE49-F238E27FC236}">
                <a16:creationId xmlns:a16="http://schemas.microsoft.com/office/drawing/2014/main" id="{56F179DE-6D06-4480-B605-F3CCD744AB35}"/>
              </a:ext>
            </a:extLst>
          </p:cNvPr>
          <p:cNvSpPr>
            <a:spLocks noGrp="1"/>
          </p:cNvSpPr>
          <p:nvPr>
            <p:ph idx="1"/>
          </p:nvPr>
        </p:nvSpPr>
        <p:spPr/>
        <p:txBody>
          <a:bodyPr/>
          <a:lstStyle/>
          <a:p>
            <a:pPr>
              <a:buFont typeface="Arial" panose="020B0604020202020204" pitchFamily="34" charset="0"/>
              <a:buChar char="•"/>
            </a:pPr>
            <a:r>
              <a:rPr lang="en-US" sz="1800" dirty="0"/>
              <a:t>Pros: </a:t>
            </a:r>
          </a:p>
          <a:p>
            <a:pPr marL="800100" lvl="1" indent="-342900">
              <a:buFont typeface="Arial" panose="020B0604020202020204" pitchFamily="34" charset="0"/>
              <a:buChar char="•"/>
            </a:pPr>
            <a:r>
              <a:rPr lang="en-US" sz="1600" dirty="0"/>
              <a:t>Simple extension of baseline rules for group addressed delivery</a:t>
            </a:r>
          </a:p>
          <a:p>
            <a:pPr marL="800100" lvl="1" indent="-342900">
              <a:buFont typeface="Arial" panose="020B0604020202020204" pitchFamily="34" charset="0"/>
              <a:buChar char="•"/>
            </a:pPr>
            <a:r>
              <a:rPr lang="en-US" sz="1600" dirty="0"/>
              <a:t>No need to duplicate group addressed frames on other links</a:t>
            </a:r>
          </a:p>
          <a:p>
            <a:pPr marL="1200150" lvl="2" indent="-285750">
              <a:buFont typeface="Arial" panose="020B0604020202020204" pitchFamily="34" charset="0"/>
              <a:buChar char="•"/>
            </a:pPr>
            <a:r>
              <a:rPr lang="en-US" sz="1400" dirty="0"/>
              <a:t>No per-BSS airtime increase (single beacons and group addressed transmissions)</a:t>
            </a:r>
          </a:p>
          <a:p>
            <a:pPr marL="1200150" lvl="2" indent="-285750">
              <a:buFont typeface="Arial" panose="020B0604020202020204" pitchFamily="34" charset="0"/>
              <a:buChar char="•"/>
            </a:pPr>
            <a:r>
              <a:rPr lang="en-US" sz="1400" dirty="0"/>
              <a:t>Low latency and time sensitive friendly since other links are free from this type of traffic</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Cons: </a:t>
            </a:r>
          </a:p>
          <a:p>
            <a:pPr marL="800100" lvl="1" indent="-342900">
              <a:buFont typeface="Arial" panose="020B0604020202020204" pitchFamily="34" charset="0"/>
              <a:buChar char="•"/>
            </a:pPr>
            <a:r>
              <a:rPr lang="en-US" sz="1600" dirty="0"/>
              <a:t>Requires STAs to be awake in the anchor link during group addressed delivery</a:t>
            </a:r>
          </a:p>
          <a:p>
            <a:pPr marL="800100" lvl="1" indent="-342900">
              <a:buFont typeface="Arial" panose="020B0604020202020204" pitchFamily="34" charset="0"/>
              <a:buChar char="•"/>
            </a:pPr>
            <a:r>
              <a:rPr lang="en-US" sz="1600" dirty="0"/>
              <a:t>No legacy support in links other than the anchor link</a:t>
            </a:r>
          </a:p>
          <a:p>
            <a:pPr marL="800100" lvl="1" indent="-342900">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0673683-1E9C-444C-BBAF-113734F725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749C51-F121-49C6-9F84-C495D5D6179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F8AA50-67E5-44A7-8B92-ED2E5656A0D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1940800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C77FC9-4A8E-4BFA-AAAF-EF098BEF5BAE}">
  <ds:schemaRefs>
    <ds:schemaRef ds:uri="4b1de6fe-44aa-4e13-b7e7-ab260d1ea5f8"/>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bcc01d59-85de-4ef9-881e-76d8b6a6f841"/>
    <ds:schemaRef ds:uri="http://www.w3.org/XML/1998/namespace"/>
  </ds:schemaRefs>
</ds:datastoreItem>
</file>

<file path=customXml/itemProps2.xml><?xml version="1.0" encoding="utf-8"?>
<ds:datastoreItem xmlns:ds="http://schemas.openxmlformats.org/officeDocument/2006/customXml" ds:itemID="{D0589050-0567-46B7-9318-9110310B3F78}">
  <ds:schemaRefs>
    <ds:schemaRef ds:uri="http://schemas.microsoft.com/sharepoint/v3/contenttype/forms"/>
  </ds:schemaRefs>
</ds:datastoreItem>
</file>

<file path=customXml/itemProps3.xml><?xml version="1.0" encoding="utf-8"?>
<ds:datastoreItem xmlns:ds="http://schemas.openxmlformats.org/officeDocument/2006/customXml" ds:itemID="{24601969-AE7A-4622-9056-6CD3AB4BD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50992</TotalTime>
  <Words>1711</Words>
  <Application>Microsoft Office PowerPoint</Application>
  <PresentationFormat>On-screen Show (4:3)</PresentationFormat>
  <Paragraphs>174</Paragraphs>
  <Slides>15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Group Addressed Frame Delivery for EHT</vt:lpstr>
      <vt:lpstr>Introduction</vt:lpstr>
      <vt:lpstr>Considerations</vt:lpstr>
      <vt:lpstr>Mode 1: Multi Link (ML) Group delivery</vt:lpstr>
      <vt:lpstr>Mode 1: ML Group delivery (cont.)</vt:lpstr>
      <vt:lpstr>ML Group delivery-Summary</vt:lpstr>
      <vt:lpstr>Mode 2: Single Link (SL) Group delivery</vt:lpstr>
      <vt:lpstr>Mode 2: Single Link (SL) Group delivery</vt:lpstr>
      <vt:lpstr>Single Link Group Addressed BU delivery</vt:lpstr>
      <vt:lpstr>Summary</vt:lpstr>
      <vt:lpstr>Appendix</vt:lpstr>
      <vt:lpstr>Straw Poll 1</vt:lpstr>
      <vt:lpstr>Modified Straw Poll 2</vt:lpstr>
      <vt:lpstr>Modified Straw Poll 3</vt:lpstr>
      <vt:lpstr>Straw Poll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Duncan Ho</cp:lastModifiedBy>
  <cp:revision>1375</cp:revision>
  <cp:lastPrinted>2020-02-06T20:39:52Z</cp:lastPrinted>
  <dcterms:created xsi:type="dcterms:W3CDTF">2017-01-26T15:28:16Z</dcterms:created>
  <dcterms:modified xsi:type="dcterms:W3CDTF">2021-01-13T14:06:24Z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