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70" r:id="rId2"/>
    <p:sldId id="283" r:id="rId3"/>
    <p:sldId id="286" r:id="rId4"/>
    <p:sldId id="309" r:id="rId5"/>
    <p:sldId id="310" r:id="rId6"/>
    <p:sldId id="285" r:id="rId7"/>
    <p:sldId id="311" r:id="rId8"/>
    <p:sldId id="289" r:id="rId9"/>
    <p:sldId id="312" r:id="rId10"/>
    <p:sldId id="292" r:id="rId11"/>
    <p:sldId id="293" r:id="rId12"/>
    <p:sldId id="291" r:id="rId13"/>
    <p:sldId id="313" r:id="rId14"/>
    <p:sldId id="290" r:id="rId15"/>
    <p:sldId id="303" r:id="rId16"/>
    <p:sldId id="305" r:id="rId17"/>
    <p:sldId id="306" r:id="rId18"/>
    <p:sldId id="307" r:id="rId19"/>
    <p:sldId id="308" r:id="rId20"/>
    <p:sldId id="314" r:id="rId21"/>
    <p:sldId id="315" r:id="rId22"/>
    <p:sldId id="316" r:id="rId23"/>
    <p:sldId id="317" r:id="rId24"/>
    <p:sldId id="297" r:id="rId25"/>
    <p:sldId id="318" r:id="rId26"/>
    <p:sldId id="298" r:id="rId27"/>
    <p:sldId id="319" r:id="rId2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3" autoAdjust="0"/>
    <p:restoredTop sz="92105" autoAdjust="0"/>
  </p:normalViewPr>
  <p:slideViewPr>
    <p:cSldViewPr>
      <p:cViewPr varScale="1">
        <p:scale>
          <a:sx n="70" d="100"/>
          <a:sy n="70" d="100"/>
        </p:scale>
        <p:origin x="118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2668" y="6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93344" y="6475413"/>
            <a:ext cx="95058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xxx, Broadcom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22437" y="6475413"/>
            <a:ext cx="12214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xxx, NEWRACOM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802.11-20/0440r1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861051"/>
            <a:ext cx="7772400" cy="819506"/>
          </a:xfrm>
        </p:spPr>
        <p:txBody>
          <a:bodyPr/>
          <a:lstStyle/>
          <a:p>
            <a:r>
              <a:rPr lang="en-US" altLang="zh-TW" kern="1200" spc="-150" dirty="0" smtClean="0">
                <a:solidFill>
                  <a:srgbClr val="353630"/>
                </a:solidFill>
                <a:latin typeface="Calibri"/>
              </a:rPr>
              <a:t>On RU/Segment </a:t>
            </a:r>
            <a:r>
              <a:rPr lang="en-US" altLang="zh-TW" kern="1200" spc="-150" dirty="0">
                <a:solidFill>
                  <a:srgbClr val="353630"/>
                </a:solidFill>
                <a:latin typeface="Calibri"/>
              </a:rPr>
              <a:t>Parser </a:t>
            </a:r>
            <a:r>
              <a:rPr lang="en-US" altLang="zh-TW" kern="1200" spc="-150" dirty="0" smtClean="0">
                <a:solidFill>
                  <a:srgbClr val="353630"/>
                </a:solidFill>
                <a:latin typeface="Calibri"/>
              </a:rPr>
              <a:t>and Tone Interleaver for 11be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96913" y="166602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2020-03-02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0426582"/>
              </p:ext>
            </p:extLst>
          </p:nvPr>
        </p:nvGraphicFramePr>
        <p:xfrm>
          <a:off x="1152525" y="2621281"/>
          <a:ext cx="7391400" cy="181810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/>
                <a:gridCol w="990600"/>
                <a:gridCol w="2057400"/>
                <a:gridCol w="685800"/>
                <a:gridCol w="2209800"/>
              </a:tblGrid>
              <a:tr h="33751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Affiliations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751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Jianhan Liu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Mediatek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2840 Junction Ave.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San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Jose, CA, 95134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jianhan.liu@mediatek.com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52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Shengquan Hu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56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Thomas Pare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88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effect of </a:t>
            </a:r>
            <a:r>
              <a:rPr lang="en-US" dirty="0" smtClean="0"/>
              <a:t>m</a:t>
            </a:r>
            <a:r>
              <a:rPr lang="en-US" sz="1800" dirty="0" smtClean="0"/>
              <a:t>1</a:t>
            </a:r>
            <a:r>
              <a:rPr lang="en-US" dirty="0" smtClean="0"/>
              <a:t> and m</a:t>
            </a:r>
            <a:r>
              <a:rPr lang="en-US" sz="2000" dirty="0" smtClean="0"/>
              <a:t>2</a:t>
            </a:r>
            <a:r>
              <a:rPr lang="en-US" dirty="0" smtClean="0"/>
              <a:t> on RU996+996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778" y="1219200"/>
            <a:ext cx="8534644" cy="4819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1257460" y="5943600"/>
            <a:ext cx="68959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800" b="1" dirty="0" smtClean="0"/>
              <a:t> Note: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  <a:r>
              <a:rPr lang="en-US" sz="1800" b="1" dirty="0" smtClean="0"/>
              <a:t>the largest step-size corresponds to sequential parser</a:t>
            </a:r>
            <a:endParaRPr lang="en-US" sz="1800" b="1" dirty="0"/>
          </a:p>
        </p:txBody>
      </p:sp>
      <p:sp>
        <p:nvSpPr>
          <p:cNvPr id="9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992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effect of m</a:t>
            </a:r>
            <a:r>
              <a:rPr lang="en-US" sz="1800" dirty="0"/>
              <a:t>1</a:t>
            </a:r>
            <a:r>
              <a:rPr lang="en-US" dirty="0"/>
              <a:t> and </a:t>
            </a:r>
            <a:r>
              <a:rPr lang="en-US" dirty="0" smtClean="0"/>
              <a:t>m</a:t>
            </a:r>
            <a:r>
              <a:rPr lang="en-US" sz="2000" dirty="0" smtClean="0"/>
              <a:t>2 </a:t>
            </a:r>
            <a:r>
              <a:rPr lang="en-US" dirty="0" smtClean="0"/>
              <a:t>on RU484+996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371600"/>
            <a:ext cx="8534644" cy="4819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TextBox 10"/>
          <p:cNvSpPr txBox="1"/>
          <p:nvPr/>
        </p:nvSpPr>
        <p:spPr>
          <a:xfrm>
            <a:off x="1257460" y="5943600"/>
            <a:ext cx="68959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800" b="1" dirty="0" smtClean="0"/>
              <a:t> Note: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  <a:r>
              <a:rPr lang="en-US" sz="1800" b="1" dirty="0" smtClean="0"/>
              <a:t>the largest step-size corresponds to sequential parser</a:t>
            </a:r>
            <a:endParaRPr lang="en-US" sz="1800" b="1" dirty="0"/>
          </a:p>
        </p:txBody>
      </p:sp>
      <p:sp>
        <p:nvSpPr>
          <p:cNvPr id="8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992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effect of m</a:t>
            </a:r>
            <a:r>
              <a:rPr lang="en-US" sz="1800" dirty="0"/>
              <a:t>1</a:t>
            </a:r>
            <a:r>
              <a:rPr lang="en-US" dirty="0"/>
              <a:t> and </a:t>
            </a:r>
            <a:r>
              <a:rPr lang="en-US" dirty="0" smtClean="0"/>
              <a:t>m</a:t>
            </a:r>
            <a:r>
              <a:rPr lang="en-US" sz="2000" dirty="0" smtClean="0"/>
              <a:t>2 </a:t>
            </a:r>
            <a:r>
              <a:rPr lang="en-US" dirty="0" smtClean="0"/>
              <a:t>on RU(242+484)+996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371600"/>
            <a:ext cx="8534644" cy="4819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1257460" y="5943600"/>
            <a:ext cx="68959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800" b="1" dirty="0" smtClean="0"/>
              <a:t> Note: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  <a:r>
              <a:rPr lang="en-US" sz="1800" b="1" dirty="0" smtClean="0"/>
              <a:t>the largest step-size corresponds to sequential parser</a:t>
            </a:r>
            <a:endParaRPr lang="en-US" sz="1800" b="1" dirty="0"/>
          </a:p>
        </p:txBody>
      </p:sp>
      <p:sp>
        <p:nvSpPr>
          <p:cNvPr id="8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992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723900" y="2590800"/>
            <a:ext cx="7772400" cy="609600"/>
          </a:xfrm>
        </p:spPr>
        <p:txBody>
          <a:bodyPr/>
          <a:lstStyle/>
          <a:p>
            <a:r>
              <a:rPr lang="en-US" dirty="0" smtClean="0"/>
              <a:t>Joint Interleave vs. Separate Interleave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49314" y="3981271"/>
            <a:ext cx="82946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solidFill>
                  <a:srgbClr val="00B050"/>
                </a:solidFill>
              </a:rPr>
              <a:t>Observation: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00B050"/>
                </a:solidFill>
              </a:rPr>
              <a:t>Joint </a:t>
            </a:r>
            <a:r>
              <a:rPr lang="en-US" sz="1800" dirty="0">
                <a:solidFill>
                  <a:srgbClr val="00B050"/>
                </a:solidFill>
              </a:rPr>
              <a:t>tone interleaver crossing 80MHz segment with optimal DTM have same performance as separated tone interleave</a:t>
            </a:r>
            <a:r>
              <a:rPr lang="en-US" sz="1800" b="1" dirty="0" smtClean="0">
                <a:solidFill>
                  <a:srgbClr val="00B050"/>
                </a:solidFill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B050"/>
                </a:solidFill>
              </a:rPr>
              <a:t>Proportional round robin outperforms round robin by </a:t>
            </a:r>
            <a:r>
              <a:rPr lang="en-US" sz="1800" dirty="0" smtClean="0">
                <a:solidFill>
                  <a:srgbClr val="00B050"/>
                </a:solidFill>
              </a:rPr>
              <a:t>0.2~0.5dB.</a:t>
            </a:r>
            <a:endParaRPr lang="en-US" sz="1800" b="1" dirty="0">
              <a:solidFill>
                <a:srgbClr val="00B050"/>
              </a:solidFill>
            </a:endParaRPr>
          </a:p>
        </p:txBody>
      </p:sp>
      <p:sp>
        <p:nvSpPr>
          <p:cNvPr id="9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82171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Joint Tone Interleaver Across 80M segment vs Per-80M Segment Tone Interleaver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600200"/>
            <a:ext cx="8534644" cy="4819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992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3200" dirty="0" smtClean="0">
                <a:solidFill>
                  <a:srgbClr val="00B0F0"/>
                </a:solidFill>
              </a:rPr>
              <a:t>RU484+996, MCS9, 2x1, BF off, B-LOS</a:t>
            </a:r>
            <a:endParaRPr lang="zh-TW" altLang="en-US" sz="3200" dirty="0">
              <a:solidFill>
                <a:srgbClr val="00B0F0"/>
              </a:solidFill>
            </a:endParaRPr>
          </a:p>
        </p:txBody>
      </p:sp>
      <p:sp>
        <p:nvSpPr>
          <p:cNvPr id="9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88" y="1752600"/>
            <a:ext cx="9142512" cy="4493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600511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4785" y="1011267"/>
            <a:ext cx="8229600" cy="332492"/>
          </a:xfrm>
        </p:spPr>
        <p:txBody>
          <a:bodyPr>
            <a:normAutofit fontScale="90000"/>
          </a:bodyPr>
          <a:lstStyle/>
          <a:p>
            <a:r>
              <a:rPr lang="en-US" altLang="zh-TW" sz="2400" dirty="0"/>
              <a:t>Simulation Results:  </a:t>
            </a:r>
            <a:r>
              <a:rPr lang="en-US" altLang="zh-TW" sz="2400" dirty="0">
                <a:solidFill>
                  <a:srgbClr val="00B0F0"/>
                </a:solidFill>
              </a:rPr>
              <a:t>RU484+996, MCS7, 2x1, BF on, B-LOS</a:t>
            </a:r>
            <a:endParaRPr lang="zh-TW" altLang="en-US" sz="2400" dirty="0">
              <a:solidFill>
                <a:srgbClr val="00B0F0"/>
              </a:solidFill>
            </a:endParaRPr>
          </a:p>
        </p:txBody>
      </p:sp>
      <p:sp>
        <p:nvSpPr>
          <p:cNvPr id="4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88" y="1600200"/>
            <a:ext cx="9142512" cy="4493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281035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74785" y="1011267"/>
            <a:ext cx="8229600" cy="332492"/>
          </a:xfrm>
        </p:spPr>
        <p:txBody>
          <a:bodyPr>
            <a:normAutofit fontScale="90000"/>
          </a:bodyPr>
          <a:lstStyle/>
          <a:p>
            <a:r>
              <a:rPr lang="en-US" altLang="zh-TW" sz="2400" dirty="0"/>
              <a:t>Simulation Results:  </a:t>
            </a:r>
            <a:r>
              <a:rPr lang="en-US" altLang="zh-TW" sz="2400" dirty="0">
                <a:solidFill>
                  <a:srgbClr val="00B0F0"/>
                </a:solidFill>
              </a:rPr>
              <a:t>RU(242+484)+996, MCS7, 4x2, BF on, B-LOS</a:t>
            </a:r>
            <a:endParaRPr lang="zh-TW" altLang="en-US" sz="24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88" y="1828800"/>
            <a:ext cx="9142512" cy="4493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779407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74785" y="1011267"/>
            <a:ext cx="8229600" cy="332492"/>
          </a:xfrm>
        </p:spPr>
        <p:txBody>
          <a:bodyPr>
            <a:normAutofit fontScale="90000"/>
          </a:bodyPr>
          <a:lstStyle/>
          <a:p>
            <a:r>
              <a:rPr lang="en-US" altLang="zh-TW" sz="2400" dirty="0"/>
              <a:t>Simulation Results:  </a:t>
            </a:r>
            <a:r>
              <a:rPr lang="en-US" altLang="zh-TW" sz="2400" dirty="0">
                <a:solidFill>
                  <a:srgbClr val="00B0F0"/>
                </a:solidFill>
              </a:rPr>
              <a:t>RU484+2*996, MCS5, 2x1, BF on, B-LOS</a:t>
            </a:r>
            <a:endParaRPr lang="zh-TW" altLang="en-US" sz="24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52600"/>
            <a:ext cx="9142512" cy="4493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304202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74785" y="1011267"/>
            <a:ext cx="8229600" cy="332492"/>
          </a:xfrm>
        </p:spPr>
        <p:txBody>
          <a:bodyPr>
            <a:normAutofit fontScale="90000"/>
          </a:bodyPr>
          <a:lstStyle/>
          <a:p>
            <a:r>
              <a:rPr lang="en-US" altLang="zh-TW" sz="2400" dirty="0"/>
              <a:t>Simulation Results:  </a:t>
            </a:r>
            <a:r>
              <a:rPr lang="en-US" altLang="zh-TW" sz="2400" dirty="0">
                <a:solidFill>
                  <a:srgbClr val="00B0F0"/>
                </a:solidFill>
              </a:rPr>
              <a:t>RU484+3*996, MCS5, 1x1, BF off, B-LOS</a:t>
            </a:r>
            <a:endParaRPr lang="zh-TW" altLang="en-US" sz="2400" dirty="0"/>
          </a:p>
        </p:txBody>
      </p:sp>
      <p:sp>
        <p:nvSpPr>
          <p:cNvPr id="4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88" y="1752600"/>
            <a:ext cx="9142512" cy="4493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447853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GB" sz="2000" dirty="0"/>
              <a:t>To improve spectral </a:t>
            </a:r>
            <a:r>
              <a:rPr lang="en-GB" sz="2000" dirty="0" smtClean="0"/>
              <a:t>usage, 11be allows </a:t>
            </a:r>
            <a:r>
              <a:rPr lang="en-GB" sz="2000" dirty="0"/>
              <a:t>more than one RUs to be assigned to a single station (STA</a:t>
            </a:r>
            <a:r>
              <a:rPr lang="en-GB" sz="2000" dirty="0" smtClean="0"/>
              <a:t>) [1].</a:t>
            </a:r>
          </a:p>
          <a:p>
            <a:pPr marL="685800" lvl="2" indent="-342900"/>
            <a:r>
              <a:rPr lang="en-GB" dirty="0" smtClean="0"/>
              <a:t>Small-size RU aggregation and large-size RU aggregation</a:t>
            </a:r>
            <a:endParaRPr lang="en-GB" dirty="0"/>
          </a:p>
          <a:p>
            <a:r>
              <a:rPr lang="en-US" altLang="zh-TW" dirty="0" smtClean="0"/>
              <a:t>To  improve throughput, 240MHz/320MHz PPDU are introduced to 11be.</a:t>
            </a:r>
            <a:endParaRPr lang="en-US" altLang="zh-TW" dirty="0"/>
          </a:p>
          <a:p>
            <a:r>
              <a:rPr lang="en-US" altLang="zh-TW" dirty="0" smtClean="0"/>
              <a:t>We studied RU </a:t>
            </a:r>
            <a:r>
              <a:rPr lang="en-US" altLang="zh-TW" dirty="0"/>
              <a:t>and segment </a:t>
            </a:r>
            <a:r>
              <a:rPr lang="en-US" altLang="zh-TW" dirty="0" smtClean="0"/>
              <a:t>parsers and tone interleave schemes </a:t>
            </a:r>
            <a:r>
              <a:rPr lang="en-US" altLang="zh-TW" dirty="0"/>
              <a:t>for aggregated RU and 240MHz/320MHz </a:t>
            </a:r>
            <a:r>
              <a:rPr lang="en-US" altLang="zh-TW" dirty="0" smtClean="0"/>
              <a:t>PPDU.</a:t>
            </a:r>
          </a:p>
          <a:p>
            <a:pPr lvl="1"/>
            <a:r>
              <a:rPr lang="en-US" altLang="zh-TW" dirty="0" smtClean="0"/>
              <a:t>Evaluate the performance of RU/Segment parser and tone interleaver</a:t>
            </a:r>
          </a:p>
          <a:p>
            <a:pPr lvl="1"/>
            <a:r>
              <a:rPr lang="en-US" altLang="zh-TW" dirty="0" smtClean="0"/>
              <a:t>Our principle is to reuse 11ax segment parser and tone interleaver if there is no performance loss.</a:t>
            </a:r>
          </a:p>
          <a:p>
            <a:endParaRPr lang="en-US" altLang="zh-TW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7394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Treatments of left-over tones</a:t>
            </a:r>
            <a:endParaRPr lang="en-US" dirty="0"/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2475" y="1911069"/>
            <a:ext cx="7604246" cy="234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765910" y="1401639"/>
            <a:ext cx="53392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b="1" dirty="0" smtClean="0">
                <a:solidFill>
                  <a:srgbClr val="0070C0"/>
                </a:solidFill>
              </a:rPr>
              <a:t> 1. Sequentially Distribute the leftover bits over last 44 tones on each RU996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09072" y="2746154"/>
            <a:ext cx="60757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b="1" dirty="0" smtClean="0">
                <a:solidFill>
                  <a:srgbClr val="0070C0"/>
                </a:solidFill>
              </a:rPr>
              <a:t>2.  Proportional Distribute the leftover bits over last 44 tones between RU996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53238" y="4464240"/>
            <a:ext cx="38099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b="1" dirty="0" smtClean="0">
                <a:solidFill>
                  <a:srgbClr val="0070C0"/>
                </a:solidFill>
              </a:rPr>
              <a:t> 3. Evenly Distribute the leftover bits over each RU996</a:t>
            </a:r>
            <a:endParaRPr lang="en-US" b="1" dirty="0">
              <a:solidFill>
                <a:srgbClr val="0070C0"/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5157863" y="1738729"/>
            <a:ext cx="9149" cy="64817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Left Brace 12"/>
          <p:cNvSpPr/>
          <p:nvPr/>
        </p:nvSpPr>
        <p:spPr>
          <a:xfrm rot="16200000">
            <a:off x="6694137" y="598776"/>
            <a:ext cx="162247" cy="3262925"/>
          </a:xfrm>
          <a:prstGeom prst="leftBrace">
            <a:avLst>
              <a:gd name="adj1" fmla="val 36025"/>
              <a:gd name="adj2" fmla="val 50000"/>
            </a:avLst>
          </a:prstGeom>
          <a:ln w="127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6247053" y="2279406"/>
            <a:ext cx="10957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Leftover bits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361063" y="1626716"/>
            <a:ext cx="10122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</a:rPr>
              <a:t>To 1</a:t>
            </a:r>
            <a:r>
              <a:rPr lang="en-US" sz="1200" baseline="30000" dirty="0" smtClean="0">
                <a:solidFill>
                  <a:srgbClr val="FF0000"/>
                </a:solidFill>
              </a:rPr>
              <a:t>st</a:t>
            </a:r>
            <a:r>
              <a:rPr lang="en-US" sz="1200" dirty="0" smtClean="0">
                <a:solidFill>
                  <a:srgbClr val="FF0000"/>
                </a:solidFill>
              </a:rPr>
              <a:t> RU996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250885" y="1558501"/>
            <a:ext cx="10459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</a:rPr>
              <a:t>To 2</a:t>
            </a:r>
            <a:r>
              <a:rPr lang="en-US" sz="1200" baseline="30000" dirty="0" smtClean="0">
                <a:solidFill>
                  <a:srgbClr val="FF0000"/>
                </a:solidFill>
              </a:rPr>
              <a:t>nd</a:t>
            </a:r>
            <a:r>
              <a:rPr lang="en-US" sz="1200" dirty="0" smtClean="0">
                <a:solidFill>
                  <a:srgbClr val="FF0000"/>
                </a:solidFill>
              </a:rPr>
              <a:t> RU996</a:t>
            </a:r>
            <a:endParaRPr lang="en-US" sz="1200" dirty="0">
              <a:solidFill>
                <a:srgbClr val="FF0000"/>
              </a:solidFill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flipH="1" flipV="1">
            <a:off x="5759647" y="1806470"/>
            <a:ext cx="234462" cy="24227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7460746" y="1787864"/>
            <a:ext cx="156308" cy="24227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9" name="Group 18"/>
          <p:cNvGrpSpPr/>
          <p:nvPr/>
        </p:nvGrpSpPr>
        <p:grpSpPr>
          <a:xfrm>
            <a:off x="836674" y="3208952"/>
            <a:ext cx="7920769" cy="1202266"/>
            <a:chOff x="766031" y="2640969"/>
            <a:chExt cx="10753725" cy="1508246"/>
          </a:xfrm>
        </p:grpSpPr>
        <p:pic>
          <p:nvPicPr>
            <p:cNvPr id="20" name="Picture 9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66031" y="3216153"/>
              <a:ext cx="10753725" cy="238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21" name="Straight Connector 20"/>
            <p:cNvCxnSpPr/>
            <p:nvPr/>
          </p:nvCxnSpPr>
          <p:spPr>
            <a:xfrm>
              <a:off x="6928339" y="2817446"/>
              <a:ext cx="7816" cy="844062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Left Brace 21"/>
            <p:cNvSpPr/>
            <p:nvPr/>
          </p:nvSpPr>
          <p:spPr>
            <a:xfrm rot="16200000">
              <a:off x="9081480" y="1359876"/>
              <a:ext cx="265723" cy="4525108"/>
            </a:xfrm>
            <a:prstGeom prst="leftBrace">
              <a:avLst>
                <a:gd name="adj1" fmla="val 36025"/>
                <a:gd name="adj2" fmla="val 50000"/>
              </a:avLst>
            </a:prstGeom>
            <a:ln w="1270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8827479" y="3763108"/>
              <a:ext cx="1502107" cy="3861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FF0000"/>
                  </a:solidFill>
                </a:rPr>
                <a:t>Leftover bits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7275966" y="2640969"/>
              <a:ext cx="1374313" cy="3474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rgbClr val="FF0000"/>
                  </a:solidFill>
                </a:rPr>
                <a:t>To 1</a:t>
              </a:r>
              <a:r>
                <a:rPr lang="en-US" sz="1200" baseline="30000" dirty="0" smtClean="0">
                  <a:solidFill>
                    <a:srgbClr val="FF0000"/>
                  </a:solidFill>
                </a:rPr>
                <a:t>st</a:t>
              </a:r>
              <a:r>
                <a:rPr lang="en-US" sz="1200" dirty="0" smtClean="0">
                  <a:solidFill>
                    <a:srgbClr val="FF0000"/>
                  </a:solidFill>
                </a:rPr>
                <a:t> RU996</a:t>
              </a:r>
              <a:endParaRPr lang="en-US" sz="1200" dirty="0">
                <a:solidFill>
                  <a:srgbClr val="FF0000"/>
                </a:solidFill>
              </a:endParaRPr>
            </a:p>
          </p:txBody>
        </p:sp>
        <p:cxnSp>
          <p:nvCxnSpPr>
            <p:cNvPr id="25" name="Straight Arrow Connector 24"/>
            <p:cNvCxnSpPr/>
            <p:nvPr/>
          </p:nvCxnSpPr>
          <p:spPr>
            <a:xfrm flipV="1">
              <a:off x="7369908" y="3001108"/>
              <a:ext cx="343877" cy="265723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 flipH="1" flipV="1">
              <a:off x="8128000" y="2977662"/>
              <a:ext cx="398585" cy="281353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9414310" y="2640969"/>
              <a:ext cx="1420015" cy="3474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rgbClr val="FF0000"/>
                  </a:solidFill>
                </a:rPr>
                <a:t>To 2</a:t>
              </a:r>
              <a:r>
                <a:rPr lang="en-US" sz="1200" baseline="30000" dirty="0" smtClean="0">
                  <a:solidFill>
                    <a:srgbClr val="FF0000"/>
                  </a:solidFill>
                </a:rPr>
                <a:t>nd</a:t>
              </a:r>
              <a:r>
                <a:rPr lang="en-US" sz="1200" dirty="0" smtClean="0">
                  <a:solidFill>
                    <a:srgbClr val="FF0000"/>
                  </a:solidFill>
                </a:rPr>
                <a:t> RU996</a:t>
              </a:r>
              <a:endParaRPr lang="en-US" sz="1200" dirty="0">
                <a:solidFill>
                  <a:srgbClr val="FF0000"/>
                </a:solidFill>
              </a:endParaRPr>
            </a:p>
          </p:txBody>
        </p:sp>
        <p:cxnSp>
          <p:nvCxnSpPr>
            <p:cNvPr id="28" name="Straight Arrow Connector 27"/>
            <p:cNvCxnSpPr/>
            <p:nvPr/>
          </p:nvCxnSpPr>
          <p:spPr>
            <a:xfrm flipV="1">
              <a:off x="9167446" y="3016738"/>
              <a:ext cx="500185" cy="28135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/>
            <p:nvPr/>
          </p:nvCxnSpPr>
          <p:spPr>
            <a:xfrm flipH="1" flipV="1">
              <a:off x="10441354" y="3008923"/>
              <a:ext cx="648677" cy="296985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685800" y="4937514"/>
            <a:ext cx="8479515" cy="1121643"/>
            <a:chOff x="750400" y="5099661"/>
            <a:chExt cx="11167958" cy="1373122"/>
          </a:xfrm>
        </p:grpSpPr>
        <p:pic>
          <p:nvPicPr>
            <p:cNvPr id="31" name="Picture 11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50400" y="5099661"/>
              <a:ext cx="10753725" cy="238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2" name="Left Brace 31"/>
            <p:cNvSpPr/>
            <p:nvPr/>
          </p:nvSpPr>
          <p:spPr>
            <a:xfrm rot="16200000">
              <a:off x="2508741" y="3641968"/>
              <a:ext cx="265723" cy="3751385"/>
            </a:xfrm>
            <a:prstGeom prst="leftBrace">
              <a:avLst>
                <a:gd name="adj1" fmla="val 36025"/>
                <a:gd name="adj2" fmla="val 50000"/>
              </a:avLst>
            </a:prstGeom>
            <a:ln w="1270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3040183" y="6096001"/>
              <a:ext cx="8878175" cy="3767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FF0000"/>
                  </a:solidFill>
                </a:rPr>
                <a:t>Every N iterations, get one more extra m2 s-</a:t>
              </a:r>
              <a:r>
                <a:rPr lang="en-US" sz="1400" dirty="0" err="1" smtClean="0">
                  <a:solidFill>
                    <a:srgbClr val="FF0000"/>
                  </a:solidFill>
                </a:rPr>
                <a:t>blk</a:t>
              </a:r>
              <a:r>
                <a:rPr lang="en-US" sz="1400" dirty="0" smtClean="0">
                  <a:solidFill>
                    <a:srgbClr val="FF0000"/>
                  </a:solidFill>
                </a:rPr>
                <a:t> for 1</a:t>
              </a:r>
              <a:r>
                <a:rPr lang="en-US" sz="1400" baseline="30000" dirty="0" smtClean="0">
                  <a:solidFill>
                    <a:srgbClr val="FF0000"/>
                  </a:solidFill>
                </a:rPr>
                <a:t>st</a:t>
              </a:r>
              <a:r>
                <a:rPr lang="en-US" sz="1400" dirty="0" smtClean="0">
                  <a:solidFill>
                    <a:srgbClr val="FF0000"/>
                  </a:solidFill>
                </a:rPr>
                <a:t> RU996, and m3 s-</a:t>
              </a:r>
              <a:r>
                <a:rPr lang="en-US" sz="1400" dirty="0" err="1" smtClean="0">
                  <a:solidFill>
                    <a:srgbClr val="FF0000"/>
                  </a:solidFill>
                </a:rPr>
                <a:t>blk</a:t>
              </a:r>
              <a:r>
                <a:rPr lang="en-US" sz="1400" dirty="0" smtClean="0">
                  <a:solidFill>
                    <a:srgbClr val="FF0000"/>
                  </a:solidFill>
                </a:rPr>
                <a:t> for 2</a:t>
              </a:r>
              <a:r>
                <a:rPr lang="en-US" sz="1400" baseline="30000" dirty="0" smtClean="0">
                  <a:solidFill>
                    <a:srgbClr val="FF0000"/>
                  </a:solidFill>
                </a:rPr>
                <a:t>nd</a:t>
              </a:r>
              <a:r>
                <a:rPr lang="en-US" sz="1400" dirty="0" smtClean="0">
                  <a:solidFill>
                    <a:srgbClr val="FF0000"/>
                  </a:solidFill>
                </a:rPr>
                <a:t> RU996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2258647" y="5603630"/>
              <a:ext cx="1197494" cy="3391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rgbClr val="FF0000"/>
                  </a:solidFill>
                </a:rPr>
                <a:t>N iterations</a:t>
              </a:r>
              <a:endParaRPr lang="en-US" sz="1200" dirty="0">
                <a:solidFill>
                  <a:srgbClr val="FF0000"/>
                </a:solidFill>
              </a:endParaRPr>
            </a:p>
          </p:txBody>
        </p:sp>
        <p:sp>
          <p:nvSpPr>
            <p:cNvPr id="35" name="Left Brace 34"/>
            <p:cNvSpPr/>
            <p:nvPr/>
          </p:nvSpPr>
          <p:spPr>
            <a:xfrm rot="16200000">
              <a:off x="4956909" y="4976446"/>
              <a:ext cx="265723" cy="1121505"/>
            </a:xfrm>
            <a:prstGeom prst="leftBrace">
              <a:avLst>
                <a:gd name="adj1" fmla="val 36025"/>
                <a:gd name="adj2" fmla="val 50000"/>
              </a:avLst>
            </a:prstGeom>
            <a:ln w="1270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4614985" y="5615353"/>
              <a:ext cx="1355837" cy="3391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rgbClr val="FF0000"/>
                  </a:solidFill>
                </a:rPr>
                <a:t>Extra m2, m3</a:t>
              </a:r>
              <a:endParaRPr lang="en-US" sz="1200" dirty="0">
                <a:solidFill>
                  <a:srgbClr val="FF0000"/>
                </a:solidFill>
              </a:endParaRPr>
            </a:p>
          </p:txBody>
        </p:sp>
        <p:sp>
          <p:nvSpPr>
            <p:cNvPr id="37" name="Left Brace 36"/>
            <p:cNvSpPr/>
            <p:nvPr/>
          </p:nvSpPr>
          <p:spPr>
            <a:xfrm rot="16200000">
              <a:off x="7420711" y="3653691"/>
              <a:ext cx="265723" cy="3751385"/>
            </a:xfrm>
            <a:prstGeom prst="leftBrace">
              <a:avLst>
                <a:gd name="adj1" fmla="val 36025"/>
                <a:gd name="adj2" fmla="val 50000"/>
              </a:avLst>
            </a:prstGeom>
            <a:ln w="1270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7170616" y="5615353"/>
              <a:ext cx="1197494" cy="3391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rgbClr val="FF0000"/>
                  </a:solidFill>
                </a:rPr>
                <a:t>N iterations</a:t>
              </a:r>
              <a:endParaRPr lang="en-US" sz="1200" dirty="0">
                <a:solidFill>
                  <a:srgbClr val="FF0000"/>
                </a:solidFill>
              </a:endParaRPr>
            </a:p>
          </p:txBody>
        </p:sp>
        <p:sp>
          <p:nvSpPr>
            <p:cNvPr id="39" name="Left Brace 38"/>
            <p:cNvSpPr/>
            <p:nvPr/>
          </p:nvSpPr>
          <p:spPr>
            <a:xfrm rot="16200000">
              <a:off x="9868879" y="4988169"/>
              <a:ext cx="265723" cy="1121505"/>
            </a:xfrm>
            <a:prstGeom prst="leftBrace">
              <a:avLst>
                <a:gd name="adj1" fmla="val 36025"/>
                <a:gd name="adj2" fmla="val 50000"/>
              </a:avLst>
            </a:prstGeom>
            <a:ln w="1270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9526955" y="5627076"/>
              <a:ext cx="1355837" cy="3391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rgbClr val="FF0000"/>
                  </a:solidFill>
                </a:rPr>
                <a:t>Extra m2, m3</a:t>
              </a:r>
              <a:endParaRPr lang="en-US" sz="1200" dirty="0">
                <a:solidFill>
                  <a:srgbClr val="FF0000"/>
                </a:solidFill>
              </a:endParaRPr>
            </a:p>
          </p:txBody>
        </p:sp>
        <p:cxnSp>
          <p:nvCxnSpPr>
            <p:cNvPr id="41" name="Straight Arrow Connector 40"/>
            <p:cNvCxnSpPr/>
            <p:nvPr/>
          </p:nvCxnSpPr>
          <p:spPr>
            <a:xfrm>
              <a:off x="3094892" y="5830277"/>
              <a:ext cx="976923" cy="242277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/>
            <p:nvPr/>
          </p:nvCxnSpPr>
          <p:spPr>
            <a:xfrm>
              <a:off x="5291015" y="5861538"/>
              <a:ext cx="382954" cy="242277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3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99842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>
            <a:normAutofit/>
          </a:bodyPr>
          <a:lstStyle/>
          <a:p>
            <a:r>
              <a:rPr lang="en-US" altLang="zh-TW" sz="2000" dirty="0" smtClean="0"/>
              <a:t>Simulation Results:  </a:t>
            </a:r>
            <a:r>
              <a:rPr lang="en-US" altLang="zh-TW" sz="2000" dirty="0" smtClean="0">
                <a:solidFill>
                  <a:srgbClr val="00B0F0"/>
                </a:solidFill>
              </a:rPr>
              <a:t>RU484+3*996, MCS9, 1x1, BF off, B-LOS</a:t>
            </a:r>
            <a:endParaRPr lang="zh-TW" altLang="en-US" sz="2000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" y="1371600"/>
            <a:ext cx="8839200" cy="51749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83339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>
            <a:normAutofit/>
          </a:bodyPr>
          <a:lstStyle/>
          <a:p>
            <a:r>
              <a:rPr lang="en-US" altLang="zh-TW" sz="2000" dirty="0" smtClean="0"/>
              <a:t>Simulation Results:  </a:t>
            </a:r>
            <a:r>
              <a:rPr lang="en-US" altLang="zh-TW" sz="2000" dirty="0" smtClean="0">
                <a:solidFill>
                  <a:srgbClr val="00B0F0"/>
                </a:solidFill>
              </a:rPr>
              <a:t>RU484+996, MCS10, 2x1, BF on, B-LOS</a:t>
            </a:r>
            <a:endParaRPr lang="zh-TW" altLang="en-US" sz="2000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52400" y="1211358"/>
            <a:ext cx="9147236" cy="5355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42334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>
            <a:normAutofit/>
          </a:bodyPr>
          <a:lstStyle/>
          <a:p>
            <a:r>
              <a:rPr lang="en-US" altLang="zh-TW" sz="2000" dirty="0" smtClean="0"/>
              <a:t>Simulation Results:  </a:t>
            </a:r>
            <a:r>
              <a:rPr lang="en-US" altLang="zh-TW" sz="2000" dirty="0" smtClean="0">
                <a:solidFill>
                  <a:srgbClr val="00B0F0"/>
                </a:solidFill>
              </a:rPr>
              <a:t>RU484+996, MCS9, 4x2, BF on, B-LOS</a:t>
            </a:r>
            <a:endParaRPr lang="zh-TW" altLang="en-US" sz="2000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5240" y="1216297"/>
            <a:ext cx="9138800" cy="5350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2706927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evaluate the performance of joint tone interleave and separate tone interleave for each 80MHz segment.</a:t>
            </a:r>
          </a:p>
          <a:p>
            <a:r>
              <a:rPr lang="en-US" dirty="0" smtClean="0"/>
              <a:t>We evaluate the different segment parser for multi-RU aggregation and large BW. </a:t>
            </a:r>
          </a:p>
          <a:p>
            <a:r>
              <a:rPr lang="en-US" dirty="0" smtClean="0"/>
              <a:t>Conclusions:</a:t>
            </a:r>
          </a:p>
          <a:p>
            <a:pPr lvl="1"/>
            <a:r>
              <a:rPr lang="en-US" dirty="0" smtClean="0"/>
              <a:t>Joint tone interleave crossing 80MHz segment has almost the same performance as proportional round robin.</a:t>
            </a:r>
          </a:p>
          <a:p>
            <a:pPr lvl="2"/>
            <a:r>
              <a:rPr lang="en-US" dirty="0" smtClean="0"/>
              <a:t>Joint tone </a:t>
            </a:r>
            <a:r>
              <a:rPr lang="en-US" dirty="0"/>
              <a:t>interleave crossing 80MHz segment </a:t>
            </a:r>
            <a:r>
              <a:rPr lang="en-US" dirty="0" smtClean="0"/>
              <a:t>requires significant architecture change.</a:t>
            </a:r>
          </a:p>
          <a:p>
            <a:pPr lvl="1"/>
            <a:r>
              <a:rPr lang="en-US" dirty="0" smtClean="0"/>
              <a:t>Proportional round robin outperforms round robin by 0.2~0.5dB.</a:t>
            </a:r>
          </a:p>
          <a:p>
            <a:pPr lvl="2"/>
            <a:r>
              <a:rPr lang="en-US" dirty="0" smtClean="0"/>
              <a:t>Different treatments for left-over bits for some RU aggregations have no impact on performance. To make it simple, same proportional round robin is applied to left-over bits.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5401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2667000"/>
          </a:xfrm>
        </p:spPr>
        <p:txBody>
          <a:bodyPr/>
          <a:lstStyle/>
          <a:p>
            <a:r>
              <a:rPr lang="en-US" dirty="0"/>
              <a:t>Do you agree the following LDPC tone interleaver scheme for </a:t>
            </a:r>
            <a:r>
              <a:rPr lang="en-US" dirty="0" smtClean="0"/>
              <a:t>multi-RU aggregation </a:t>
            </a:r>
            <a:r>
              <a:rPr lang="en-US" dirty="0"/>
              <a:t>in 11be?</a:t>
            </a:r>
          </a:p>
          <a:p>
            <a:pPr lvl="1"/>
            <a:r>
              <a:rPr lang="en-US" dirty="0"/>
              <a:t>One joint tone interleaver is applied to </a:t>
            </a:r>
            <a:r>
              <a:rPr lang="en-US" dirty="0" smtClean="0"/>
              <a:t>aggregated RUs </a:t>
            </a:r>
            <a:r>
              <a:rPr lang="en-US" dirty="0"/>
              <a:t>within one 80MHz frequency </a:t>
            </a:r>
            <a:r>
              <a:rPr lang="en-US" dirty="0" smtClean="0"/>
              <a:t>segment.</a:t>
            </a:r>
            <a:endParaRPr lang="en-US" dirty="0"/>
          </a:p>
          <a:p>
            <a:pPr lvl="1"/>
            <a:r>
              <a:rPr lang="en-US" dirty="0" smtClean="0"/>
              <a:t>For aggregated RUs and PPDU BW crossing </a:t>
            </a:r>
            <a:r>
              <a:rPr lang="en-US" dirty="0"/>
              <a:t>80MHz segment boundary, </a:t>
            </a:r>
            <a:r>
              <a:rPr lang="en-US" dirty="0" smtClean="0"/>
              <a:t>separate tone </a:t>
            </a:r>
            <a:r>
              <a:rPr lang="en-US" dirty="0"/>
              <a:t>interleaver is </a:t>
            </a:r>
            <a:r>
              <a:rPr lang="en-US" dirty="0" smtClean="0"/>
              <a:t>applied in each 80MHz. 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74806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1295400"/>
          </a:xfrm>
        </p:spPr>
        <p:txBody>
          <a:bodyPr/>
          <a:lstStyle/>
          <a:p>
            <a:r>
              <a:rPr lang="en-US" dirty="0" smtClean="0"/>
              <a:t>Do you agree that 11be uses 80HMz segment parser</a:t>
            </a:r>
            <a:r>
              <a:rPr lang="zh-CN" altLang="en-US" dirty="0" smtClean="0"/>
              <a:t> </a:t>
            </a:r>
            <a:r>
              <a:rPr lang="en-US" altLang="zh-CN" dirty="0" smtClean="0"/>
              <a:t>with the following</a:t>
            </a:r>
            <a:r>
              <a:rPr lang="en-US" dirty="0" smtClean="0"/>
              <a:t> </a:t>
            </a:r>
            <a:r>
              <a:rPr lang="en-US" dirty="0"/>
              <a:t>proportional round robin scheme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6003048"/>
              </p:ext>
            </p:extLst>
          </p:nvPr>
        </p:nvGraphicFramePr>
        <p:xfrm>
          <a:off x="1143000" y="2514600"/>
          <a:ext cx="7129748" cy="2284282"/>
        </p:xfrm>
        <a:graphic>
          <a:graphicData uri="http://schemas.openxmlformats.org/drawingml/2006/table">
            <a:tbl>
              <a:tblPr/>
              <a:tblGrid>
                <a:gridCol w="1971503"/>
                <a:gridCol w="1333752"/>
                <a:gridCol w="1727449"/>
                <a:gridCol w="2097044"/>
              </a:tblGrid>
              <a:tr h="4991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RU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Aggregation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Nsd_total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Proportional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Ratio</a:t>
                      </a:r>
                      <a:b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(m1:m2:m3:m4)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Leftover bits</a:t>
                      </a:r>
                      <a:b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(per symbol)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</a:tr>
              <a:tr h="2550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484+996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1s:2s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44*Nbpscs on ru996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  <a:tr h="2550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(242+484)+996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3s:4s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44*Nbpscs on ru996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  <a:tr h="2550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484+2*996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1s:2s:2s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44*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Nbpscs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on ru996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  <a:tr h="2550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484+3*996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1s:2s:2s:2s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44*Nbpscs on ru996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  <a:tr h="2550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2*996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1s:1s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  <a:tr h="2550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3*996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1s:1s:1s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  <a:tr h="2550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4*996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1s:1s:1s:1s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</a:tbl>
          </a:graphicData>
        </a:graphic>
      </p:graphicFrame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78968" y="5030289"/>
            <a:ext cx="15335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1231132" y="5137207"/>
            <a:ext cx="8821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Where: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534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the </a:t>
            </a:r>
            <a:r>
              <a:rPr lang="en-US" dirty="0"/>
              <a:t>same proportional round robin is applied to left-over </a:t>
            </a:r>
            <a:r>
              <a:rPr lang="en-US" dirty="0" smtClean="0"/>
              <a:t>bits?</a:t>
            </a:r>
          </a:p>
          <a:p>
            <a:pPr lvl="1"/>
            <a:r>
              <a:rPr lang="en-US" dirty="0"/>
              <a:t>The same ratios are used in the entire segment parsing process except the ratios of those already filled segment becomes 0.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914828" y="3246967"/>
            <a:ext cx="7920769" cy="1202266"/>
            <a:chOff x="766031" y="2640969"/>
            <a:chExt cx="10753725" cy="1508246"/>
          </a:xfrm>
        </p:grpSpPr>
        <p:pic>
          <p:nvPicPr>
            <p:cNvPr id="8" name="Picture 9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66031" y="3216153"/>
              <a:ext cx="10753725" cy="238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9" name="Straight Connector 8"/>
            <p:cNvCxnSpPr/>
            <p:nvPr/>
          </p:nvCxnSpPr>
          <p:spPr>
            <a:xfrm>
              <a:off x="6928339" y="2817446"/>
              <a:ext cx="7816" cy="844062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Left Brace 9"/>
            <p:cNvSpPr/>
            <p:nvPr/>
          </p:nvSpPr>
          <p:spPr>
            <a:xfrm rot="16200000">
              <a:off x="9081480" y="1359876"/>
              <a:ext cx="265723" cy="4525108"/>
            </a:xfrm>
            <a:prstGeom prst="leftBrace">
              <a:avLst>
                <a:gd name="adj1" fmla="val 36025"/>
                <a:gd name="adj2" fmla="val 50000"/>
              </a:avLst>
            </a:prstGeom>
            <a:ln w="1270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8827479" y="3763108"/>
              <a:ext cx="1502107" cy="3861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FF0000"/>
                  </a:solidFill>
                </a:rPr>
                <a:t>Leftover bits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275966" y="2640969"/>
              <a:ext cx="1060920" cy="3474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rgbClr val="FF0000"/>
                  </a:solidFill>
                </a:rPr>
                <a:t>To 1</a:t>
              </a:r>
              <a:r>
                <a:rPr lang="en-US" sz="1200" baseline="30000" dirty="0" smtClean="0">
                  <a:solidFill>
                    <a:srgbClr val="FF0000"/>
                  </a:solidFill>
                </a:rPr>
                <a:t>st</a:t>
              </a:r>
              <a:r>
                <a:rPr lang="en-US" sz="1200" dirty="0" smtClean="0">
                  <a:solidFill>
                    <a:srgbClr val="FF0000"/>
                  </a:solidFill>
                </a:rPr>
                <a:t> RU</a:t>
              </a:r>
              <a:endParaRPr lang="en-US" sz="1200" dirty="0">
                <a:solidFill>
                  <a:srgbClr val="FF0000"/>
                </a:solidFill>
              </a:endParaRPr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 flipV="1">
              <a:off x="7369908" y="3001108"/>
              <a:ext cx="343877" cy="265723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flipH="1" flipV="1">
              <a:off x="8128000" y="2977662"/>
              <a:ext cx="398585" cy="281353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9414310" y="2640969"/>
              <a:ext cx="1106623" cy="3474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rgbClr val="FF0000"/>
                  </a:solidFill>
                </a:rPr>
                <a:t>To 2</a:t>
              </a:r>
              <a:r>
                <a:rPr lang="en-US" sz="1200" baseline="30000" dirty="0" smtClean="0">
                  <a:solidFill>
                    <a:srgbClr val="FF0000"/>
                  </a:solidFill>
                </a:rPr>
                <a:t>nd</a:t>
              </a:r>
              <a:r>
                <a:rPr lang="en-US" sz="1200" dirty="0" smtClean="0">
                  <a:solidFill>
                    <a:srgbClr val="FF0000"/>
                  </a:solidFill>
                </a:rPr>
                <a:t> RU</a:t>
              </a:r>
              <a:endParaRPr lang="en-US" sz="1200" dirty="0">
                <a:solidFill>
                  <a:srgbClr val="FF0000"/>
                </a:solidFill>
              </a:endParaRPr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 flipV="1">
              <a:off x="9167446" y="3016738"/>
              <a:ext cx="500185" cy="28135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 flipH="1" flipV="1">
              <a:off x="10441354" y="3008923"/>
              <a:ext cx="648677" cy="296985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07626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753082"/>
            <a:ext cx="7772400" cy="609600"/>
          </a:xfrm>
        </p:spPr>
        <p:txBody>
          <a:bodyPr/>
          <a:lstStyle/>
          <a:p>
            <a:r>
              <a:rPr lang="en-US" altLang="zh-CN" dirty="0" smtClean="0"/>
              <a:t>11ax segment parser and LDPC tone mapper for 160/80+80MHz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82278" y="2531181"/>
            <a:ext cx="7055644" cy="3944232"/>
          </a:xfrm>
          <a:prstGeom prst="rect">
            <a:avLst/>
          </a:prstGeom>
        </p:spPr>
      </p:pic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67512" y="1487876"/>
            <a:ext cx="7772400" cy="71501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sz="2000" dirty="0" smtClean="0"/>
              <a:t>In 11ax, separate </a:t>
            </a:r>
            <a:r>
              <a:rPr lang="en-US" sz="2000" dirty="0"/>
              <a:t>tone interleaves are applied </a:t>
            </a:r>
            <a:r>
              <a:rPr lang="en-US" sz="2000" dirty="0" smtClean="0"/>
              <a:t>on  </a:t>
            </a:r>
            <a:r>
              <a:rPr lang="en-US" sz="2000" dirty="0"/>
              <a:t>80MHz frequency segments</a:t>
            </a:r>
            <a:r>
              <a:rPr lang="en-US" sz="2000" dirty="0" smtClean="0"/>
              <a:t>.</a:t>
            </a:r>
          </a:p>
          <a:p>
            <a:pPr marL="685800" lvl="2" indent="-342900"/>
            <a:r>
              <a:rPr lang="en-US" dirty="0" smtClean="0"/>
              <a:t>Within each 80MHz, just one tone interleaver.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6002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229600" cy="609600"/>
          </a:xfrm>
        </p:spPr>
        <p:txBody>
          <a:bodyPr/>
          <a:lstStyle/>
          <a:p>
            <a:r>
              <a:rPr lang="en-US" dirty="0" smtClean="0"/>
              <a:t>Tone </a:t>
            </a:r>
            <a:r>
              <a:rPr lang="en-US" dirty="0"/>
              <a:t>interleave schemes for </a:t>
            </a:r>
            <a:r>
              <a:rPr lang="en-US" dirty="0" smtClean="0"/>
              <a:t>RU Aggregations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proposed the following tone interleave schemes for RU aggregations:</a:t>
            </a:r>
          </a:p>
          <a:p>
            <a:pPr lvl="1"/>
            <a:r>
              <a:rPr lang="en-US" dirty="0" smtClean="0"/>
              <a:t>One </a:t>
            </a:r>
            <a:r>
              <a:rPr lang="en-US" dirty="0"/>
              <a:t>joint tone interleaver is applied to </a:t>
            </a:r>
            <a:r>
              <a:rPr lang="en-US" dirty="0" smtClean="0"/>
              <a:t>combined multiple RUs within one 80MHz frequency segment; </a:t>
            </a:r>
          </a:p>
          <a:p>
            <a:pPr lvl="1"/>
            <a:r>
              <a:rPr lang="en-US" dirty="0" smtClean="0"/>
              <a:t>Separate tone interleaves are applied on </a:t>
            </a:r>
            <a:r>
              <a:rPr lang="en-US" dirty="0"/>
              <a:t>RUs or </a:t>
            </a:r>
            <a:r>
              <a:rPr lang="en-US" dirty="0" smtClean="0"/>
              <a:t>aggregated RUs in different 80MHz frequency segments. </a:t>
            </a:r>
          </a:p>
          <a:p>
            <a:r>
              <a:rPr lang="en-US" b="1" dirty="0" smtClean="0"/>
              <a:t>Reasons:</a:t>
            </a:r>
          </a:p>
          <a:p>
            <a:pPr lvl="1"/>
            <a:r>
              <a:rPr lang="en-US" dirty="0" smtClean="0"/>
              <a:t>Following the tone interleaver scheme defined in 11ac/11ax. </a:t>
            </a:r>
          </a:p>
          <a:p>
            <a:pPr lvl="1"/>
            <a:r>
              <a:rPr lang="en-US" dirty="0" smtClean="0"/>
              <a:t>For some RU aggregations, such as  </a:t>
            </a:r>
            <a:r>
              <a:rPr lang="en-US" dirty="0"/>
              <a:t>RU484+RU996</a:t>
            </a:r>
            <a:r>
              <a:rPr lang="en-US" dirty="0" smtClean="0"/>
              <a:t>, no good D</a:t>
            </a:r>
            <a:r>
              <a:rPr lang="en-US" sz="1200" dirty="0" smtClean="0"/>
              <a:t>TM </a:t>
            </a:r>
            <a:r>
              <a:rPr lang="en-US" dirty="0" smtClean="0"/>
              <a:t>can be found for joint </a:t>
            </a:r>
            <a:r>
              <a:rPr lang="en-US" dirty="0"/>
              <a:t>tone interleaver </a:t>
            </a:r>
            <a:r>
              <a:rPr lang="en-US" dirty="0" smtClean="0"/>
              <a:t>schemes.</a:t>
            </a:r>
          </a:p>
          <a:p>
            <a:pPr lvl="1"/>
            <a:r>
              <a:rPr lang="en-US" dirty="0" smtClean="0"/>
              <a:t>Our simulations show that joint </a:t>
            </a:r>
            <a:r>
              <a:rPr lang="en-US" dirty="0"/>
              <a:t>tone interleaver crossing 80MHz segment </a:t>
            </a:r>
            <a:r>
              <a:rPr lang="en-US" dirty="0" smtClean="0"/>
              <a:t>with optimal D</a:t>
            </a:r>
            <a:r>
              <a:rPr lang="en-US" sz="1400" dirty="0" smtClean="0"/>
              <a:t>TM </a:t>
            </a:r>
            <a:r>
              <a:rPr lang="en-US" dirty="0" smtClean="0"/>
              <a:t>have same performance as separated tone interleave.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615999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Joint Interleave </a:t>
            </a:r>
            <a:r>
              <a:rPr lang="en-US" dirty="0" err="1" smtClean="0"/>
              <a:t>v.s</a:t>
            </a:r>
            <a:r>
              <a:rPr lang="en-US" dirty="0" smtClean="0"/>
              <a:t>. Separated Tone Interleaver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RU aggregation crossing 80MHz segments and 160/240/320MHz PPDU, we compared the performance of joint tone interleave and separate tone interleave. </a:t>
            </a:r>
          </a:p>
          <a:p>
            <a:r>
              <a:rPr lang="en-US" dirty="0" smtClean="0"/>
              <a:t>To get optimal DTM, we allow some tones (</a:t>
            </a:r>
            <a:r>
              <a:rPr lang="en-US" dirty="0" err="1" smtClean="0"/>
              <a:t>Ndrop</a:t>
            </a:r>
            <a:r>
              <a:rPr lang="en-US" dirty="0" smtClean="0"/>
              <a:t>) are not interleaver.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8917648"/>
              </p:ext>
            </p:extLst>
          </p:nvPr>
        </p:nvGraphicFramePr>
        <p:xfrm>
          <a:off x="1295400" y="3688834"/>
          <a:ext cx="6599029" cy="1924452"/>
        </p:xfrm>
        <a:graphic>
          <a:graphicData uri="http://schemas.openxmlformats.org/drawingml/2006/table">
            <a:tbl>
              <a:tblPr/>
              <a:tblGrid>
                <a:gridCol w="1661083"/>
                <a:gridCol w="996650"/>
                <a:gridCol w="1872493"/>
                <a:gridCol w="2068803"/>
              </a:tblGrid>
              <a:tr h="2534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RU combine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vNsd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Dtm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Ndrop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</a:tr>
              <a:tr h="24135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484+996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 or (32) or (36) or (30)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 or (8) or (8) or (8)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81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(242+484)+996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 or (40) or (29) or (35)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 or (2) or (0) or (2)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35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484+2*996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55 (or 44)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 (or 8)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35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484+3*996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71 (or 48)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 (or 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35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2*996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35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3*996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 or (49)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 or (0)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35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4*996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 or (70) or (56)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1741260" y="3257810"/>
            <a:ext cx="59731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/>
              <a:t>D</a:t>
            </a:r>
            <a:r>
              <a:rPr lang="en-US" sz="1400" dirty="0" smtClean="0"/>
              <a:t>TM</a:t>
            </a:r>
            <a:r>
              <a:rPr lang="en-US" sz="2000" dirty="0" smtClean="0"/>
              <a:t> for joint </a:t>
            </a:r>
            <a:r>
              <a:rPr lang="en-US" sz="2000" dirty="0"/>
              <a:t>tone </a:t>
            </a:r>
            <a:r>
              <a:rPr lang="en-US" sz="2000" dirty="0" smtClean="0"/>
              <a:t>interleave </a:t>
            </a:r>
            <a:r>
              <a:rPr lang="en-US" sz="2000" dirty="0"/>
              <a:t>crossing 80MHz segment</a:t>
            </a:r>
            <a:r>
              <a:rPr lang="en-US" sz="2000" dirty="0" smtClean="0"/>
              <a:t>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740230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for 484+996 in 160MHz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064666" y="1423917"/>
            <a:ext cx="32803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b="1" dirty="0" smtClean="0">
                <a:solidFill>
                  <a:srgbClr val="00B0F0"/>
                </a:solidFill>
              </a:rPr>
              <a:t> 484+996-tone RU Aggregation</a:t>
            </a:r>
          </a:p>
          <a:p>
            <a:pPr>
              <a:buFont typeface="Arial" pitchFamily="34" charset="0"/>
              <a:buChar char="•"/>
            </a:pPr>
            <a:r>
              <a:rPr lang="en-US" b="1" dirty="0" smtClean="0">
                <a:solidFill>
                  <a:srgbClr val="00B0F0"/>
                </a:solidFill>
              </a:rPr>
              <a:t> tone interleaved </a:t>
            </a:r>
            <a:r>
              <a:rPr lang="en-US" b="1" u="sng" dirty="0" smtClean="0">
                <a:solidFill>
                  <a:srgbClr val="FFC000"/>
                </a:solidFill>
              </a:rPr>
              <a:t>within 80MHz</a:t>
            </a:r>
            <a:endParaRPr lang="en-US" b="1" u="sng" dirty="0">
              <a:solidFill>
                <a:srgbClr val="FFC000"/>
              </a:solidFill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0769" y="1953405"/>
            <a:ext cx="7608887" cy="4263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8499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Options for Segment </a:t>
            </a:r>
            <a:r>
              <a:rPr lang="en-US" dirty="0"/>
              <a:t>Parser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xmlns="" id="{4C554596-197A-4CD2-9524-E9548B206C8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sz="2000" dirty="0"/>
                  <a:t>Sequential </a:t>
                </a:r>
                <a:r>
                  <a:rPr lang="en-US" sz="2000" dirty="0" smtClean="0"/>
                  <a:t>parser </a:t>
                </a:r>
              </a:p>
              <a:p>
                <a:pPr lvl="1"/>
                <a:r>
                  <a:rPr lang="en-US" sz="1800" dirty="0" smtClean="0"/>
                  <a:t>Sequentially distribute the coded bits to each 80 MHz segments: </a:t>
                </a:r>
                <a:r>
                  <a:rPr lang="en-US" dirty="0" smtClean="0"/>
                  <a:t>assign all the coded bits to the 1</a:t>
                </a:r>
                <a:r>
                  <a:rPr lang="en-US" baseline="30000" dirty="0" smtClean="0"/>
                  <a:t>st</a:t>
                </a:r>
                <a:r>
                  <a:rPr lang="en-US" dirty="0" smtClean="0"/>
                  <a:t> 80MHz segment first. After it fills up,  move on to the 2</a:t>
                </a:r>
                <a:r>
                  <a:rPr lang="en-US" baseline="30000" dirty="0" smtClean="0"/>
                  <a:t>nd</a:t>
                </a:r>
                <a:r>
                  <a:rPr lang="en-US" dirty="0" smtClean="0"/>
                  <a:t> 80MHz segment, and so on. </a:t>
                </a:r>
              </a:p>
              <a:p>
                <a:r>
                  <a:rPr lang="en-US" sz="2000" dirty="0" smtClean="0"/>
                  <a:t>Round </a:t>
                </a:r>
                <a:r>
                  <a:rPr lang="en-US" sz="2000" dirty="0"/>
                  <a:t>robin </a:t>
                </a:r>
                <a:r>
                  <a:rPr lang="en-US" sz="2000" dirty="0" smtClean="0"/>
                  <a:t>parser (11ax method)</a:t>
                </a:r>
                <a:endParaRPr lang="en-US" sz="2000" dirty="0"/>
              </a:p>
              <a:p>
                <a:pPr lvl="1"/>
                <a:r>
                  <a:rPr lang="en-US" sz="1800" dirty="0" smtClean="0"/>
                  <a:t>Start </a:t>
                </a:r>
                <a:r>
                  <a:rPr lang="en-US" sz="1800" dirty="0"/>
                  <a:t>with round robin distribution among all 80MHz segments, N</a:t>
                </a:r>
                <a:r>
                  <a:rPr lang="en-US" sz="1800" baseline="-25000" dirty="0"/>
                  <a:t>BPSCS</a:t>
                </a:r>
                <a:r>
                  <a:rPr lang="en-US" sz="1800" dirty="0"/>
                  <a:t>/2 coded bits to 80MHz segment 1 followed by N</a:t>
                </a:r>
                <a:r>
                  <a:rPr lang="en-US" sz="1800" baseline="-25000" dirty="0"/>
                  <a:t>BPSCS</a:t>
                </a:r>
                <a:r>
                  <a:rPr lang="en-US" sz="1800" dirty="0"/>
                  <a:t>/2 to 80MHz segment 2, etc.  When a smaller 80MHz segment fills up,  all the remaining bits are round robin distributed among remaining larger </a:t>
                </a:r>
                <a:r>
                  <a:rPr lang="en-US" sz="1800" dirty="0" smtClean="0"/>
                  <a:t>segments</a:t>
                </a:r>
              </a:p>
              <a:p>
                <a:r>
                  <a:rPr lang="en-US" dirty="0" smtClean="0"/>
                  <a:t>Proportional </a:t>
                </a:r>
                <a:r>
                  <a:rPr lang="en-US" dirty="0"/>
                  <a:t>round </a:t>
                </a:r>
                <a:r>
                  <a:rPr lang="en-US" dirty="0" smtClean="0"/>
                  <a:t>robin parser</a:t>
                </a:r>
              </a:p>
              <a:p>
                <a:pPr lvl="1"/>
                <a:r>
                  <a:rPr lang="en-US" dirty="0" smtClean="0"/>
                  <a:t>For any </a:t>
                </a:r>
                <a:r>
                  <a:rPr lang="en-US" dirty="0"/>
                  <a:t>RU aggregations, taking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sz="1200" i="1" dirty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US" dirty="0"/>
                  <a:t> bit-blocks </a:t>
                </a:r>
                <a:r>
                  <a:rPr lang="en-US" dirty="0" smtClean="0"/>
                  <a:t>(s) to </a:t>
                </a:r>
                <a:r>
                  <a:rPr lang="en-US" dirty="0"/>
                  <a:t>RU #1, taking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sz="1200" i="1" dirty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 smtClean="0"/>
                  <a:t>bit-blocks (s) </a:t>
                </a:r>
                <a:r>
                  <a:rPr lang="en-US" dirty="0"/>
                  <a:t>to RU#2 </a:t>
                </a:r>
                <a:r>
                  <a:rPr lang="en-US" dirty="0" smtClean="0"/>
                  <a:t>alternatively</a:t>
                </a:r>
                <a:r>
                  <a:rPr lang="en-US" dirty="0"/>
                  <a:t> </a:t>
                </a:r>
                <a:r>
                  <a:rPr lang="en-US" dirty="0" smtClean="0"/>
                  <a:t>according to RU-size.</a:t>
                </a:r>
                <a:endParaRPr lang="en-US" dirty="0"/>
              </a:p>
              <a:p>
                <a:endParaRPr lang="en-US" sz="2000" dirty="0"/>
              </a:p>
              <a:p>
                <a:endParaRPr lang="en-US" sz="2000" dirty="0"/>
              </a:p>
            </p:txBody>
          </p:sp>
        </mc:Choice>
        <mc:Fallback xmlns="">
          <p:sp>
            <p:nvSpPr>
              <p:cNvPr id="8" name="Content Placeholder 2">
                <a:extLst>
                  <a:ext uri="{FF2B5EF4-FFF2-40B4-BE49-F238E27FC236}">
                    <a16:creationId xmlns:a14="http://schemas.microsoft.com/office/drawing/2010/main" xmlns:a16="http://schemas.microsoft.com/office/drawing/2014/main" xmlns="" id="{4C554596-197A-4CD2-9524-E9548B206C8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 cstate="print"/>
                <a:stretch>
                  <a:fillRect l="-706" t="-814" r="-10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3400" y="5370513"/>
            <a:ext cx="8534400" cy="83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75709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685800"/>
            <a:ext cx="7772400" cy="609600"/>
          </a:xfrm>
        </p:spPr>
        <p:txBody>
          <a:bodyPr/>
          <a:lstStyle/>
          <a:p>
            <a:r>
              <a:rPr lang="en-US" dirty="0" smtClean="0"/>
              <a:t>Proposed RU/Segment Parser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9386746"/>
              </p:ext>
            </p:extLst>
          </p:nvPr>
        </p:nvGraphicFramePr>
        <p:xfrm>
          <a:off x="1018239" y="3300544"/>
          <a:ext cx="7129748" cy="2284282"/>
        </p:xfrm>
        <a:graphic>
          <a:graphicData uri="http://schemas.openxmlformats.org/drawingml/2006/table">
            <a:tbl>
              <a:tblPr/>
              <a:tblGrid>
                <a:gridCol w="1971503"/>
                <a:gridCol w="1333752"/>
                <a:gridCol w="1727449"/>
                <a:gridCol w="2097044"/>
              </a:tblGrid>
              <a:tr h="4991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RU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Aggregation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Nsd_total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Proportional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Ratio</a:t>
                      </a:r>
                      <a:b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(m1:m2:m3:m4)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Leftover bits</a:t>
                      </a:r>
                      <a:b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(per symbol)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</a:tr>
              <a:tr h="2550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484+996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1s:2s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44*Nbpscs on ru996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  <a:tr h="2550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(242+484)+996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3s:4s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44*Nbpscs on ru996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  <a:tr h="2550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484+2*996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1s:2s:2s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44*Nbpscs on ru996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  <a:tr h="2550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484+3*996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1s:2s:2s:2s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44*Nbpscs on ru996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  <a:tr h="2550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2*996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1s:1s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  <a:tr h="2550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3*996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1s:1s:1s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  <a:tr h="2550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4*996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1s:1s:1s:1s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752368" y="2895600"/>
            <a:ext cx="61324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b="1" dirty="0" smtClean="0"/>
              <a:t> </a:t>
            </a:r>
            <a:r>
              <a:rPr lang="en-US" sz="1600" b="1" dirty="0" smtClean="0"/>
              <a:t>Proposed ratio m1:m2:m3:m4 for proportional round robin parser</a:t>
            </a:r>
            <a:endParaRPr lang="en-US" sz="16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457200" y="1447800"/>
                <a:ext cx="8523287" cy="10156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1"/>
                <a:r>
                  <a:rPr lang="en-US" sz="2400" dirty="0"/>
                  <a:t>Two factors to evaluate:</a:t>
                </a:r>
              </a:p>
              <a:p>
                <a:pPr lvl="2"/>
                <a:r>
                  <a:rPr lang="en-US" sz="1800" dirty="0"/>
                  <a:t>How </a:t>
                </a:r>
                <a14:m>
                  <m:oMath xmlns:m="http://schemas.openxmlformats.org/officeDocument/2006/math">
                    <m:r>
                      <a:rPr lang="en-US" sz="1800" i="1" dirty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sz="1800" i="1" dirty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US" sz="1800" dirty="0"/>
                  <a:t> and </a:t>
                </a:r>
                <a14:m>
                  <m:oMath xmlns:m="http://schemas.openxmlformats.org/officeDocument/2006/math">
                    <m:r>
                      <a:rPr lang="en-US" sz="1800" i="1" dirty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sz="1800" i="1" dirty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US" sz="1800" dirty="0"/>
                  <a:t> affect the performance?</a:t>
                </a:r>
              </a:p>
              <a:p>
                <a:pPr lvl="2"/>
                <a:r>
                  <a:rPr lang="en-US" sz="1800" dirty="0"/>
                  <a:t>How left-over bits affect the performance? </a:t>
                </a:r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447800"/>
                <a:ext cx="8523287" cy="1015663"/>
              </a:xfrm>
              <a:prstGeom prst="rect">
                <a:avLst/>
              </a:prstGeom>
              <a:blipFill rotWithShape="0">
                <a:blip r:embed="rId2" cstate="print"/>
                <a:stretch>
                  <a:fillRect t="-4819" b="-84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5791200"/>
            <a:ext cx="15335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1028564" y="5898118"/>
            <a:ext cx="8821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Where: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4278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057400"/>
            <a:ext cx="7772400" cy="609600"/>
          </a:xfrm>
        </p:spPr>
        <p:txBody>
          <a:bodyPr/>
          <a:lstStyle/>
          <a:p>
            <a:r>
              <a:rPr lang="en-US" dirty="0" smtClean="0"/>
              <a:t>Effect of Proportional Ratio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96913" y="3200400"/>
            <a:ext cx="82946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solidFill>
                  <a:srgbClr val="00B050"/>
                </a:solidFill>
              </a:rPr>
              <a:t>Key Observations: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b="1" dirty="0" smtClean="0">
                <a:solidFill>
                  <a:srgbClr val="00B050"/>
                </a:solidFill>
              </a:rPr>
              <a:t>Simulations show that the smallest proportion provides the best performance.</a:t>
            </a:r>
            <a:endParaRPr lang="en-US" sz="1800" b="1" dirty="0">
              <a:solidFill>
                <a:srgbClr val="00B050"/>
              </a:solidFill>
            </a:endParaRPr>
          </a:p>
        </p:txBody>
      </p:sp>
      <p:sp>
        <p:nvSpPr>
          <p:cNvPr id="8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01997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100734</TotalTime>
  <Words>1478</Words>
  <Application>Microsoft Office PowerPoint</Application>
  <PresentationFormat>On-screen Show (4:3)</PresentationFormat>
  <Paragraphs>286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Arial</vt:lpstr>
      <vt:lpstr>Calibri</vt:lpstr>
      <vt:lpstr>Cambria Math</vt:lpstr>
      <vt:lpstr>Times New Roman</vt:lpstr>
      <vt:lpstr>802-11-Submission</vt:lpstr>
      <vt:lpstr>On RU/Segment Parser and Tone Interleaver for 11be</vt:lpstr>
      <vt:lpstr>Introduction</vt:lpstr>
      <vt:lpstr>11ax segment parser and LDPC tone mapper for 160/80+80MHz</vt:lpstr>
      <vt:lpstr>Tone interleave schemes for RU Aggregations</vt:lpstr>
      <vt:lpstr>Joint Interleave v.s. Separated Tone Interleaver</vt:lpstr>
      <vt:lpstr>Example for 484+996 in 160MHz</vt:lpstr>
      <vt:lpstr>Options for Segment Parser</vt:lpstr>
      <vt:lpstr>Proposed RU/Segment Parser </vt:lpstr>
      <vt:lpstr>Effect of Proportional Ratio</vt:lpstr>
      <vt:lpstr>The effect of m1 and m2 on RU996+996</vt:lpstr>
      <vt:lpstr>The effect of m1 and m2 on RU484+996</vt:lpstr>
      <vt:lpstr>The effect of m1 and m2 on RU(242+484)+996</vt:lpstr>
      <vt:lpstr>Joint Interleave vs. Separate Interleave</vt:lpstr>
      <vt:lpstr>Joint Tone Interleaver Across 80M segment vs Per-80M Segment Tone Interleaver</vt:lpstr>
      <vt:lpstr>RU484+996, MCS9, 2x1, BF off, B-LOS</vt:lpstr>
      <vt:lpstr>Simulation Results:  RU484+996, MCS7, 2x1, BF on, B-LOS</vt:lpstr>
      <vt:lpstr>Simulation Results:  RU(242+484)+996, MCS7, 4x2, BF on, B-LOS</vt:lpstr>
      <vt:lpstr>Simulation Results:  RU484+2*996, MCS5, 2x1, BF on, B-LOS</vt:lpstr>
      <vt:lpstr>Simulation Results:  RU484+3*996, MCS5, 1x1, BF off, B-LOS</vt:lpstr>
      <vt:lpstr>Treatments of left-over tones</vt:lpstr>
      <vt:lpstr>Simulation Results:  RU484+3*996, MCS9, 1x1, BF off, B-LOS</vt:lpstr>
      <vt:lpstr>Simulation Results:  RU484+996, MCS10, 2x1, BF on, B-LOS</vt:lpstr>
      <vt:lpstr>Simulation Results:  RU484+996, MCS9, 4x2, BF on, B-LOS</vt:lpstr>
      <vt:lpstr>Summary</vt:lpstr>
      <vt:lpstr>Straw Poll #1</vt:lpstr>
      <vt:lpstr>Straw poll #2</vt:lpstr>
      <vt:lpstr>Straw Poll #3</vt:lpstr>
    </vt:vector>
  </TitlesOfParts>
  <Company>Mediatek Inc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EHT Tone Plans and Tone Mapper</dc:title>
  <dc:creator>Jianhan Liu</dc:creator>
  <cp:lastModifiedBy>Jianhan Liu</cp:lastModifiedBy>
  <cp:revision>282</cp:revision>
  <cp:lastPrinted>1998-02-10T13:28:06Z</cp:lastPrinted>
  <dcterms:created xsi:type="dcterms:W3CDTF">2007-05-21T21:00:37Z</dcterms:created>
  <dcterms:modified xsi:type="dcterms:W3CDTF">2020-03-23T23:18:52Z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AdHocReviewCycleID">
    <vt:i4>1711256656</vt:i4>
  </property>
  <property fmtid="{D5CDD505-2E9C-101B-9397-08002B2CF9AE}" pid="4" name="_EmailSubject">
    <vt:lpwstr>remove QCOM and MTK from the legend of the drawings</vt:lpwstr>
  </property>
  <property fmtid="{D5CDD505-2E9C-101B-9397-08002B2CF9AE}" pid="5" name="_AuthorEmail">
    <vt:lpwstr>shengquan.hu@mediatek.com</vt:lpwstr>
  </property>
  <property fmtid="{D5CDD505-2E9C-101B-9397-08002B2CF9AE}" pid="6" name="_AuthorEmailDisplayName">
    <vt:lpwstr>Shengquan Hu</vt:lpwstr>
  </property>
</Properties>
</file>