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0" r:id="rId2"/>
    <p:sldId id="283" r:id="rId3"/>
    <p:sldId id="286" r:id="rId4"/>
    <p:sldId id="309" r:id="rId5"/>
    <p:sldId id="310" r:id="rId6"/>
    <p:sldId id="285" r:id="rId7"/>
    <p:sldId id="311" r:id="rId8"/>
    <p:sldId id="289" r:id="rId9"/>
    <p:sldId id="312" r:id="rId10"/>
    <p:sldId id="292" r:id="rId11"/>
    <p:sldId id="293" r:id="rId12"/>
    <p:sldId id="291" r:id="rId13"/>
    <p:sldId id="313" r:id="rId14"/>
    <p:sldId id="290" r:id="rId15"/>
    <p:sldId id="303" r:id="rId16"/>
    <p:sldId id="305" r:id="rId17"/>
    <p:sldId id="306" r:id="rId18"/>
    <p:sldId id="307" r:id="rId19"/>
    <p:sldId id="308" r:id="rId20"/>
    <p:sldId id="314" r:id="rId21"/>
    <p:sldId id="315" r:id="rId22"/>
    <p:sldId id="316" r:id="rId23"/>
    <p:sldId id="317" r:id="rId24"/>
    <p:sldId id="297" r:id="rId25"/>
    <p:sldId id="318" r:id="rId26"/>
    <p:sldId id="298" r:id="rId27"/>
    <p:sldId id="319" r:id="rId2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802.11-20/0440r0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On RU/Segment </a:t>
            </a:r>
            <a:r>
              <a:rPr lang="en-US" altLang="zh-TW" kern="1200" spc="-150" dirty="0">
                <a:solidFill>
                  <a:srgbClr val="353630"/>
                </a:solidFill>
                <a:latin typeface="Calibri"/>
              </a:rPr>
              <a:t>Parser </a:t>
            </a:r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and Tone Interleaver for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96913" y="166602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26582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</a:t>
            </a:r>
            <a:r>
              <a:rPr lang="en-US" dirty="0" smtClean="0"/>
              <a:t>m</a:t>
            </a:r>
            <a:r>
              <a:rPr lang="en-US" sz="1800" dirty="0" smtClean="0"/>
              <a:t>1</a:t>
            </a:r>
            <a:r>
              <a:rPr lang="en-US" dirty="0" smtClean="0"/>
              <a:t> and m</a:t>
            </a:r>
            <a:r>
              <a:rPr lang="en-US" sz="2000" dirty="0" smtClean="0"/>
              <a:t>2</a:t>
            </a:r>
            <a:r>
              <a:rPr lang="en-US" dirty="0" smtClean="0"/>
              <a:t> on RU996+996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778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RU484+996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RU(242+484)+996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Joint Interleave vs. Separate Interleave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9314" y="3981271"/>
            <a:ext cx="829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Joint </a:t>
            </a:r>
            <a:r>
              <a:rPr lang="en-US" sz="1800" dirty="0">
                <a:solidFill>
                  <a:srgbClr val="00B050"/>
                </a:solidFill>
              </a:rPr>
              <a:t>tone interleaver crossing 80MHz segment with optimal DTM have same performance as separated tone interleave</a:t>
            </a:r>
            <a:r>
              <a:rPr lang="en-US" sz="1800" b="1" dirty="0" smtClean="0">
                <a:solidFill>
                  <a:srgbClr val="00B05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Proportional round robin outperforms round robin by </a:t>
            </a:r>
            <a:r>
              <a:rPr lang="en-US" sz="1800" dirty="0" smtClean="0">
                <a:solidFill>
                  <a:srgbClr val="00B050"/>
                </a:solidFill>
              </a:rPr>
              <a:t>0.2~0.5dB.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17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Tone Interleaver Across 80M segment vs Per-80M Segment Tone Interleaver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rgbClr val="00B0F0"/>
                </a:solidFill>
              </a:rPr>
              <a:t>RU484+996, MCS9, 2x1, BF off, B-LOS</a:t>
            </a:r>
            <a:endParaRPr lang="zh-TW" altLang="en-US" sz="3200" dirty="0">
              <a:solidFill>
                <a:srgbClr val="00B0F0"/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995" y="1261872"/>
            <a:ext cx="9151803" cy="5167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5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RU484+996, MCS7, 2x1, BF on, B-LOS</a:t>
            </a:r>
            <a:endParaRPr lang="zh-TW" altLang="en-US" sz="2400" dirty="0">
              <a:solidFill>
                <a:srgbClr val="00B0F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585" y="1447800"/>
            <a:ext cx="8305800" cy="486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RU(242+484)+996, MCS7, 4x2, BF on, B-LOS</a:t>
            </a:r>
            <a:endParaRPr lang="zh-TW" alt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262" y="1447800"/>
            <a:ext cx="8736646" cy="5114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RU484+2*996, MCS5, 2x1, BF on, B-LOS</a:t>
            </a:r>
            <a:endParaRPr lang="zh-TW" alt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621" y="1524000"/>
            <a:ext cx="8619927" cy="4867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361" y="1343759"/>
            <a:ext cx="8502006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RU484+3*996, MCS5, 1x1, BF off, B-LOS</a:t>
            </a:r>
            <a:endParaRPr lang="zh-TW" altLang="en-US" sz="2400" dirty="0"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8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GB" sz="2000" dirty="0"/>
              <a:t>To improve spectral </a:t>
            </a:r>
            <a:r>
              <a:rPr lang="en-GB" sz="2000" dirty="0" smtClean="0"/>
              <a:t>usage, 11be allows </a:t>
            </a:r>
            <a:r>
              <a:rPr lang="en-GB" sz="2000" dirty="0"/>
              <a:t>more than one RUs to be assigned to a single station (STA</a:t>
            </a:r>
            <a:r>
              <a:rPr lang="en-GB" sz="2000" dirty="0" smtClean="0"/>
              <a:t>) [1].</a:t>
            </a:r>
          </a:p>
          <a:p>
            <a:pPr marL="685800" lvl="2" indent="-342900"/>
            <a:r>
              <a:rPr lang="en-GB" dirty="0" smtClean="0"/>
              <a:t>Small-size RU aggregation and large-size RU aggregation</a:t>
            </a:r>
            <a:endParaRPr lang="en-GB" dirty="0"/>
          </a:p>
          <a:p>
            <a:r>
              <a:rPr lang="en-US" altLang="zh-TW" dirty="0" smtClean="0"/>
              <a:t>To  improve throughput, 240MHz/320MHz PPDU are introduced to 11be.</a:t>
            </a:r>
            <a:endParaRPr lang="en-US" altLang="zh-TW" dirty="0"/>
          </a:p>
          <a:p>
            <a:r>
              <a:rPr lang="en-US" altLang="zh-TW" dirty="0" smtClean="0"/>
              <a:t>We studied RU </a:t>
            </a:r>
            <a:r>
              <a:rPr lang="en-US" altLang="zh-TW" dirty="0"/>
              <a:t>and segment </a:t>
            </a:r>
            <a:r>
              <a:rPr lang="en-US" altLang="zh-TW" dirty="0" smtClean="0"/>
              <a:t>parsers and tone interleave schemes </a:t>
            </a:r>
            <a:r>
              <a:rPr lang="en-US" altLang="zh-TW" dirty="0"/>
              <a:t>for aggregated RU and 240MHz/320MHz </a:t>
            </a:r>
            <a:r>
              <a:rPr lang="en-US" altLang="zh-TW" dirty="0" smtClean="0"/>
              <a:t>PPDU.</a:t>
            </a:r>
          </a:p>
          <a:p>
            <a:pPr lvl="1"/>
            <a:r>
              <a:rPr lang="en-US" altLang="zh-TW" dirty="0" smtClean="0"/>
              <a:t>Evaluate the performance of RU/Segment parser and tone interleaver</a:t>
            </a:r>
          </a:p>
          <a:p>
            <a:pPr lvl="1"/>
            <a:r>
              <a:rPr lang="en-US" altLang="zh-TW" dirty="0" smtClean="0"/>
              <a:t>Our principle is to reuse 11ax segment parser and tone interleaver if there is no performance loss.</a:t>
            </a:r>
          </a:p>
          <a:p>
            <a:endParaRPr lang="en-US" altLang="zh-TW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Treatments of left-over tones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75" y="1911069"/>
            <a:ext cx="7604246" cy="23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5910" y="1401639"/>
            <a:ext cx="5339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1. Sequentially Distribute the leftover bits over last 44 tones on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9072" y="2746154"/>
            <a:ext cx="6075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2.  Proportional Distribute the leftover bits over last 44 tones between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238" y="4464240"/>
            <a:ext cx="3809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3. Evenly Distribute the leftover bits over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157863" y="1738729"/>
            <a:ext cx="9149" cy="64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 rot="16200000">
            <a:off x="6694137" y="598776"/>
            <a:ext cx="162247" cy="3262925"/>
          </a:xfrm>
          <a:prstGeom prst="leftBrace">
            <a:avLst>
              <a:gd name="adj1" fmla="val 36025"/>
              <a:gd name="adj2" fmla="val 50000"/>
            </a:avLst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47053" y="2279406"/>
            <a:ext cx="1095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Leftover bits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1063" y="1626716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1</a:t>
            </a:r>
            <a:r>
              <a:rPr lang="en-US" sz="1200" baseline="30000" dirty="0" smtClean="0">
                <a:solidFill>
                  <a:srgbClr val="FF0000"/>
                </a:solidFill>
              </a:rPr>
              <a:t>st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0885" y="1558501"/>
            <a:ext cx="1045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2</a:t>
            </a:r>
            <a:r>
              <a:rPr lang="en-US" sz="1200" baseline="30000" dirty="0" smtClean="0">
                <a:solidFill>
                  <a:srgbClr val="FF0000"/>
                </a:solidFill>
              </a:rPr>
              <a:t>nd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5759647" y="1806470"/>
            <a:ext cx="234462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460746" y="1787864"/>
            <a:ext cx="156308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836674" y="3208952"/>
            <a:ext cx="7920769" cy="1202266"/>
            <a:chOff x="766031" y="2640969"/>
            <a:chExt cx="10753725" cy="1508246"/>
          </a:xfrm>
        </p:grpSpPr>
        <p:pic>
          <p:nvPicPr>
            <p:cNvPr id="20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20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Left Brace 21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275966" y="2640969"/>
              <a:ext cx="137431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9414310" y="2640969"/>
              <a:ext cx="1420015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85800" y="4937514"/>
            <a:ext cx="8479515" cy="1121643"/>
            <a:chOff x="750400" y="5099661"/>
            <a:chExt cx="11167958" cy="1373122"/>
          </a:xfrm>
        </p:grpSpPr>
        <p:pic>
          <p:nvPicPr>
            <p:cNvPr id="31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0400" y="5099661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Left Brace 31"/>
            <p:cNvSpPr/>
            <p:nvPr/>
          </p:nvSpPr>
          <p:spPr>
            <a:xfrm rot="16200000">
              <a:off x="2508741" y="3641968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40183" y="6096001"/>
              <a:ext cx="8878175" cy="3767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Every N iterations, get one more extra m2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1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RU996, and m3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2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58647" y="5603630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 rot="16200000">
              <a:off x="4956909" y="4976446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14985" y="5615353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7" name="Left Brace 36"/>
            <p:cNvSpPr/>
            <p:nvPr/>
          </p:nvSpPr>
          <p:spPr>
            <a:xfrm rot="16200000">
              <a:off x="7420711" y="3653691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70616" y="5615353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9" name="Left Brace 38"/>
            <p:cNvSpPr/>
            <p:nvPr/>
          </p:nvSpPr>
          <p:spPr>
            <a:xfrm rot="16200000">
              <a:off x="9868879" y="4988169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526955" y="5627076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094892" y="5830277"/>
              <a:ext cx="976923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291015" y="5861538"/>
              <a:ext cx="382954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84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RU484+3*996, MCS9, 1x1, BF off,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71600"/>
            <a:ext cx="8839200" cy="517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33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MCS10, 2x1,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211358"/>
            <a:ext cx="9147236" cy="535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33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MCS9, 4x2,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" y="1216297"/>
            <a:ext cx="9138800" cy="535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0692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evaluate the performance of joint tone interleave and separate tone interleave for each 80MHz segment.</a:t>
            </a:r>
          </a:p>
          <a:p>
            <a:r>
              <a:rPr lang="en-US" dirty="0" smtClean="0"/>
              <a:t>We evaluate the different segment parser for multi-RU aggregation and large BW. </a:t>
            </a:r>
          </a:p>
          <a:p>
            <a:r>
              <a:rPr lang="en-US" dirty="0" smtClean="0"/>
              <a:t>Conclusions:</a:t>
            </a:r>
          </a:p>
          <a:p>
            <a:pPr lvl="1"/>
            <a:r>
              <a:rPr lang="en-US" dirty="0" smtClean="0"/>
              <a:t>Joint tone interleave crossing 80MHz segment has almost the same performance as proportional round robin.</a:t>
            </a:r>
          </a:p>
          <a:p>
            <a:pPr lvl="2"/>
            <a:r>
              <a:rPr lang="en-US" dirty="0" smtClean="0"/>
              <a:t>Joint tone </a:t>
            </a:r>
            <a:r>
              <a:rPr lang="en-US" dirty="0"/>
              <a:t>interleave crossing 80MHz segment </a:t>
            </a:r>
            <a:r>
              <a:rPr lang="en-US" dirty="0" smtClean="0"/>
              <a:t>requires significant architecture change.</a:t>
            </a:r>
          </a:p>
          <a:p>
            <a:pPr lvl="1"/>
            <a:r>
              <a:rPr lang="en-US" dirty="0" smtClean="0"/>
              <a:t>Proportional round robin outperforms round robin by 0.2~0.5dB.</a:t>
            </a:r>
          </a:p>
          <a:p>
            <a:pPr lvl="2"/>
            <a:r>
              <a:rPr lang="en-US" dirty="0" smtClean="0"/>
              <a:t>Different treatments for left-over bits for some RU aggregations have no impact on performance. To make it simple, same proportional round robin is applied to left-over bits.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0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67000"/>
          </a:xfrm>
        </p:spPr>
        <p:txBody>
          <a:bodyPr/>
          <a:lstStyle/>
          <a:p>
            <a:r>
              <a:rPr lang="en-US" dirty="0"/>
              <a:t>Do you agree the following LDPC tone interleaver scheme for </a:t>
            </a:r>
            <a:r>
              <a:rPr lang="en-US" dirty="0" smtClean="0"/>
              <a:t>multi-RU aggregation </a:t>
            </a:r>
            <a:r>
              <a:rPr lang="en-US" dirty="0"/>
              <a:t>in 11be?</a:t>
            </a:r>
          </a:p>
          <a:p>
            <a:pPr lvl="1"/>
            <a:r>
              <a:rPr lang="en-US" dirty="0"/>
              <a:t>One joint tone interleaver is applied to </a:t>
            </a:r>
            <a:r>
              <a:rPr lang="en-US" dirty="0" smtClean="0"/>
              <a:t>aggregated RUs </a:t>
            </a:r>
            <a:r>
              <a:rPr lang="en-US" dirty="0"/>
              <a:t>within one 80MHz frequency </a:t>
            </a:r>
            <a:r>
              <a:rPr lang="en-US" dirty="0" smtClean="0"/>
              <a:t>segment.</a:t>
            </a:r>
            <a:endParaRPr lang="en-US" dirty="0"/>
          </a:p>
          <a:p>
            <a:pPr lvl="1"/>
            <a:r>
              <a:rPr lang="en-US" dirty="0" smtClean="0"/>
              <a:t>For aggregated RUs and PPDU BW crossing </a:t>
            </a:r>
            <a:r>
              <a:rPr lang="en-US" dirty="0"/>
              <a:t>80MHz segment boundary, </a:t>
            </a:r>
            <a:r>
              <a:rPr lang="en-US" dirty="0" smtClean="0"/>
              <a:t>separate tone </a:t>
            </a:r>
            <a:r>
              <a:rPr lang="en-US" dirty="0"/>
              <a:t>interleaver is </a:t>
            </a:r>
            <a:r>
              <a:rPr lang="en-US" dirty="0" smtClean="0"/>
              <a:t>applied in each 80MHz.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7480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 smtClean="0"/>
              <a:t>Do you agree that 11be uses 80HMz segment parser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 the following</a:t>
            </a:r>
            <a:r>
              <a:rPr lang="en-US" dirty="0" smtClean="0"/>
              <a:t> </a:t>
            </a:r>
            <a:r>
              <a:rPr lang="en-US" dirty="0"/>
              <a:t>proportional round robin scheme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03048"/>
              </p:ext>
            </p:extLst>
          </p:nvPr>
        </p:nvGraphicFramePr>
        <p:xfrm>
          <a:off x="1143000" y="2514600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5030289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31132" y="5137207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</a:t>
            </a:r>
            <a:r>
              <a:rPr lang="en-US" dirty="0"/>
              <a:t>same proportional round robin is applied to left-over </a:t>
            </a:r>
            <a:r>
              <a:rPr lang="en-US" dirty="0" smtClean="0"/>
              <a:t>bits?</a:t>
            </a:r>
          </a:p>
          <a:p>
            <a:pPr lvl="1"/>
            <a:r>
              <a:rPr lang="en-US" dirty="0"/>
              <a:t>The same ratios are used in the entire segment parsing process except the ratios of those already filled segment becomes 0.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828" y="3246967"/>
            <a:ext cx="7920769" cy="1202266"/>
            <a:chOff x="766031" y="2640969"/>
            <a:chExt cx="10753725" cy="1508246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eft Brace 9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75966" y="2640969"/>
              <a:ext cx="1060920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414310" y="2640969"/>
              <a:ext cx="110662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2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3082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11ax segment parser and LDPC tone mapper for 160/80+80MHz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2278" y="2531181"/>
            <a:ext cx="7055644" cy="3944232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67512" y="1487876"/>
            <a:ext cx="7772400" cy="71501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000" dirty="0" smtClean="0"/>
              <a:t>In 11ax, separate </a:t>
            </a:r>
            <a:r>
              <a:rPr lang="en-US" sz="2000" dirty="0"/>
              <a:t>tone interleaves are applied </a:t>
            </a:r>
            <a:r>
              <a:rPr lang="en-US" sz="2000" dirty="0" smtClean="0"/>
              <a:t>on  </a:t>
            </a:r>
            <a:r>
              <a:rPr lang="en-US" sz="2000" dirty="0"/>
              <a:t>80MHz frequency segments</a:t>
            </a:r>
            <a:r>
              <a:rPr lang="en-US" sz="2000" dirty="0" smtClean="0"/>
              <a:t>.</a:t>
            </a:r>
          </a:p>
          <a:p>
            <a:pPr marL="685800" lvl="2" indent="-342900"/>
            <a:r>
              <a:rPr lang="en-US" dirty="0" smtClean="0"/>
              <a:t>Within each 80MHz, just one tone interleaver.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0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609600"/>
          </a:xfrm>
        </p:spPr>
        <p:txBody>
          <a:bodyPr/>
          <a:lstStyle/>
          <a:p>
            <a:r>
              <a:rPr lang="en-US" dirty="0" smtClean="0"/>
              <a:t>Tone </a:t>
            </a:r>
            <a:r>
              <a:rPr lang="en-US" dirty="0"/>
              <a:t>interleave schemes for </a:t>
            </a:r>
            <a:r>
              <a:rPr lang="en-US" dirty="0" smtClean="0"/>
              <a:t>RU Aggregations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proposed the following tone interleave schemes for RU aggregations: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joint tone interleaver is applied to </a:t>
            </a:r>
            <a:r>
              <a:rPr lang="en-US" dirty="0" smtClean="0"/>
              <a:t>combined multiple RUs within one 80MHz frequency segment; </a:t>
            </a:r>
          </a:p>
          <a:p>
            <a:pPr lvl="1"/>
            <a:r>
              <a:rPr lang="en-US" dirty="0" smtClean="0"/>
              <a:t>Separate tone interleaves are applied on </a:t>
            </a:r>
            <a:r>
              <a:rPr lang="en-US" dirty="0"/>
              <a:t>RUs or </a:t>
            </a:r>
            <a:r>
              <a:rPr lang="en-US" dirty="0" smtClean="0"/>
              <a:t>aggregated RUs in different 80MHz frequency segments. </a:t>
            </a:r>
          </a:p>
          <a:p>
            <a:r>
              <a:rPr lang="en-US" b="1" dirty="0" smtClean="0"/>
              <a:t>Reasons:</a:t>
            </a:r>
          </a:p>
          <a:p>
            <a:pPr lvl="1"/>
            <a:r>
              <a:rPr lang="en-US" dirty="0" smtClean="0"/>
              <a:t>Following the tone interleaver scheme defined in 11ac/11ax. </a:t>
            </a:r>
          </a:p>
          <a:p>
            <a:pPr lvl="1"/>
            <a:r>
              <a:rPr lang="en-US" dirty="0" smtClean="0"/>
              <a:t>For some RU aggregations, such as  </a:t>
            </a:r>
            <a:r>
              <a:rPr lang="en-US" dirty="0"/>
              <a:t>RU484+RU996</a:t>
            </a:r>
            <a:r>
              <a:rPr lang="en-US" dirty="0" smtClean="0"/>
              <a:t>, no good D</a:t>
            </a:r>
            <a:r>
              <a:rPr lang="en-US" sz="1200" dirty="0" smtClean="0"/>
              <a:t>TM </a:t>
            </a:r>
            <a:r>
              <a:rPr lang="en-US" dirty="0" smtClean="0"/>
              <a:t>can be found for joint </a:t>
            </a:r>
            <a:r>
              <a:rPr lang="en-US" dirty="0"/>
              <a:t>tone interleaver </a:t>
            </a:r>
            <a:r>
              <a:rPr lang="en-US" dirty="0" smtClean="0"/>
              <a:t>schemes.</a:t>
            </a:r>
          </a:p>
          <a:p>
            <a:pPr lvl="1"/>
            <a:r>
              <a:rPr lang="en-US" dirty="0" smtClean="0"/>
              <a:t>Our simulations show that joint </a:t>
            </a:r>
            <a:r>
              <a:rPr lang="en-US" dirty="0"/>
              <a:t>tone interleaver crossing 80MHz segment </a:t>
            </a:r>
            <a:r>
              <a:rPr lang="en-US" dirty="0" smtClean="0"/>
              <a:t>with optimal D</a:t>
            </a:r>
            <a:r>
              <a:rPr lang="en-US" sz="1400" dirty="0" smtClean="0"/>
              <a:t>TM </a:t>
            </a:r>
            <a:r>
              <a:rPr lang="en-US" dirty="0" smtClean="0"/>
              <a:t>have same performance as separated tone interleave.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159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Interleave </a:t>
            </a:r>
            <a:r>
              <a:rPr lang="en-US" dirty="0" err="1" smtClean="0"/>
              <a:t>v.s</a:t>
            </a:r>
            <a:r>
              <a:rPr lang="en-US" dirty="0" smtClean="0"/>
              <a:t>. Separated Tone Interleaver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RU aggregation crossing 80MHz segments and 160/240/320MHz PPDU, we compared the performance of joint tone interleave and separate tone interleave. </a:t>
            </a:r>
          </a:p>
          <a:p>
            <a:r>
              <a:rPr lang="en-US" dirty="0" smtClean="0"/>
              <a:t>To get optimal DTM, we allow some tones (</a:t>
            </a:r>
            <a:r>
              <a:rPr lang="en-US" dirty="0" err="1" smtClean="0"/>
              <a:t>Ndrop</a:t>
            </a:r>
            <a:r>
              <a:rPr lang="en-US" dirty="0" smtClean="0"/>
              <a:t>) are not interleaver.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17648"/>
              </p:ext>
            </p:extLst>
          </p:nvPr>
        </p:nvGraphicFramePr>
        <p:xfrm>
          <a:off x="1295400" y="3688834"/>
          <a:ext cx="6599029" cy="1924452"/>
        </p:xfrm>
        <a:graphic>
          <a:graphicData uri="http://schemas.openxmlformats.org/drawingml/2006/table">
            <a:tbl>
              <a:tblPr/>
              <a:tblGrid>
                <a:gridCol w="1661083"/>
                <a:gridCol w="996650"/>
                <a:gridCol w="1872493"/>
                <a:gridCol w="2068803"/>
              </a:tblGrid>
              <a:tr h="253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Dtm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Ndrop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 or (32) or (36) or (30)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or (8) or (8) or 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or (40) or (29) or (35)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or (2) or (0) or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 (or 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(or 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 (or 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(or 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or (49)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or 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or (70) or (56)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41260" y="3257810"/>
            <a:ext cx="5973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D</a:t>
            </a:r>
            <a:r>
              <a:rPr lang="en-US" sz="1400" dirty="0" smtClean="0"/>
              <a:t>TM</a:t>
            </a:r>
            <a:r>
              <a:rPr lang="en-US" sz="2000" dirty="0" smtClean="0"/>
              <a:t> for joint </a:t>
            </a:r>
            <a:r>
              <a:rPr lang="en-US" sz="2000" dirty="0"/>
              <a:t>tone </a:t>
            </a:r>
            <a:r>
              <a:rPr lang="en-US" sz="2000" dirty="0" smtClean="0"/>
              <a:t>interleave </a:t>
            </a:r>
            <a:r>
              <a:rPr lang="en-US" sz="2000" dirty="0"/>
              <a:t>crossing 80MHz segment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402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484+996 in 160MHz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4666" y="1423917"/>
            <a:ext cx="3280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484+996-tone RU Aggregation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tone interleaved </a:t>
            </a:r>
            <a:r>
              <a:rPr lang="en-US" b="1" u="sng" dirty="0" smtClean="0">
                <a:solidFill>
                  <a:srgbClr val="FFC000"/>
                </a:solidFill>
              </a:rPr>
              <a:t>within 80MHz</a:t>
            </a:r>
            <a:endParaRPr lang="en-US" b="1" u="sng" dirty="0">
              <a:solidFill>
                <a:srgbClr val="FFC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769" y="1953405"/>
            <a:ext cx="7608887" cy="426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Segment </a:t>
            </a:r>
            <a:r>
              <a:rPr lang="en-US" dirty="0"/>
              <a:t>Parser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="" xmlns:a16="http://schemas.microsoft.com/office/drawing/2014/main" id="{4C554596-197A-4CD2-9524-E9548B206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Sequential </a:t>
                </a:r>
                <a:r>
                  <a:rPr lang="en-US" sz="2000" dirty="0" smtClean="0"/>
                  <a:t>parser </a:t>
                </a:r>
              </a:p>
              <a:p>
                <a:pPr lvl="1"/>
                <a:r>
                  <a:rPr lang="en-US" sz="1800" dirty="0" smtClean="0"/>
                  <a:t>Sequentially distribute the coded bits to each 80 MHz segments: </a:t>
                </a:r>
                <a:r>
                  <a:rPr lang="en-US" dirty="0" smtClean="0"/>
                  <a:t>assign all the coded bits to the 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80MHz segment first. After it fills up,  move on to the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80MHz segment, and so on. </a:t>
                </a:r>
              </a:p>
              <a:p>
                <a:r>
                  <a:rPr lang="en-US" sz="2000" dirty="0" smtClean="0"/>
                  <a:t>Round </a:t>
                </a:r>
                <a:r>
                  <a:rPr lang="en-US" sz="2000" dirty="0"/>
                  <a:t>robin </a:t>
                </a:r>
                <a:r>
                  <a:rPr lang="en-US" sz="2000" dirty="0" smtClean="0"/>
                  <a:t>parser (11ax method)</a:t>
                </a:r>
                <a:endParaRPr lang="en-US" sz="2000" dirty="0"/>
              </a:p>
              <a:p>
                <a:pPr lvl="1"/>
                <a:r>
                  <a:rPr lang="en-US" sz="1800" dirty="0" smtClean="0"/>
                  <a:t>Start </a:t>
                </a:r>
                <a:r>
                  <a:rPr lang="en-US" sz="1800" dirty="0"/>
                  <a:t>with round robin distribution among all 80MHz segments,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coded bits to 80MHz segment 1 followed by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to 80MHz segment 2, etc.  When a smaller 80MHz segment fills up,  all the remaining bits are round robin distributed among remaining larger </a:t>
                </a:r>
                <a:r>
                  <a:rPr lang="en-US" sz="1800" dirty="0" smtClean="0"/>
                  <a:t>segments</a:t>
                </a:r>
              </a:p>
              <a:p>
                <a:r>
                  <a:rPr lang="en-US" dirty="0" smtClean="0"/>
                  <a:t>Proportional </a:t>
                </a:r>
                <a:r>
                  <a:rPr lang="en-US" dirty="0"/>
                  <a:t>round </a:t>
                </a:r>
                <a:r>
                  <a:rPr lang="en-US" dirty="0" smtClean="0"/>
                  <a:t>robin parser</a:t>
                </a:r>
              </a:p>
              <a:p>
                <a:pPr lvl="1"/>
                <a:r>
                  <a:rPr lang="en-US" dirty="0" smtClean="0"/>
                  <a:t>For any </a:t>
                </a:r>
                <a:r>
                  <a:rPr lang="en-US" dirty="0"/>
                  <a:t>RU aggregations,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bit-blocks </a:t>
                </a:r>
                <a:r>
                  <a:rPr lang="en-US" dirty="0" smtClean="0"/>
                  <a:t>(s) to </a:t>
                </a:r>
                <a:r>
                  <a:rPr lang="en-US" dirty="0"/>
                  <a:t>RU #1,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bit-blocks (s) </a:t>
                </a:r>
                <a:r>
                  <a:rPr lang="en-US" dirty="0"/>
                  <a:t>to RU#2 </a:t>
                </a:r>
                <a:r>
                  <a:rPr lang="en-US" dirty="0" smtClean="0"/>
                  <a:t>alternatively</a:t>
                </a:r>
                <a:r>
                  <a:rPr lang="en-US" dirty="0"/>
                  <a:t> </a:t>
                </a:r>
                <a:r>
                  <a:rPr lang="en-US" dirty="0" smtClean="0"/>
                  <a:t>according to RU-size.</a:t>
                </a:r>
                <a:endParaRPr lang="en-US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C554596-197A-4CD2-9524-E9548B206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814" r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5370513"/>
            <a:ext cx="85344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70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RU/Segment Parser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86746"/>
              </p:ext>
            </p:extLst>
          </p:nvPr>
        </p:nvGraphicFramePr>
        <p:xfrm>
          <a:off x="1018239" y="3300544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52368" y="2895600"/>
            <a:ext cx="6132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sz="1600" b="1" dirty="0" smtClean="0"/>
              <a:t>Proposed ratio m1:m2:m3:m4 for proportional round robin parser</a:t>
            </a:r>
            <a:endParaRPr 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2400" dirty="0"/>
                  <a:t>Two factors to evaluate:</a:t>
                </a:r>
              </a:p>
              <a:p>
                <a:pPr lvl="2"/>
                <a:r>
                  <a:rPr lang="en-US" sz="1800" dirty="0"/>
                  <a:t>How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dirty="0"/>
                  <a:t> affect the performance?</a:t>
                </a:r>
              </a:p>
              <a:p>
                <a:pPr lvl="2"/>
                <a:r>
                  <a:rPr lang="en-US" sz="1800" dirty="0"/>
                  <a:t>How left-over bits affect the performance?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  <a:blipFill rotWithShape="0">
                <a:blip r:embed="rId2"/>
                <a:stretch>
                  <a:fillRect t="-4819" b="-8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7912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28564" y="58981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7772400" cy="609600"/>
          </a:xfrm>
        </p:spPr>
        <p:txBody>
          <a:bodyPr/>
          <a:lstStyle/>
          <a:p>
            <a:r>
              <a:rPr lang="en-US" dirty="0" smtClean="0"/>
              <a:t>Effect of Proportional Ratio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6913" y="3200400"/>
            <a:ext cx="8294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Key Observations: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B050"/>
                </a:solidFill>
              </a:rPr>
              <a:t>Simulations show that the smallest proportion provides the best performance.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199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100713</TotalTime>
  <Words>1478</Words>
  <Application>Microsoft Office PowerPoint</Application>
  <PresentationFormat>On-screen Show (4:3)</PresentationFormat>
  <Paragraphs>286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Times New Roman</vt:lpstr>
      <vt:lpstr>802-11-Submission</vt:lpstr>
      <vt:lpstr>On RU/Segment Parser and Tone Interleaver for 11be</vt:lpstr>
      <vt:lpstr>Introduction</vt:lpstr>
      <vt:lpstr>11ax segment parser and LDPC tone mapper for 160/80+80MHz</vt:lpstr>
      <vt:lpstr>Tone interleave schemes for RU Aggregations</vt:lpstr>
      <vt:lpstr>Joint Interleave v.s. Separated Tone Interleaver</vt:lpstr>
      <vt:lpstr>Example for 484+996 in 160MHz</vt:lpstr>
      <vt:lpstr>Options for Segment Parser</vt:lpstr>
      <vt:lpstr>Proposed RU/Segment Parser </vt:lpstr>
      <vt:lpstr>Effect of Proportional Ratio</vt:lpstr>
      <vt:lpstr>The effect of m1 and m2 on RU996+996</vt:lpstr>
      <vt:lpstr>The effect of m1 and m2 on RU484+996</vt:lpstr>
      <vt:lpstr>The effect of m1 and m2 on RU(242+484)+996</vt:lpstr>
      <vt:lpstr>Joint Interleave vs. Separate Interleave</vt:lpstr>
      <vt:lpstr>Joint Tone Interleaver Across 80M segment vs Per-80M Segment Tone Interleaver</vt:lpstr>
      <vt:lpstr>RU484+996, MCS9, 2x1, BF off, B-LOS</vt:lpstr>
      <vt:lpstr>Simulation Results:  RU484+996, MCS7, 2x1, BF on, B-LOS</vt:lpstr>
      <vt:lpstr>Simulation Results:  RU(242+484)+996, MCS7, 4x2, BF on, B-LOS</vt:lpstr>
      <vt:lpstr>Simulation Results:  RU484+2*996, MCS5, 2x1, BF on, B-LOS</vt:lpstr>
      <vt:lpstr>Simulation Results:  RU484+3*996, MCS5, 1x1, BF off, B-LOS</vt:lpstr>
      <vt:lpstr>Treatments of left-over tones</vt:lpstr>
      <vt:lpstr>Simulation Results:  RU484+3*996, MCS9, 1x1, BF off, B-LOS</vt:lpstr>
      <vt:lpstr>Simulation Results:  RU484+996, MCS10, 2x1, BF on, B-LOS</vt:lpstr>
      <vt:lpstr>Simulation Results:  RU484+996, MCS9, 4x2, BF on, B-LOS</vt:lpstr>
      <vt:lpstr>Summary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277</cp:revision>
  <cp:lastPrinted>1998-02-10T13:28:06Z</cp:lastPrinted>
  <dcterms:created xsi:type="dcterms:W3CDTF">2007-05-21T21:00:37Z</dcterms:created>
  <dcterms:modified xsi:type="dcterms:W3CDTF">2020-03-13T20:40:36Z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874471387</vt:i4>
  </property>
  <property fmtid="{D5CDD505-2E9C-101B-9397-08002B2CF9AE}" pid="4" name="_EmailSubject">
    <vt:lpwstr>slides with new figures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