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0" r:id="rId3"/>
    <p:sldId id="346" r:id="rId4"/>
    <p:sldId id="347" r:id="rId5"/>
    <p:sldId id="348" r:id="rId6"/>
    <p:sldId id="349" r:id="rId7"/>
    <p:sldId id="350" r:id="rId8"/>
    <p:sldId id="353" r:id="rId9"/>
    <p:sldId id="352" r:id="rId10"/>
    <p:sldId id="336" r:id="rId11"/>
    <p:sldId id="312" r:id="rId12"/>
    <p:sldId id="345" r:id="rId13"/>
    <p:sldId id="354" r:id="rId14"/>
    <p:sldId id="35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78" d="100"/>
          <a:sy n="78" d="100"/>
        </p:scale>
        <p:origin x="-1930"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802.11-20/0434r3</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Multi-link Secured Retransmissions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2020-03-11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 xmlns:a16="http://schemas.microsoft.com/office/drawing/2014/main" val="20000"/>
                    </a:ext>
                  </a:extLst>
                </a:gridCol>
                <a:gridCol w="1600200">
                  <a:extLst>
                    <a:ext uri="{9D8B030D-6E8A-4147-A177-3AD203B41FA5}">
                      <a16:colId xmlns="" xmlns:a16="http://schemas.microsoft.com/office/drawing/2014/main" val="20001"/>
                    </a:ext>
                  </a:extLst>
                </a:gridCol>
                <a:gridCol w="1447800">
                  <a:extLst>
                    <a:ext uri="{9D8B030D-6E8A-4147-A177-3AD203B41FA5}">
                      <a16:colId xmlns="" xmlns:a16="http://schemas.microsoft.com/office/drawing/2014/main" val="20002"/>
                    </a:ext>
                  </a:extLst>
                </a:gridCol>
                <a:gridCol w="724694">
                  <a:extLst>
                    <a:ext uri="{9D8B030D-6E8A-4147-A177-3AD203B41FA5}">
                      <a16:colId xmlns="" xmlns:a16="http://schemas.microsoft.com/office/drawing/2014/main" val="20003"/>
                    </a:ext>
                  </a:extLst>
                </a:gridCol>
                <a:gridCol w="2856707">
                  <a:extLst>
                    <a:ext uri="{9D8B030D-6E8A-4147-A177-3AD203B41FA5}">
                      <a16:colId xmlns=""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401205"/>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We discussed the issues related to retransmission of protected frames (CCMP/GCMP) and presented a proposal to simplify the retransmission of protected frames.</a:t>
            </a:r>
          </a:p>
          <a:p>
            <a:pPr marL="447675" indent="-447675">
              <a:buFont typeface="Wingdings" panose="05000000000000000000" pitchFamily="2" charset="2"/>
              <a:buChar char="q"/>
            </a:pPr>
            <a:endParaRPr lang="en-US" sz="2800" dirty="0"/>
          </a:p>
          <a:p>
            <a:pPr marL="447675" indent="-447675">
              <a:buFont typeface="Wingdings" panose="05000000000000000000" pitchFamily="2" charset="2"/>
              <a:buChar char="q"/>
            </a:pPr>
            <a:r>
              <a:rPr lang="en-US" sz="2800" dirty="0"/>
              <a:t>We proposed to use the MLD MAC Addresses instead of the Address fields in the MAC Header of protected frames for the construction of the AAD and Nonce fields during the cryptographic encapsulation and decapsulation process.</a:t>
            </a:r>
          </a:p>
        </p:txBody>
      </p:sp>
    </p:spTree>
    <p:extLst>
      <p:ext uri="{BB962C8B-B14F-4D97-AF65-F5344CB8AC3E}">
        <p14:creationId xmlns:p14="http://schemas.microsoft.com/office/powerpoint/2010/main" val="378202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0" indent="0">
              <a:buNone/>
            </a:pPr>
            <a:r>
              <a:rPr lang="en-US" sz="2200" b="0" dirty="0"/>
              <a:t>[1] IEEE 802.11-19/1822r4 - Multi-link Security Consideration (Intel)</a:t>
            </a:r>
          </a:p>
          <a:p>
            <a:pPr marL="0" indent="0">
              <a:buNone/>
            </a:pPr>
            <a:r>
              <a:rPr lang="en-US" sz="2200" b="0" dirty="0"/>
              <a:t>[2] IEEE 802.11-19/1900r3 - MLA Security Considerations (Qualcomm)</a:t>
            </a:r>
          </a:p>
          <a:p>
            <a:pPr marL="0" indent="0">
              <a:buNone/>
            </a:pPr>
            <a:r>
              <a:rPr lang="en-US" sz="2200" b="0" dirty="0"/>
              <a:t>[3] IEEE 802.11-19/1963r0 - Multi-Link Security And Aggregation Operations (Quantenna)</a:t>
            </a:r>
          </a:p>
          <a:p>
            <a:pPr marL="0" indent="0">
              <a:buNone/>
            </a:pPr>
            <a:r>
              <a:rPr lang="en-US" sz="2200" b="0" dirty="0"/>
              <a:t>[4] </a:t>
            </a:r>
            <a:r>
              <a:rPr lang="en-US" sz="2200" b="0"/>
              <a:t>IEEE 802.11-19/1262r8 </a:t>
            </a:r>
            <a:r>
              <a:rPr lang="en-US" sz="2200" b="0" dirty="0"/>
              <a:t>- Specification Framework for TGbe</a:t>
            </a:r>
          </a:p>
          <a:p>
            <a:pPr marL="0" indent="0">
              <a:buNone/>
            </a:pPr>
            <a:r>
              <a:rPr lang="en-US" sz="2200" b="0" dirty="0"/>
              <a:t>[5] Draft P802.11REVmd_D3.0</a:t>
            </a:r>
          </a:p>
          <a:p>
            <a:pPr marL="0" indent="0">
              <a:buNone/>
            </a:pPr>
            <a:endParaRPr lang="en-US" sz="22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11</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76200" y="1524000"/>
            <a:ext cx="8915400" cy="3847207"/>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smtClean="0"/>
              <a:t>Do </a:t>
            </a:r>
            <a:r>
              <a:rPr lang="en-US" sz="2400" dirty="0"/>
              <a:t>you agree to revise Motion 61 of the 11be SFD as follows</a:t>
            </a:r>
            <a:r>
              <a:rPr lang="en-US" sz="2400" dirty="0" smtClean="0"/>
              <a:t>:</a:t>
            </a:r>
          </a:p>
          <a:p>
            <a:pPr marL="447675" lvl="0" indent="-447675">
              <a:buFont typeface="Wingdings" panose="05000000000000000000" pitchFamily="2" charset="2"/>
              <a:buChar char="q"/>
            </a:pPr>
            <a:endParaRPr lang="en-US" sz="2400" dirty="0"/>
          </a:p>
          <a:p>
            <a:pPr marL="904875" lvl="1" indent="-447675">
              <a:buFont typeface="Wingdings" pitchFamily="2" charset="2"/>
              <a:buChar char="§"/>
            </a:pPr>
            <a:r>
              <a:rPr lang="en-US" sz="2400" dirty="0" smtClean="0"/>
              <a:t>The </a:t>
            </a:r>
            <a:r>
              <a:rPr lang="en-US" sz="2400" dirty="0"/>
              <a:t>established block </a:t>
            </a:r>
            <a:r>
              <a:rPr lang="en-US" sz="2400" dirty="0" err="1"/>
              <a:t>ack</a:t>
            </a:r>
            <a:r>
              <a:rPr lang="en-US" sz="2400" dirty="0"/>
              <a:t> agreement allows the </a:t>
            </a:r>
            <a:r>
              <a:rPr lang="en-US" sz="2400" dirty="0" err="1"/>
              <a:t>QoS</a:t>
            </a:r>
            <a:r>
              <a:rPr lang="en-US" sz="2400" dirty="0"/>
              <a:t> Data frames of the TID, aggregated within the A-MPDUs, to be exchanged between the two MLDs on any available link.</a:t>
            </a:r>
          </a:p>
          <a:p>
            <a:pPr marL="904875" lvl="1" indent="-447675">
              <a:buFont typeface="Wingdings" pitchFamily="2" charset="2"/>
              <a:buChar char="§"/>
            </a:pPr>
            <a:r>
              <a:rPr lang="en-US" sz="2400" u="sng" dirty="0" smtClean="0"/>
              <a:t>Note </a:t>
            </a:r>
            <a:r>
              <a:rPr lang="en-US" sz="2400" u="sng" dirty="0"/>
              <a:t>– </a:t>
            </a:r>
            <a:r>
              <a:rPr lang="en-US" sz="2400" u="sng" dirty="0" err="1"/>
              <a:t>QoS</a:t>
            </a:r>
            <a:r>
              <a:rPr lang="en-US" sz="2400" u="sng" dirty="0"/>
              <a:t> Data frames that are not fragments might be retransmitted on any available link.</a:t>
            </a:r>
          </a:p>
          <a:p>
            <a:pPr lvl="0"/>
            <a:endParaRPr lang="en-US" sz="2400" dirty="0"/>
          </a:p>
          <a:p>
            <a:pPr marL="914400" lvl="1" indent="-457200">
              <a:buFont typeface="Wingdings" panose="05000000000000000000" pitchFamily="2" charset="2"/>
              <a:buChar char="§"/>
            </a:pPr>
            <a:endParaRPr lang="en-US" sz="2400" dirty="0"/>
          </a:p>
          <a:p>
            <a:pPr lvl="1"/>
            <a:r>
              <a:rPr lang="en-US" sz="2800" dirty="0"/>
              <a:t>Y/N/A</a:t>
            </a:r>
            <a:endParaRPr lang="en-US" sz="3200" dirty="0"/>
          </a:p>
        </p:txBody>
      </p:sp>
    </p:spTree>
    <p:extLst>
      <p:ext uri="{BB962C8B-B14F-4D97-AF65-F5344CB8AC3E}">
        <p14:creationId xmlns:p14="http://schemas.microsoft.com/office/powerpoint/2010/main" val="150226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2</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76200" y="1524000"/>
            <a:ext cx="8915400" cy="4739759"/>
          </a:xfrm>
          <a:prstGeom prst="rect">
            <a:avLst/>
          </a:prstGeom>
          <a:noFill/>
        </p:spPr>
        <p:txBody>
          <a:bodyPr wrap="square" rtlCol="0">
            <a:spAutoFit/>
          </a:bodyPr>
          <a:lstStyle/>
          <a:p>
            <a:pPr marL="447675" indent="-447675">
              <a:buFont typeface="Wingdings" panose="05000000000000000000" pitchFamily="2" charset="2"/>
              <a:buChar char="q"/>
            </a:pPr>
            <a:r>
              <a:rPr lang="en-US" sz="2400" b="1" dirty="0"/>
              <a:t>Do you support to add the following to the 11be SFD:</a:t>
            </a:r>
          </a:p>
          <a:p>
            <a:pPr marL="904875" lvl="1" indent="-447675">
              <a:buFont typeface="Wingdings" pitchFamily="2" charset="2"/>
              <a:buChar char="§"/>
            </a:pPr>
            <a:r>
              <a:rPr lang="en-US" sz="2400" dirty="0" smtClean="0"/>
              <a:t>If </a:t>
            </a:r>
            <a:r>
              <a:rPr lang="en-US" sz="2400" dirty="0"/>
              <a:t>different </a:t>
            </a:r>
            <a:r>
              <a:rPr lang="en-US" sz="2400" dirty="0" smtClean="0"/>
              <a:t>links of an MLD use the same MAC address as the Transmitter Address (TA), during </a:t>
            </a:r>
            <a:r>
              <a:rPr lang="en-US" sz="2400" dirty="0"/>
              <a:t>the CCMP/GCMP cryptographic encapsulation and decapsulation of a protected frame transmitted by </a:t>
            </a:r>
            <a:r>
              <a:rPr lang="en-US" sz="2400" dirty="0" smtClean="0"/>
              <a:t>the </a:t>
            </a:r>
            <a:r>
              <a:rPr lang="en-US" sz="2400" dirty="0"/>
              <a:t>MLD to another MLD:</a:t>
            </a:r>
          </a:p>
          <a:p>
            <a:pPr marL="1371600" lvl="2" indent="-457200">
              <a:buFont typeface="+mj-lt"/>
              <a:buAutoNum type="alphaLcParenR"/>
            </a:pPr>
            <a:r>
              <a:rPr lang="en-US" sz="1800" dirty="0">
                <a:solidFill>
                  <a:srgbClr val="000000"/>
                </a:solidFill>
              </a:rPr>
              <a:t>The MLD MAC address of the recipient MLD </a:t>
            </a:r>
            <a:r>
              <a:rPr lang="en-US" sz="1800" dirty="0" smtClean="0">
                <a:solidFill>
                  <a:srgbClr val="000000"/>
                </a:solidFill>
              </a:rPr>
              <a:t>is used </a:t>
            </a:r>
            <a:r>
              <a:rPr lang="en-US" sz="1800" dirty="0">
                <a:solidFill>
                  <a:srgbClr val="000000"/>
                </a:solidFill>
              </a:rPr>
              <a:t>as the A1 field for the AAD construction.</a:t>
            </a:r>
          </a:p>
          <a:p>
            <a:pPr marL="1371600" lvl="2" indent="-457200">
              <a:buFont typeface="+mj-lt"/>
              <a:buAutoNum type="alphaLcParenR"/>
            </a:pPr>
            <a:r>
              <a:rPr lang="en-US" sz="1800" dirty="0">
                <a:solidFill>
                  <a:srgbClr val="000000"/>
                </a:solidFill>
              </a:rPr>
              <a:t>The MLD MAC address of the transmitting MLD </a:t>
            </a:r>
            <a:r>
              <a:rPr lang="en-US" sz="1800" dirty="0" smtClean="0">
                <a:solidFill>
                  <a:srgbClr val="000000"/>
                </a:solidFill>
              </a:rPr>
              <a:t>is </a:t>
            </a:r>
            <a:r>
              <a:rPr lang="en-US" sz="1800" dirty="0">
                <a:solidFill>
                  <a:srgbClr val="000000"/>
                </a:solidFill>
              </a:rPr>
              <a:t>used as the A2 field for the AAD and Nonce construction.</a:t>
            </a:r>
          </a:p>
          <a:p>
            <a:pPr marL="1371600" lvl="2" indent="-457200">
              <a:buFont typeface="+mj-lt"/>
              <a:buAutoNum type="alphaLcParenR"/>
            </a:pPr>
            <a:r>
              <a:rPr lang="en-US" sz="1800" dirty="0">
                <a:solidFill>
                  <a:srgbClr val="000000"/>
                </a:solidFill>
              </a:rPr>
              <a:t>If the Address 3 field of the protected frame carries the BSSID, the MLD MAC Address of the </a:t>
            </a:r>
            <a:r>
              <a:rPr lang="en-US" sz="1800" dirty="0" smtClean="0">
                <a:solidFill>
                  <a:srgbClr val="000000"/>
                </a:solidFill>
              </a:rPr>
              <a:t>AP </a:t>
            </a:r>
            <a:r>
              <a:rPr lang="en-US" sz="1800" dirty="0">
                <a:solidFill>
                  <a:srgbClr val="000000"/>
                </a:solidFill>
              </a:rPr>
              <a:t>MLD </a:t>
            </a:r>
            <a:r>
              <a:rPr lang="en-US" sz="1800" dirty="0" smtClean="0">
                <a:solidFill>
                  <a:srgbClr val="000000"/>
                </a:solidFill>
              </a:rPr>
              <a:t>is used </a:t>
            </a:r>
            <a:r>
              <a:rPr lang="en-US" sz="1800" dirty="0">
                <a:solidFill>
                  <a:srgbClr val="000000"/>
                </a:solidFill>
              </a:rPr>
              <a:t>as the A3 field for the AAD construction. Otherwise, the Address 3 field of the protected frame is </a:t>
            </a:r>
            <a:r>
              <a:rPr lang="en-US" sz="1800" dirty="0" smtClean="0">
                <a:solidFill>
                  <a:srgbClr val="000000"/>
                </a:solidFill>
              </a:rPr>
              <a:t>used.</a:t>
            </a:r>
            <a:endParaRPr lang="en-US" sz="1800" dirty="0">
              <a:solidFill>
                <a:srgbClr val="000000"/>
              </a:solidFill>
            </a:endParaRPr>
          </a:p>
          <a:p>
            <a:pPr lvl="1"/>
            <a:endParaRPr lang="en-US" sz="2800" dirty="0" smtClean="0"/>
          </a:p>
          <a:p>
            <a:pPr lvl="1"/>
            <a:r>
              <a:rPr lang="en-US" sz="2800" dirty="0" smtClean="0"/>
              <a:t>Y/N/A</a:t>
            </a:r>
            <a:endParaRPr lang="en-US" sz="3200" dirty="0"/>
          </a:p>
        </p:txBody>
      </p:sp>
    </p:spTree>
    <p:extLst>
      <p:ext uri="{BB962C8B-B14F-4D97-AF65-F5344CB8AC3E}">
        <p14:creationId xmlns:p14="http://schemas.microsoft.com/office/powerpoint/2010/main" val="25570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Appendix</a:t>
            </a:r>
            <a:endParaRPr lang="en-US" sz="3600" kern="0" dirty="0"/>
          </a:p>
        </p:txBody>
      </p:sp>
      <p:pic>
        <p:nvPicPr>
          <p:cNvPr id="4" name="Picture 3">
            <a:extLst>
              <a:ext uri="{FF2B5EF4-FFF2-40B4-BE49-F238E27FC236}">
                <a16:creationId xmlns="" xmlns:a16="http://schemas.microsoft.com/office/drawing/2014/main" id="{F3B61285-0618-4956-97CE-3ABA8CCE5C57}"/>
              </a:ext>
            </a:extLst>
          </p:cNvPr>
          <p:cNvPicPr>
            <a:picLocks noChangeAspect="1"/>
          </p:cNvPicPr>
          <p:nvPr/>
        </p:nvPicPr>
        <p:blipFill>
          <a:blip r:embed="rId2"/>
          <a:stretch>
            <a:fillRect/>
          </a:stretch>
        </p:blipFill>
        <p:spPr>
          <a:xfrm>
            <a:off x="1081087" y="1348514"/>
            <a:ext cx="6833639" cy="5052286"/>
          </a:xfrm>
          <a:prstGeom prst="rect">
            <a:avLst/>
          </a:prstGeom>
        </p:spPr>
      </p:pic>
    </p:spTree>
    <p:extLst>
      <p:ext uri="{BB962C8B-B14F-4D97-AF65-F5344CB8AC3E}">
        <p14:creationId xmlns:p14="http://schemas.microsoft.com/office/powerpoint/2010/main" val="125450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Introduction</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3539430"/>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Security aspects of Multi-link transmissions have been raised in [1], [2], [3]. </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In this contribution, we focus on the issues related to retransmission of protected frames (CCMP/GCMP) and present a proposal to simplify the retransmission of protected frames.</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dirty="0"/>
              <a:t>Security keys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524315"/>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The following has been captured in the SFD [4]:</a:t>
            </a:r>
          </a:p>
          <a:p>
            <a:pPr marL="914400" lvl="1" indent="-457200">
              <a:buFont typeface="Wingdings" panose="05000000000000000000" pitchFamily="2" charset="2"/>
              <a:buChar char="§"/>
            </a:pPr>
            <a:r>
              <a:rPr lang="en-US" sz="2000" dirty="0"/>
              <a:t>After multi-link setup between two MLDs, different GTK/IGTK/BIGTK in different links with different PN spaces are used</a:t>
            </a:r>
          </a:p>
          <a:p>
            <a:pPr marL="1257300" lvl="2" indent="-342900">
              <a:buFont typeface="Courier New" panose="02070309020205020404" pitchFamily="49" charset="0"/>
              <a:buChar char="o"/>
            </a:pPr>
            <a:r>
              <a:rPr lang="en-US" sz="2000" dirty="0"/>
              <a:t>GTK/IGTK/BIGTK in different links can be delivered in one 4-way handshake.</a:t>
            </a: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There seems to be consensus on the following: </a:t>
            </a:r>
          </a:p>
          <a:p>
            <a:pPr marL="914400" lvl="1" indent="-457200">
              <a:buFont typeface="Wingdings" panose="05000000000000000000" pitchFamily="2" charset="2"/>
              <a:buChar char="§"/>
            </a:pPr>
            <a:r>
              <a:rPr lang="en-US" sz="2000" dirty="0"/>
              <a:t>A single PMK is negotiated between an AP MLD and non-AP MLD. PTK </a:t>
            </a:r>
            <a:r>
              <a:rPr lang="en-US" sz="2000" dirty="0" smtClean="0"/>
              <a:t>are </a:t>
            </a:r>
            <a:r>
              <a:rPr lang="en-US" sz="2000" dirty="0"/>
              <a:t>derived from the same PMK for different links.</a:t>
            </a:r>
          </a:p>
          <a:p>
            <a:pPr marL="914400" lvl="1" indent="-457200">
              <a:buFont typeface="Wingdings" panose="05000000000000000000" pitchFamily="2" charset="2"/>
              <a:buChar char="§"/>
            </a:pPr>
            <a:endParaRPr lang="en-US" sz="2800" dirty="0"/>
          </a:p>
          <a:p>
            <a:pPr marL="447675" lvl="0" indent="-447675">
              <a:buFont typeface="Wingdings" panose="05000000000000000000" pitchFamily="2" charset="2"/>
              <a:buChar char="q"/>
            </a:pPr>
            <a:r>
              <a:rPr lang="en-US" sz="2800" dirty="0" smtClean="0"/>
              <a:t>Its also been agreed that </a:t>
            </a:r>
            <a:r>
              <a:rPr lang="en-US" sz="2800" dirty="0"/>
              <a:t>a single PTK is used for all </a:t>
            </a:r>
            <a:r>
              <a:rPr lang="en-US" sz="2800" dirty="0" smtClean="0"/>
              <a:t>links.</a:t>
            </a:r>
            <a:endParaRPr lang="en-US" sz="2800" dirty="0"/>
          </a:p>
        </p:txBody>
      </p:sp>
    </p:spTree>
    <p:extLst>
      <p:ext uri="{BB962C8B-B14F-4D97-AF65-F5344CB8AC3E}">
        <p14:creationId xmlns:p14="http://schemas.microsoft.com/office/powerpoint/2010/main" val="179107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 xmlns:a16="http://schemas.microsoft.com/office/drawing/2014/main" id="{14778CC0-8EB2-4C48-8DEB-80D417C49FAB}"/>
              </a:ext>
            </a:extLst>
          </p:cNvPr>
          <p:cNvPicPr>
            <a:picLocks noChangeAspect="1"/>
          </p:cNvPicPr>
          <p:nvPr/>
        </p:nvPicPr>
        <p:blipFill>
          <a:blip r:embed="rId2"/>
          <a:stretch>
            <a:fillRect/>
          </a:stretch>
        </p:blipFill>
        <p:spPr>
          <a:xfrm>
            <a:off x="152400" y="3086128"/>
            <a:ext cx="6500813" cy="2318172"/>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Legacy (single link) Retransmission Rules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Protected frames are retransmitted without re-performing cryptographic encapsulation. [5]</a:t>
            </a:r>
          </a:p>
          <a:p>
            <a:pPr marL="447675" lvl="0" indent="-447675">
              <a:buFont typeface="Wingdings" panose="05000000000000000000" pitchFamily="2" charset="2"/>
              <a:buChar char="q"/>
            </a:pPr>
            <a:r>
              <a:rPr lang="en-US" sz="2000" dirty="0"/>
              <a:t>MPDU header fields that may change when retransmitted are muted by being masked to 0 when calculating the AAD. E.g. Retry subfield, Power Management (PM) subfield, More Data subfield etc.</a:t>
            </a:r>
          </a:p>
        </p:txBody>
      </p:sp>
      <p:grpSp>
        <p:nvGrpSpPr>
          <p:cNvPr id="6" name="Group 5">
            <a:extLst>
              <a:ext uri="{FF2B5EF4-FFF2-40B4-BE49-F238E27FC236}">
                <a16:creationId xmlns="" xmlns:a16="http://schemas.microsoft.com/office/drawing/2014/main" id="{F86FAB8D-B3F4-4D69-9D23-02F72D1DE780}"/>
              </a:ext>
            </a:extLst>
          </p:cNvPr>
          <p:cNvGrpSpPr/>
          <p:nvPr/>
        </p:nvGrpSpPr>
        <p:grpSpPr>
          <a:xfrm>
            <a:off x="152401" y="5562600"/>
            <a:ext cx="4419600" cy="795754"/>
            <a:chOff x="1349376" y="5029200"/>
            <a:chExt cx="4419600" cy="795754"/>
          </a:xfrm>
        </p:grpSpPr>
        <p:pic>
          <p:nvPicPr>
            <p:cNvPr id="4" name="Picture 3">
              <a:extLst>
                <a:ext uri="{FF2B5EF4-FFF2-40B4-BE49-F238E27FC236}">
                  <a16:creationId xmlns="" xmlns:a16="http://schemas.microsoft.com/office/drawing/2014/main" id="{3F5F1237-B1F1-4351-AC7E-15BA436B5500}"/>
                </a:ext>
              </a:extLst>
            </p:cNvPr>
            <p:cNvPicPr>
              <a:picLocks noChangeAspect="1"/>
            </p:cNvPicPr>
            <p:nvPr/>
          </p:nvPicPr>
          <p:blipFill>
            <a:blip r:embed="rId3"/>
            <a:stretch>
              <a:fillRect/>
            </a:stretch>
          </p:blipFill>
          <p:spPr>
            <a:xfrm>
              <a:off x="1349376" y="5029200"/>
              <a:ext cx="4419600" cy="604269"/>
            </a:xfrm>
            <a:prstGeom prst="rect">
              <a:avLst/>
            </a:prstGeom>
          </p:spPr>
        </p:pic>
        <p:sp>
          <p:nvSpPr>
            <p:cNvPr id="5" name="TextBox 4">
              <a:extLst>
                <a:ext uri="{FF2B5EF4-FFF2-40B4-BE49-F238E27FC236}">
                  <a16:creationId xmlns="" xmlns:a16="http://schemas.microsoft.com/office/drawing/2014/main" id="{D709A0F2-C016-4A75-8A43-95C9C8D27903}"/>
                </a:ext>
              </a:extLst>
            </p:cNvPr>
            <p:cNvSpPr txBox="1"/>
            <p:nvPr/>
          </p:nvSpPr>
          <p:spPr>
            <a:xfrm>
              <a:off x="3254375" y="5486400"/>
              <a:ext cx="627095" cy="338554"/>
            </a:xfrm>
            <a:prstGeom prst="rect">
              <a:avLst/>
            </a:prstGeom>
            <a:noFill/>
          </p:spPr>
          <p:txBody>
            <a:bodyPr wrap="none" rtlCol="0">
              <a:spAutoFit/>
            </a:bodyPr>
            <a:lstStyle/>
            <a:p>
              <a:r>
                <a:rPr lang="en-US" sz="1600" b="1" u="sng" dirty="0"/>
                <a:t>AAD</a:t>
              </a:r>
              <a:endParaRPr lang="en-SG" sz="1600" b="1" u="sng" dirty="0"/>
            </a:p>
          </p:txBody>
        </p:sp>
      </p:grpSp>
      <p:grpSp>
        <p:nvGrpSpPr>
          <p:cNvPr id="12" name="Group 11">
            <a:extLst>
              <a:ext uri="{FF2B5EF4-FFF2-40B4-BE49-F238E27FC236}">
                <a16:creationId xmlns="" xmlns:a16="http://schemas.microsoft.com/office/drawing/2014/main" id="{26DB14BE-71BF-454F-949A-E1EB7C5013EB}"/>
              </a:ext>
            </a:extLst>
          </p:cNvPr>
          <p:cNvGrpSpPr/>
          <p:nvPr/>
        </p:nvGrpSpPr>
        <p:grpSpPr>
          <a:xfrm>
            <a:off x="5029200" y="5936496"/>
            <a:ext cx="3766437" cy="540504"/>
            <a:chOff x="4928235" y="5659229"/>
            <a:chExt cx="3766437" cy="540504"/>
          </a:xfrm>
        </p:grpSpPr>
        <p:pic>
          <p:nvPicPr>
            <p:cNvPr id="11" name="Picture 10">
              <a:extLst>
                <a:ext uri="{FF2B5EF4-FFF2-40B4-BE49-F238E27FC236}">
                  <a16:creationId xmlns="" xmlns:a16="http://schemas.microsoft.com/office/drawing/2014/main" id="{FE88FAB8-8C8F-4266-9F24-071B6A514023}"/>
                </a:ext>
              </a:extLst>
            </p:cNvPr>
            <p:cNvPicPr>
              <a:picLocks noChangeAspect="1"/>
            </p:cNvPicPr>
            <p:nvPr/>
          </p:nvPicPr>
          <p:blipFill>
            <a:blip r:embed="rId4"/>
            <a:stretch>
              <a:fillRect/>
            </a:stretch>
          </p:blipFill>
          <p:spPr>
            <a:xfrm>
              <a:off x="4928235" y="5664621"/>
              <a:ext cx="2381250" cy="535112"/>
            </a:xfrm>
            <a:prstGeom prst="rect">
              <a:avLst/>
            </a:prstGeom>
          </p:spPr>
        </p:pic>
        <p:sp>
          <p:nvSpPr>
            <p:cNvPr id="14" name="TextBox 13">
              <a:extLst>
                <a:ext uri="{FF2B5EF4-FFF2-40B4-BE49-F238E27FC236}">
                  <a16:creationId xmlns="" xmlns:a16="http://schemas.microsoft.com/office/drawing/2014/main" id="{84D3125C-EE8B-4757-96AD-BF3B2C45FB22}"/>
                </a:ext>
              </a:extLst>
            </p:cNvPr>
            <p:cNvSpPr txBox="1"/>
            <p:nvPr/>
          </p:nvSpPr>
          <p:spPr>
            <a:xfrm>
              <a:off x="7309485" y="5659229"/>
              <a:ext cx="1385187" cy="338554"/>
            </a:xfrm>
            <a:prstGeom prst="rect">
              <a:avLst/>
            </a:prstGeom>
            <a:noFill/>
          </p:spPr>
          <p:txBody>
            <a:bodyPr wrap="none" rtlCol="0">
              <a:spAutoFit/>
            </a:bodyPr>
            <a:lstStyle/>
            <a:p>
              <a:r>
                <a:rPr lang="en-US" sz="1600" b="1" u="sng" dirty="0"/>
                <a:t>GCMP Nonce</a:t>
              </a:r>
              <a:endParaRPr lang="en-SG" sz="1600" b="1" u="sng" dirty="0"/>
            </a:p>
          </p:txBody>
        </p:sp>
      </p:grpSp>
      <p:grpSp>
        <p:nvGrpSpPr>
          <p:cNvPr id="10" name="Group 9">
            <a:extLst>
              <a:ext uri="{FF2B5EF4-FFF2-40B4-BE49-F238E27FC236}">
                <a16:creationId xmlns="" xmlns:a16="http://schemas.microsoft.com/office/drawing/2014/main" id="{53F6E947-D511-4294-A6B1-52EFF97E6E5B}"/>
              </a:ext>
            </a:extLst>
          </p:cNvPr>
          <p:cNvGrpSpPr/>
          <p:nvPr/>
        </p:nvGrpSpPr>
        <p:grpSpPr>
          <a:xfrm>
            <a:off x="5004435" y="4986754"/>
            <a:ext cx="3987165" cy="880646"/>
            <a:chOff x="4928235" y="4529554"/>
            <a:chExt cx="3987165" cy="880646"/>
          </a:xfrm>
        </p:grpSpPr>
        <p:sp>
          <p:nvSpPr>
            <p:cNvPr id="9" name="TextBox 8">
              <a:extLst>
                <a:ext uri="{FF2B5EF4-FFF2-40B4-BE49-F238E27FC236}">
                  <a16:creationId xmlns="" xmlns:a16="http://schemas.microsoft.com/office/drawing/2014/main" id="{5394607B-7571-4934-A0F7-27C2DDADD65D}"/>
                </a:ext>
              </a:extLst>
            </p:cNvPr>
            <p:cNvSpPr txBox="1"/>
            <p:nvPr/>
          </p:nvSpPr>
          <p:spPr>
            <a:xfrm>
              <a:off x="6400800" y="4529554"/>
              <a:ext cx="1385187" cy="338554"/>
            </a:xfrm>
            <a:prstGeom prst="rect">
              <a:avLst/>
            </a:prstGeom>
            <a:noFill/>
          </p:spPr>
          <p:txBody>
            <a:bodyPr wrap="none" rtlCol="0">
              <a:spAutoFit/>
            </a:bodyPr>
            <a:lstStyle/>
            <a:p>
              <a:r>
                <a:rPr lang="en-US" sz="1600" b="1" u="sng" dirty="0"/>
                <a:t>CCMP Nonce</a:t>
              </a:r>
              <a:endParaRPr lang="en-SG" sz="1600" b="1" u="sng" dirty="0"/>
            </a:p>
          </p:txBody>
        </p:sp>
        <p:pic>
          <p:nvPicPr>
            <p:cNvPr id="8" name="Picture 7">
              <a:extLst>
                <a:ext uri="{FF2B5EF4-FFF2-40B4-BE49-F238E27FC236}">
                  <a16:creationId xmlns="" xmlns:a16="http://schemas.microsoft.com/office/drawing/2014/main" id="{FC5E1752-2EC4-40FA-9154-A762D5379463}"/>
                </a:ext>
              </a:extLst>
            </p:cNvPr>
            <p:cNvPicPr>
              <a:picLocks noChangeAspect="1"/>
            </p:cNvPicPr>
            <p:nvPr/>
          </p:nvPicPr>
          <p:blipFill>
            <a:blip r:embed="rId5"/>
            <a:stretch>
              <a:fillRect/>
            </a:stretch>
          </p:blipFill>
          <p:spPr>
            <a:xfrm>
              <a:off x="4928235" y="4876800"/>
              <a:ext cx="3987165" cy="533400"/>
            </a:xfrm>
            <a:prstGeom prst="rect">
              <a:avLst/>
            </a:prstGeom>
          </p:spPr>
        </p:pic>
      </p:grpSp>
    </p:spTree>
    <p:extLst>
      <p:ext uri="{BB962C8B-B14F-4D97-AF65-F5344CB8AC3E}">
        <p14:creationId xmlns:p14="http://schemas.microsoft.com/office/powerpoint/2010/main" val="300080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Multi-link Retransmissions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371600"/>
            <a:ext cx="8686800" cy="2462213"/>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It’s been agreed in SFD that: </a:t>
            </a:r>
          </a:p>
          <a:p>
            <a:pPr marL="809625" lvl="1" indent="-352425">
              <a:buFont typeface="+mj-lt"/>
              <a:buAutoNum type="arabicPeriod"/>
            </a:pPr>
            <a:r>
              <a:rPr lang="en-US" sz="1600" dirty="0"/>
              <a:t>The MAC address of each affiliated AP within an AP MLD shall be different from each other (except that if the affiliated APs cannot perform simultaneous TX/RX operation, its TBD). </a:t>
            </a:r>
          </a:p>
          <a:p>
            <a:pPr marL="809625" lvl="1" indent="-352425">
              <a:buFont typeface="+mj-lt"/>
              <a:buAutoNum type="arabicPeriod"/>
            </a:pPr>
            <a:r>
              <a:rPr lang="en-US" sz="1600" dirty="0"/>
              <a:t>The value of the RA/TA fields sent over-the-air in the MAC header of a frame is the MAC address of the STA affiliated with the MLD corresponding to that link. [4</a:t>
            </a:r>
            <a:r>
              <a:rPr lang="en-US" sz="1600" dirty="0" smtClean="0"/>
              <a:t>]</a:t>
            </a:r>
            <a:endParaRPr lang="en-US" sz="1600" dirty="0"/>
          </a:p>
          <a:p>
            <a:pPr marL="447675" lvl="0" indent="-447675">
              <a:buFont typeface="Wingdings" panose="05000000000000000000" pitchFamily="2" charset="2"/>
              <a:buChar char="q"/>
            </a:pPr>
            <a:r>
              <a:rPr lang="en-US" sz="1800" dirty="0" smtClean="0"/>
              <a:t>If the </a:t>
            </a:r>
            <a:r>
              <a:rPr lang="en-US" sz="1800" dirty="0"/>
              <a:t>A1 and/or A2 of the AAD and Nonce are different for different links, even if a single PTK is used for all links, a </a:t>
            </a:r>
            <a:r>
              <a:rPr lang="en-US" sz="1800" b="1" dirty="0"/>
              <a:t>protected frame needs to be cryptographically encapsulated again before retransmission </a:t>
            </a:r>
            <a:r>
              <a:rPr lang="en-US" sz="1800" dirty="0"/>
              <a:t>on a link that is different from the link used for the initial transmission.  </a:t>
            </a:r>
          </a:p>
        </p:txBody>
      </p:sp>
      <p:pic>
        <p:nvPicPr>
          <p:cNvPr id="11" name="Picture 10">
            <a:extLst>
              <a:ext uri="{FF2B5EF4-FFF2-40B4-BE49-F238E27FC236}">
                <a16:creationId xmlns="" xmlns:a16="http://schemas.microsoft.com/office/drawing/2014/main" id="{CAF47B14-53AD-4047-8B03-7B633AEACF6D}"/>
              </a:ext>
            </a:extLst>
          </p:cNvPr>
          <p:cNvPicPr>
            <a:picLocks noChangeAspect="1"/>
          </p:cNvPicPr>
          <p:nvPr/>
        </p:nvPicPr>
        <p:blipFill>
          <a:blip r:embed="rId2"/>
          <a:stretch>
            <a:fillRect/>
          </a:stretch>
        </p:blipFill>
        <p:spPr>
          <a:xfrm>
            <a:off x="1037545" y="3821113"/>
            <a:ext cx="7268255" cy="1284287"/>
          </a:xfrm>
          <a:prstGeom prst="rect">
            <a:avLst/>
          </a:prstGeom>
        </p:spPr>
      </p:pic>
      <p:sp>
        <p:nvSpPr>
          <p:cNvPr id="8" name="TextBox 7">
            <a:extLst>
              <a:ext uri="{FF2B5EF4-FFF2-40B4-BE49-F238E27FC236}">
                <a16:creationId xmlns="" xmlns:a16="http://schemas.microsoft.com/office/drawing/2014/main" id="{F4F49C8E-586C-43E9-B4D8-D48EE7DCACDD}"/>
              </a:ext>
            </a:extLst>
          </p:cNvPr>
          <p:cNvSpPr txBox="1"/>
          <p:nvPr/>
        </p:nvSpPr>
        <p:spPr>
          <a:xfrm>
            <a:off x="76200" y="4953000"/>
            <a:ext cx="8991600" cy="1477328"/>
          </a:xfrm>
          <a:prstGeom prst="rect">
            <a:avLst/>
          </a:prstGeom>
          <a:noFill/>
        </p:spPr>
        <p:txBody>
          <a:bodyPr wrap="square" rtlCol="0">
            <a:spAutoFit/>
          </a:bodyPr>
          <a:lstStyle/>
          <a:p>
            <a:pPr marL="447675" lvl="0" indent="-447675">
              <a:buFont typeface="Wingdings" panose="05000000000000000000" pitchFamily="2" charset="2"/>
              <a:buChar char="q"/>
            </a:pPr>
            <a:r>
              <a:rPr lang="en-US" sz="1800" b="1" dirty="0" smtClean="0"/>
              <a:t>If the A2 (TA) is the same for different links, re-use of the same PN for the encapsulation of the frame for retransmission on a different link will lead to violation </a:t>
            </a:r>
            <a:r>
              <a:rPr lang="en-US" sz="1800" dirty="0" smtClean="0"/>
              <a:t>of  “CCM requires a unique nonce value for each frame protected by a given temporal key.”</a:t>
            </a:r>
          </a:p>
          <a:p>
            <a:pPr marL="904875" lvl="1" indent="-447675">
              <a:buFont typeface="Wingdings" pitchFamily="2" charset="2"/>
              <a:buChar char="§"/>
            </a:pPr>
            <a:r>
              <a:rPr lang="en-US" sz="1800" dirty="0"/>
              <a:t>PN </a:t>
            </a:r>
            <a:r>
              <a:rPr lang="en-US" sz="1800" dirty="0" smtClean="0"/>
              <a:t>should be the </a:t>
            </a:r>
            <a:r>
              <a:rPr lang="en-US" sz="1800" dirty="0"/>
              <a:t>same </a:t>
            </a:r>
            <a:r>
              <a:rPr lang="en-US" sz="1800" dirty="0" smtClean="0"/>
              <a:t>to </a:t>
            </a:r>
            <a:r>
              <a:rPr lang="en-US" sz="1800" dirty="0"/>
              <a:t>avoid out-of-order PN received after SN re-ordering</a:t>
            </a:r>
          </a:p>
        </p:txBody>
      </p:sp>
    </p:spTree>
    <p:extLst>
      <p:ext uri="{BB962C8B-B14F-4D97-AF65-F5344CB8AC3E}">
        <p14:creationId xmlns:p14="http://schemas.microsoft.com/office/powerpoint/2010/main" val="136115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339650"/>
          </a:xfrm>
          <a:prstGeom prst="rect">
            <a:avLst/>
          </a:prstGeom>
          <a:noFill/>
        </p:spPr>
        <p:txBody>
          <a:bodyPr wrap="square" rtlCol="0">
            <a:spAutoFit/>
          </a:bodyPr>
          <a:lstStyle/>
          <a:p>
            <a:pPr marL="457200" lvl="0" indent="-457200">
              <a:buFont typeface="+mj-lt"/>
              <a:buAutoNum type="arabicPeriod"/>
            </a:pPr>
            <a:r>
              <a:rPr lang="en-US" sz="2400" dirty="0"/>
              <a:t>During initial cryptographic encapsulation:</a:t>
            </a:r>
          </a:p>
          <a:p>
            <a:pPr marL="914400" lvl="1" indent="-457200">
              <a:buFont typeface="+mj-lt"/>
              <a:buAutoNum type="alphaLcParenR"/>
            </a:pPr>
            <a:r>
              <a:rPr lang="en-US" sz="2000" dirty="0"/>
              <a:t>The MLD MAC address of the recipient MLD is used as the A1 field for the AAD construction.</a:t>
            </a:r>
          </a:p>
          <a:p>
            <a:pPr marL="914400" lvl="1" indent="-457200">
              <a:buFont typeface="+mj-lt"/>
              <a:buAutoNum type="alphaLcParenR"/>
            </a:pPr>
            <a:r>
              <a:rPr lang="en-US" sz="2000" dirty="0"/>
              <a:t>The MLD MAC address of the transmitting MLD is used as the A2 field for the AAD and Nonce construction.</a:t>
            </a:r>
          </a:p>
          <a:p>
            <a:pPr marL="914400" lvl="1" indent="-457200">
              <a:buFont typeface="+mj-lt"/>
              <a:buAutoNum type="alphaLcParenR"/>
            </a:pPr>
            <a:r>
              <a:rPr lang="en-US" sz="2000" dirty="0"/>
              <a:t>If the Address 3 field of the protected frame carries the BSSID (e.g. in Data frames with “To DS” = ‘From DS” = 0), the MLD MAC Address of the AP MLD is used as the A3 field for the AAD construction. Otherwise, the Address 3 field of the protected frame is used for A3 (legacy rule).</a:t>
            </a:r>
          </a:p>
          <a:p>
            <a:pPr marL="914400" lvl="1" indent="-457200">
              <a:buFont typeface="+mj-lt"/>
              <a:buAutoNum type="alphaLcParenR"/>
            </a:pPr>
            <a:endParaRPr lang="en-US" sz="2000" dirty="0"/>
          </a:p>
          <a:p>
            <a:pPr marL="457200" indent="-457200">
              <a:buFont typeface="+mj-lt"/>
              <a:buAutoNum type="arabicPeriod"/>
            </a:pPr>
            <a:r>
              <a:rPr lang="en-US" sz="2400" dirty="0"/>
              <a:t>Upon re-transmission on a link that is different from the link used for the initial transmission, protected frames </a:t>
            </a:r>
            <a:r>
              <a:rPr lang="en-US" sz="2400" dirty="0" smtClean="0"/>
              <a:t>are retransmitted </a:t>
            </a:r>
            <a:r>
              <a:rPr lang="en-US" sz="2400" dirty="0"/>
              <a:t>without re-performing cryptographic encapsulation.</a:t>
            </a:r>
          </a:p>
        </p:txBody>
      </p:sp>
    </p:spTree>
    <p:extLst>
      <p:ext uri="{BB962C8B-B14F-4D97-AF65-F5344CB8AC3E}">
        <p14:creationId xmlns:p14="http://schemas.microsoft.com/office/powerpoint/2010/main" val="400350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447800"/>
            <a:ext cx="8686800" cy="2985433"/>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During cryptographic decapsulation:</a:t>
            </a:r>
          </a:p>
          <a:p>
            <a:pPr marL="914400" lvl="1" indent="-457200">
              <a:buFont typeface="+mj-lt"/>
              <a:buAutoNum type="arabicPeriod"/>
            </a:pPr>
            <a:r>
              <a:rPr lang="en-US" sz="1800" dirty="0"/>
              <a:t>Instead of the Address 1 field of the received MPDU, the MLD MAC address of the recipient MLD is used as the A1 field for the AAD construction.</a:t>
            </a:r>
          </a:p>
          <a:p>
            <a:pPr marL="914400" lvl="1" indent="-457200">
              <a:buFont typeface="+mj-lt"/>
              <a:buAutoNum type="arabicPeriod"/>
            </a:pPr>
            <a:r>
              <a:rPr lang="en-US" sz="1800" dirty="0"/>
              <a:t>Instead of the Address 2 field of the received MPDU, the MLD MAC address of the transmitting MLD is used as the A2 field for the AAD and Nonce construction.</a:t>
            </a:r>
          </a:p>
          <a:p>
            <a:pPr marL="914400" lvl="1" indent="-457200">
              <a:buFont typeface="+mj-lt"/>
              <a:buAutoNum type="arabicPeriod"/>
            </a:pPr>
            <a:r>
              <a:rPr lang="en-US" sz="1800" dirty="0"/>
              <a:t>If the Address 3 field of the protected frame carries the BSSID (e.g. in Data frames with “To DS” = ‘From DS” = 0), the MLD MAC Address of the AP MLD is used as the A3 field for the AAD construction. Otherwise, the Address 3 field of the protected frame is used for A3.</a:t>
            </a:r>
          </a:p>
          <a:p>
            <a:pPr lvl="1"/>
            <a:endParaRPr lang="en-US" sz="2000" dirty="0"/>
          </a:p>
        </p:txBody>
      </p:sp>
      <p:pic>
        <p:nvPicPr>
          <p:cNvPr id="4" name="Picture 3">
            <a:extLst>
              <a:ext uri="{FF2B5EF4-FFF2-40B4-BE49-F238E27FC236}">
                <a16:creationId xmlns="" xmlns:a16="http://schemas.microsoft.com/office/drawing/2014/main" id="{A28F4FAE-D166-49E4-B23E-7CC5A3940EC7}"/>
              </a:ext>
            </a:extLst>
          </p:cNvPr>
          <p:cNvPicPr>
            <a:picLocks noChangeAspect="1"/>
          </p:cNvPicPr>
          <p:nvPr/>
        </p:nvPicPr>
        <p:blipFill>
          <a:blip r:embed="rId2"/>
          <a:stretch>
            <a:fillRect/>
          </a:stretch>
        </p:blipFill>
        <p:spPr>
          <a:xfrm>
            <a:off x="170306" y="4047540"/>
            <a:ext cx="8803387" cy="2353260"/>
          </a:xfrm>
          <a:prstGeom prst="rect">
            <a:avLst/>
          </a:prstGeom>
        </p:spPr>
      </p:pic>
    </p:spTree>
    <p:extLst>
      <p:ext uri="{BB962C8B-B14F-4D97-AF65-F5344CB8AC3E}">
        <p14:creationId xmlns:p14="http://schemas.microsoft.com/office/powerpoint/2010/main" val="360645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Usage options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1846659"/>
          </a:xfrm>
          <a:prstGeom prst="rect">
            <a:avLst/>
          </a:prstGeom>
          <a:noFill/>
        </p:spPr>
        <p:txBody>
          <a:bodyPr wrap="square" rtlCol="0">
            <a:spAutoFit/>
          </a:bodyPr>
          <a:lstStyle/>
          <a:p>
            <a:pPr marL="342900" lvl="0" indent="-342900">
              <a:buFont typeface="Wingdings" panose="05000000000000000000" pitchFamily="2" charset="2"/>
              <a:buChar char="q"/>
            </a:pPr>
            <a:r>
              <a:rPr lang="en-US" sz="2200" dirty="0" smtClean="0">
                <a:solidFill>
                  <a:srgbClr val="000000"/>
                </a:solidFill>
              </a:rPr>
              <a:t>One </a:t>
            </a:r>
            <a:r>
              <a:rPr lang="en-US" sz="2200" dirty="0">
                <a:solidFill>
                  <a:srgbClr val="000000"/>
                </a:solidFill>
              </a:rPr>
              <a:t>reserved bit in the CCMP/GCMP Header can be used to indicate whether the Address fields of the MAC Header or the MLD MAC addresses are used for AAD and Nonce constructions. E.g.:</a:t>
            </a:r>
          </a:p>
          <a:p>
            <a:pPr marL="800100" lvl="1" indent="-342900">
              <a:buFont typeface="Wingdings" panose="05000000000000000000" pitchFamily="2" charset="2"/>
              <a:buChar char="q"/>
            </a:pPr>
            <a:r>
              <a:rPr lang="en-US" sz="2400" dirty="0">
                <a:solidFill>
                  <a:srgbClr val="000000"/>
                </a:solidFill>
              </a:rPr>
              <a:t>0: Use the Address fields of the MAC Header (Legacy rule)</a:t>
            </a:r>
          </a:p>
          <a:p>
            <a:pPr marL="800100" lvl="1" indent="-342900">
              <a:buFont typeface="Wingdings" panose="05000000000000000000" pitchFamily="2" charset="2"/>
              <a:buChar char="q"/>
            </a:pPr>
            <a:r>
              <a:rPr lang="en-US" sz="2400" dirty="0">
                <a:solidFill>
                  <a:srgbClr val="000000"/>
                </a:solidFill>
              </a:rPr>
              <a:t>1: Use the MLD MAC addresses </a:t>
            </a:r>
          </a:p>
        </p:txBody>
      </p:sp>
      <p:grpSp>
        <p:nvGrpSpPr>
          <p:cNvPr id="6" name="Group 5">
            <a:extLst>
              <a:ext uri="{FF2B5EF4-FFF2-40B4-BE49-F238E27FC236}">
                <a16:creationId xmlns="" xmlns:a16="http://schemas.microsoft.com/office/drawing/2014/main" id="{66CD1CA3-44C7-4943-BD1A-70A96A75E528}"/>
              </a:ext>
            </a:extLst>
          </p:cNvPr>
          <p:cNvGrpSpPr/>
          <p:nvPr/>
        </p:nvGrpSpPr>
        <p:grpSpPr>
          <a:xfrm>
            <a:off x="838200" y="3758930"/>
            <a:ext cx="7129463" cy="1752600"/>
            <a:chOff x="719137" y="3551238"/>
            <a:chExt cx="7705725" cy="2417975"/>
          </a:xfrm>
        </p:grpSpPr>
        <p:pic>
          <p:nvPicPr>
            <p:cNvPr id="4" name="Picture 3">
              <a:extLst>
                <a:ext uri="{FF2B5EF4-FFF2-40B4-BE49-F238E27FC236}">
                  <a16:creationId xmlns="" xmlns:a16="http://schemas.microsoft.com/office/drawing/2014/main" id="{256C4A25-D9DC-48C1-939A-9DD12C35D07B}"/>
                </a:ext>
              </a:extLst>
            </p:cNvPr>
            <p:cNvPicPr>
              <a:picLocks noChangeAspect="1"/>
            </p:cNvPicPr>
            <p:nvPr/>
          </p:nvPicPr>
          <p:blipFill>
            <a:blip r:embed="rId2"/>
            <a:stretch>
              <a:fillRect/>
            </a:stretch>
          </p:blipFill>
          <p:spPr>
            <a:xfrm>
              <a:off x="719137" y="3551238"/>
              <a:ext cx="7705725" cy="2417975"/>
            </a:xfrm>
            <a:prstGeom prst="rect">
              <a:avLst/>
            </a:prstGeom>
          </p:spPr>
        </p:pic>
        <p:sp>
          <p:nvSpPr>
            <p:cNvPr id="5" name="Rectangle 4">
              <a:extLst>
                <a:ext uri="{FF2B5EF4-FFF2-40B4-BE49-F238E27FC236}">
                  <a16:creationId xmlns="" xmlns:a16="http://schemas.microsoft.com/office/drawing/2014/main" id="{0EF68AB3-3A46-4D7F-9614-05F626787BAB}"/>
                </a:ext>
              </a:extLst>
            </p:cNvPr>
            <p:cNvSpPr/>
            <p:nvPr/>
          </p:nvSpPr>
          <p:spPr bwMode="auto">
            <a:xfrm>
              <a:off x="1905000" y="5105400"/>
              <a:ext cx="533400" cy="4572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70723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Pros and Cons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939814"/>
          </a:xfrm>
          <a:prstGeom prst="rect">
            <a:avLst/>
          </a:prstGeom>
          <a:noFill/>
        </p:spPr>
        <p:txBody>
          <a:bodyPr wrap="square" rtlCol="0">
            <a:spAutoFit/>
          </a:bodyPr>
          <a:lstStyle/>
          <a:p>
            <a:pPr marL="447675" lvl="0" indent="-447675">
              <a:buFont typeface="Wingdings" panose="05000000000000000000" pitchFamily="2" charset="2"/>
              <a:buChar char="q"/>
            </a:pPr>
            <a:r>
              <a:rPr lang="en-US" sz="2100" dirty="0">
                <a:solidFill>
                  <a:srgbClr val="000000"/>
                </a:solidFill>
              </a:rPr>
              <a:t>Pros:</a:t>
            </a:r>
          </a:p>
          <a:p>
            <a:pPr marL="914400" lvl="1" indent="-457200">
              <a:buFont typeface="+mj-lt"/>
              <a:buAutoNum type="arabicPeriod"/>
            </a:pPr>
            <a:r>
              <a:rPr lang="en-US" sz="2100" dirty="0">
                <a:solidFill>
                  <a:srgbClr val="000000"/>
                </a:solidFill>
              </a:rPr>
              <a:t>Since the cryptographic encapsulation need only be performed during initial transmission of a protected frame, retransmission rules are similar to legacy rules, regardless of the link used for retransmission.</a:t>
            </a:r>
          </a:p>
          <a:p>
            <a:pPr marL="914400" lvl="1" indent="-457200">
              <a:buFont typeface="+mj-lt"/>
              <a:buAutoNum type="arabicPeriod"/>
            </a:pPr>
            <a:r>
              <a:rPr lang="en-US" sz="2100" dirty="0" smtClean="0">
                <a:solidFill>
                  <a:srgbClr val="000000"/>
                </a:solidFill>
              </a:rPr>
              <a:t>The same PN can be used for re-transmissions regardless of A2 being same or different across links.</a:t>
            </a:r>
            <a:endParaRPr lang="en-US" sz="2100" dirty="0">
              <a:solidFill>
                <a:srgbClr val="000000"/>
              </a:solidFill>
            </a:endParaRPr>
          </a:p>
          <a:p>
            <a:pPr marL="447675" lvl="0" indent="-447675">
              <a:buFont typeface="Wingdings" panose="05000000000000000000" pitchFamily="2" charset="2"/>
              <a:buChar char="q"/>
            </a:pPr>
            <a:r>
              <a:rPr lang="en-US" sz="2100" dirty="0">
                <a:solidFill>
                  <a:srgbClr val="000000"/>
                </a:solidFill>
              </a:rPr>
              <a:t>Cons:</a:t>
            </a:r>
          </a:p>
          <a:p>
            <a:pPr marL="914400" lvl="1" indent="-457200">
              <a:buFont typeface="+mj-lt"/>
              <a:buAutoNum type="arabicPeriod"/>
            </a:pPr>
            <a:r>
              <a:rPr lang="en-US" sz="2100" dirty="0">
                <a:solidFill>
                  <a:srgbClr val="000000"/>
                </a:solidFill>
              </a:rPr>
              <a:t>Slight increase in AAD and Nonce construction logics.</a:t>
            </a:r>
          </a:p>
          <a:p>
            <a:pPr marL="914400" lvl="1" indent="-457200">
              <a:buFont typeface="+mj-lt"/>
              <a:buAutoNum type="arabicPeriod"/>
            </a:pPr>
            <a:r>
              <a:rPr lang="en-US" sz="2100" dirty="0">
                <a:solidFill>
                  <a:srgbClr val="000000"/>
                </a:solidFill>
              </a:rPr>
              <a:t>Address 1, 2 (and 3 if applicable) of the MAC Header are not protected by the MIC, however since the MIC will only pass if the MLD MAC addresses match, the integrity of the frame is still preserved. Note that similar method is also used for PV1 frames in 802.11ah (MAC Address corresponding to a 2-octets SID field is used for AAD and Nonce construction instead of the SID field carried in the PV1 frame).</a:t>
            </a:r>
            <a:endParaRPr lang="en-US" sz="2100" dirty="0"/>
          </a:p>
        </p:txBody>
      </p:sp>
    </p:spTree>
    <p:extLst>
      <p:ext uri="{BB962C8B-B14F-4D97-AF65-F5344CB8AC3E}">
        <p14:creationId xmlns:p14="http://schemas.microsoft.com/office/powerpoint/2010/main" val="9905740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42180</TotalTime>
  <Words>1342</Words>
  <Application>Microsoft Office PowerPoint</Application>
  <PresentationFormat>On-screen Show (4:3)</PresentationFormat>
  <Paragraphs>126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Multi-link Secured Retransmissions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Multi-linksecured retransmissions</dc:title>
  <dc:creator>Rojan Chitrakar</dc:creator>
  <cp:lastModifiedBy>CHITRAKAR_Rojan</cp:lastModifiedBy>
  <cp:revision>299</cp:revision>
  <cp:lastPrinted>2014-11-04T15:04:57Z</cp:lastPrinted>
  <dcterms:created xsi:type="dcterms:W3CDTF">2007-04-17T18:10:23Z</dcterms:created>
  <dcterms:modified xsi:type="dcterms:W3CDTF">2020-06-07T08:00:02Z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