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910" r:id="rId3"/>
    <p:sldId id="937" r:id="rId4"/>
    <p:sldId id="946" r:id="rId5"/>
    <p:sldId id="948" r:id="rId6"/>
    <p:sldId id="949" r:id="rId7"/>
    <p:sldId id="950" r:id="rId8"/>
    <p:sldId id="951" r:id="rId9"/>
    <p:sldId id="959" r:id="rId10"/>
    <p:sldId id="965" r:id="rId11"/>
    <p:sldId id="966" r:id="rId12"/>
    <p:sldId id="958" r:id="rId13"/>
    <p:sldId id="953" r:id="rId14"/>
    <p:sldId id="954" r:id="rId15"/>
    <p:sldId id="961" r:id="rId16"/>
    <p:sldId id="962" r:id="rId17"/>
    <p:sldId id="963" r:id="rId18"/>
    <p:sldId id="957"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5914" autoAdjust="0"/>
  </p:normalViewPr>
  <p:slideViewPr>
    <p:cSldViewPr>
      <p:cViewPr varScale="1">
        <p:scale>
          <a:sx n="111" d="100"/>
          <a:sy n="111" d="100"/>
        </p:scale>
        <p:origin x="2280" y="7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4/17/2020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24111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802.11-20/0433r3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PPDU alignment in STR constrained multi-link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For PPDU alignment, PPDU1 (in link1) or PPDU2 (in link2) can be one of below conditions</a:t>
            </a:r>
          </a:p>
          <a:p>
            <a:pPr lvl="1">
              <a:spcBef>
                <a:spcPts val="600"/>
              </a:spcBef>
            </a:pPr>
            <a:r>
              <a:rPr lang="en-US" altLang="zh-CN" sz="1400" dirty="0" smtClean="0"/>
              <a:t>Condition 1: Doesn’t carry Trigger frame or carry a Trigger frame with CS Required subfield = 0</a:t>
            </a:r>
          </a:p>
          <a:p>
            <a:pPr lvl="1">
              <a:spcBef>
                <a:spcPts val="600"/>
              </a:spcBef>
            </a:pPr>
            <a:r>
              <a:rPr lang="en-US" altLang="zh-CN" sz="1400" dirty="0" smtClean="0"/>
              <a:t>Condition 2: Carries a Trigger frame with CS Required = 1</a:t>
            </a:r>
            <a:endParaRPr lang="en-US" altLang="zh-CN" sz="1400" dirty="0"/>
          </a:p>
          <a:p>
            <a:pPr>
              <a:spcBef>
                <a:spcPts val="600"/>
              </a:spcBef>
            </a:pPr>
            <a:r>
              <a:rPr lang="en-US" altLang="zh-CN" sz="1800" dirty="0" smtClean="0"/>
              <a:t>In total there are 4 possible cases. The offsets of ending time of PPDU2 compare with ending time of PPDU 1 are summarized in below table:</a:t>
            </a:r>
          </a:p>
          <a:p>
            <a:pPr lvl="1">
              <a:spcBef>
                <a:spcPts val="600"/>
              </a:spcBef>
            </a:pPr>
            <a:r>
              <a:rPr lang="en-US" altLang="zh-CN" sz="1400" dirty="0" smtClean="0"/>
              <a:t>T1 = SIFS – TBD value, </a:t>
            </a:r>
            <a:r>
              <a:rPr lang="en-US" altLang="zh-CN" sz="1400" dirty="0" err="1" smtClean="0"/>
              <a:t>e,g</a:t>
            </a:r>
            <a:r>
              <a:rPr lang="en-US" altLang="zh-CN" sz="1400" dirty="0" smtClean="0"/>
              <a:t>., TBD value equals 10</a:t>
            </a:r>
            <a:r>
              <a:rPr lang="en-US" altLang="zh-CN" sz="1400" dirty="0"/>
              <a:t> %×</a:t>
            </a:r>
            <a:r>
              <a:rPr lang="en-US" altLang="zh-CN" sz="1400" dirty="0" err="1"/>
              <a:t>aSlotTime</a:t>
            </a:r>
            <a:r>
              <a:rPr lang="en-US" altLang="zh-CN" sz="1400" dirty="0"/>
              <a:t> </a:t>
            </a:r>
            <a:endParaRPr lang="en-US" altLang="zh-CN" sz="1400" dirty="0" smtClean="0"/>
          </a:p>
          <a:p>
            <a:pPr lvl="1">
              <a:spcBef>
                <a:spcPts val="600"/>
              </a:spcBef>
            </a:pPr>
            <a:r>
              <a:rPr lang="en-US" altLang="zh-CN" sz="1400" dirty="0" smtClean="0"/>
              <a:t>T2 &lt; SIFS, and t</a:t>
            </a:r>
            <a:r>
              <a:rPr lang="en-US" altLang="zh-CN" sz="1400" dirty="0" smtClean="0"/>
              <a:t>he values of T2 is TBD.</a:t>
            </a:r>
            <a:endParaRPr lang="en-US" altLang="zh-CN" sz="1400" dirty="0" smtClean="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 of all 4 Possible </a:t>
            </a:r>
            <a:r>
              <a:rPr lang="en-US" altLang="zh-CN" dirty="0">
                <a:latin typeface="Times New Roman" panose="02020603050405020304" pitchFamily="18" charset="0"/>
              </a:rPr>
              <a:t>C</a:t>
            </a:r>
            <a:r>
              <a:rPr lang="en-US" altLang="zh-CN" dirty="0" smtClean="0">
                <a:latin typeface="Times New Roman" panose="02020603050405020304" pitchFamily="18" charset="0"/>
              </a:rPr>
              <a:t>ases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517745452"/>
              </p:ext>
            </p:extLst>
          </p:nvPr>
        </p:nvGraphicFramePr>
        <p:xfrm>
          <a:off x="1542892" y="4343400"/>
          <a:ext cx="5924708" cy="1828800"/>
        </p:xfrm>
        <a:graphic>
          <a:graphicData uri="http://schemas.openxmlformats.org/drawingml/2006/table">
            <a:tbl>
              <a:tblPr firstRow="1" firstCol="1" bandRow="1">
                <a:tableStyleId>{5C22544A-7EE6-4342-B048-85BDC9FD1C3A}</a:tableStyleId>
              </a:tblPr>
              <a:tblGrid>
                <a:gridCol w="1974665"/>
                <a:gridCol w="1974665"/>
                <a:gridCol w="1975378"/>
              </a:tblGrid>
              <a:tr h="685800">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6858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9132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pPr marL="0" indent="0">
              <a:buNone/>
            </a:pPr>
            <a:r>
              <a:rPr lang="en-US" altLang="zh-CN" dirty="0"/>
              <a:t>Do you support below synchronization requirement?  </a:t>
            </a:r>
          </a:p>
          <a:p>
            <a:pPr>
              <a:spcBef>
                <a:spcPts val="600"/>
              </a:spcBef>
            </a:pPr>
            <a:r>
              <a:rPr lang="en-US" altLang="zh-CN" sz="1800" dirty="0"/>
              <a:t>When a MLD1 transmit PPDU1 and PPDU2 in link 1 and link 2 respectively to a MLD2 which is STR constrained, if PPDU1 and PPDU2 has time domain overlapping</a:t>
            </a:r>
            <a:r>
              <a:rPr lang="en-US" altLang="zh-CN" sz="1800" dirty="0" smtClean="0"/>
              <a:t>, then the offset of ending time of PPDU2 compare with ending time of PPDU1 should follows below table</a:t>
            </a:r>
          </a:p>
          <a:p>
            <a:pPr lvl="1">
              <a:spcBef>
                <a:spcPts val="600"/>
              </a:spcBef>
            </a:pPr>
            <a:r>
              <a:rPr lang="en-US" altLang="zh-CN" sz="1400" dirty="0"/>
              <a:t>T1 = SIFS – TBD </a:t>
            </a:r>
            <a:r>
              <a:rPr lang="en-US" altLang="zh-CN" sz="1400" dirty="0" smtClean="0"/>
              <a:t>value;</a:t>
            </a:r>
            <a:endParaRPr lang="en-US" altLang="zh-CN" sz="1400" dirty="0"/>
          </a:p>
          <a:p>
            <a:pPr lvl="1">
              <a:spcBef>
                <a:spcPts val="600"/>
              </a:spcBef>
            </a:pPr>
            <a:r>
              <a:rPr lang="en-US" altLang="zh-CN" sz="1400" dirty="0"/>
              <a:t>T2 &lt; SIFS, and the values of T2 is TBD.</a:t>
            </a:r>
          </a:p>
          <a:p>
            <a:pPr lvl="1">
              <a:spcBef>
                <a:spcPts val="600"/>
              </a:spcBef>
            </a:pPr>
            <a:endParaRPr lang="en-US" altLang="zh-CN" sz="1400" dirty="0"/>
          </a:p>
          <a:p>
            <a:pPr lvl="1"/>
            <a:endParaRPr lang="en-US" sz="1600" dirty="0" smtClean="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3520416395"/>
              </p:ext>
            </p:extLst>
          </p:nvPr>
        </p:nvGraphicFramePr>
        <p:xfrm>
          <a:off x="1109583" y="4323714"/>
          <a:ext cx="7001033" cy="1310641"/>
        </p:xfrm>
        <a:graphic>
          <a:graphicData uri="http://schemas.openxmlformats.org/drawingml/2006/table">
            <a:tbl>
              <a:tblPr firstRow="1" firstCol="1" bandRow="1">
                <a:tableStyleId>{5C22544A-7EE6-4342-B048-85BDC9FD1C3A}</a:tableStyleId>
              </a:tblPr>
              <a:tblGrid>
                <a:gridCol w="2333397"/>
                <a:gridCol w="2333397"/>
                <a:gridCol w="2334239"/>
              </a:tblGrid>
              <a:tr h="396241">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PPDU1 doesn’t carry Trigger or carry a Trigger with CS Required = 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80907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altLang="en-US" smtClean="0"/>
              <a:t>March 2020</a:t>
            </a:r>
            <a:endParaRPr lang="en-GB" altLang="en-US" dirty="0"/>
          </a:p>
        </p:txBody>
      </p:sp>
      <p:sp>
        <p:nvSpPr>
          <p:cNvPr id="4" name="页脚占位符 3"/>
          <p:cNvSpPr>
            <a:spLocks noGrp="1"/>
          </p:cNvSpPr>
          <p:nvPr>
            <p:ph type="ftr" sz="quarter" idx="11"/>
          </p:nvPr>
        </p:nvSpPr>
        <p:spPr/>
        <p:txBody>
          <a:bodyPr/>
          <a:lstStyle/>
          <a:p>
            <a:pPr>
              <a:defRPr/>
            </a:pPr>
            <a:r>
              <a:rPr lang="en-GB" smtClean="0"/>
              <a:t>(</a:t>
            </a:r>
            <a:r>
              <a:rPr lang="en-US" altLang="zh-CN" smtClean="0"/>
              <a:t>Huawei</a:t>
            </a:r>
            <a:r>
              <a:rPr lang="en-GB" smtClean="0"/>
              <a:t>)</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7" name="标题 5"/>
          <p:cNvSpPr txBox="1">
            <a:spLocks/>
          </p:cNvSpPr>
          <p:nvPr/>
        </p:nvSpPr>
        <p:spPr bwMode="auto">
          <a:xfrm>
            <a:off x="458788" y="2895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Backup</a:t>
            </a:r>
            <a:endParaRPr lang="en-US" kern="0" dirty="0"/>
          </a:p>
        </p:txBody>
      </p:sp>
    </p:spTree>
    <p:extLst>
      <p:ext uri="{BB962C8B-B14F-4D97-AF65-F5344CB8AC3E}">
        <p14:creationId xmlns:p14="http://schemas.microsoft.com/office/powerpoint/2010/main" val="2148943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with CS Requirement subfield set to 1, then  </a:t>
            </a:r>
          </a:p>
          <a:p>
            <a:pPr lvl="1">
              <a:spcBef>
                <a:spcPts val="600"/>
              </a:spcBef>
            </a:pPr>
            <a:r>
              <a:rPr lang="en-US" altLang="zh-CN" sz="1600" dirty="0" smtClean="0"/>
              <a:t>the </a:t>
            </a:r>
            <a:r>
              <a:rPr lang="en-US" altLang="zh-CN" sz="1600" dirty="0"/>
              <a:t>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with CS Requirement subfield set to 1,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a:t>
            </a:r>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46474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If a fixed value Rx/Tx0 is used, </a:t>
            </a:r>
            <a:r>
              <a:rPr lang="en-US" altLang="zh-CN" sz="1600" dirty="0"/>
              <a:t>10%×</a:t>
            </a:r>
            <a:r>
              <a:rPr lang="en-US" altLang="zh-CN" sz="1600" dirty="0" err="1" smtClean="0"/>
              <a:t>aSlotTime</a:t>
            </a:r>
            <a:r>
              <a:rPr lang="en-US" altLang="zh-CN" sz="1600" dirty="0" smtClean="0"/>
              <a:t> can also count into Rx/Tx0. Then the synchronization requirements will be: </a:t>
            </a:r>
          </a:p>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then</a:t>
            </a:r>
          </a:p>
          <a:p>
            <a:pPr lvl="1">
              <a:spcBef>
                <a:spcPts val="600"/>
              </a:spcBef>
            </a:pPr>
            <a:r>
              <a:rPr lang="en-US" altLang="zh-CN" sz="1600" dirty="0" smtClean="0"/>
              <a:t>the </a:t>
            </a:r>
            <a:r>
              <a:rPr lang="en-US" altLang="zh-CN" sz="1600" dirty="0"/>
              <a:t>ending time of PPDU2 can not be earlier than </a:t>
            </a:r>
            <a:r>
              <a:rPr lang="en-US" altLang="zh-CN" sz="1600" dirty="0" smtClean="0"/>
              <a:t>Rx/Tx0 </a:t>
            </a:r>
            <a:r>
              <a:rPr lang="en-US" altLang="zh-CN" sz="1600" dirty="0"/>
              <a:t>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Rx/Tx0;</a:t>
            </a:r>
            <a:endParaRPr lang="en-US" altLang="zh-CN" sz="16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6893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PPDU1 carries a Trigger </a:t>
            </a:r>
            <a:r>
              <a:rPr lang="en-US" altLang="zh-CN" sz="1600" dirty="0" smtClean="0"/>
              <a:t>frame with CS Required subfield set to 1, then </a:t>
            </a:r>
            <a:endParaRPr lang="en-US" altLang="zh-CN" sz="1600" dirty="0"/>
          </a:p>
          <a:p>
            <a:pPr lvl="1">
              <a:spcBef>
                <a:spcPts val="600"/>
              </a:spcBef>
            </a:pPr>
            <a:r>
              <a:rPr lang="en-US" altLang="zh-CN" sz="1600" dirty="0"/>
              <a:t>the ending time of PPDU2 can not be earlier </a:t>
            </a:r>
            <a:r>
              <a:rPr lang="en-US" altLang="zh-CN" sz="1600" dirty="0" smtClean="0"/>
              <a:t>than T1 time before </a:t>
            </a:r>
            <a:r>
              <a:rPr lang="en-US" altLang="zh-CN" sz="1600" dirty="0"/>
              <a:t>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lvl="1"/>
            <a:endParaRPr lang="en-US" sz="1600" dirty="0" smtClean="0"/>
          </a:p>
          <a:p>
            <a:pPr marL="457200" lvl="1" indent="0">
              <a:buNone/>
            </a:pPr>
            <a:r>
              <a:rPr lang="en-US" sz="1400" i="1" dirty="0" smtClean="0"/>
              <a:t>Note 1: T1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T1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602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both PPDU1 and PPDU2 carry Trigger </a:t>
            </a:r>
            <a:r>
              <a:rPr lang="en-US" altLang="zh-CN" sz="1600" dirty="0" smtClean="0"/>
              <a:t>frames with CS Required subfield set to 1, </a:t>
            </a:r>
            <a:r>
              <a:rPr lang="en-US" altLang="zh-CN" sz="1600" dirty="0"/>
              <a:t>then  </a:t>
            </a:r>
          </a:p>
          <a:p>
            <a:pPr lvl="1">
              <a:spcBef>
                <a:spcPts val="600"/>
              </a:spcBef>
            </a:pPr>
            <a:r>
              <a:rPr lang="en-US" altLang="zh-CN" sz="1600" dirty="0"/>
              <a:t>The difference between the ending times of PPDU1 and PPDU2 shall be less than or equal to </a:t>
            </a:r>
            <a:r>
              <a:rPr lang="en-US" altLang="zh-CN" sz="1600" dirty="0" smtClean="0"/>
              <a:t>T2;</a:t>
            </a:r>
            <a:endParaRPr lang="en-US" altLang="zh-CN" sz="1600" dirty="0"/>
          </a:p>
          <a:p>
            <a:pPr lvl="1"/>
            <a:endParaRPr lang="en-US" sz="1600" dirty="0" smtClean="0"/>
          </a:p>
          <a:p>
            <a:pPr marL="457200" lvl="1" indent="0">
              <a:buNone/>
            </a:pPr>
            <a:r>
              <a:rPr lang="en-US" sz="1400" i="1" dirty="0" smtClean="0"/>
              <a:t>Note 1: T2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T2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043035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determine the value of Rx/</a:t>
            </a:r>
            <a:r>
              <a:rPr lang="en-US" sz="2000" dirty="0" err="1" smtClean="0"/>
              <a:t>Tx</a:t>
            </a:r>
            <a:r>
              <a:rPr lang="en-US" sz="2000" dirty="0" smtClean="0"/>
              <a:t> in synchronization requirements for STR constrained multi-link?  </a:t>
            </a:r>
            <a:endParaRPr lang="en-US" altLang="zh-CN" sz="2000" dirty="0" smtClean="0"/>
          </a:p>
          <a:p>
            <a:pPr lvl="1">
              <a:spcBef>
                <a:spcPts val="600"/>
              </a:spcBef>
            </a:pPr>
            <a:r>
              <a:rPr lang="en-US" altLang="zh-CN" sz="1600" dirty="0" smtClean="0"/>
              <a:t>Opt 1: common Rx/</a:t>
            </a:r>
            <a:r>
              <a:rPr lang="en-US" altLang="zh-CN" sz="1600" dirty="0" err="1" smtClean="0"/>
              <a:t>Tx</a:t>
            </a:r>
            <a:r>
              <a:rPr lang="en-US" altLang="zh-CN" sz="1600" dirty="0" smtClean="0"/>
              <a:t> </a:t>
            </a:r>
            <a:endParaRPr lang="en-US" altLang="zh-CN" sz="1600" dirty="0"/>
          </a:p>
          <a:p>
            <a:pPr lvl="2">
              <a:spcBef>
                <a:spcPts val="600"/>
              </a:spcBef>
            </a:pPr>
            <a:r>
              <a:rPr lang="en-US" altLang="zh-CN" sz="1400" dirty="0" smtClean="0"/>
              <a:t>Define a </a:t>
            </a:r>
            <a:r>
              <a:rPr lang="en-US" altLang="zh-CN" sz="1400" dirty="0"/>
              <a:t>fixed value for </a:t>
            </a:r>
            <a:r>
              <a:rPr lang="en-US" altLang="zh-CN" sz="1400" dirty="0" smtClean="0"/>
              <a:t>Rx/</a:t>
            </a:r>
            <a:r>
              <a:rPr lang="en-US" altLang="zh-CN" sz="1400" dirty="0" err="1" smtClean="0"/>
              <a:t>Tx</a:t>
            </a:r>
            <a:r>
              <a:rPr lang="en-US" altLang="zh-CN" sz="1400" dirty="0" smtClean="0"/>
              <a:t> </a:t>
            </a:r>
            <a:r>
              <a:rPr lang="en-US" altLang="zh-CN" sz="1400" dirty="0"/>
              <a:t>(e.g. called </a:t>
            </a:r>
            <a:r>
              <a:rPr lang="en-US" altLang="zh-CN" sz="1400" dirty="0" smtClean="0"/>
              <a:t>Rx/Tx0</a:t>
            </a:r>
            <a:r>
              <a:rPr lang="en-US" altLang="zh-CN" sz="1400" dirty="0"/>
              <a:t>) </a:t>
            </a:r>
            <a:r>
              <a:rPr lang="en-US" altLang="zh-CN" sz="1400" dirty="0" smtClean="0"/>
              <a:t>for </a:t>
            </a:r>
            <a:r>
              <a:rPr lang="en-US" altLang="zh-CN" sz="1400" dirty="0"/>
              <a:t>all </a:t>
            </a:r>
            <a:r>
              <a:rPr lang="en-US" altLang="zh-CN" sz="1400" dirty="0" smtClean="0"/>
              <a:t>STAs in the standard;</a:t>
            </a:r>
            <a:endParaRPr lang="en-US" altLang="zh-CN" sz="1400" dirty="0"/>
          </a:p>
          <a:p>
            <a:pPr lvl="1">
              <a:spcBef>
                <a:spcPts val="600"/>
              </a:spcBef>
            </a:pPr>
            <a:r>
              <a:rPr lang="en-US" altLang="zh-CN" sz="1600" dirty="0" smtClean="0"/>
              <a:t>Opt 2: </a:t>
            </a:r>
            <a:r>
              <a:rPr lang="en-US" altLang="zh-CN" sz="1600" dirty="0"/>
              <a:t>individual </a:t>
            </a:r>
            <a:r>
              <a:rPr lang="en-US" altLang="zh-CN" sz="1600" dirty="0" smtClean="0"/>
              <a:t>Rx/</a:t>
            </a:r>
            <a:r>
              <a:rPr lang="en-US" altLang="zh-CN" sz="1600" dirty="0" err="1" smtClean="0"/>
              <a:t>Tx</a:t>
            </a:r>
            <a:endParaRPr lang="en-US" altLang="zh-CN" sz="1600" dirty="0"/>
          </a:p>
          <a:p>
            <a:pPr lvl="2">
              <a:spcBef>
                <a:spcPts val="600"/>
              </a:spcBef>
            </a:pPr>
            <a:r>
              <a:rPr lang="en-US" altLang="zh-CN" sz="1400" dirty="0"/>
              <a:t>Each STA </a:t>
            </a:r>
            <a:r>
              <a:rPr lang="en-US" altLang="zh-CN" sz="1400" dirty="0" smtClean="0"/>
              <a:t>reports its Rx/</a:t>
            </a:r>
            <a:r>
              <a:rPr lang="en-US" altLang="zh-CN" sz="1400" dirty="0" err="1" smtClean="0"/>
              <a:t>Tx</a:t>
            </a:r>
            <a:r>
              <a:rPr lang="en-US" altLang="zh-CN" sz="1400" dirty="0" smtClean="0"/>
              <a:t> </a:t>
            </a:r>
            <a:r>
              <a:rPr lang="en-US" altLang="zh-CN" sz="1400" dirty="0"/>
              <a:t>value to AP, e.g. report during association procedure.</a:t>
            </a:r>
          </a:p>
          <a:p>
            <a:pPr lvl="1">
              <a:spcBef>
                <a:spcPts val="600"/>
              </a:spcBef>
            </a:pPr>
            <a:r>
              <a:rPr lang="en-US" altLang="zh-CN" sz="1600" dirty="0" smtClean="0"/>
              <a:t>Other methods.</a:t>
            </a:r>
            <a:endParaRPr lang="en-US" altLang="zh-CN" sz="1600" dirty="0"/>
          </a:p>
          <a:p>
            <a:pPr lvl="1"/>
            <a:endParaRPr lang="en-US" sz="1600" dirty="0" smtClean="0"/>
          </a:p>
          <a:p>
            <a:pPr lvl="1"/>
            <a:endParaRPr lang="en-US" sz="1600" dirty="0" smtClean="0"/>
          </a:p>
          <a:p>
            <a:pPr marL="457200" lvl="1" indent="0">
              <a:buNone/>
            </a:pP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595237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39847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spcBef>
                <a:spcPts val="600"/>
              </a:spcBef>
              <a:defRPr/>
            </a:pPr>
            <a:r>
              <a:rPr lang="en-US" altLang="zh-CN" sz="1800" dirty="0">
                <a:latin typeface="Times New Roman" panose="02020603050405020304" pitchFamily="18" charset="0"/>
                <a:ea typeface="楷体_GB2312" pitchFamily="49" charset="-122"/>
              </a:rPr>
              <a:t>When a MLD has STR constrain on two links, the </a:t>
            </a:r>
            <a:r>
              <a:rPr lang="en-US" altLang="zh-CN" sz="1800" dirty="0" smtClean="0">
                <a:latin typeface="Times New Roman" panose="02020603050405020304" pitchFamily="18" charset="0"/>
                <a:ea typeface="楷体_GB2312" pitchFamily="49" charset="-122"/>
              </a:rPr>
              <a:t>PPDUs </a:t>
            </a:r>
            <a:r>
              <a:rPr lang="en-US" altLang="zh-CN" sz="1800" dirty="0">
                <a:latin typeface="Times New Roman" panose="02020603050405020304" pitchFamily="18" charset="0"/>
                <a:ea typeface="楷体_GB2312" pitchFamily="49" charset="-122"/>
              </a:rPr>
              <a:t>transmitted on the two links need to </a:t>
            </a:r>
            <a:r>
              <a:rPr lang="en-US" altLang="zh-CN" sz="1800" dirty="0" smtClean="0">
                <a:latin typeface="Times New Roman" panose="02020603050405020304" pitchFamily="18" charset="0"/>
                <a:ea typeface="楷体_GB2312" pitchFamily="49" charset="-122"/>
              </a:rPr>
              <a:t>do time </a:t>
            </a:r>
            <a:r>
              <a:rPr lang="en-US" altLang="zh-CN" sz="1800" dirty="0">
                <a:latin typeface="Times New Roman" panose="02020603050405020304" pitchFamily="18" charset="0"/>
                <a:ea typeface="楷体_GB2312" pitchFamily="49" charset="-122"/>
              </a:rPr>
              <a:t>synchronization to avoid </a:t>
            </a:r>
            <a:r>
              <a:rPr lang="en-US" altLang="zh-CN" sz="1800" dirty="0" smtClean="0">
                <a:latin typeface="Times New Roman" panose="02020603050405020304" pitchFamily="18" charset="0"/>
                <a:ea typeface="楷体_GB2312" pitchFamily="49" charset="-122"/>
              </a:rPr>
              <a:t>simultaneous transmit </a:t>
            </a:r>
            <a:r>
              <a:rPr lang="en-US" altLang="zh-CN" sz="1800" dirty="0">
                <a:latin typeface="Times New Roman" panose="02020603050405020304" pitchFamily="18" charset="0"/>
                <a:ea typeface="楷体_GB2312" pitchFamily="49" charset="-122"/>
              </a:rPr>
              <a:t>and receive on different links;</a:t>
            </a:r>
          </a:p>
          <a:p>
            <a:pPr>
              <a:spcBef>
                <a:spcPts val="600"/>
              </a:spcBef>
              <a:defRPr/>
            </a:pPr>
            <a:r>
              <a:rPr lang="en-US" altLang="zh-CN" sz="1800" dirty="0" smtClean="0">
                <a:latin typeface="Times New Roman" panose="02020603050405020304" pitchFamily="18" charset="0"/>
                <a:ea typeface="楷体_GB2312" pitchFamily="49" charset="-122"/>
              </a:rPr>
              <a:t>The synchronization in Data/BA procedure is discussed in presentation 19/1305, but the sync requirements of Trigger/TB PPDU procedure hasn’t been discussed;</a:t>
            </a:r>
          </a:p>
          <a:p>
            <a:r>
              <a:rPr lang="en-US" altLang="zh-CN" sz="1800" dirty="0" smtClean="0">
                <a:latin typeface="Times New Roman" panose="02020603050405020304" pitchFamily="18" charset="0"/>
                <a:ea typeface="楷体_GB2312" pitchFamily="49" charset="-122"/>
              </a:rPr>
              <a:t>ED carrier sensing is needed before TB PPDU transmission, it is quite different from BA response which doesn’t require ED carrier sensing;</a:t>
            </a:r>
          </a:p>
          <a:p>
            <a:r>
              <a:rPr lang="en-US" altLang="zh-CN" sz="1800" dirty="0" smtClean="0">
                <a:latin typeface="Times New Roman" panose="02020603050405020304" pitchFamily="18" charset="0"/>
                <a:ea typeface="楷体_GB2312" pitchFamily="49" charset="-122"/>
              </a:rPr>
              <a:t>The sync requirements </a:t>
            </a:r>
            <a:r>
              <a:rPr lang="en-US" altLang="zh-CN" sz="1800" dirty="0">
                <a:latin typeface="Times New Roman" panose="02020603050405020304" pitchFamily="18" charset="0"/>
                <a:ea typeface="楷体_GB2312" pitchFamily="49" charset="-122"/>
              </a:rPr>
              <a:t>in Trigger/TB PPDU procedure </a:t>
            </a:r>
            <a:r>
              <a:rPr lang="en-US" altLang="zh-CN" sz="1800" dirty="0" smtClean="0">
                <a:latin typeface="Times New Roman" panose="02020603050405020304" pitchFamily="18" charset="0"/>
                <a:ea typeface="楷体_GB2312" pitchFamily="49" charset="-122"/>
              </a:rPr>
              <a:t>are discussed in this document.</a:t>
            </a:r>
            <a:endParaRPr lang="en-US" sz="1800" dirty="0">
              <a:latin typeface="Times New Roman" panose="02020603050405020304" pitchFamily="18" charset="0"/>
              <a:ea typeface="楷体_GB2312" pitchFamily="49" charset="-122"/>
            </a:endParaRPr>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t>Motivation</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1"/>
            <a:ext cx="8002587" cy="1828800"/>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cross link power leakage during SIFS doesn’t affect the BA response, but will blocks the ED carrier sensing before TB PPDU;</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Example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6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25" name="直接连接符 24"/>
          <p:cNvCxnSpPr/>
          <p:nvPr/>
        </p:nvCxnSpPr>
        <p:spPr>
          <a:xfrm>
            <a:off x="1414463" y="55864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663700" y="52990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A-MPDU1 with Trigger frame</a:t>
            </a:r>
            <a:endParaRPr lang="zh-CN" altLang="en-US" sz="800" dirty="0">
              <a:solidFill>
                <a:schemeClr val="tx1"/>
              </a:solidFill>
            </a:endParaRPr>
          </a:p>
        </p:txBody>
      </p:sp>
      <p:sp>
        <p:nvSpPr>
          <p:cNvPr id="27" name="矩形 26"/>
          <p:cNvSpPr/>
          <p:nvPr/>
        </p:nvSpPr>
        <p:spPr>
          <a:xfrm>
            <a:off x="5394325" y="52911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28" name="直接连接符 27"/>
          <p:cNvCxnSpPr/>
          <p:nvPr/>
        </p:nvCxnSpPr>
        <p:spPr>
          <a:xfrm>
            <a:off x="1414463" y="60912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990725" y="58023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30" name="矩形 29"/>
          <p:cNvSpPr/>
          <p:nvPr/>
        </p:nvSpPr>
        <p:spPr>
          <a:xfrm>
            <a:off x="5073650" y="57959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1" name="文本框 31"/>
          <p:cNvSpPr txBox="1">
            <a:spLocks noChangeArrowheads="1"/>
          </p:cNvSpPr>
          <p:nvPr/>
        </p:nvSpPr>
        <p:spPr bwMode="auto">
          <a:xfrm>
            <a:off x="4897438" y="49768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32" name="直接连接符 31"/>
          <p:cNvCxnSpPr/>
          <p:nvPr/>
        </p:nvCxnSpPr>
        <p:spPr>
          <a:xfrm>
            <a:off x="4870450" y="51403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076825" y="51323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506913" y="57959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075238" y="58626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48225" y="52228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506913" y="62198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572000" y="6229350"/>
            <a:ext cx="4683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9" name="直接连接符 38"/>
          <p:cNvCxnSpPr/>
          <p:nvPr/>
        </p:nvCxnSpPr>
        <p:spPr>
          <a:xfrm>
            <a:off x="5073650" y="55165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文本框 31"/>
          <p:cNvSpPr txBox="1">
            <a:spLocks noChangeArrowheads="1"/>
          </p:cNvSpPr>
          <p:nvPr/>
        </p:nvSpPr>
        <p:spPr bwMode="auto">
          <a:xfrm>
            <a:off x="5829300" y="4940300"/>
            <a:ext cx="3223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blocks the ED CS for TB PPDU</a:t>
            </a:r>
            <a:endParaRPr lang="zh-CN" altLang="en-US" sz="1000" dirty="0"/>
          </a:p>
        </p:txBody>
      </p:sp>
      <p:cxnSp>
        <p:nvCxnSpPr>
          <p:cNvPr id="41" name="直接连接符 40"/>
          <p:cNvCxnSpPr/>
          <p:nvPr/>
        </p:nvCxnSpPr>
        <p:spPr>
          <a:xfrm flipH="1">
            <a:off x="5254625" y="51577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31"/>
          <p:cNvSpPr txBox="1">
            <a:spLocks noChangeArrowheads="1"/>
          </p:cNvSpPr>
          <p:nvPr/>
        </p:nvSpPr>
        <p:spPr bwMode="auto">
          <a:xfrm>
            <a:off x="906464" y="53625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43" name="文本框 31"/>
          <p:cNvSpPr txBox="1">
            <a:spLocks noChangeArrowheads="1"/>
          </p:cNvSpPr>
          <p:nvPr/>
        </p:nvSpPr>
        <p:spPr bwMode="auto">
          <a:xfrm>
            <a:off x="915840" y="58450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cxnSp>
        <p:nvCxnSpPr>
          <p:cNvPr id="45" name="直接连接符 44"/>
          <p:cNvCxnSpPr/>
          <p:nvPr/>
        </p:nvCxnSpPr>
        <p:spPr>
          <a:xfrm>
            <a:off x="1422399" y="38465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671636" y="35591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A-MPDU1</a:t>
            </a:r>
            <a:endParaRPr lang="zh-CN" altLang="en-US" sz="800" dirty="0">
              <a:solidFill>
                <a:schemeClr val="tx1"/>
              </a:solidFill>
            </a:endParaRPr>
          </a:p>
        </p:txBody>
      </p:sp>
      <p:sp>
        <p:nvSpPr>
          <p:cNvPr id="48" name="矩形 47"/>
          <p:cNvSpPr/>
          <p:nvPr/>
        </p:nvSpPr>
        <p:spPr>
          <a:xfrm>
            <a:off x="5402261" y="35512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BA</a:t>
            </a:r>
            <a:endParaRPr lang="zh-CN" altLang="en-US" sz="800" dirty="0">
              <a:solidFill>
                <a:schemeClr val="tx1"/>
              </a:solidFill>
            </a:endParaRPr>
          </a:p>
        </p:txBody>
      </p:sp>
      <p:cxnSp>
        <p:nvCxnSpPr>
          <p:cNvPr id="50" name="直接连接符 49"/>
          <p:cNvCxnSpPr/>
          <p:nvPr/>
        </p:nvCxnSpPr>
        <p:spPr>
          <a:xfrm>
            <a:off x="1422399" y="43513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1998661" y="40624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68" name="矩形 67"/>
          <p:cNvSpPr/>
          <p:nvPr/>
        </p:nvSpPr>
        <p:spPr>
          <a:xfrm>
            <a:off x="5081586" y="40560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69" name="文本框 31"/>
          <p:cNvSpPr txBox="1">
            <a:spLocks noChangeArrowheads="1"/>
          </p:cNvSpPr>
          <p:nvPr/>
        </p:nvSpPr>
        <p:spPr bwMode="auto">
          <a:xfrm>
            <a:off x="4905374" y="32369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70" name="直接连接符 69"/>
          <p:cNvCxnSpPr/>
          <p:nvPr/>
        </p:nvCxnSpPr>
        <p:spPr>
          <a:xfrm>
            <a:off x="4878386" y="34004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5084761" y="33924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4514849" y="40560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083174" y="41227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4856161" y="34829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4849" y="44799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5081586" y="37766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文本框 31"/>
          <p:cNvSpPr txBox="1">
            <a:spLocks noChangeArrowheads="1"/>
          </p:cNvSpPr>
          <p:nvPr/>
        </p:nvSpPr>
        <p:spPr bwMode="auto">
          <a:xfrm>
            <a:off x="5837236" y="3200400"/>
            <a:ext cx="2085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be ignored</a:t>
            </a:r>
            <a:endParaRPr lang="zh-CN" altLang="en-US" sz="1000" dirty="0"/>
          </a:p>
        </p:txBody>
      </p:sp>
      <p:cxnSp>
        <p:nvCxnSpPr>
          <p:cNvPr id="78" name="直接连接符 77"/>
          <p:cNvCxnSpPr/>
          <p:nvPr/>
        </p:nvCxnSpPr>
        <p:spPr>
          <a:xfrm flipH="1">
            <a:off x="5262561" y="34178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31"/>
          <p:cNvSpPr txBox="1">
            <a:spLocks noChangeArrowheads="1"/>
          </p:cNvSpPr>
          <p:nvPr/>
        </p:nvSpPr>
        <p:spPr bwMode="auto">
          <a:xfrm>
            <a:off x="914400" y="36226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80" name="文本框 31"/>
          <p:cNvSpPr txBox="1">
            <a:spLocks noChangeArrowheads="1"/>
          </p:cNvSpPr>
          <p:nvPr/>
        </p:nvSpPr>
        <p:spPr bwMode="auto">
          <a:xfrm>
            <a:off x="923776" y="41051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sp>
        <p:nvSpPr>
          <p:cNvPr id="81" name="文本框 31"/>
          <p:cNvSpPr txBox="1">
            <a:spLocks noChangeArrowheads="1"/>
          </p:cNvSpPr>
          <p:nvPr/>
        </p:nvSpPr>
        <p:spPr bwMode="auto">
          <a:xfrm>
            <a:off x="4572001" y="446599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latin typeface="Times New Roman" panose="02020603050405020304" pitchFamily="18" charset="0"/>
                <a:ea typeface="楷体_GB2312" pitchFamily="49" charset="-122"/>
              </a:rPr>
              <a:t>SIFS time = D1 + M1 +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D1 and M1 periods are used for PHY and MAC process, which can do ED carrier sensing in parallel;</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ED carrier sensing can not be performed during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 period.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Recap: SIFS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pic>
        <p:nvPicPr>
          <p:cNvPr id="43" name="Picture 6" descr="C:\Users\l00387934\AppData\Roaming\eSpace_Desktop\UserData\l00387934\imagefiles\B2A54572-8936-4D39-A892-F34E28C93BE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699" y="3352800"/>
            <a:ext cx="62976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74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The </a:t>
            </a:r>
            <a:r>
              <a:rPr lang="en-US" altLang="zh-CN" sz="1800" dirty="0" smtClean="0"/>
              <a:t>starting time of BA2 </a:t>
            </a:r>
            <a:r>
              <a:rPr lang="en-US" altLang="zh-CN" sz="1800" dirty="0"/>
              <a:t>can not be earlier than </a:t>
            </a:r>
            <a:r>
              <a:rPr lang="en-US" altLang="zh-CN" sz="1800" dirty="0" smtClean="0"/>
              <a:t>Rx/</a:t>
            </a:r>
            <a:r>
              <a:rPr lang="en-US" altLang="zh-CN" sz="1800" dirty="0" err="1" smtClean="0"/>
              <a:t>Tx</a:t>
            </a:r>
            <a:r>
              <a:rPr lang="en-US" altLang="zh-CN" sz="1800" dirty="0" smtClean="0"/>
              <a:t> </a:t>
            </a:r>
            <a:r>
              <a:rPr lang="en-US" altLang="zh-CN" sz="1800" dirty="0"/>
              <a:t>time before TB PPDU, otherwise ED CS will be blocked in link 1;</a:t>
            </a:r>
          </a:p>
          <a:p>
            <a:pPr lvl="1">
              <a:spcBef>
                <a:spcPts val="600"/>
              </a:spcBef>
            </a:pPr>
            <a:r>
              <a:rPr lang="en-US" altLang="zh-CN" sz="1600" dirty="0"/>
              <a:t>In other words, the ending time of </a:t>
            </a:r>
            <a:r>
              <a:rPr lang="en-US" altLang="zh-CN" sz="1600" dirty="0" smtClean="0"/>
              <a:t>PPDU2 </a:t>
            </a:r>
            <a:r>
              <a:rPr lang="en-US" altLang="zh-CN" sz="1600" dirty="0"/>
              <a:t>can not be earlier than </a:t>
            </a:r>
            <a:r>
              <a:rPr lang="en-US" altLang="zh-CN" sz="1600" dirty="0" smtClean="0"/>
              <a:t>Rx/</a:t>
            </a:r>
            <a:r>
              <a:rPr lang="en-US" altLang="zh-CN" sz="1600" dirty="0" err="1" smtClean="0"/>
              <a:t>Tx</a:t>
            </a:r>
            <a:r>
              <a:rPr lang="en-US" altLang="zh-CN" sz="1600" dirty="0" smtClean="0"/>
              <a:t> </a:t>
            </a:r>
            <a:r>
              <a:rPr lang="en-US" altLang="zh-CN" sz="1600" dirty="0"/>
              <a:t>time before ending time of </a:t>
            </a:r>
            <a:r>
              <a:rPr lang="en-US" altLang="zh-CN" sz="1600" dirty="0" smtClean="0"/>
              <a:t>PPDU1</a:t>
            </a:r>
            <a:endParaRPr lang="en-US" altLang="zh-CN" sz="1600" dirty="0"/>
          </a:p>
          <a:p>
            <a:pPr>
              <a:spcBef>
                <a:spcPts val="600"/>
              </a:spcBef>
            </a:pPr>
            <a:r>
              <a:rPr lang="en-US" altLang="zh-CN" sz="1800" dirty="0"/>
              <a:t>Similar as </a:t>
            </a:r>
            <a:r>
              <a:rPr lang="en-US" altLang="zh-CN" sz="1800" dirty="0" smtClean="0"/>
              <a:t>Data/BA case</a:t>
            </a:r>
            <a:r>
              <a:rPr lang="en-US" altLang="zh-CN" sz="1800" dirty="0"/>
              <a:t>, the ending time of </a:t>
            </a:r>
            <a:r>
              <a:rPr lang="en-US" altLang="zh-CN" sz="1800" dirty="0" smtClean="0"/>
              <a:t>PPDU2 </a:t>
            </a:r>
            <a:r>
              <a:rPr lang="en-US" altLang="zh-CN" sz="1800" dirty="0"/>
              <a:t>can not be later than the ending time of </a:t>
            </a:r>
            <a:r>
              <a:rPr lang="en-US" altLang="zh-CN" sz="1800" dirty="0" smtClean="0"/>
              <a:t>PPDU1 </a:t>
            </a:r>
            <a:r>
              <a:rPr lang="en-US" altLang="zh-CN" sz="1800" dirty="0"/>
              <a:t>plus </a:t>
            </a:r>
            <a:r>
              <a:rPr lang="en-US" altLang="zh-CN" sz="1800" dirty="0" smtClean="0"/>
              <a:t>SIFS, otherwise the reception of PPDU2 will be blocked by power leakage of TB PPDU in link 1.</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5182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A margin of 10%×</a:t>
            </a:r>
            <a:r>
              <a:rPr lang="en-US" altLang="zh-CN" sz="1800" dirty="0" err="1"/>
              <a:t>aSlotTime</a:t>
            </a:r>
            <a:r>
              <a:rPr lang="en-US" altLang="zh-CN" sz="1800" dirty="0"/>
              <a:t> considers the SIFS accuracy of the IEEE 802.11-2016 </a:t>
            </a:r>
            <a:r>
              <a:rPr lang="en-US" altLang="zh-CN" sz="1800" dirty="0" smtClean="0"/>
              <a:t>spec</a:t>
            </a:r>
            <a:r>
              <a:rPr lang="en-US" altLang="zh-CN" sz="1800" dirty="0"/>
              <a:t>;</a:t>
            </a:r>
            <a:endParaRPr lang="en-US" altLang="zh-CN" sz="1800" dirty="0" smtClean="0"/>
          </a:p>
          <a:p>
            <a:pPr>
              <a:spcBef>
                <a:spcPts val="600"/>
              </a:spcBef>
            </a:pPr>
            <a:r>
              <a:rPr lang="en-US" altLang="zh-CN" sz="1800" dirty="0" smtClean="0"/>
              <a:t>Considering </a:t>
            </a:r>
            <a:r>
              <a:rPr lang="en-US" altLang="zh-CN" sz="1800" dirty="0"/>
              <a:t>the margin of 10%×</a:t>
            </a:r>
            <a:r>
              <a:rPr lang="en-US" altLang="zh-CN" sz="1800" dirty="0" err="1"/>
              <a:t>aSlotTime</a:t>
            </a:r>
            <a:r>
              <a:rPr lang="en-US" altLang="zh-CN" sz="1800" dirty="0"/>
              <a:t>, the rules </a:t>
            </a:r>
            <a:r>
              <a:rPr lang="en-US" altLang="zh-CN" sz="1800" dirty="0" smtClean="0"/>
              <a:t>will be</a:t>
            </a:r>
            <a:endParaRPr lang="en-US" altLang="zh-CN" sz="1800" dirty="0"/>
          </a:p>
          <a:p>
            <a:pPr lvl="1">
              <a:spcBef>
                <a:spcPts val="600"/>
              </a:spcBef>
            </a:pPr>
            <a:r>
              <a:rPr lang="en-US" altLang="zh-CN" sz="1600" dirty="0"/>
              <a:t>the 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smtClean="0"/>
              <a:t>aSlotTime</a:t>
            </a:r>
            <a:r>
              <a:rPr lang="en-US" altLang="zh-CN" sz="1600" dirty="0" smtClean="0"/>
              <a:t>) </a:t>
            </a:r>
            <a:r>
              <a:rPr lang="en-US" altLang="zh-CN" sz="1600" dirty="0"/>
              <a:t>before ending time of </a:t>
            </a:r>
            <a:r>
              <a:rPr lang="en-US" altLang="zh-CN" sz="1600" dirty="0" smtClean="0"/>
              <a:t>PPDU1;</a:t>
            </a:r>
            <a:endParaRPr lang="en-US" altLang="zh-CN" sz="1600" dirty="0"/>
          </a:p>
          <a:p>
            <a:pPr lvl="1">
              <a:spcBef>
                <a:spcPts val="600"/>
              </a:spcBef>
            </a:pPr>
            <a:r>
              <a:rPr lang="en-US" altLang="zh-CN" sz="1600" dirty="0"/>
              <a:t>The ending time of PPDU2 can not be later than the ending time of PPDU1 plus </a:t>
            </a:r>
            <a:r>
              <a:rPr lang="en-US" altLang="zh-CN" sz="1600" dirty="0" smtClean="0"/>
              <a:t>(SIFS- </a:t>
            </a:r>
            <a:r>
              <a:rPr lang="en-US" altLang="zh-CN" sz="1600" dirty="0"/>
              <a:t>10%×</a:t>
            </a:r>
            <a:r>
              <a:rPr lang="en-US" altLang="zh-CN" sz="1600" dirty="0" err="1" smtClean="0"/>
              <a:t>aSlotTime</a:t>
            </a:r>
            <a:r>
              <a:rPr lang="en-US" altLang="zh-CN" sz="1600" dirty="0" smtClean="0"/>
              <a:t>).</a:t>
            </a:r>
            <a:endParaRPr lang="en-US" altLang="zh-CN" sz="16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When both </a:t>
            </a:r>
            <a:r>
              <a:rPr lang="en-US" altLang="zh-CN" sz="1800" dirty="0" smtClean="0"/>
              <a:t>links </a:t>
            </a:r>
            <a:r>
              <a:rPr lang="en-US" altLang="zh-CN" sz="1800" dirty="0"/>
              <a:t>are expected to receive TB PPDUs</a:t>
            </a:r>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endParaRPr lang="en-US" altLang="zh-CN" sz="1600" dirty="0"/>
          </a:p>
          <a:p>
            <a:pPr>
              <a:spcBef>
                <a:spcPts val="600"/>
              </a:spcBef>
            </a:pPr>
            <a:r>
              <a:rPr lang="en-US" altLang="zh-CN" sz="1800" dirty="0"/>
              <a:t>Considering the margin of 10%×</a:t>
            </a:r>
            <a:r>
              <a:rPr lang="en-US" altLang="zh-CN" sz="1800" dirty="0" err="1"/>
              <a:t>aSlotTime</a:t>
            </a:r>
            <a:r>
              <a:rPr lang="en-US" altLang="zh-CN" sz="1800" dirty="0"/>
              <a:t>, the </a:t>
            </a:r>
            <a:r>
              <a:rPr lang="en-US" altLang="zh-CN" sz="1800" dirty="0" smtClean="0"/>
              <a:t>rule will be</a:t>
            </a:r>
          </a:p>
          <a:p>
            <a:pPr lvl="1">
              <a:spcBef>
                <a:spcPts val="600"/>
              </a:spcBef>
            </a:pPr>
            <a:r>
              <a:rPr lang="en-US" altLang="zh-CN" sz="1600" dirty="0" smtClean="0"/>
              <a:t>The difference between the ending times of PPDU1 and PPDU2 shall be less than or equal to (Rx/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smtClean="0"/>
              <a:t>) ;</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PPDUs in Two Links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4" name="组合 3"/>
          <p:cNvGrpSpPr/>
          <p:nvPr/>
        </p:nvGrpSpPr>
        <p:grpSpPr>
          <a:xfrm>
            <a:off x="1295400" y="4389438"/>
            <a:ext cx="6807200" cy="2087562"/>
            <a:chOff x="1270000" y="4237038"/>
            <a:chExt cx="6807200" cy="2087562"/>
          </a:xfrm>
        </p:grpSpPr>
        <p:cxnSp>
          <p:nvCxnSpPr>
            <p:cNvPr id="39" name="直接连接符 38"/>
            <p:cNvCxnSpPr/>
            <p:nvPr/>
          </p:nvCxnSpPr>
          <p:spPr>
            <a:xfrm>
              <a:off x="1957388" y="457358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206625" y="428625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41" name="矩形 40"/>
            <p:cNvSpPr/>
            <p:nvPr/>
          </p:nvSpPr>
          <p:spPr>
            <a:xfrm>
              <a:off x="5937250" y="427831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PPDU1</a:t>
              </a:r>
              <a:endParaRPr lang="zh-CN" altLang="en-US" sz="800" dirty="0">
                <a:solidFill>
                  <a:schemeClr val="tx1"/>
                </a:solidFill>
              </a:endParaRPr>
            </a:p>
          </p:txBody>
        </p:sp>
        <p:cxnSp>
          <p:nvCxnSpPr>
            <p:cNvPr id="42" name="直接连接符 41"/>
            <p:cNvCxnSpPr/>
            <p:nvPr/>
          </p:nvCxnSpPr>
          <p:spPr>
            <a:xfrm>
              <a:off x="1957388" y="5256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2559050" y="496728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44" name="矩形 43"/>
            <p:cNvSpPr/>
            <p:nvPr/>
          </p:nvSpPr>
          <p:spPr>
            <a:xfrm>
              <a:off x="5538788" y="4960938"/>
              <a:ext cx="158273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45" name="文本框 31"/>
            <p:cNvSpPr txBox="1">
              <a:spLocks noChangeArrowheads="1"/>
            </p:cNvSpPr>
            <p:nvPr/>
          </p:nvSpPr>
          <p:spPr bwMode="auto">
            <a:xfrm>
              <a:off x="5194300" y="423703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46" name="直接连接符 45"/>
            <p:cNvCxnSpPr/>
            <p:nvPr/>
          </p:nvCxnSpPr>
          <p:spPr>
            <a:xfrm>
              <a:off x="5934075" y="4624388"/>
              <a:ext cx="0" cy="1466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3"/>
            </p:cNvCxnSpPr>
            <p:nvPr/>
          </p:nvCxnSpPr>
          <p:spPr>
            <a:xfrm>
              <a:off x="4889500" y="442912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278438" y="572770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文本框 31"/>
            <p:cNvSpPr txBox="1">
              <a:spLocks noChangeArrowheads="1"/>
            </p:cNvSpPr>
            <p:nvPr/>
          </p:nvSpPr>
          <p:spPr bwMode="auto">
            <a:xfrm>
              <a:off x="5580063" y="5497513"/>
              <a:ext cx="468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50" name="矩形 49"/>
            <p:cNvSpPr/>
            <p:nvPr/>
          </p:nvSpPr>
          <p:spPr>
            <a:xfrm>
              <a:off x="5545138" y="457041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1" name="文本框 1"/>
            <p:cNvSpPr txBox="1">
              <a:spLocks noChangeArrowheads="1"/>
            </p:cNvSpPr>
            <p:nvPr/>
          </p:nvSpPr>
          <p:spPr bwMode="auto">
            <a:xfrm>
              <a:off x="5465763" y="45577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52" name="矩形 51"/>
            <p:cNvSpPr/>
            <p:nvPr/>
          </p:nvSpPr>
          <p:spPr>
            <a:xfrm>
              <a:off x="4879975" y="457835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3" name="文本框 25"/>
            <p:cNvSpPr txBox="1">
              <a:spLocks noChangeArrowheads="1"/>
            </p:cNvSpPr>
            <p:nvPr/>
          </p:nvSpPr>
          <p:spPr bwMode="auto">
            <a:xfrm>
              <a:off x="4884738" y="456565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54" name="矩形 53"/>
            <p:cNvSpPr/>
            <p:nvPr/>
          </p:nvSpPr>
          <p:spPr>
            <a:xfrm>
              <a:off x="5187950" y="45751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5" name="文本框 27"/>
            <p:cNvSpPr txBox="1">
              <a:spLocks noChangeArrowheads="1"/>
            </p:cNvSpPr>
            <p:nvPr/>
          </p:nvSpPr>
          <p:spPr bwMode="auto">
            <a:xfrm>
              <a:off x="5189538" y="457835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56" name="直接连接符 55"/>
            <p:cNvCxnSpPr/>
            <p:nvPr/>
          </p:nvCxnSpPr>
          <p:spPr>
            <a:xfrm>
              <a:off x="5537200" y="457358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946275" y="583247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3332163" y="5543550"/>
              <a:ext cx="19494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59" name="矩形 58"/>
            <p:cNvSpPr/>
            <p:nvPr/>
          </p:nvSpPr>
          <p:spPr>
            <a:xfrm>
              <a:off x="6329363" y="5537200"/>
              <a:ext cx="166528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60" name="文本框 31"/>
            <p:cNvSpPr txBox="1">
              <a:spLocks noChangeArrowheads="1"/>
            </p:cNvSpPr>
            <p:nvPr/>
          </p:nvSpPr>
          <p:spPr bwMode="auto">
            <a:xfrm>
              <a:off x="4791075" y="497681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61" name="直接连接符 60"/>
            <p:cNvCxnSpPr/>
            <p:nvPr/>
          </p:nvCxnSpPr>
          <p:spPr>
            <a:xfrm>
              <a:off x="4483100" y="517842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文本框 31"/>
            <p:cNvSpPr txBox="1">
              <a:spLocks noChangeArrowheads="1"/>
            </p:cNvSpPr>
            <p:nvPr/>
          </p:nvSpPr>
          <p:spPr bwMode="auto">
            <a:xfrm>
              <a:off x="1270000" y="4327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63" name="文本框 31"/>
            <p:cNvSpPr txBox="1">
              <a:spLocks noChangeArrowheads="1"/>
            </p:cNvSpPr>
            <p:nvPr/>
          </p:nvSpPr>
          <p:spPr bwMode="auto">
            <a:xfrm>
              <a:off x="1277938" y="497681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4" name="文本框 31"/>
            <p:cNvSpPr txBox="1">
              <a:spLocks noChangeArrowheads="1"/>
            </p:cNvSpPr>
            <p:nvPr/>
          </p:nvSpPr>
          <p:spPr bwMode="auto">
            <a:xfrm>
              <a:off x="1270000" y="56038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5" name="文本框 31"/>
            <p:cNvSpPr txBox="1">
              <a:spLocks noChangeArrowheads="1"/>
            </p:cNvSpPr>
            <p:nvPr/>
          </p:nvSpPr>
          <p:spPr bwMode="auto">
            <a:xfrm>
              <a:off x="3154363" y="596741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66" name="直接连接符 65"/>
            <p:cNvCxnSpPr>
              <a:endCxn id="65" idx="0"/>
            </p:cNvCxnSpPr>
            <p:nvPr/>
          </p:nvCxnSpPr>
          <p:spPr>
            <a:xfrm flipH="1">
              <a:off x="3824288" y="524986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981575" y="5832475"/>
              <a:ext cx="296863" cy="2873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8" name="文本框 31"/>
            <p:cNvSpPr txBox="1">
              <a:spLocks noChangeArrowheads="1"/>
            </p:cNvSpPr>
            <p:nvPr/>
          </p:nvSpPr>
          <p:spPr bwMode="auto">
            <a:xfrm>
              <a:off x="4502150" y="6076950"/>
              <a:ext cx="1225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Latest ending time</a:t>
              </a:r>
              <a:endParaRPr lang="zh-CN" altLang="en-US" sz="1000" dirty="0"/>
            </a:p>
          </p:txBody>
        </p:sp>
        <p:sp>
          <p:nvSpPr>
            <p:cNvPr id="69" name="矩形 68"/>
            <p:cNvSpPr/>
            <p:nvPr/>
          </p:nvSpPr>
          <p:spPr>
            <a:xfrm>
              <a:off x="5140325" y="5254625"/>
              <a:ext cx="396875"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0" name="文本框 36"/>
            <p:cNvSpPr txBox="1">
              <a:spLocks noChangeArrowheads="1"/>
            </p:cNvSpPr>
            <p:nvPr/>
          </p:nvSpPr>
          <p:spPr bwMode="auto">
            <a:xfrm>
              <a:off x="5060950" y="52435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1" name="矩形 70"/>
            <p:cNvSpPr/>
            <p:nvPr/>
          </p:nvSpPr>
          <p:spPr>
            <a:xfrm>
              <a:off x="4475163" y="5264150"/>
              <a:ext cx="350837"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2" name="文本框 38"/>
            <p:cNvSpPr txBox="1">
              <a:spLocks noChangeArrowheads="1"/>
            </p:cNvSpPr>
            <p:nvPr/>
          </p:nvSpPr>
          <p:spPr bwMode="auto">
            <a:xfrm>
              <a:off x="4479925" y="52514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3" name="矩形 72"/>
            <p:cNvSpPr/>
            <p:nvPr/>
          </p:nvSpPr>
          <p:spPr>
            <a:xfrm>
              <a:off x="4783138" y="52609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4" name="文本框 41"/>
            <p:cNvSpPr txBox="1">
              <a:spLocks noChangeArrowheads="1"/>
            </p:cNvSpPr>
            <p:nvPr/>
          </p:nvSpPr>
          <p:spPr bwMode="auto">
            <a:xfrm>
              <a:off x="4784725" y="52641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M1</a:t>
              </a:r>
              <a:endParaRPr lang="zh-CN" altLang="en-US" sz="1000" dirty="0"/>
            </a:p>
          </p:txBody>
        </p:sp>
        <p:sp>
          <p:nvSpPr>
            <p:cNvPr id="75" name="矩形 74"/>
            <p:cNvSpPr/>
            <p:nvPr/>
          </p:nvSpPr>
          <p:spPr>
            <a:xfrm>
              <a:off x="5930900" y="5827713"/>
              <a:ext cx="396875"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6" name="文本框 43"/>
            <p:cNvSpPr txBox="1">
              <a:spLocks noChangeArrowheads="1"/>
            </p:cNvSpPr>
            <p:nvPr/>
          </p:nvSpPr>
          <p:spPr bwMode="auto">
            <a:xfrm>
              <a:off x="5851525" y="58150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7" name="矩形 76"/>
            <p:cNvSpPr/>
            <p:nvPr/>
          </p:nvSpPr>
          <p:spPr>
            <a:xfrm>
              <a:off x="5265738" y="5835650"/>
              <a:ext cx="350837"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8" name="文本框 50"/>
            <p:cNvSpPr txBox="1">
              <a:spLocks noChangeArrowheads="1"/>
            </p:cNvSpPr>
            <p:nvPr/>
          </p:nvSpPr>
          <p:spPr bwMode="auto">
            <a:xfrm>
              <a:off x="5270500" y="58229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9" name="矩形 78"/>
            <p:cNvSpPr/>
            <p:nvPr/>
          </p:nvSpPr>
          <p:spPr>
            <a:xfrm>
              <a:off x="5573713" y="5832475"/>
              <a:ext cx="349250"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80" name="文本框 54"/>
            <p:cNvSpPr txBox="1">
              <a:spLocks noChangeArrowheads="1"/>
            </p:cNvSpPr>
            <p:nvPr/>
          </p:nvSpPr>
          <p:spPr bwMode="auto">
            <a:xfrm>
              <a:off x="5575300" y="58356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grpSp>
    </p:spTree>
    <p:extLst>
      <p:ext uri="{BB962C8B-B14F-4D97-AF65-F5344CB8AC3E}">
        <p14:creationId xmlns:p14="http://schemas.microsoft.com/office/powerpoint/2010/main" val="2191758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length of Rx/</a:t>
            </a:r>
            <a:r>
              <a:rPr lang="en-US" altLang="zh-CN" sz="1800" dirty="0" err="1" smtClean="0"/>
              <a:t>Tx</a:t>
            </a:r>
            <a:r>
              <a:rPr lang="en-US" altLang="zh-CN" sz="1800" dirty="0" smtClean="0"/>
              <a:t> duration is implementation related, how to determine it in the equations?</a:t>
            </a:r>
            <a:endParaRPr lang="en-US" altLang="zh-CN" sz="1800" dirty="0"/>
          </a:p>
          <a:p>
            <a:pPr>
              <a:spcBef>
                <a:spcPts val="600"/>
              </a:spcBef>
            </a:pPr>
            <a:r>
              <a:rPr lang="en-US" altLang="zh-CN" sz="1800" dirty="0" smtClean="0"/>
              <a:t>Opt 1: common Rx/</a:t>
            </a:r>
            <a:r>
              <a:rPr lang="en-US" altLang="zh-CN" sz="1800" dirty="0" err="1" smtClean="0"/>
              <a:t>Tx</a:t>
            </a:r>
            <a:r>
              <a:rPr lang="en-US" altLang="zh-CN" sz="1800" dirty="0" smtClean="0"/>
              <a:t> </a:t>
            </a:r>
          </a:p>
          <a:p>
            <a:pPr lvl="1">
              <a:spcBef>
                <a:spcPts val="600"/>
              </a:spcBef>
            </a:pPr>
            <a:r>
              <a:rPr lang="en-US" altLang="zh-CN" sz="1600" dirty="0" smtClean="0"/>
              <a:t>A fixed value for Rx/</a:t>
            </a:r>
            <a:r>
              <a:rPr lang="en-US" altLang="zh-CN" sz="1600" dirty="0" err="1" smtClean="0"/>
              <a:t>Tx</a:t>
            </a:r>
            <a:r>
              <a:rPr lang="en-US" altLang="zh-CN" sz="1600" dirty="0" smtClean="0"/>
              <a:t> (e.g. called Rx/Tx0) is used for all STAs, it could be defined in standard;</a:t>
            </a:r>
          </a:p>
          <a:p>
            <a:pPr>
              <a:spcBef>
                <a:spcPts val="600"/>
              </a:spcBef>
            </a:pPr>
            <a:r>
              <a:rPr lang="en-US" altLang="zh-CN" sz="1800" dirty="0" smtClean="0"/>
              <a:t>Opt 2: individual Rx/</a:t>
            </a:r>
            <a:r>
              <a:rPr lang="en-US" altLang="zh-CN" sz="1800" dirty="0" err="1" smtClean="0"/>
              <a:t>Tx</a:t>
            </a:r>
            <a:endParaRPr lang="en-US" altLang="zh-CN" sz="1800" dirty="0" smtClean="0"/>
          </a:p>
          <a:p>
            <a:pPr lvl="1">
              <a:spcBef>
                <a:spcPts val="600"/>
              </a:spcBef>
            </a:pPr>
            <a:r>
              <a:rPr lang="en-US" altLang="zh-CN" sz="1600" dirty="0" smtClean="0"/>
              <a:t>Each STA report its own Rx/</a:t>
            </a:r>
            <a:r>
              <a:rPr lang="en-US" altLang="zh-CN" sz="1600" dirty="0" err="1" smtClean="0"/>
              <a:t>Tx</a:t>
            </a:r>
            <a:r>
              <a:rPr lang="en-US" altLang="zh-CN" sz="1600" dirty="0" smtClean="0"/>
              <a:t> value to AP, e.g. report during association procedure.</a:t>
            </a:r>
          </a:p>
          <a:p>
            <a:pPr>
              <a:spcBef>
                <a:spcPts val="600"/>
              </a:spcBef>
            </a:pPr>
            <a:r>
              <a:rPr lang="en-US" altLang="zh-CN" sz="1800" dirty="0" smtClean="0"/>
              <a:t>Opt 1 is preferred.</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Rx/</a:t>
            </a:r>
            <a:r>
              <a:rPr lang="en-US" dirty="0" err="1" smtClean="0">
                <a:latin typeface="Times New Roman" panose="02020603050405020304" pitchFamily="18" charset="0"/>
              </a:rPr>
              <a:t>Tx</a:t>
            </a:r>
            <a:r>
              <a:rPr lang="en-US" dirty="0" smtClean="0">
                <a:latin typeface="Times New Roman" panose="02020603050405020304" pitchFamily="18" charset="0"/>
              </a:rPr>
              <a:t> time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182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When a TB PPDU is solicited by a frame containing a TRS control subfield, CS MU CS is not required, so the discussed alignment rules for TB PPDU is not apply to a frame containing a TRS control; </a:t>
            </a:r>
            <a:endParaRPr lang="en-US" altLang="zh-CN" sz="1800" dirty="0"/>
          </a:p>
          <a:p>
            <a:pPr>
              <a:spcBef>
                <a:spcPts val="600"/>
              </a:spcBef>
            </a:pPr>
            <a:endParaRPr lang="en-US" altLang="zh-CN" sz="1800" dirty="0" smtClean="0"/>
          </a:p>
          <a:p>
            <a:pPr>
              <a:spcBef>
                <a:spcPts val="600"/>
              </a:spcBef>
            </a:pPr>
            <a:r>
              <a:rPr lang="en-US" altLang="zh-CN" sz="1800" dirty="0" smtClean="0"/>
              <a:t>One of the conditions to response a TB PPDU frame in IEEE </a:t>
            </a:r>
            <a:r>
              <a:rPr lang="en-US" altLang="zh-CN" sz="1800" dirty="0"/>
              <a:t>802.11ax draft </a:t>
            </a:r>
            <a:r>
              <a:rPr lang="en-US" altLang="zh-CN" sz="1800" dirty="0" smtClean="0"/>
              <a:t>6.0</a:t>
            </a:r>
            <a:endParaRPr lang="en-US" altLang="zh-CN" sz="1800" dirty="0"/>
          </a:p>
          <a:p>
            <a:pPr lvl="1">
              <a:spcBef>
                <a:spcPts val="600"/>
              </a:spcBef>
            </a:pPr>
            <a:r>
              <a:rPr lang="en-US" altLang="zh-CN" sz="1800" i="1" dirty="0"/>
              <a:t>The CS Required subfield in the Trigger frame is 1 and the UL MU CS condition described </a:t>
            </a:r>
            <a:r>
              <a:rPr lang="en-US" altLang="zh-CN" sz="1800" i="1" dirty="0" smtClean="0"/>
              <a:t>in 26.5.2.5 </a:t>
            </a:r>
            <a:r>
              <a:rPr lang="en-US" altLang="zh-CN" sz="1800" i="1" dirty="0"/>
              <a:t>(UL MU CS mechanism) indicates the medium is idle, or the CS Required subfield in </a:t>
            </a:r>
            <a:r>
              <a:rPr lang="en-US" altLang="zh-CN" sz="1800" i="1" dirty="0" smtClean="0"/>
              <a:t>a Trigger </a:t>
            </a:r>
            <a:r>
              <a:rPr lang="en-US" altLang="zh-CN" sz="1800" i="1" dirty="0"/>
              <a:t>frame is 0 or </a:t>
            </a:r>
            <a:r>
              <a:rPr lang="en-US" altLang="zh-CN" sz="1800" i="1" dirty="0">
                <a:solidFill>
                  <a:srgbClr val="FF0000"/>
                </a:solidFill>
              </a:rPr>
              <a:t>the response was solicited by a frame containing a TRS Control subfield</a:t>
            </a:r>
            <a:r>
              <a:rPr lang="en-US" altLang="zh-CN" sz="1800" i="1" dirty="0"/>
              <a:t>.</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Clarification for TRS control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04183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94231</TotalTime>
  <Words>2042</Words>
  <Application>Microsoft Office PowerPoint</Application>
  <PresentationFormat>全屏显示(4:3)</PresentationFormat>
  <Paragraphs>324</Paragraphs>
  <Slides>18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Qualcomm Office Regular</vt:lpstr>
      <vt:lpstr>Qualcomm Regular</vt:lpstr>
      <vt:lpstr>楷体_GB2312</vt:lpstr>
      <vt:lpstr>宋体</vt:lpstr>
      <vt:lpstr>Arial</vt:lpstr>
      <vt:lpstr>Calibri</vt:lpstr>
      <vt:lpstr>Times New Roman</vt:lpstr>
      <vt:lpstr>802-11-Submission</vt:lpstr>
      <vt:lpstr>PPDU alignment in STR constrained multi-link</vt:lpstr>
      <vt:lpstr>Motivation</vt:lpstr>
      <vt:lpstr>Example</vt:lpstr>
      <vt:lpstr>Recap: SIFS </vt:lpstr>
      <vt:lpstr>Sync for TB PPDU in One link</vt:lpstr>
      <vt:lpstr>Sync for TB PPDU in One link</vt:lpstr>
      <vt:lpstr>Sync for TB PPDUs in Two Links</vt:lpstr>
      <vt:lpstr>Rx/Tx time</vt:lpstr>
      <vt:lpstr>Clarification for TRS control</vt:lpstr>
      <vt:lpstr>Summary of all 4 Possible Cases</vt:lpstr>
      <vt:lpstr>Straw Poll 1</vt:lpstr>
      <vt:lpstr>PowerPoint 演示文稿</vt:lpstr>
      <vt:lpstr>Summary 1</vt:lpstr>
      <vt:lpstr>Summary 2</vt:lpstr>
      <vt:lpstr>Straw Poll 2</vt:lpstr>
      <vt:lpstr>Straw Poll 3</vt:lpstr>
      <vt:lpstr>Straw Poll 4</vt:lpstr>
      <vt:lpstr>Constrained Multi-link TUA</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1983</cp:revision>
  <cp:lastPrinted>1998-02-10T13:28:06Z</cp:lastPrinted>
  <dcterms:created xsi:type="dcterms:W3CDTF">2004-12-02T14:01:45Z</dcterms:created>
  <dcterms:modified xsi:type="dcterms:W3CDTF">2020-04-17T10:04:44Z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(3)uxwrDpAZ1lh7/WRpYGmyTFc19BzijtzimYJIjlDdXuCLCld+i/S6FxF7Cnf3gp8+W8y2Q+9v
oU4xmRFgv7Zrd7uYecF2yReqYipUS5WG/Z6Q9Fs7i2otKTuHyuDfjUgJtqSD0YY93DNolp3U
QnVJj+BkUzblJIYkJwUBbxi/vPGN92OrjmGAspZA4ksZKS2xvn+HcSHIhcMeUp4ZfyZdher2
Oc0sKLHHNbTqwbVYtT</vt:lpwstr>
  </property>
  <property fmtid="{D5CDD505-2E9C-101B-9397-08002B2CF9AE}" pid="4" name="_2015_ms_pID_7253431">
    <vt:lpwstr>9sRff5640MBMmKNZnZ+S8aCmunmlI4aw1UvBaOx4i4MciUUnh6ezWr
TpHHA3wpeWQzV5/E3fDY2cxwKpmexmVpc0TaRLkfQHXXZ8y/99/kY1BprjtVWBhhRYlOszOx
Yhl8YJ4gTKFB8Hxw4LNhVT3g/9/IwkHioSIfqjm5tNncp7wn31JWN3dJyYmiGNysW1Xu6Bwk
Gy9TmuOQhWqfatquoEx++bAi1zRMiME8mU3S</vt:lpwstr>
  </property>
  <property fmtid="{D5CDD505-2E9C-101B-9397-08002B2CF9AE}" pid="5" name="_2015_ms_pID_7253432">
    <vt:lpwstr>1q2MNBfw6c/mLdMIfZoX4yU=</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1586473556</vt:lpwstr>
  </property>
</Properties>
</file>