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910" r:id="rId3"/>
    <p:sldId id="937" r:id="rId4"/>
    <p:sldId id="946" r:id="rId5"/>
    <p:sldId id="948" r:id="rId6"/>
    <p:sldId id="949" r:id="rId7"/>
    <p:sldId id="950" r:id="rId8"/>
    <p:sldId id="951" r:id="rId9"/>
    <p:sldId id="959" r:id="rId10"/>
    <p:sldId id="953" r:id="rId11"/>
    <p:sldId id="954" r:id="rId12"/>
    <p:sldId id="933" r:id="rId13"/>
    <p:sldId id="952" r:id="rId14"/>
    <p:sldId id="955" r:id="rId15"/>
    <p:sldId id="956" r:id="rId16"/>
    <p:sldId id="958" r:id="rId17"/>
    <p:sldId id="957"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75" autoAdjust="0"/>
    <p:restoredTop sz="95914" autoAdjust="0"/>
  </p:normalViewPr>
  <p:slideViewPr>
    <p:cSldViewPr>
      <p:cViewPr varScale="1">
        <p:scale>
          <a:sx n="84" d="100"/>
          <a:sy n="84" d="100"/>
        </p:scale>
        <p:origin x="1958" y="8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24111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802.11-20/0433r1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PPDU alignment in STR constrained multi-link</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2020-03-15</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1137966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a:t>
                      </a:r>
                      <a:r>
                        <a:rPr lang="en-US" sz="1100" kern="1200" dirty="0" err="1" smtClean="0">
                          <a:solidFill>
                            <a:schemeClr val="dk1"/>
                          </a:solidFill>
                          <a:latin typeface="+mn-lt"/>
                          <a:ea typeface="+mn-ea"/>
                          <a:cs typeface="+mn-cs"/>
                        </a:rPr>
                        <a:t>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a:t>
            </a:r>
            <a:r>
              <a:rPr lang="en-US" altLang="zh-CN" sz="1600" dirty="0" smtClean="0"/>
              <a:t>frame with CS Requirement subfield set to 1, </a:t>
            </a:r>
            <a:r>
              <a:rPr lang="en-US" altLang="zh-CN" sz="1600" dirty="0" smtClean="0"/>
              <a:t>then  </a:t>
            </a:r>
          </a:p>
          <a:p>
            <a:pPr lvl="1">
              <a:spcBef>
                <a:spcPts val="600"/>
              </a:spcBef>
            </a:pPr>
            <a:r>
              <a:rPr lang="en-US" altLang="zh-CN" sz="1600" dirty="0" smtClean="0"/>
              <a:t>the </a:t>
            </a:r>
            <a:r>
              <a:rPr lang="en-US" altLang="zh-CN" sz="1600" dirty="0"/>
              <a:t>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a:t>
            </a:r>
            <a:r>
              <a:rPr lang="en-US" altLang="zh-CN" sz="1600" dirty="0" smtClean="0"/>
              <a:t>frames with CS Requirement subfield set to 1,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a:t>
            </a:r>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46474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If a fixed value Rx/Tx0 is used, </a:t>
            </a:r>
            <a:r>
              <a:rPr lang="en-US" altLang="zh-CN" sz="1600" dirty="0"/>
              <a:t>10%×</a:t>
            </a:r>
            <a:r>
              <a:rPr lang="en-US" altLang="zh-CN" sz="1600" dirty="0" err="1" smtClean="0"/>
              <a:t>aSlotTime</a:t>
            </a:r>
            <a:r>
              <a:rPr lang="en-US" altLang="zh-CN" sz="1600" dirty="0" smtClean="0"/>
              <a:t> can also count into Rx/Tx0. Then the synchronization requirements will be: </a:t>
            </a:r>
          </a:p>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then</a:t>
            </a:r>
          </a:p>
          <a:p>
            <a:pPr lvl="1">
              <a:spcBef>
                <a:spcPts val="600"/>
              </a:spcBef>
            </a:pPr>
            <a:r>
              <a:rPr lang="en-US" altLang="zh-CN" sz="1600" dirty="0" smtClean="0"/>
              <a:t>the </a:t>
            </a:r>
            <a:r>
              <a:rPr lang="en-US" altLang="zh-CN" sz="1600" dirty="0"/>
              <a:t>ending time of PPDU2 can not be earlier than </a:t>
            </a:r>
            <a:r>
              <a:rPr lang="en-US" altLang="zh-CN" sz="1600" dirty="0" smtClean="0"/>
              <a:t>Rx/Tx0 </a:t>
            </a:r>
            <a:r>
              <a:rPr lang="en-US" altLang="zh-CN" sz="1600" dirty="0"/>
              <a:t>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Rx/Tx0;</a:t>
            </a:r>
            <a:endParaRPr lang="en-US" altLang="zh-CN" sz="16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68938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859712" cy="4114800"/>
          </a:xfrm>
        </p:spPr>
        <p:txBody>
          <a:bodyPr/>
          <a:lstStyle/>
          <a:p>
            <a:r>
              <a:rPr lang="en-US" sz="2000" dirty="0" smtClean="0"/>
              <a:t>Do you support to introduce synchronization rules for </a:t>
            </a:r>
            <a:r>
              <a:rPr lang="en-US" sz="2000" dirty="0" smtClean="0"/>
              <a:t>transmission of PPDUs which carry Trigger frame(s) </a:t>
            </a:r>
            <a:r>
              <a:rPr lang="en-US" sz="2000" dirty="0" smtClean="0"/>
              <a:t>in synchronous multi-link?  </a:t>
            </a:r>
            <a:endParaRPr lang="en-US" altLang="zh-CN" sz="2000" dirty="0" smtClean="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PPDU1 carries a Trigger </a:t>
            </a:r>
            <a:r>
              <a:rPr lang="en-US" altLang="zh-CN" sz="1600" dirty="0" smtClean="0"/>
              <a:t>frame with CS Required subfield set to 1, </a:t>
            </a:r>
            <a:r>
              <a:rPr lang="en-US" altLang="zh-CN" sz="1600" dirty="0" smtClean="0"/>
              <a:t>then </a:t>
            </a:r>
            <a:endParaRPr lang="en-US" altLang="zh-CN" sz="1600" dirty="0"/>
          </a:p>
          <a:p>
            <a:pPr lvl="1">
              <a:spcBef>
                <a:spcPts val="600"/>
              </a:spcBef>
            </a:pPr>
            <a:r>
              <a:rPr lang="en-US" altLang="zh-CN" sz="1600" dirty="0"/>
              <a:t>the ending time of PPDU2 can not be earlier </a:t>
            </a:r>
            <a:r>
              <a:rPr lang="en-US" altLang="zh-CN" sz="1600" dirty="0" smtClean="0"/>
              <a:t>than T1 time before </a:t>
            </a:r>
            <a:r>
              <a:rPr lang="en-US" altLang="zh-CN" sz="1600" dirty="0"/>
              <a:t>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lvl="1"/>
            <a:endParaRPr lang="en-US" sz="1600" dirty="0" smtClean="0"/>
          </a:p>
          <a:p>
            <a:pPr marL="457200" lvl="1" indent="0">
              <a:buNone/>
            </a:pPr>
            <a:r>
              <a:rPr lang="en-US" sz="1400" i="1" dirty="0" smtClean="0"/>
              <a:t>Note 1: T1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T1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557565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both PPDU1 and PPDU2 carry Trigger </a:t>
            </a:r>
            <a:r>
              <a:rPr lang="en-US" altLang="zh-CN" sz="1600" dirty="0" smtClean="0"/>
              <a:t>frames with CS Required subfield set to 1, </a:t>
            </a:r>
            <a:r>
              <a:rPr lang="en-US" altLang="zh-CN" sz="1600" dirty="0"/>
              <a:t>then  </a:t>
            </a:r>
          </a:p>
          <a:p>
            <a:pPr lvl="1">
              <a:spcBef>
                <a:spcPts val="600"/>
              </a:spcBef>
            </a:pPr>
            <a:r>
              <a:rPr lang="en-US" altLang="zh-CN" sz="1600" dirty="0"/>
              <a:t>The difference between the ending times of PPDU1 and PPDU2 shall be less than or equal to </a:t>
            </a:r>
            <a:r>
              <a:rPr lang="en-US" altLang="zh-CN" sz="1600" dirty="0" smtClean="0"/>
              <a:t>T2;</a:t>
            </a:r>
            <a:endParaRPr lang="en-US" altLang="zh-CN" sz="1600" dirty="0"/>
          </a:p>
          <a:p>
            <a:pPr lvl="1"/>
            <a:endParaRPr lang="en-US" sz="1600" dirty="0" smtClean="0"/>
          </a:p>
          <a:p>
            <a:pPr marL="457200" lvl="1" indent="0">
              <a:buNone/>
            </a:pPr>
            <a:r>
              <a:rPr lang="en-US" sz="1400" i="1" dirty="0" smtClean="0"/>
              <a:t>Note 1: T2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T2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237065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Which option do you prefer to determine the value of Rx/</a:t>
            </a:r>
            <a:r>
              <a:rPr lang="en-US" sz="2000" dirty="0" err="1" smtClean="0"/>
              <a:t>Tx</a:t>
            </a:r>
            <a:r>
              <a:rPr lang="en-US" sz="2000" dirty="0" smtClean="0"/>
              <a:t> in synchronization requirements for STR constrained multi-link?  </a:t>
            </a:r>
            <a:endParaRPr lang="en-US" altLang="zh-CN" sz="2000" dirty="0" smtClean="0"/>
          </a:p>
          <a:p>
            <a:pPr lvl="1">
              <a:spcBef>
                <a:spcPts val="600"/>
              </a:spcBef>
            </a:pPr>
            <a:r>
              <a:rPr lang="en-US" altLang="zh-CN" sz="1600" dirty="0" smtClean="0"/>
              <a:t>Opt 1: common Rx/</a:t>
            </a:r>
            <a:r>
              <a:rPr lang="en-US" altLang="zh-CN" sz="1600" dirty="0" err="1" smtClean="0"/>
              <a:t>Tx</a:t>
            </a:r>
            <a:r>
              <a:rPr lang="en-US" altLang="zh-CN" sz="1600" dirty="0" smtClean="0"/>
              <a:t> </a:t>
            </a:r>
            <a:endParaRPr lang="en-US" altLang="zh-CN" sz="1600" dirty="0"/>
          </a:p>
          <a:p>
            <a:pPr lvl="2">
              <a:spcBef>
                <a:spcPts val="600"/>
              </a:spcBef>
            </a:pPr>
            <a:r>
              <a:rPr lang="en-US" altLang="zh-CN" sz="1400" dirty="0" smtClean="0"/>
              <a:t>Define a </a:t>
            </a:r>
            <a:r>
              <a:rPr lang="en-US" altLang="zh-CN" sz="1400" dirty="0"/>
              <a:t>fixed value for </a:t>
            </a:r>
            <a:r>
              <a:rPr lang="en-US" altLang="zh-CN" sz="1400" dirty="0" smtClean="0"/>
              <a:t>Rx/</a:t>
            </a:r>
            <a:r>
              <a:rPr lang="en-US" altLang="zh-CN" sz="1400" dirty="0" err="1" smtClean="0"/>
              <a:t>Tx</a:t>
            </a:r>
            <a:r>
              <a:rPr lang="en-US" altLang="zh-CN" sz="1400" dirty="0" smtClean="0"/>
              <a:t> </a:t>
            </a:r>
            <a:r>
              <a:rPr lang="en-US" altLang="zh-CN" sz="1400" dirty="0"/>
              <a:t>(e.g. called </a:t>
            </a:r>
            <a:r>
              <a:rPr lang="en-US" altLang="zh-CN" sz="1400" dirty="0" smtClean="0"/>
              <a:t>Rx/Tx0</a:t>
            </a:r>
            <a:r>
              <a:rPr lang="en-US" altLang="zh-CN" sz="1400" dirty="0"/>
              <a:t>) </a:t>
            </a:r>
            <a:r>
              <a:rPr lang="en-US" altLang="zh-CN" sz="1400" dirty="0" smtClean="0"/>
              <a:t>for </a:t>
            </a:r>
            <a:r>
              <a:rPr lang="en-US" altLang="zh-CN" sz="1400" dirty="0"/>
              <a:t>all </a:t>
            </a:r>
            <a:r>
              <a:rPr lang="en-US" altLang="zh-CN" sz="1400" dirty="0" smtClean="0"/>
              <a:t>STAs in the standard;</a:t>
            </a:r>
            <a:endParaRPr lang="en-US" altLang="zh-CN" sz="1400" dirty="0"/>
          </a:p>
          <a:p>
            <a:pPr lvl="1">
              <a:spcBef>
                <a:spcPts val="600"/>
              </a:spcBef>
            </a:pPr>
            <a:r>
              <a:rPr lang="en-US" altLang="zh-CN" sz="1600" dirty="0" smtClean="0"/>
              <a:t>Opt 2: </a:t>
            </a:r>
            <a:r>
              <a:rPr lang="en-US" altLang="zh-CN" sz="1600" dirty="0"/>
              <a:t>individual </a:t>
            </a:r>
            <a:r>
              <a:rPr lang="en-US" altLang="zh-CN" sz="1600" dirty="0" smtClean="0"/>
              <a:t>Rx/</a:t>
            </a:r>
            <a:r>
              <a:rPr lang="en-US" altLang="zh-CN" sz="1600" dirty="0" err="1" smtClean="0"/>
              <a:t>Tx</a:t>
            </a:r>
            <a:endParaRPr lang="en-US" altLang="zh-CN" sz="1600" dirty="0"/>
          </a:p>
          <a:p>
            <a:pPr lvl="2">
              <a:spcBef>
                <a:spcPts val="600"/>
              </a:spcBef>
            </a:pPr>
            <a:r>
              <a:rPr lang="en-US" altLang="zh-CN" sz="1400" dirty="0"/>
              <a:t>Each STA </a:t>
            </a:r>
            <a:r>
              <a:rPr lang="en-US" altLang="zh-CN" sz="1400" dirty="0" smtClean="0"/>
              <a:t>reports its Rx/</a:t>
            </a:r>
            <a:r>
              <a:rPr lang="en-US" altLang="zh-CN" sz="1400" dirty="0" err="1" smtClean="0"/>
              <a:t>Tx</a:t>
            </a:r>
            <a:r>
              <a:rPr lang="en-US" altLang="zh-CN" sz="1400" dirty="0" smtClean="0"/>
              <a:t> </a:t>
            </a:r>
            <a:r>
              <a:rPr lang="en-US" altLang="zh-CN" sz="1400" dirty="0"/>
              <a:t>value to AP, e.g. report during association procedure.</a:t>
            </a:r>
          </a:p>
          <a:p>
            <a:pPr lvl="1">
              <a:spcBef>
                <a:spcPts val="600"/>
              </a:spcBef>
            </a:pPr>
            <a:r>
              <a:rPr lang="en-US" altLang="zh-CN" sz="1600" dirty="0" smtClean="0"/>
              <a:t>Other methods.</a:t>
            </a:r>
            <a:endParaRPr lang="en-US" altLang="zh-CN" sz="1600" dirty="0"/>
          </a:p>
          <a:p>
            <a:pPr lvl="1"/>
            <a:endParaRPr lang="en-US" sz="1600" dirty="0" smtClean="0"/>
          </a:p>
          <a:p>
            <a:pPr lvl="1"/>
            <a:endParaRPr lang="en-US" sz="1600" dirty="0" smtClean="0"/>
          </a:p>
          <a:p>
            <a:pPr marL="457200" lvl="1" indent="0">
              <a:buNone/>
            </a:pP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4</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36012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r>
              <a:rPr lang="en-US" altLang="en-US" smtClean="0"/>
              <a:t>March 2020</a:t>
            </a:r>
            <a:endParaRPr lang="en-GB" altLang="en-US" dirty="0"/>
          </a:p>
        </p:txBody>
      </p:sp>
      <p:sp>
        <p:nvSpPr>
          <p:cNvPr id="4" name="页脚占位符 3"/>
          <p:cNvSpPr>
            <a:spLocks noGrp="1"/>
          </p:cNvSpPr>
          <p:nvPr>
            <p:ph type="ftr" sz="quarter" idx="11"/>
          </p:nvPr>
        </p:nvSpPr>
        <p:spPr/>
        <p:txBody>
          <a:bodyPr/>
          <a:lstStyle/>
          <a:p>
            <a:pPr>
              <a:defRPr/>
            </a:pPr>
            <a:r>
              <a:rPr lang="en-GB" smtClean="0"/>
              <a:t>(</a:t>
            </a:r>
            <a:r>
              <a:rPr lang="en-US" altLang="zh-CN" smtClean="0"/>
              <a:t>Huawei</a:t>
            </a:r>
            <a:r>
              <a:rPr lang="en-GB" smtClean="0"/>
              <a:t>)</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7" name="标题 5"/>
          <p:cNvSpPr txBox="1">
            <a:spLocks/>
          </p:cNvSpPr>
          <p:nvPr/>
        </p:nvSpPr>
        <p:spPr bwMode="auto">
          <a:xfrm>
            <a:off x="458788" y="2895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Backup</a:t>
            </a:r>
            <a:endParaRPr lang="en-US" kern="0" dirty="0"/>
          </a:p>
        </p:txBody>
      </p:sp>
    </p:spTree>
    <p:extLst>
      <p:ext uri="{BB962C8B-B14F-4D97-AF65-F5344CB8AC3E}">
        <p14:creationId xmlns:p14="http://schemas.microsoft.com/office/powerpoint/2010/main" val="2148943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2200" dirty="0" smtClean="0"/>
              <a:t>So, when the AP sends to the STA a PPDU containing the </a:t>
            </a:r>
            <a:r>
              <a:rPr lang="en-US" sz="2200" dirty="0"/>
              <a:t>Trigger frame with the CS Required field set to </a:t>
            </a:r>
            <a:r>
              <a:rPr lang="en-US" sz="2200" dirty="0" smtClean="0"/>
              <a:t>1, the AP should meet the following additional requirement. </a:t>
            </a:r>
          </a:p>
          <a:p>
            <a:pPr lvl="1"/>
            <a:r>
              <a:rPr lang="en-US" sz="1800" dirty="0" smtClean="0"/>
              <a:t>The </a:t>
            </a:r>
            <a:r>
              <a:rPr lang="en-US" sz="1800" dirty="0"/>
              <a:t>time difference between the ending time of the soliciting DL PPDU that is lastly sent and the starting time of the solicited TB PPDU that is firstly sent is greater than or equal to </a:t>
            </a:r>
            <a:r>
              <a:rPr lang="en-US" sz="1800" dirty="0" err="1" smtClean="0"/>
              <a:t>aCCATime</a:t>
            </a:r>
            <a:r>
              <a:rPr lang="en-US" sz="1800" dirty="0" smtClean="0"/>
              <a:t> (TBD).</a:t>
            </a:r>
            <a:endParaRPr lang="en-US" sz="1800" dirty="0"/>
          </a:p>
          <a:p>
            <a:pPr lvl="2"/>
            <a:r>
              <a:rPr lang="en-US" sz="1600" dirty="0" err="1" smtClean="0"/>
              <a:t>aCCATime</a:t>
            </a:r>
            <a:r>
              <a:rPr lang="en-US" sz="1600" dirty="0" smtClean="0"/>
              <a:t> (e.g., 4μs, 8μs) can be predetermined in the spec. </a:t>
            </a:r>
          </a:p>
          <a:p>
            <a:pPr lvl="2"/>
            <a:r>
              <a:rPr lang="en-US" sz="1600" dirty="0" smtClean="0"/>
              <a:t>Or, each STA can signal its </a:t>
            </a:r>
            <a:r>
              <a:rPr lang="en-US" sz="1600" dirty="0" err="1" smtClean="0"/>
              <a:t>aCCATime</a:t>
            </a:r>
            <a:r>
              <a:rPr lang="en-US" sz="1600" dirty="0" smtClean="0"/>
              <a:t> requirement to the AP. </a:t>
            </a:r>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33" name="TextBox 32"/>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34" name="TextBox 33"/>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35" name="Rectangle 34"/>
          <p:cNvSpPr/>
          <p:nvPr/>
        </p:nvSpPr>
        <p:spPr>
          <a:xfrm>
            <a:off x="1346970" y="4528373"/>
            <a:ext cx="156070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 </a:t>
            </a:r>
            <a:br>
              <a:rPr lang="en-US" sz="1100" dirty="0" smtClean="0">
                <a:solidFill>
                  <a:schemeClr val="tx1"/>
                </a:solidFill>
              </a:rPr>
            </a:br>
            <a:r>
              <a:rPr lang="en-US" sz="1100" dirty="0" smtClean="0">
                <a:solidFill>
                  <a:schemeClr val="tx1"/>
                </a:solidFill>
              </a:rPr>
              <a:t>(CS Required = 1)</a:t>
            </a:r>
            <a:endParaRPr lang="en-US" sz="1100" dirty="0">
              <a:solidFill>
                <a:schemeClr val="tx1"/>
              </a:solidFill>
            </a:endParaRPr>
          </a:p>
        </p:txBody>
      </p:sp>
      <p:sp>
        <p:nvSpPr>
          <p:cNvPr id="36" name="Rectangle 35"/>
          <p:cNvSpPr/>
          <p:nvPr/>
        </p:nvSpPr>
        <p:spPr>
          <a:xfrm>
            <a:off x="2902655"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TextBox 36"/>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38" name="TextBox 37"/>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39" name="TextBox 38"/>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40" name="TextBox 39"/>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41" name="Rectangle 40"/>
          <p:cNvSpPr/>
          <p:nvPr/>
        </p:nvSpPr>
        <p:spPr>
          <a:xfrm>
            <a:off x="3776467"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2" name="Rectangle 41"/>
          <p:cNvSpPr/>
          <p:nvPr/>
        </p:nvSpPr>
        <p:spPr>
          <a:xfrm>
            <a:off x="4613054"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43" name="Rectangle 42"/>
          <p:cNvSpPr/>
          <p:nvPr/>
        </p:nvSpPr>
        <p:spPr>
          <a:xfrm>
            <a:off x="1346970" y="5617244"/>
            <a:ext cx="1858791"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a:t>
            </a:r>
          </a:p>
          <a:p>
            <a:pPr algn="ctr"/>
            <a:r>
              <a:rPr lang="en-US" sz="1100" dirty="0">
                <a:solidFill>
                  <a:schemeClr val="tx1"/>
                </a:solidFill>
              </a:rPr>
              <a:t>(CS Required = 1)</a:t>
            </a:r>
          </a:p>
        </p:txBody>
      </p:sp>
      <p:sp>
        <p:nvSpPr>
          <p:cNvPr id="44" name="Rectangle 43"/>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5" name="Rectangle 44"/>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6" name="Rectangle 45"/>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7" name="Straight Arrow Connector 46"/>
          <p:cNvCxnSpPr/>
          <p:nvPr/>
        </p:nvCxnSpPr>
        <p:spPr>
          <a:xfrm flipV="1">
            <a:off x="5205312"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867400"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5475152"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52" name="Rectangle 51"/>
          <p:cNvSpPr/>
          <p:nvPr/>
        </p:nvSpPr>
        <p:spPr>
          <a:xfrm>
            <a:off x="5879659" y="4924491"/>
            <a:ext cx="2986447"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53" name="Rectangle 52"/>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cxnSp>
        <p:nvCxnSpPr>
          <p:cNvPr id="55" name="Straight Arrow Connector 54"/>
          <p:cNvCxnSpPr/>
          <p:nvPr/>
        </p:nvCxnSpPr>
        <p:spPr>
          <a:xfrm>
            <a:off x="5471958" y="4763559"/>
            <a:ext cx="40770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5638800" y="4480607"/>
            <a:ext cx="2286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218469"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58" name="Straight Connector 57"/>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867400" y="4111275"/>
            <a:ext cx="2996791" cy="738664"/>
          </a:xfrm>
          <a:prstGeom prst="rect">
            <a:avLst/>
          </a:prstGeom>
          <a:noFill/>
          <a:ln>
            <a:solidFill>
              <a:schemeClr val="tx1"/>
            </a:solidFill>
          </a:ln>
        </p:spPr>
        <p:txBody>
          <a:bodyPr wrap="square" rtlCol="0">
            <a:spAutoFit/>
          </a:bodyPr>
          <a:lstStyle/>
          <a:p>
            <a:pPr algn="ctr"/>
            <a:r>
              <a:rPr lang="en-US" sz="1400" dirty="0"/>
              <a:t>The time difference between the last </a:t>
            </a:r>
            <a:r>
              <a:rPr lang="en-US" sz="1400" dirty="0" smtClean="0"/>
              <a:t>DL PPDU and the </a:t>
            </a:r>
            <a:r>
              <a:rPr lang="en-US" sz="1400" dirty="0"/>
              <a:t>first </a:t>
            </a:r>
            <a:r>
              <a:rPr lang="en-US" sz="1400" dirty="0" smtClean="0"/>
              <a:t>TB PPDU is </a:t>
            </a:r>
            <a:r>
              <a:rPr lang="en-US" sz="1400" dirty="0"/>
              <a:t>greater than or equal to </a:t>
            </a:r>
            <a:r>
              <a:rPr lang="en-US" sz="1400" dirty="0" err="1" smtClean="0"/>
              <a:t>aCCATime</a:t>
            </a:r>
            <a:r>
              <a:rPr lang="en-US" sz="1400" dirty="0" smtClean="0"/>
              <a:t>.</a:t>
            </a:r>
            <a:endParaRPr lang="en-US" sz="1400" dirty="0"/>
          </a:p>
        </p:txBody>
      </p:sp>
    </p:spTree>
    <p:extLst>
      <p:ext uri="{BB962C8B-B14F-4D97-AF65-F5344CB8AC3E}">
        <p14:creationId xmlns:p14="http://schemas.microsoft.com/office/powerpoint/2010/main" val="3984775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pPr>
              <a:spcBef>
                <a:spcPts val="600"/>
              </a:spcBef>
              <a:defRPr/>
            </a:pPr>
            <a:r>
              <a:rPr lang="en-US" altLang="zh-CN" sz="1800" dirty="0">
                <a:latin typeface="Times New Roman" panose="02020603050405020304" pitchFamily="18" charset="0"/>
                <a:ea typeface="楷体_GB2312" pitchFamily="49" charset="-122"/>
              </a:rPr>
              <a:t>When a MLD has STR constrain on two links, the </a:t>
            </a:r>
            <a:r>
              <a:rPr lang="en-US" altLang="zh-CN" sz="1800" dirty="0" smtClean="0">
                <a:latin typeface="Times New Roman" panose="02020603050405020304" pitchFamily="18" charset="0"/>
                <a:ea typeface="楷体_GB2312" pitchFamily="49" charset="-122"/>
              </a:rPr>
              <a:t>PPDUs </a:t>
            </a:r>
            <a:r>
              <a:rPr lang="en-US" altLang="zh-CN" sz="1800" dirty="0">
                <a:latin typeface="Times New Roman" panose="02020603050405020304" pitchFamily="18" charset="0"/>
                <a:ea typeface="楷体_GB2312" pitchFamily="49" charset="-122"/>
              </a:rPr>
              <a:t>transmitted on the two links need to </a:t>
            </a:r>
            <a:r>
              <a:rPr lang="en-US" altLang="zh-CN" sz="1800" dirty="0" smtClean="0">
                <a:latin typeface="Times New Roman" panose="02020603050405020304" pitchFamily="18" charset="0"/>
                <a:ea typeface="楷体_GB2312" pitchFamily="49" charset="-122"/>
              </a:rPr>
              <a:t>do time </a:t>
            </a:r>
            <a:r>
              <a:rPr lang="en-US" altLang="zh-CN" sz="1800" dirty="0">
                <a:latin typeface="Times New Roman" panose="02020603050405020304" pitchFamily="18" charset="0"/>
                <a:ea typeface="楷体_GB2312" pitchFamily="49" charset="-122"/>
              </a:rPr>
              <a:t>synchronization to avoid </a:t>
            </a:r>
            <a:r>
              <a:rPr lang="en-US" altLang="zh-CN" sz="1800" dirty="0" smtClean="0">
                <a:latin typeface="Times New Roman" panose="02020603050405020304" pitchFamily="18" charset="0"/>
                <a:ea typeface="楷体_GB2312" pitchFamily="49" charset="-122"/>
              </a:rPr>
              <a:t>simultaneous transmit </a:t>
            </a:r>
            <a:r>
              <a:rPr lang="en-US" altLang="zh-CN" sz="1800" dirty="0">
                <a:latin typeface="Times New Roman" panose="02020603050405020304" pitchFamily="18" charset="0"/>
                <a:ea typeface="楷体_GB2312" pitchFamily="49" charset="-122"/>
              </a:rPr>
              <a:t>and receive on different links;</a:t>
            </a:r>
          </a:p>
          <a:p>
            <a:pPr>
              <a:spcBef>
                <a:spcPts val="600"/>
              </a:spcBef>
              <a:defRPr/>
            </a:pPr>
            <a:r>
              <a:rPr lang="en-US" altLang="zh-CN" sz="1800" dirty="0" smtClean="0">
                <a:latin typeface="Times New Roman" panose="02020603050405020304" pitchFamily="18" charset="0"/>
                <a:ea typeface="楷体_GB2312" pitchFamily="49" charset="-122"/>
              </a:rPr>
              <a:t>The synchronization in Data/BA procedure is discussed in presentation 19/1305, but the sync requirements of Trigger/TB PPDU procedure hasn’t been discussed;</a:t>
            </a:r>
          </a:p>
          <a:p>
            <a:r>
              <a:rPr lang="en-US" altLang="zh-CN" sz="1800" dirty="0" smtClean="0">
                <a:latin typeface="Times New Roman" panose="02020603050405020304" pitchFamily="18" charset="0"/>
                <a:ea typeface="楷体_GB2312" pitchFamily="49" charset="-122"/>
              </a:rPr>
              <a:t>ED carrier sensing is needed before TB PPDU transmission, it is quite different from BA response which doesn’t require ED carrier sensing;</a:t>
            </a:r>
          </a:p>
          <a:p>
            <a:r>
              <a:rPr lang="en-US" altLang="zh-CN" sz="1800" dirty="0" smtClean="0">
                <a:latin typeface="Times New Roman" panose="02020603050405020304" pitchFamily="18" charset="0"/>
                <a:ea typeface="楷体_GB2312" pitchFamily="49" charset="-122"/>
              </a:rPr>
              <a:t>The sync requirements </a:t>
            </a:r>
            <a:r>
              <a:rPr lang="en-US" altLang="zh-CN" sz="1800" dirty="0">
                <a:latin typeface="Times New Roman" panose="02020603050405020304" pitchFamily="18" charset="0"/>
                <a:ea typeface="楷体_GB2312" pitchFamily="49" charset="-122"/>
              </a:rPr>
              <a:t>in Trigger/TB PPDU procedure </a:t>
            </a:r>
            <a:r>
              <a:rPr lang="en-US" altLang="zh-CN" sz="1800" dirty="0" smtClean="0">
                <a:latin typeface="Times New Roman" panose="02020603050405020304" pitchFamily="18" charset="0"/>
                <a:ea typeface="楷体_GB2312" pitchFamily="49" charset="-122"/>
              </a:rPr>
              <a:t>are discussed in this document.</a:t>
            </a:r>
            <a:endParaRPr lang="en-US" sz="1800" dirty="0">
              <a:latin typeface="Times New Roman" panose="02020603050405020304" pitchFamily="18" charset="0"/>
              <a:ea typeface="楷体_GB2312" pitchFamily="49" charset="-122"/>
            </a:endParaRPr>
          </a:p>
          <a:p>
            <a:endParaRPr lang="en-US" dirty="0" smtClean="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t>Motivation</a:t>
            </a:r>
            <a:endParaRPr lang="en-US"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1"/>
            <a:ext cx="8002587" cy="1828800"/>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cross link power leakage during SIFS doesn’t affect the BA response, but will blocks the ED carrier sensing before TB PPDU;</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Example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6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25" name="直接连接符 24"/>
          <p:cNvCxnSpPr/>
          <p:nvPr/>
        </p:nvCxnSpPr>
        <p:spPr>
          <a:xfrm>
            <a:off x="1414463" y="55864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663700" y="52990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A-MPDU1 with Trigger frame</a:t>
            </a:r>
            <a:endParaRPr lang="zh-CN" altLang="en-US" sz="800" dirty="0">
              <a:solidFill>
                <a:schemeClr val="tx1"/>
              </a:solidFill>
            </a:endParaRPr>
          </a:p>
        </p:txBody>
      </p:sp>
      <p:sp>
        <p:nvSpPr>
          <p:cNvPr id="27" name="矩形 26"/>
          <p:cNvSpPr/>
          <p:nvPr/>
        </p:nvSpPr>
        <p:spPr>
          <a:xfrm>
            <a:off x="5394325" y="52911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28" name="直接连接符 27"/>
          <p:cNvCxnSpPr/>
          <p:nvPr/>
        </p:nvCxnSpPr>
        <p:spPr>
          <a:xfrm>
            <a:off x="1414463" y="60912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990725" y="58023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30" name="矩形 29"/>
          <p:cNvSpPr/>
          <p:nvPr/>
        </p:nvSpPr>
        <p:spPr>
          <a:xfrm>
            <a:off x="5073650" y="57959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1" name="文本框 31"/>
          <p:cNvSpPr txBox="1">
            <a:spLocks noChangeArrowheads="1"/>
          </p:cNvSpPr>
          <p:nvPr/>
        </p:nvSpPr>
        <p:spPr bwMode="auto">
          <a:xfrm>
            <a:off x="4897438" y="49768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32" name="直接连接符 31"/>
          <p:cNvCxnSpPr/>
          <p:nvPr/>
        </p:nvCxnSpPr>
        <p:spPr>
          <a:xfrm>
            <a:off x="4870450" y="51403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076825" y="51323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4506913" y="57959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075238" y="58626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48225" y="52228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4506913" y="62198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572000" y="6229350"/>
            <a:ext cx="46831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9" name="直接连接符 38"/>
          <p:cNvCxnSpPr/>
          <p:nvPr/>
        </p:nvCxnSpPr>
        <p:spPr>
          <a:xfrm>
            <a:off x="5073650" y="55165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0" name="文本框 31"/>
          <p:cNvSpPr txBox="1">
            <a:spLocks noChangeArrowheads="1"/>
          </p:cNvSpPr>
          <p:nvPr/>
        </p:nvSpPr>
        <p:spPr bwMode="auto">
          <a:xfrm>
            <a:off x="5829300" y="4940300"/>
            <a:ext cx="322395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blocks the ED CS for TB PPDU</a:t>
            </a:r>
            <a:endParaRPr lang="zh-CN" altLang="en-US" sz="1000" dirty="0"/>
          </a:p>
        </p:txBody>
      </p:sp>
      <p:cxnSp>
        <p:nvCxnSpPr>
          <p:cNvPr id="41" name="直接连接符 40"/>
          <p:cNvCxnSpPr/>
          <p:nvPr/>
        </p:nvCxnSpPr>
        <p:spPr>
          <a:xfrm flipH="1">
            <a:off x="5254625" y="51577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文本框 31"/>
          <p:cNvSpPr txBox="1">
            <a:spLocks noChangeArrowheads="1"/>
          </p:cNvSpPr>
          <p:nvPr/>
        </p:nvSpPr>
        <p:spPr bwMode="auto">
          <a:xfrm>
            <a:off x="906464" y="53625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43" name="文本框 31"/>
          <p:cNvSpPr txBox="1">
            <a:spLocks noChangeArrowheads="1"/>
          </p:cNvSpPr>
          <p:nvPr/>
        </p:nvSpPr>
        <p:spPr bwMode="auto">
          <a:xfrm>
            <a:off x="915840" y="58450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cxnSp>
        <p:nvCxnSpPr>
          <p:cNvPr id="45" name="直接连接符 44"/>
          <p:cNvCxnSpPr/>
          <p:nvPr/>
        </p:nvCxnSpPr>
        <p:spPr>
          <a:xfrm>
            <a:off x="1422399" y="38465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1671636" y="35591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A-MPDU1</a:t>
            </a:r>
            <a:endParaRPr lang="zh-CN" altLang="en-US" sz="800" dirty="0">
              <a:solidFill>
                <a:schemeClr val="tx1"/>
              </a:solidFill>
            </a:endParaRPr>
          </a:p>
        </p:txBody>
      </p:sp>
      <p:sp>
        <p:nvSpPr>
          <p:cNvPr id="48" name="矩形 47"/>
          <p:cNvSpPr/>
          <p:nvPr/>
        </p:nvSpPr>
        <p:spPr>
          <a:xfrm>
            <a:off x="5402261" y="35512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BA</a:t>
            </a:r>
            <a:endParaRPr lang="zh-CN" altLang="en-US" sz="800" dirty="0">
              <a:solidFill>
                <a:schemeClr val="tx1"/>
              </a:solidFill>
            </a:endParaRPr>
          </a:p>
        </p:txBody>
      </p:sp>
      <p:cxnSp>
        <p:nvCxnSpPr>
          <p:cNvPr id="50" name="直接连接符 49"/>
          <p:cNvCxnSpPr/>
          <p:nvPr/>
        </p:nvCxnSpPr>
        <p:spPr>
          <a:xfrm>
            <a:off x="1422399" y="43513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1998661" y="40624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68" name="矩形 67"/>
          <p:cNvSpPr/>
          <p:nvPr/>
        </p:nvSpPr>
        <p:spPr>
          <a:xfrm>
            <a:off x="5081586" y="40560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69" name="文本框 31"/>
          <p:cNvSpPr txBox="1">
            <a:spLocks noChangeArrowheads="1"/>
          </p:cNvSpPr>
          <p:nvPr/>
        </p:nvSpPr>
        <p:spPr bwMode="auto">
          <a:xfrm>
            <a:off x="4905374" y="32369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70" name="直接连接符 69"/>
          <p:cNvCxnSpPr/>
          <p:nvPr/>
        </p:nvCxnSpPr>
        <p:spPr>
          <a:xfrm>
            <a:off x="4878386" y="34004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5084761" y="33924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4514849" y="40560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083174" y="41227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4856161" y="34829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4514849" y="44799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5081586" y="37766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7" name="文本框 31"/>
          <p:cNvSpPr txBox="1">
            <a:spLocks noChangeArrowheads="1"/>
          </p:cNvSpPr>
          <p:nvPr/>
        </p:nvSpPr>
        <p:spPr bwMode="auto">
          <a:xfrm>
            <a:off x="5837236" y="3200400"/>
            <a:ext cx="20858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be ignored</a:t>
            </a:r>
            <a:endParaRPr lang="zh-CN" altLang="en-US" sz="1000" dirty="0"/>
          </a:p>
        </p:txBody>
      </p:sp>
      <p:cxnSp>
        <p:nvCxnSpPr>
          <p:cNvPr id="78" name="直接连接符 77"/>
          <p:cNvCxnSpPr/>
          <p:nvPr/>
        </p:nvCxnSpPr>
        <p:spPr>
          <a:xfrm flipH="1">
            <a:off x="5262561" y="34178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文本框 31"/>
          <p:cNvSpPr txBox="1">
            <a:spLocks noChangeArrowheads="1"/>
          </p:cNvSpPr>
          <p:nvPr/>
        </p:nvSpPr>
        <p:spPr bwMode="auto">
          <a:xfrm>
            <a:off x="914400" y="36226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80" name="文本框 31"/>
          <p:cNvSpPr txBox="1">
            <a:spLocks noChangeArrowheads="1"/>
          </p:cNvSpPr>
          <p:nvPr/>
        </p:nvSpPr>
        <p:spPr bwMode="auto">
          <a:xfrm>
            <a:off x="923776" y="41051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sp>
        <p:nvSpPr>
          <p:cNvPr id="81" name="文本框 31"/>
          <p:cNvSpPr txBox="1">
            <a:spLocks noChangeArrowheads="1"/>
          </p:cNvSpPr>
          <p:nvPr/>
        </p:nvSpPr>
        <p:spPr bwMode="auto">
          <a:xfrm>
            <a:off x="4572001" y="446599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latin typeface="Times New Roman" panose="02020603050405020304" pitchFamily="18" charset="0"/>
                <a:ea typeface="楷体_GB2312" pitchFamily="49" charset="-122"/>
              </a:rPr>
              <a:t>SIFS time = D1 + M1 +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D1 and M1 periods are used for PHY and MAC process, which can do ED carrier sensing in parallel;</a:t>
            </a: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ED carrier sensing can not be performed during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 period. </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Recap: SIFS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pic>
        <p:nvPicPr>
          <p:cNvPr id="43" name="Picture 6" descr="C:\Users\l00387934\AppData\Roaming\eSpace_Desktop\UserData\l00387934\imagefiles\B2A54572-8936-4D39-A892-F34E28C93BE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699" y="3352800"/>
            <a:ext cx="6297612"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74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The </a:t>
            </a:r>
            <a:r>
              <a:rPr lang="en-US" altLang="zh-CN" sz="1800" dirty="0" smtClean="0"/>
              <a:t>starting time of BA2 </a:t>
            </a:r>
            <a:r>
              <a:rPr lang="en-US" altLang="zh-CN" sz="1800" dirty="0"/>
              <a:t>can not be earlier than </a:t>
            </a:r>
            <a:r>
              <a:rPr lang="en-US" altLang="zh-CN" sz="1800" dirty="0" smtClean="0"/>
              <a:t>Rx/</a:t>
            </a:r>
            <a:r>
              <a:rPr lang="en-US" altLang="zh-CN" sz="1800" dirty="0" err="1" smtClean="0"/>
              <a:t>Tx</a:t>
            </a:r>
            <a:r>
              <a:rPr lang="en-US" altLang="zh-CN" sz="1800" dirty="0" smtClean="0"/>
              <a:t> </a:t>
            </a:r>
            <a:r>
              <a:rPr lang="en-US" altLang="zh-CN" sz="1800" dirty="0"/>
              <a:t>time before TB PPDU, otherwise ED CS will be blocked in link 1;</a:t>
            </a:r>
          </a:p>
          <a:p>
            <a:pPr lvl="1">
              <a:spcBef>
                <a:spcPts val="600"/>
              </a:spcBef>
            </a:pPr>
            <a:r>
              <a:rPr lang="en-US" altLang="zh-CN" sz="1600" dirty="0"/>
              <a:t>In other words, the ending time of </a:t>
            </a:r>
            <a:r>
              <a:rPr lang="en-US" altLang="zh-CN" sz="1600" dirty="0" smtClean="0"/>
              <a:t>PPDU2 </a:t>
            </a:r>
            <a:r>
              <a:rPr lang="en-US" altLang="zh-CN" sz="1600" dirty="0"/>
              <a:t>can not be earlier than </a:t>
            </a:r>
            <a:r>
              <a:rPr lang="en-US" altLang="zh-CN" sz="1600" dirty="0" smtClean="0"/>
              <a:t>Rx/</a:t>
            </a:r>
            <a:r>
              <a:rPr lang="en-US" altLang="zh-CN" sz="1600" dirty="0" err="1" smtClean="0"/>
              <a:t>Tx</a:t>
            </a:r>
            <a:r>
              <a:rPr lang="en-US" altLang="zh-CN" sz="1600" dirty="0" smtClean="0"/>
              <a:t> </a:t>
            </a:r>
            <a:r>
              <a:rPr lang="en-US" altLang="zh-CN" sz="1600" dirty="0"/>
              <a:t>time before ending time of </a:t>
            </a:r>
            <a:r>
              <a:rPr lang="en-US" altLang="zh-CN" sz="1600" dirty="0" smtClean="0"/>
              <a:t>PPDU1</a:t>
            </a:r>
            <a:endParaRPr lang="en-US" altLang="zh-CN" sz="1600" dirty="0"/>
          </a:p>
          <a:p>
            <a:pPr>
              <a:spcBef>
                <a:spcPts val="600"/>
              </a:spcBef>
            </a:pPr>
            <a:r>
              <a:rPr lang="en-US" altLang="zh-CN" sz="1800" dirty="0"/>
              <a:t>Similar as </a:t>
            </a:r>
            <a:r>
              <a:rPr lang="en-US" altLang="zh-CN" sz="1800" dirty="0" smtClean="0"/>
              <a:t>Data/BA case</a:t>
            </a:r>
            <a:r>
              <a:rPr lang="en-US" altLang="zh-CN" sz="1800" dirty="0"/>
              <a:t>, the ending time of </a:t>
            </a:r>
            <a:r>
              <a:rPr lang="en-US" altLang="zh-CN" sz="1800" dirty="0" smtClean="0"/>
              <a:t>PPDU2 </a:t>
            </a:r>
            <a:r>
              <a:rPr lang="en-US" altLang="zh-CN" sz="1800" dirty="0"/>
              <a:t>can not be later than the ending time of </a:t>
            </a:r>
            <a:r>
              <a:rPr lang="en-US" altLang="zh-CN" sz="1800" dirty="0" smtClean="0"/>
              <a:t>PPDU1 </a:t>
            </a:r>
            <a:r>
              <a:rPr lang="en-US" altLang="zh-CN" sz="1800" dirty="0"/>
              <a:t>plus </a:t>
            </a:r>
            <a:r>
              <a:rPr lang="en-US" altLang="zh-CN" sz="1800" dirty="0" smtClean="0"/>
              <a:t>SIFS, otherwise the reception of PPDU2 will be blocked by power leakage of TB PPDU in link 1.</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51826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A margin of 10%×</a:t>
            </a:r>
            <a:r>
              <a:rPr lang="en-US" altLang="zh-CN" sz="1800" dirty="0" err="1"/>
              <a:t>aSlotTime</a:t>
            </a:r>
            <a:r>
              <a:rPr lang="en-US" altLang="zh-CN" sz="1800" dirty="0"/>
              <a:t> considers the SIFS accuracy of the IEEE 802.11-2016 </a:t>
            </a:r>
            <a:r>
              <a:rPr lang="en-US" altLang="zh-CN" sz="1800" dirty="0" smtClean="0"/>
              <a:t>spec</a:t>
            </a:r>
            <a:r>
              <a:rPr lang="en-US" altLang="zh-CN" sz="1800" dirty="0"/>
              <a:t>;</a:t>
            </a:r>
            <a:endParaRPr lang="en-US" altLang="zh-CN" sz="1800" dirty="0" smtClean="0"/>
          </a:p>
          <a:p>
            <a:pPr>
              <a:spcBef>
                <a:spcPts val="600"/>
              </a:spcBef>
            </a:pPr>
            <a:r>
              <a:rPr lang="en-US" altLang="zh-CN" sz="1800" dirty="0" smtClean="0"/>
              <a:t>Considering </a:t>
            </a:r>
            <a:r>
              <a:rPr lang="en-US" altLang="zh-CN" sz="1800" dirty="0"/>
              <a:t>the margin of 10%×</a:t>
            </a:r>
            <a:r>
              <a:rPr lang="en-US" altLang="zh-CN" sz="1800" dirty="0" err="1"/>
              <a:t>aSlotTime</a:t>
            </a:r>
            <a:r>
              <a:rPr lang="en-US" altLang="zh-CN" sz="1800" dirty="0"/>
              <a:t>, the rules </a:t>
            </a:r>
            <a:r>
              <a:rPr lang="en-US" altLang="zh-CN" sz="1800" dirty="0" smtClean="0"/>
              <a:t>will be</a:t>
            </a:r>
            <a:endParaRPr lang="en-US" altLang="zh-CN" sz="1800" dirty="0"/>
          </a:p>
          <a:p>
            <a:pPr lvl="1">
              <a:spcBef>
                <a:spcPts val="600"/>
              </a:spcBef>
            </a:pPr>
            <a:r>
              <a:rPr lang="en-US" altLang="zh-CN" sz="1600" dirty="0"/>
              <a:t>the 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smtClean="0"/>
              <a:t>aSlotTime</a:t>
            </a:r>
            <a:r>
              <a:rPr lang="en-US" altLang="zh-CN" sz="1600" dirty="0" smtClean="0"/>
              <a:t>) </a:t>
            </a:r>
            <a:r>
              <a:rPr lang="en-US" altLang="zh-CN" sz="1600" dirty="0"/>
              <a:t>before ending time of </a:t>
            </a:r>
            <a:r>
              <a:rPr lang="en-US" altLang="zh-CN" sz="1600" dirty="0" smtClean="0"/>
              <a:t>PPDU1;</a:t>
            </a:r>
            <a:endParaRPr lang="en-US" altLang="zh-CN" sz="1600" dirty="0"/>
          </a:p>
          <a:p>
            <a:pPr lvl="1">
              <a:spcBef>
                <a:spcPts val="600"/>
              </a:spcBef>
            </a:pPr>
            <a:r>
              <a:rPr lang="en-US" altLang="zh-CN" sz="1600" dirty="0"/>
              <a:t>The ending time of PPDU2 can not be later than the ending time of PPDU1 plus </a:t>
            </a:r>
            <a:r>
              <a:rPr lang="en-US" altLang="zh-CN" sz="1600" dirty="0" smtClean="0"/>
              <a:t>(SIFS- </a:t>
            </a:r>
            <a:r>
              <a:rPr lang="en-US" altLang="zh-CN" sz="1600" dirty="0"/>
              <a:t>10%×</a:t>
            </a:r>
            <a:r>
              <a:rPr lang="en-US" altLang="zh-CN" sz="1600" dirty="0" err="1" smtClean="0"/>
              <a:t>aSlotTime</a:t>
            </a:r>
            <a:r>
              <a:rPr lang="en-US" altLang="zh-CN" sz="1600" dirty="0" smtClean="0"/>
              <a:t>).</a:t>
            </a:r>
            <a:endParaRPr lang="en-US" altLang="zh-CN" sz="16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When both </a:t>
            </a:r>
            <a:r>
              <a:rPr lang="en-US" altLang="zh-CN" sz="1800" dirty="0" smtClean="0"/>
              <a:t>links </a:t>
            </a:r>
            <a:r>
              <a:rPr lang="en-US" altLang="zh-CN" sz="1800" dirty="0"/>
              <a:t>are expected to receive TB PPDUs</a:t>
            </a:r>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endParaRPr lang="en-US" altLang="zh-CN" sz="1600" dirty="0"/>
          </a:p>
          <a:p>
            <a:pPr>
              <a:spcBef>
                <a:spcPts val="600"/>
              </a:spcBef>
            </a:pPr>
            <a:r>
              <a:rPr lang="en-US" altLang="zh-CN" sz="1800" dirty="0"/>
              <a:t>Considering the margin of 10%×</a:t>
            </a:r>
            <a:r>
              <a:rPr lang="en-US" altLang="zh-CN" sz="1800" dirty="0" err="1"/>
              <a:t>aSlotTime</a:t>
            </a:r>
            <a:r>
              <a:rPr lang="en-US" altLang="zh-CN" sz="1800" dirty="0"/>
              <a:t>, the </a:t>
            </a:r>
            <a:r>
              <a:rPr lang="en-US" altLang="zh-CN" sz="1800" dirty="0" smtClean="0"/>
              <a:t>rule will be</a:t>
            </a:r>
          </a:p>
          <a:p>
            <a:pPr lvl="1">
              <a:spcBef>
                <a:spcPts val="600"/>
              </a:spcBef>
            </a:pPr>
            <a:r>
              <a:rPr lang="en-US" altLang="zh-CN" sz="1600" dirty="0" smtClean="0"/>
              <a:t>The difference between the ending times of PPDU1 and PPDU2 shall be less than or equal to (Rx/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smtClean="0"/>
              <a:t>) ;</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PPDUs in Two Links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4" name="组合 3"/>
          <p:cNvGrpSpPr/>
          <p:nvPr/>
        </p:nvGrpSpPr>
        <p:grpSpPr>
          <a:xfrm>
            <a:off x="1295400" y="4389438"/>
            <a:ext cx="6807200" cy="2087562"/>
            <a:chOff x="1270000" y="4237038"/>
            <a:chExt cx="6807200" cy="2087562"/>
          </a:xfrm>
        </p:grpSpPr>
        <p:cxnSp>
          <p:nvCxnSpPr>
            <p:cNvPr id="39" name="直接连接符 38"/>
            <p:cNvCxnSpPr/>
            <p:nvPr/>
          </p:nvCxnSpPr>
          <p:spPr>
            <a:xfrm>
              <a:off x="1957388" y="457358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2206625" y="428625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41" name="矩形 40"/>
            <p:cNvSpPr/>
            <p:nvPr/>
          </p:nvSpPr>
          <p:spPr>
            <a:xfrm>
              <a:off x="5937250" y="427831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PPDU1</a:t>
              </a:r>
              <a:endParaRPr lang="zh-CN" altLang="en-US" sz="800" dirty="0">
                <a:solidFill>
                  <a:schemeClr val="tx1"/>
                </a:solidFill>
              </a:endParaRPr>
            </a:p>
          </p:txBody>
        </p:sp>
        <p:cxnSp>
          <p:nvCxnSpPr>
            <p:cNvPr id="42" name="直接连接符 41"/>
            <p:cNvCxnSpPr/>
            <p:nvPr/>
          </p:nvCxnSpPr>
          <p:spPr>
            <a:xfrm>
              <a:off x="1957388" y="5256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2559050" y="496728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44" name="矩形 43"/>
            <p:cNvSpPr/>
            <p:nvPr/>
          </p:nvSpPr>
          <p:spPr>
            <a:xfrm>
              <a:off x="5538788" y="4960938"/>
              <a:ext cx="158273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45" name="文本框 31"/>
            <p:cNvSpPr txBox="1">
              <a:spLocks noChangeArrowheads="1"/>
            </p:cNvSpPr>
            <p:nvPr/>
          </p:nvSpPr>
          <p:spPr bwMode="auto">
            <a:xfrm>
              <a:off x="5194300" y="423703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46" name="直接连接符 45"/>
            <p:cNvCxnSpPr/>
            <p:nvPr/>
          </p:nvCxnSpPr>
          <p:spPr>
            <a:xfrm>
              <a:off x="5934075" y="4624388"/>
              <a:ext cx="0" cy="146685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40" idx="3"/>
            </p:cNvCxnSpPr>
            <p:nvPr/>
          </p:nvCxnSpPr>
          <p:spPr>
            <a:xfrm>
              <a:off x="4889500" y="442912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278438" y="572770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9" name="文本框 31"/>
            <p:cNvSpPr txBox="1">
              <a:spLocks noChangeArrowheads="1"/>
            </p:cNvSpPr>
            <p:nvPr/>
          </p:nvSpPr>
          <p:spPr bwMode="auto">
            <a:xfrm>
              <a:off x="5580063" y="5497513"/>
              <a:ext cx="4683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50" name="矩形 49"/>
            <p:cNvSpPr/>
            <p:nvPr/>
          </p:nvSpPr>
          <p:spPr>
            <a:xfrm>
              <a:off x="5545138" y="457041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1" name="文本框 1"/>
            <p:cNvSpPr txBox="1">
              <a:spLocks noChangeArrowheads="1"/>
            </p:cNvSpPr>
            <p:nvPr/>
          </p:nvSpPr>
          <p:spPr bwMode="auto">
            <a:xfrm>
              <a:off x="5465763" y="45577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52" name="矩形 51"/>
            <p:cNvSpPr/>
            <p:nvPr/>
          </p:nvSpPr>
          <p:spPr>
            <a:xfrm>
              <a:off x="4879975" y="457835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3" name="文本框 25"/>
            <p:cNvSpPr txBox="1">
              <a:spLocks noChangeArrowheads="1"/>
            </p:cNvSpPr>
            <p:nvPr/>
          </p:nvSpPr>
          <p:spPr bwMode="auto">
            <a:xfrm>
              <a:off x="4884738" y="456565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54" name="矩形 53"/>
            <p:cNvSpPr/>
            <p:nvPr/>
          </p:nvSpPr>
          <p:spPr>
            <a:xfrm>
              <a:off x="5187950" y="45751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5" name="文本框 27"/>
            <p:cNvSpPr txBox="1">
              <a:spLocks noChangeArrowheads="1"/>
            </p:cNvSpPr>
            <p:nvPr/>
          </p:nvSpPr>
          <p:spPr bwMode="auto">
            <a:xfrm>
              <a:off x="5189538" y="457835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56" name="直接连接符 55"/>
            <p:cNvCxnSpPr/>
            <p:nvPr/>
          </p:nvCxnSpPr>
          <p:spPr>
            <a:xfrm>
              <a:off x="5537200" y="457358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1946275" y="583247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3332163" y="5543550"/>
              <a:ext cx="19494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59" name="矩形 58"/>
            <p:cNvSpPr/>
            <p:nvPr/>
          </p:nvSpPr>
          <p:spPr>
            <a:xfrm>
              <a:off x="6329363" y="5537200"/>
              <a:ext cx="166528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60" name="文本框 31"/>
            <p:cNvSpPr txBox="1">
              <a:spLocks noChangeArrowheads="1"/>
            </p:cNvSpPr>
            <p:nvPr/>
          </p:nvSpPr>
          <p:spPr bwMode="auto">
            <a:xfrm>
              <a:off x="4791075" y="497681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61" name="直接连接符 60"/>
            <p:cNvCxnSpPr/>
            <p:nvPr/>
          </p:nvCxnSpPr>
          <p:spPr>
            <a:xfrm>
              <a:off x="4483100" y="517842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文本框 31"/>
            <p:cNvSpPr txBox="1">
              <a:spLocks noChangeArrowheads="1"/>
            </p:cNvSpPr>
            <p:nvPr/>
          </p:nvSpPr>
          <p:spPr bwMode="auto">
            <a:xfrm>
              <a:off x="1270000" y="4327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63" name="文本框 31"/>
            <p:cNvSpPr txBox="1">
              <a:spLocks noChangeArrowheads="1"/>
            </p:cNvSpPr>
            <p:nvPr/>
          </p:nvSpPr>
          <p:spPr bwMode="auto">
            <a:xfrm>
              <a:off x="1277938" y="497681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4" name="文本框 31"/>
            <p:cNvSpPr txBox="1">
              <a:spLocks noChangeArrowheads="1"/>
            </p:cNvSpPr>
            <p:nvPr/>
          </p:nvSpPr>
          <p:spPr bwMode="auto">
            <a:xfrm>
              <a:off x="1270000" y="56038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5" name="文本框 31"/>
            <p:cNvSpPr txBox="1">
              <a:spLocks noChangeArrowheads="1"/>
            </p:cNvSpPr>
            <p:nvPr/>
          </p:nvSpPr>
          <p:spPr bwMode="auto">
            <a:xfrm>
              <a:off x="3154363" y="596741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66" name="直接连接符 65"/>
            <p:cNvCxnSpPr>
              <a:endCxn id="65" idx="0"/>
            </p:cNvCxnSpPr>
            <p:nvPr/>
          </p:nvCxnSpPr>
          <p:spPr>
            <a:xfrm flipH="1">
              <a:off x="3824288" y="524986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H="1">
              <a:off x="4981575" y="5832475"/>
              <a:ext cx="296863" cy="2873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8" name="文本框 31"/>
            <p:cNvSpPr txBox="1">
              <a:spLocks noChangeArrowheads="1"/>
            </p:cNvSpPr>
            <p:nvPr/>
          </p:nvSpPr>
          <p:spPr bwMode="auto">
            <a:xfrm>
              <a:off x="4502150" y="6076950"/>
              <a:ext cx="1225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Latest ending time</a:t>
              </a:r>
              <a:endParaRPr lang="zh-CN" altLang="en-US" sz="1000" dirty="0"/>
            </a:p>
          </p:txBody>
        </p:sp>
        <p:sp>
          <p:nvSpPr>
            <p:cNvPr id="69" name="矩形 68"/>
            <p:cNvSpPr/>
            <p:nvPr/>
          </p:nvSpPr>
          <p:spPr>
            <a:xfrm>
              <a:off x="5140325" y="5254625"/>
              <a:ext cx="396875"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0" name="文本框 36"/>
            <p:cNvSpPr txBox="1">
              <a:spLocks noChangeArrowheads="1"/>
            </p:cNvSpPr>
            <p:nvPr/>
          </p:nvSpPr>
          <p:spPr bwMode="auto">
            <a:xfrm>
              <a:off x="5060950" y="52435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1" name="矩形 70"/>
            <p:cNvSpPr/>
            <p:nvPr/>
          </p:nvSpPr>
          <p:spPr>
            <a:xfrm>
              <a:off x="4475163" y="5264150"/>
              <a:ext cx="350837"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2" name="文本框 38"/>
            <p:cNvSpPr txBox="1">
              <a:spLocks noChangeArrowheads="1"/>
            </p:cNvSpPr>
            <p:nvPr/>
          </p:nvSpPr>
          <p:spPr bwMode="auto">
            <a:xfrm>
              <a:off x="4479925" y="52514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3" name="矩形 72"/>
            <p:cNvSpPr/>
            <p:nvPr/>
          </p:nvSpPr>
          <p:spPr>
            <a:xfrm>
              <a:off x="4783138" y="52609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4" name="文本框 41"/>
            <p:cNvSpPr txBox="1">
              <a:spLocks noChangeArrowheads="1"/>
            </p:cNvSpPr>
            <p:nvPr/>
          </p:nvSpPr>
          <p:spPr bwMode="auto">
            <a:xfrm>
              <a:off x="4784725" y="52641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M1</a:t>
              </a:r>
              <a:endParaRPr lang="zh-CN" altLang="en-US" sz="1000" dirty="0"/>
            </a:p>
          </p:txBody>
        </p:sp>
        <p:sp>
          <p:nvSpPr>
            <p:cNvPr id="75" name="矩形 74"/>
            <p:cNvSpPr/>
            <p:nvPr/>
          </p:nvSpPr>
          <p:spPr>
            <a:xfrm>
              <a:off x="5930900" y="5827713"/>
              <a:ext cx="396875"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6" name="文本框 43"/>
            <p:cNvSpPr txBox="1">
              <a:spLocks noChangeArrowheads="1"/>
            </p:cNvSpPr>
            <p:nvPr/>
          </p:nvSpPr>
          <p:spPr bwMode="auto">
            <a:xfrm>
              <a:off x="5851525" y="58150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7" name="矩形 76"/>
            <p:cNvSpPr/>
            <p:nvPr/>
          </p:nvSpPr>
          <p:spPr>
            <a:xfrm>
              <a:off x="5265738" y="5835650"/>
              <a:ext cx="350837"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8" name="文本框 50"/>
            <p:cNvSpPr txBox="1">
              <a:spLocks noChangeArrowheads="1"/>
            </p:cNvSpPr>
            <p:nvPr/>
          </p:nvSpPr>
          <p:spPr bwMode="auto">
            <a:xfrm>
              <a:off x="5270500" y="58229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9" name="矩形 78"/>
            <p:cNvSpPr/>
            <p:nvPr/>
          </p:nvSpPr>
          <p:spPr>
            <a:xfrm>
              <a:off x="5573713" y="5832475"/>
              <a:ext cx="349250"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80" name="文本框 54"/>
            <p:cNvSpPr txBox="1">
              <a:spLocks noChangeArrowheads="1"/>
            </p:cNvSpPr>
            <p:nvPr/>
          </p:nvSpPr>
          <p:spPr bwMode="auto">
            <a:xfrm>
              <a:off x="5575300" y="58356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grpSp>
    </p:spTree>
    <p:extLst>
      <p:ext uri="{BB962C8B-B14F-4D97-AF65-F5344CB8AC3E}">
        <p14:creationId xmlns:p14="http://schemas.microsoft.com/office/powerpoint/2010/main" val="2191758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The length of Rx/</a:t>
            </a:r>
            <a:r>
              <a:rPr lang="en-US" altLang="zh-CN" sz="1800" dirty="0" err="1" smtClean="0"/>
              <a:t>Tx</a:t>
            </a:r>
            <a:r>
              <a:rPr lang="en-US" altLang="zh-CN" sz="1800" dirty="0" smtClean="0"/>
              <a:t> duration is implementation related, how to determine it in the equations?</a:t>
            </a:r>
            <a:endParaRPr lang="en-US" altLang="zh-CN" sz="1800" dirty="0"/>
          </a:p>
          <a:p>
            <a:pPr>
              <a:spcBef>
                <a:spcPts val="600"/>
              </a:spcBef>
            </a:pPr>
            <a:r>
              <a:rPr lang="en-US" altLang="zh-CN" sz="1800" dirty="0" smtClean="0"/>
              <a:t>Opt 1: common Rx/</a:t>
            </a:r>
            <a:r>
              <a:rPr lang="en-US" altLang="zh-CN" sz="1800" dirty="0" err="1" smtClean="0"/>
              <a:t>Tx</a:t>
            </a:r>
            <a:r>
              <a:rPr lang="en-US" altLang="zh-CN" sz="1800" dirty="0" smtClean="0"/>
              <a:t> </a:t>
            </a:r>
          </a:p>
          <a:p>
            <a:pPr lvl="1">
              <a:spcBef>
                <a:spcPts val="600"/>
              </a:spcBef>
            </a:pPr>
            <a:r>
              <a:rPr lang="en-US" altLang="zh-CN" sz="1600" dirty="0" smtClean="0"/>
              <a:t>A fixed value for Rx/</a:t>
            </a:r>
            <a:r>
              <a:rPr lang="en-US" altLang="zh-CN" sz="1600" dirty="0" err="1" smtClean="0"/>
              <a:t>Tx</a:t>
            </a:r>
            <a:r>
              <a:rPr lang="en-US" altLang="zh-CN" sz="1600" dirty="0" smtClean="0"/>
              <a:t> (e.g. called Rx/Tx0) is used for all STAs, it could be defined in standard;</a:t>
            </a:r>
          </a:p>
          <a:p>
            <a:pPr>
              <a:spcBef>
                <a:spcPts val="600"/>
              </a:spcBef>
            </a:pPr>
            <a:r>
              <a:rPr lang="en-US" altLang="zh-CN" sz="1800" dirty="0" smtClean="0"/>
              <a:t>Opt 2: individual Rx/</a:t>
            </a:r>
            <a:r>
              <a:rPr lang="en-US" altLang="zh-CN" sz="1800" dirty="0" err="1" smtClean="0"/>
              <a:t>Tx</a:t>
            </a:r>
            <a:endParaRPr lang="en-US" altLang="zh-CN" sz="1800" dirty="0" smtClean="0"/>
          </a:p>
          <a:p>
            <a:pPr lvl="1">
              <a:spcBef>
                <a:spcPts val="600"/>
              </a:spcBef>
            </a:pPr>
            <a:r>
              <a:rPr lang="en-US" altLang="zh-CN" sz="1600" dirty="0" smtClean="0"/>
              <a:t>Each STA report its own Rx/</a:t>
            </a:r>
            <a:r>
              <a:rPr lang="en-US" altLang="zh-CN" sz="1600" dirty="0" err="1" smtClean="0"/>
              <a:t>Tx</a:t>
            </a:r>
            <a:r>
              <a:rPr lang="en-US" altLang="zh-CN" sz="1600" dirty="0" smtClean="0"/>
              <a:t> value to AP, e.g. report during association procedure.</a:t>
            </a:r>
          </a:p>
          <a:p>
            <a:pPr>
              <a:spcBef>
                <a:spcPts val="600"/>
              </a:spcBef>
            </a:pPr>
            <a:r>
              <a:rPr lang="en-US" altLang="zh-CN" sz="1800" dirty="0" smtClean="0"/>
              <a:t>Opt 1 is preferred.</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Rx/</a:t>
            </a:r>
            <a:r>
              <a:rPr lang="en-US" dirty="0" err="1" smtClean="0">
                <a:latin typeface="Times New Roman" panose="02020603050405020304" pitchFamily="18" charset="0"/>
              </a:rPr>
              <a:t>Tx</a:t>
            </a:r>
            <a:r>
              <a:rPr lang="en-US" dirty="0" smtClean="0">
                <a:latin typeface="Times New Roman" panose="02020603050405020304" pitchFamily="18" charset="0"/>
              </a:rPr>
              <a:t> time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18248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When a TB PPDU is solicited by a frame containing a TRS control subfield, CS MU CS is not required, so the discussed alignment rules for TB PPDU is not apply to a frame containing a TRS control; </a:t>
            </a:r>
            <a:endParaRPr lang="en-US" altLang="zh-CN" sz="1800" dirty="0"/>
          </a:p>
          <a:p>
            <a:pPr>
              <a:spcBef>
                <a:spcPts val="600"/>
              </a:spcBef>
            </a:pPr>
            <a:endParaRPr lang="en-US" altLang="zh-CN" sz="1800" dirty="0" smtClean="0"/>
          </a:p>
          <a:p>
            <a:pPr>
              <a:spcBef>
                <a:spcPts val="600"/>
              </a:spcBef>
            </a:pPr>
            <a:r>
              <a:rPr lang="en-US" altLang="zh-CN" sz="1800" dirty="0" smtClean="0"/>
              <a:t>One of the conditions to response a TB PPDU frame in IEEE </a:t>
            </a:r>
            <a:r>
              <a:rPr lang="en-US" altLang="zh-CN" sz="1800" dirty="0"/>
              <a:t>802.11ax draft </a:t>
            </a:r>
            <a:r>
              <a:rPr lang="en-US" altLang="zh-CN" sz="1800" dirty="0" smtClean="0"/>
              <a:t>6.0</a:t>
            </a:r>
            <a:endParaRPr lang="en-US" altLang="zh-CN" sz="1800" dirty="0"/>
          </a:p>
          <a:p>
            <a:pPr lvl="1">
              <a:spcBef>
                <a:spcPts val="600"/>
              </a:spcBef>
            </a:pPr>
            <a:r>
              <a:rPr lang="en-US" altLang="zh-CN" sz="1800" i="1" dirty="0"/>
              <a:t>The </a:t>
            </a:r>
            <a:r>
              <a:rPr lang="en-US" altLang="zh-CN" sz="1800" i="1" dirty="0"/>
              <a:t>CS Required subfield in the Trigger frame is 1 and the UL MU CS condition described </a:t>
            </a:r>
            <a:r>
              <a:rPr lang="en-US" altLang="zh-CN" sz="1800" i="1" dirty="0" smtClean="0"/>
              <a:t>in 26.5.2.5 </a:t>
            </a:r>
            <a:r>
              <a:rPr lang="en-US" altLang="zh-CN" sz="1800" i="1" dirty="0"/>
              <a:t>(UL MU CS mechanism) indicates the medium is idle, or the CS Required subfield in </a:t>
            </a:r>
            <a:r>
              <a:rPr lang="en-US" altLang="zh-CN" sz="1800" i="1" dirty="0" smtClean="0"/>
              <a:t>a Trigger </a:t>
            </a:r>
            <a:r>
              <a:rPr lang="en-US" altLang="zh-CN" sz="1800" i="1" dirty="0"/>
              <a:t>frame is 0 or </a:t>
            </a:r>
            <a:r>
              <a:rPr lang="en-US" altLang="zh-CN" sz="1800" i="1" dirty="0">
                <a:solidFill>
                  <a:srgbClr val="FF0000"/>
                </a:solidFill>
              </a:rPr>
              <a:t>the response was solicited by a frame containing a TRS Control subfield</a:t>
            </a:r>
            <a:r>
              <a:rPr lang="en-US" altLang="zh-CN" sz="1800" i="1" dirty="0"/>
              <a:t>.</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Clarification for TRS control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041831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93733</TotalTime>
  <Words>1738</Words>
  <Application>Microsoft Office PowerPoint</Application>
  <PresentationFormat>全屏显示(4:3)</PresentationFormat>
  <Paragraphs>284</Paragraphs>
  <Slides>17</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17</vt:i4>
      </vt:variant>
    </vt:vector>
  </HeadingPairs>
  <TitlesOfParts>
    <vt:vector size="24" baseType="lpstr">
      <vt:lpstr>Qualcomm Office Regular</vt:lpstr>
      <vt:lpstr>Qualcomm Regular</vt:lpstr>
      <vt:lpstr>楷体_GB2312</vt:lpstr>
      <vt:lpstr>宋体</vt:lpstr>
      <vt:lpstr>Arial</vt:lpstr>
      <vt:lpstr>Times New Roman</vt:lpstr>
      <vt:lpstr>802-11-Submission</vt:lpstr>
      <vt:lpstr>PPDU alignment in STR constrained multi-link</vt:lpstr>
      <vt:lpstr>Motivation</vt:lpstr>
      <vt:lpstr>Example</vt:lpstr>
      <vt:lpstr>Recap: SIFS </vt:lpstr>
      <vt:lpstr>Sync for TB PPDU in One link</vt:lpstr>
      <vt:lpstr>Sync for TB PPDU in One link</vt:lpstr>
      <vt:lpstr>Sync for TB PPDUs in Two Links</vt:lpstr>
      <vt:lpstr>Rx/Tx time</vt:lpstr>
      <vt:lpstr>Clarification for TRS control</vt:lpstr>
      <vt:lpstr>Summary 1</vt:lpstr>
      <vt:lpstr>Summary 2</vt:lpstr>
      <vt:lpstr>Straw Poll 1</vt:lpstr>
      <vt:lpstr>Straw Poll 2</vt:lpstr>
      <vt:lpstr>Straw Poll 3</vt:lpstr>
      <vt:lpstr>Straw Poll 4</vt:lpstr>
      <vt:lpstr>PowerPoint 演示文稿</vt:lpstr>
      <vt:lpstr>Constrained Multi-link TUA</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1972</cp:revision>
  <cp:lastPrinted>1998-02-10T13:28:06Z</cp:lastPrinted>
  <dcterms:created xsi:type="dcterms:W3CDTF">2004-12-02T14:01:45Z</dcterms:created>
  <dcterms:modified xsi:type="dcterms:W3CDTF">2020-04-09T15:02:48Z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(3)tAJVNXqUxRiqiIhQBeOGrwPlyoJiWvfshBuTv53ucMBxgN12XJLdvS6GD9YuVklPUcK334s8
ldZppSwt55ivuAknbmgZcJEWF/InMjPE8peXoOMj/8F7hXAUmfv+JpRvSNe720HArSHVdrbV
PQ0hHY/UmcUGs3CRdNaY47dYRMRuJ41O2mDvqf2TWRXYKxqO0c6rFT6ZAwkBsA96aJYZylLY
oUIBvl3g58fjskGESG</vt:lpwstr>
  </property>
  <property fmtid="{D5CDD505-2E9C-101B-9397-08002B2CF9AE}" pid="4" name="_2015_ms_pID_7253431">
    <vt:lpwstr>8nQ8lZszor3wT+k4flP6PBYSi+njVtI3OZ6MVvc96sTsv6zPBaPR6v
9NWyVzMwIVDG5FLC9rfpyaqJbomDkE+MxcMr+NEKxElpwbumUtKH5iQjskpTd7ejXoHVXdLN
pQ2GqLHJC5CmVOTiOd5lPP7Tn7u642epn0XHeH9abDYt95x8313kXDa5VqB84XLB0xU0OBec
qowj67unq3pJcs+xvhzbP/wucW70R6UGqUs6</vt:lpwstr>
  </property>
  <property fmtid="{D5CDD505-2E9C-101B-9397-08002B2CF9AE}" pid="5" name="_2015_ms_pID_7253432">
    <vt:lpwstr>mzjSX/DwqePg6b9mhYsiAAw=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1586257123</vt:lpwstr>
  </property>
</Properties>
</file>