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910" r:id="rId3"/>
    <p:sldId id="937" r:id="rId4"/>
    <p:sldId id="946" r:id="rId5"/>
    <p:sldId id="948" r:id="rId6"/>
    <p:sldId id="949" r:id="rId7"/>
    <p:sldId id="950" r:id="rId8"/>
    <p:sldId id="951" r:id="rId9"/>
    <p:sldId id="953" r:id="rId10"/>
    <p:sldId id="954" r:id="rId11"/>
    <p:sldId id="933" r:id="rId12"/>
    <p:sldId id="952" r:id="rId13"/>
    <p:sldId id="955" r:id="rId14"/>
    <p:sldId id="956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128" d="100"/>
          <a:sy n="128" d="100"/>
        </p:scale>
        <p:origin x="1842" y="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March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802.11-20/0433r0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PPDU alignment in STR constrained multi-link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2020-03-15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379662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Yifan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Zhou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600" dirty="0" smtClean="0"/>
              <a:t>If a fixed value Rx/Tx0 is used, </a:t>
            </a:r>
            <a:r>
              <a:rPr lang="en-US" altLang="zh-CN" sz="1600" dirty="0"/>
              <a:t>10%×</a:t>
            </a:r>
            <a:r>
              <a:rPr lang="en-US" altLang="zh-CN" sz="1600" dirty="0" err="1" smtClean="0"/>
              <a:t>aSlotTime</a:t>
            </a:r>
            <a:r>
              <a:rPr lang="en-US" altLang="zh-CN" sz="1600" dirty="0" smtClean="0"/>
              <a:t> can also count into Rx/Tx0. Then the synchronization requirements will be: 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When a MLD1 transmit PPDU1 and PPDU2 </a:t>
            </a:r>
            <a:r>
              <a:rPr lang="en-US" altLang="zh-CN" sz="1600" dirty="0"/>
              <a:t>in link 1 and link 2 </a:t>
            </a:r>
            <a:r>
              <a:rPr lang="en-US" altLang="zh-CN" sz="1600" dirty="0" smtClean="0"/>
              <a:t>respectively to </a:t>
            </a:r>
            <a:r>
              <a:rPr lang="en-US" altLang="zh-CN" sz="1600" dirty="0"/>
              <a:t>a MLD2 which is STR </a:t>
            </a:r>
            <a:r>
              <a:rPr lang="en-US" altLang="zh-CN" sz="1600" dirty="0" smtClean="0"/>
              <a:t>constrained, if PPDU1 and PPDU2 has time </a:t>
            </a:r>
            <a:r>
              <a:rPr lang="en-US" altLang="zh-CN" sz="1600" dirty="0"/>
              <a:t>domain </a:t>
            </a:r>
            <a:r>
              <a:rPr lang="en-US" altLang="zh-CN" sz="1600" dirty="0" smtClean="0"/>
              <a:t>overlapping, and PPDU1 carries a Trigger frame, then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ending time of PPDU2 can not be earlier than </a:t>
            </a:r>
            <a:r>
              <a:rPr lang="en-US" altLang="zh-CN" sz="1600" dirty="0" smtClean="0"/>
              <a:t>Rx/Tx0 </a:t>
            </a:r>
            <a:r>
              <a:rPr lang="en-US" altLang="zh-CN" sz="1600" dirty="0"/>
              <a:t>before ending time of PPDU1;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/>
              <a:t>The ending time of PPDU2 can not be later than the ending time of PPDU1 plus (SIFS- 10%×</a:t>
            </a:r>
            <a:r>
              <a:rPr lang="en-US" altLang="zh-CN" sz="1600" dirty="0" err="1"/>
              <a:t>aSlotTime</a:t>
            </a:r>
            <a:r>
              <a:rPr lang="en-US" altLang="zh-CN" sz="1600" dirty="0"/>
              <a:t>).</a:t>
            </a:r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r>
              <a:rPr lang="en-US" altLang="zh-CN" sz="1600" dirty="0"/>
              <a:t>When a MLD1 transmit PPDU1 and PPDU2 in link 1 and link 2 respectively to a MLD2 which is STR constrained, if PPDU1 and PPDU2 has time domain overlapping, and </a:t>
            </a:r>
            <a:r>
              <a:rPr lang="en-US" altLang="zh-CN" sz="1600" dirty="0" smtClean="0"/>
              <a:t>both PPDU1 and PPDU2 carry Trigger frames, </a:t>
            </a:r>
            <a:r>
              <a:rPr lang="en-US" altLang="zh-CN" sz="1600" dirty="0"/>
              <a:t>then </a:t>
            </a:r>
            <a:r>
              <a:rPr lang="en-US" altLang="zh-CN" sz="1600" dirty="0" smtClean="0"/>
              <a:t> </a:t>
            </a:r>
            <a:endParaRPr lang="en-US" altLang="zh-CN" sz="1600" dirty="0"/>
          </a:p>
          <a:p>
            <a:pPr lvl="1">
              <a:spcBef>
                <a:spcPts val="600"/>
              </a:spcBef>
            </a:pPr>
            <a:r>
              <a:rPr lang="en-US" altLang="zh-CN" sz="1600" dirty="0"/>
              <a:t>The difference between the ending times of PPDU1 and PPDU2 shall be less than or equal to </a:t>
            </a:r>
            <a:r>
              <a:rPr lang="en-US" altLang="zh-CN" sz="1600" dirty="0" smtClean="0"/>
              <a:t>Rx/Tx0;</a:t>
            </a:r>
            <a:endParaRPr lang="en-US" altLang="zh-CN" sz="1600" dirty="0"/>
          </a:p>
          <a:p>
            <a:pPr>
              <a:spcBef>
                <a:spcPts val="600"/>
              </a:spcBef>
            </a:pPr>
            <a:endParaRPr lang="en-US" altLang="zh-CN" sz="2000" dirty="0" smtClean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</a:rPr>
              <a:t>Summary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893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support to introduce synchronization rules for TB PPDU transmission in synchronous multi-link?  </a:t>
            </a:r>
            <a:endParaRPr lang="en-US" altLang="zh-CN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Yes</a:t>
            </a:r>
          </a:p>
          <a:p>
            <a:pPr lvl="1"/>
            <a:r>
              <a:rPr lang="en-US" sz="1600" dirty="0" smtClean="0"/>
              <a:t>No</a:t>
            </a:r>
          </a:p>
          <a:p>
            <a:pPr lvl="1"/>
            <a:r>
              <a:rPr lang="en-US" sz="1600" dirty="0" smtClean="0"/>
              <a:t>Abstain</a:t>
            </a:r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Straw Poll 1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1635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support below synchronization requirement?  </a:t>
            </a:r>
            <a:endParaRPr lang="en-US" altLang="zh-CN" sz="2000" dirty="0" smtClean="0"/>
          </a:p>
          <a:p>
            <a:pPr>
              <a:spcBef>
                <a:spcPts val="600"/>
              </a:spcBef>
            </a:pPr>
            <a:r>
              <a:rPr lang="en-US" altLang="zh-CN" sz="1600" dirty="0"/>
              <a:t>When a MLD1 transmit PPDU1 and PPDU2 in link 1 and link 2 respectively to a MLD2 which is STR constrained, if PPDU1 and PPDU2 has time domain overlapping, and PPDU1 carries a Trigger frame, </a:t>
            </a:r>
            <a:r>
              <a:rPr lang="en-US" altLang="zh-CN" sz="1600" dirty="0" smtClean="0"/>
              <a:t>then </a:t>
            </a:r>
            <a:endParaRPr lang="en-US" altLang="zh-CN" sz="1600" dirty="0"/>
          </a:p>
          <a:p>
            <a:pPr lvl="1">
              <a:spcBef>
                <a:spcPts val="600"/>
              </a:spcBef>
            </a:pPr>
            <a:r>
              <a:rPr lang="en-US" altLang="zh-CN" sz="1600" dirty="0"/>
              <a:t>the ending time of PPDU2 can not be earlier </a:t>
            </a:r>
            <a:r>
              <a:rPr lang="en-US" altLang="zh-CN" sz="1600" dirty="0" smtClean="0"/>
              <a:t>than T1 time before </a:t>
            </a:r>
            <a:r>
              <a:rPr lang="en-US" altLang="zh-CN" sz="1600" dirty="0"/>
              <a:t>ending time of PPDU1;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/>
              <a:t>The ending time of PPDU2 can not be later than the ending time of PPDU1 plus (SIFS- 10%×</a:t>
            </a:r>
            <a:r>
              <a:rPr lang="en-US" altLang="zh-CN" sz="1600" dirty="0" err="1"/>
              <a:t>aSlotTime</a:t>
            </a:r>
            <a:r>
              <a:rPr lang="en-US" altLang="zh-CN" sz="1600" dirty="0"/>
              <a:t>).</a:t>
            </a:r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r>
              <a:rPr lang="en-US" sz="1400" i="1" dirty="0" smtClean="0"/>
              <a:t>Note 1: T1 equals to </a:t>
            </a:r>
            <a:r>
              <a:rPr lang="en-US" altLang="zh-CN" sz="1400" i="1" dirty="0" smtClean="0"/>
              <a:t>(Rx/</a:t>
            </a:r>
            <a:r>
              <a:rPr lang="en-US" altLang="zh-CN" sz="1400" i="1" dirty="0" err="1" smtClean="0"/>
              <a:t>Tx</a:t>
            </a:r>
            <a:r>
              <a:rPr lang="en-US" altLang="zh-CN" sz="1400" i="1" dirty="0" smtClean="0"/>
              <a:t>- </a:t>
            </a:r>
            <a:r>
              <a:rPr lang="en-US" altLang="zh-CN" sz="1400" i="1" dirty="0"/>
              <a:t>10%×</a:t>
            </a:r>
            <a:r>
              <a:rPr lang="en-US" altLang="zh-CN" sz="1400" i="1" dirty="0" err="1"/>
              <a:t>aSlotTime</a:t>
            </a:r>
            <a:r>
              <a:rPr lang="en-US" altLang="zh-CN" sz="1400" i="1" dirty="0"/>
              <a:t>) </a:t>
            </a:r>
            <a:r>
              <a:rPr lang="en-US" altLang="zh-CN" sz="1400" i="1" dirty="0" smtClean="0"/>
              <a:t>or Rx/Tx0</a:t>
            </a:r>
          </a:p>
          <a:p>
            <a:pPr marL="457200" lvl="1" indent="0">
              <a:buNone/>
            </a:pPr>
            <a:r>
              <a:rPr lang="en-US" sz="1400" i="1" dirty="0" smtClean="0"/>
              <a:t>Note 2: How to determine T1 is TBD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Yes</a:t>
            </a:r>
          </a:p>
          <a:p>
            <a:pPr lvl="1"/>
            <a:r>
              <a:rPr lang="en-US" sz="1600" dirty="0" smtClean="0"/>
              <a:t>No</a:t>
            </a:r>
          </a:p>
          <a:p>
            <a:pPr lvl="1"/>
            <a:r>
              <a:rPr lang="en-US" sz="1600" dirty="0" smtClean="0"/>
              <a:t>Abstain</a:t>
            </a:r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Straw Poll 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5756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support below synchronization requirement?  </a:t>
            </a:r>
            <a:endParaRPr lang="en-US" altLang="zh-CN" sz="2000" dirty="0" smtClean="0"/>
          </a:p>
          <a:p>
            <a:pPr>
              <a:spcBef>
                <a:spcPts val="600"/>
              </a:spcBef>
            </a:pPr>
            <a:r>
              <a:rPr lang="en-US" altLang="zh-CN" sz="1600" dirty="0"/>
              <a:t>When a MLD1 transmit PPDU1 and PPDU2 in link 1 and link 2 respectively to a MLD2 which is STR constrained, if PPDU1 and PPDU2 has time domain overlapping, and both PPDU1 and PPDU2 carry Trigger frames, then  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/>
              <a:t>The difference between the ending times of PPDU1 and PPDU2 shall be less than or equal to </a:t>
            </a:r>
            <a:r>
              <a:rPr lang="en-US" altLang="zh-CN" sz="1600" dirty="0" smtClean="0"/>
              <a:t>T2;</a:t>
            </a:r>
            <a:endParaRPr lang="en-US" altLang="zh-CN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r>
              <a:rPr lang="en-US" sz="1400" i="1" dirty="0" smtClean="0"/>
              <a:t>Note 1: T2 equals to </a:t>
            </a:r>
            <a:r>
              <a:rPr lang="en-US" altLang="zh-CN" sz="1400" i="1" dirty="0" smtClean="0"/>
              <a:t>(Rx/</a:t>
            </a:r>
            <a:r>
              <a:rPr lang="en-US" altLang="zh-CN" sz="1400" i="1" dirty="0" err="1" smtClean="0"/>
              <a:t>Tx</a:t>
            </a:r>
            <a:r>
              <a:rPr lang="en-US" altLang="zh-CN" sz="1400" i="1" dirty="0" smtClean="0"/>
              <a:t>- </a:t>
            </a:r>
            <a:r>
              <a:rPr lang="en-US" altLang="zh-CN" sz="1400" i="1" dirty="0"/>
              <a:t>10%×</a:t>
            </a:r>
            <a:r>
              <a:rPr lang="en-US" altLang="zh-CN" sz="1400" i="1" dirty="0" err="1"/>
              <a:t>aSlotTime</a:t>
            </a:r>
            <a:r>
              <a:rPr lang="en-US" altLang="zh-CN" sz="1400" i="1" dirty="0"/>
              <a:t>) </a:t>
            </a:r>
            <a:r>
              <a:rPr lang="en-US" altLang="zh-CN" sz="1400" i="1" dirty="0" smtClean="0"/>
              <a:t>or Rx/Tx0</a:t>
            </a:r>
          </a:p>
          <a:p>
            <a:pPr marL="457200" lvl="1" indent="0">
              <a:buNone/>
            </a:pPr>
            <a:r>
              <a:rPr lang="en-US" sz="1400" i="1" dirty="0" smtClean="0"/>
              <a:t>Note 2: How to determine T2 is TBD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Yes</a:t>
            </a:r>
          </a:p>
          <a:p>
            <a:pPr lvl="1"/>
            <a:r>
              <a:rPr lang="en-US" sz="1600" dirty="0" smtClean="0"/>
              <a:t>No</a:t>
            </a:r>
          </a:p>
          <a:p>
            <a:pPr lvl="1"/>
            <a:r>
              <a:rPr lang="en-US" sz="1600" dirty="0" smtClean="0"/>
              <a:t>Abstain</a:t>
            </a:r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Straw Poll 3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3706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Which option do you prefer to determine the value of Rx/</a:t>
            </a:r>
            <a:r>
              <a:rPr lang="en-US" sz="2000" dirty="0" err="1" smtClean="0"/>
              <a:t>Tx</a:t>
            </a:r>
            <a:r>
              <a:rPr lang="en-US" sz="2000" dirty="0" smtClean="0"/>
              <a:t> in synchronization requirements for STR constrained multi-link?  </a:t>
            </a:r>
            <a:endParaRPr lang="en-US" altLang="zh-CN" sz="2000" dirty="0" smtClean="0"/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Opt 1: common Rx/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</a:t>
            </a:r>
            <a:endParaRPr lang="en-US" altLang="zh-CN" sz="1600" dirty="0"/>
          </a:p>
          <a:p>
            <a:pPr lvl="2">
              <a:spcBef>
                <a:spcPts val="600"/>
              </a:spcBef>
            </a:pPr>
            <a:r>
              <a:rPr lang="en-US" altLang="zh-CN" sz="1400" dirty="0" smtClean="0"/>
              <a:t>Define a </a:t>
            </a:r>
            <a:r>
              <a:rPr lang="en-US" altLang="zh-CN" sz="1400" dirty="0"/>
              <a:t>fixed value for </a:t>
            </a:r>
            <a:r>
              <a:rPr lang="en-US" altLang="zh-CN" sz="1400" dirty="0" smtClean="0"/>
              <a:t>Rx/</a:t>
            </a:r>
            <a:r>
              <a:rPr lang="en-US" altLang="zh-CN" sz="1400" dirty="0" err="1" smtClean="0"/>
              <a:t>Tx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(e.g. called </a:t>
            </a:r>
            <a:r>
              <a:rPr lang="en-US" altLang="zh-CN" sz="1400" dirty="0" smtClean="0"/>
              <a:t>Rx/Tx0</a:t>
            </a:r>
            <a:r>
              <a:rPr lang="en-US" altLang="zh-CN" sz="1400" dirty="0"/>
              <a:t>) </a:t>
            </a:r>
            <a:r>
              <a:rPr lang="en-US" altLang="zh-CN" sz="1400" dirty="0" smtClean="0"/>
              <a:t>for </a:t>
            </a:r>
            <a:r>
              <a:rPr lang="en-US" altLang="zh-CN" sz="1400" dirty="0"/>
              <a:t>all </a:t>
            </a:r>
            <a:r>
              <a:rPr lang="en-US" altLang="zh-CN" sz="1400" dirty="0" smtClean="0"/>
              <a:t>STAs in the standard;</a:t>
            </a:r>
            <a:endParaRPr lang="en-US" altLang="zh-CN" sz="1400" dirty="0"/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Opt 2: </a:t>
            </a:r>
            <a:r>
              <a:rPr lang="en-US" altLang="zh-CN" sz="1600" dirty="0"/>
              <a:t>individual </a:t>
            </a:r>
            <a:r>
              <a:rPr lang="en-US" altLang="zh-CN" sz="1600" dirty="0" smtClean="0"/>
              <a:t>Rx/</a:t>
            </a:r>
            <a:r>
              <a:rPr lang="en-US" altLang="zh-CN" sz="1600" dirty="0" err="1" smtClean="0"/>
              <a:t>Tx</a:t>
            </a:r>
            <a:endParaRPr lang="en-US" altLang="zh-CN" sz="1600" dirty="0"/>
          </a:p>
          <a:p>
            <a:pPr lvl="2">
              <a:spcBef>
                <a:spcPts val="600"/>
              </a:spcBef>
            </a:pPr>
            <a:r>
              <a:rPr lang="en-US" altLang="zh-CN" sz="1400" dirty="0"/>
              <a:t>Each STA </a:t>
            </a:r>
            <a:r>
              <a:rPr lang="en-US" altLang="zh-CN" sz="1400" dirty="0" smtClean="0"/>
              <a:t>reports its Rx/</a:t>
            </a:r>
            <a:r>
              <a:rPr lang="en-US" altLang="zh-CN" sz="1400" dirty="0" err="1" smtClean="0"/>
              <a:t>Tx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value to AP, e.g. report during association procedure.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Other methods.</a:t>
            </a:r>
            <a:endParaRPr lang="en-US" altLang="zh-CN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Straw Poll 4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3601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When a MLD has STR constrain on two links, the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PPDUs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transmitted on the two links need to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do time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synchronization to avoid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simultaneous transmit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and receive on different links;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The synchronization in Data/BA procedure is discussed in presentation 19/1305, but the sync requirements of Trigger/TB PPDU procedure hasn’t been discussed;</a:t>
            </a:r>
          </a:p>
          <a:p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ED carrier sensing is needed before TB PPDU transmission, it is quite different from BA response which doesn’t require ED carrier sensing;</a:t>
            </a:r>
          </a:p>
          <a:p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The sync requirements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in Trigger/TB PPDU procedure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are discussed in this document.</a:t>
            </a:r>
            <a:endParaRPr lang="en-US" sz="18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Motivation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1"/>
            <a:ext cx="8002587" cy="1828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The cross link power leakage during SIFS doesn’t affect the BA response, but will blocks the ED carrier sensing before TB PPDU;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</a:rPr>
              <a:t>Example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  <p:cxnSp>
        <p:nvCxnSpPr>
          <p:cNvPr id="25" name="直接连接符 24"/>
          <p:cNvCxnSpPr/>
          <p:nvPr/>
        </p:nvCxnSpPr>
        <p:spPr>
          <a:xfrm>
            <a:off x="1414463" y="5586412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1663700" y="5299075"/>
            <a:ext cx="320675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A-MPDU1 with Trigger frame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394325" y="5291137"/>
            <a:ext cx="1616075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TB PPDU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cxnSp>
        <p:nvCxnSpPr>
          <p:cNvPr id="28" name="直接连接符 27"/>
          <p:cNvCxnSpPr/>
          <p:nvPr/>
        </p:nvCxnSpPr>
        <p:spPr>
          <a:xfrm>
            <a:off x="1414463" y="6091237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1990725" y="5802312"/>
            <a:ext cx="252095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073650" y="5795962"/>
            <a:ext cx="7921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1" name="文本框 31"/>
          <p:cNvSpPr txBox="1">
            <a:spLocks noChangeArrowheads="1"/>
          </p:cNvSpPr>
          <p:nvPr/>
        </p:nvSpPr>
        <p:spPr bwMode="auto">
          <a:xfrm>
            <a:off x="4897438" y="4976812"/>
            <a:ext cx="4683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/>
              <a:t>SIFS</a:t>
            </a:r>
            <a:endParaRPr lang="zh-CN" altLang="en-US" sz="1000" dirty="0"/>
          </a:p>
        </p:txBody>
      </p:sp>
      <p:cxnSp>
        <p:nvCxnSpPr>
          <p:cNvPr id="32" name="直接连接符 31"/>
          <p:cNvCxnSpPr/>
          <p:nvPr/>
        </p:nvCxnSpPr>
        <p:spPr>
          <a:xfrm>
            <a:off x="4870450" y="5140325"/>
            <a:ext cx="0" cy="4460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5076825" y="5132387"/>
            <a:ext cx="0" cy="9525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4506913" y="5795962"/>
            <a:ext cx="1587" cy="5127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5075238" y="5862637"/>
            <a:ext cx="0" cy="4460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4848225" y="5222875"/>
            <a:ext cx="568325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4506913" y="6219825"/>
            <a:ext cx="566737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1"/>
          <p:cNvSpPr txBox="1">
            <a:spLocks noChangeArrowheads="1"/>
          </p:cNvSpPr>
          <p:nvPr/>
        </p:nvSpPr>
        <p:spPr bwMode="auto">
          <a:xfrm>
            <a:off x="4572000" y="6229350"/>
            <a:ext cx="46831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/>
              <a:t>SIFS</a:t>
            </a:r>
            <a:endParaRPr lang="zh-CN" altLang="en-US" sz="1000"/>
          </a:p>
        </p:txBody>
      </p:sp>
      <p:cxnSp>
        <p:nvCxnSpPr>
          <p:cNvPr id="39" name="直接连接符 38"/>
          <p:cNvCxnSpPr/>
          <p:nvPr/>
        </p:nvCxnSpPr>
        <p:spPr>
          <a:xfrm>
            <a:off x="5073650" y="5516562"/>
            <a:ext cx="342900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1"/>
          <p:cNvSpPr txBox="1">
            <a:spLocks noChangeArrowheads="1"/>
          </p:cNvSpPr>
          <p:nvPr/>
        </p:nvSpPr>
        <p:spPr bwMode="auto">
          <a:xfrm>
            <a:off x="5829300" y="4940300"/>
            <a:ext cx="322395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cross </a:t>
            </a:r>
            <a:r>
              <a:rPr lang="en-US" altLang="zh-CN" sz="1000" dirty="0"/>
              <a:t>link </a:t>
            </a:r>
            <a:r>
              <a:rPr lang="en-US" altLang="zh-CN" sz="1000" dirty="0" smtClean="0"/>
              <a:t>leakage will blocks the ED CS for TB PPDU</a:t>
            </a:r>
            <a:endParaRPr lang="zh-CN" altLang="en-US" sz="1000" dirty="0"/>
          </a:p>
        </p:txBody>
      </p:sp>
      <p:cxnSp>
        <p:nvCxnSpPr>
          <p:cNvPr id="41" name="直接连接符 40"/>
          <p:cNvCxnSpPr/>
          <p:nvPr/>
        </p:nvCxnSpPr>
        <p:spPr>
          <a:xfrm flipH="1">
            <a:off x="5254625" y="5157787"/>
            <a:ext cx="735013" cy="287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31"/>
          <p:cNvSpPr txBox="1">
            <a:spLocks noChangeArrowheads="1"/>
          </p:cNvSpPr>
          <p:nvPr/>
        </p:nvSpPr>
        <p:spPr bwMode="auto">
          <a:xfrm>
            <a:off x="906464" y="5362574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1</a:t>
            </a:r>
            <a:endParaRPr lang="zh-CN" altLang="en-US" sz="1000" dirty="0"/>
          </a:p>
        </p:txBody>
      </p:sp>
      <p:sp>
        <p:nvSpPr>
          <p:cNvPr id="43" name="文本框 31"/>
          <p:cNvSpPr txBox="1">
            <a:spLocks noChangeArrowheads="1"/>
          </p:cNvSpPr>
          <p:nvPr/>
        </p:nvSpPr>
        <p:spPr bwMode="auto">
          <a:xfrm>
            <a:off x="915840" y="5845016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2</a:t>
            </a:r>
            <a:endParaRPr lang="zh-CN" altLang="en-US" sz="1000" dirty="0"/>
          </a:p>
        </p:txBody>
      </p:sp>
      <p:cxnSp>
        <p:nvCxnSpPr>
          <p:cNvPr id="45" name="直接连接符 44"/>
          <p:cNvCxnSpPr/>
          <p:nvPr/>
        </p:nvCxnSpPr>
        <p:spPr>
          <a:xfrm>
            <a:off x="1422399" y="3846512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矩形 46"/>
          <p:cNvSpPr/>
          <p:nvPr/>
        </p:nvSpPr>
        <p:spPr>
          <a:xfrm>
            <a:off x="1671636" y="3559175"/>
            <a:ext cx="320675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 smtClean="0">
                <a:solidFill>
                  <a:schemeClr val="tx1"/>
                </a:solidFill>
              </a:rPr>
              <a:t>A-MPDU1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5402261" y="3551237"/>
            <a:ext cx="1616075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 smtClean="0">
                <a:solidFill>
                  <a:schemeClr val="tx1"/>
                </a:solidFill>
              </a:rPr>
              <a:t>BA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cxnSp>
        <p:nvCxnSpPr>
          <p:cNvPr id="50" name="直接连接符 49"/>
          <p:cNvCxnSpPr/>
          <p:nvPr/>
        </p:nvCxnSpPr>
        <p:spPr>
          <a:xfrm>
            <a:off x="1422399" y="4351337"/>
            <a:ext cx="6119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矩形 50"/>
          <p:cNvSpPr/>
          <p:nvPr/>
        </p:nvSpPr>
        <p:spPr>
          <a:xfrm>
            <a:off x="1998661" y="4062412"/>
            <a:ext cx="252095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A-MPDU2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5081586" y="4056062"/>
            <a:ext cx="7921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800" dirty="0">
                <a:solidFill>
                  <a:schemeClr val="tx1"/>
                </a:solidFill>
              </a:rPr>
              <a:t>BA2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9" name="文本框 31"/>
          <p:cNvSpPr txBox="1">
            <a:spLocks noChangeArrowheads="1"/>
          </p:cNvSpPr>
          <p:nvPr/>
        </p:nvSpPr>
        <p:spPr bwMode="auto">
          <a:xfrm>
            <a:off x="4905374" y="3236912"/>
            <a:ext cx="4683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/>
              <a:t>SIFS</a:t>
            </a:r>
            <a:endParaRPr lang="zh-CN" altLang="en-US" sz="1000" dirty="0"/>
          </a:p>
        </p:txBody>
      </p:sp>
      <p:cxnSp>
        <p:nvCxnSpPr>
          <p:cNvPr id="70" name="直接连接符 69"/>
          <p:cNvCxnSpPr/>
          <p:nvPr/>
        </p:nvCxnSpPr>
        <p:spPr>
          <a:xfrm>
            <a:off x="4878386" y="3400425"/>
            <a:ext cx="0" cy="4460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/>
          <p:cNvCxnSpPr/>
          <p:nvPr/>
        </p:nvCxnSpPr>
        <p:spPr>
          <a:xfrm>
            <a:off x="5084761" y="3392487"/>
            <a:ext cx="0" cy="9525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连接符 71"/>
          <p:cNvCxnSpPr/>
          <p:nvPr/>
        </p:nvCxnSpPr>
        <p:spPr>
          <a:xfrm>
            <a:off x="4514849" y="4056062"/>
            <a:ext cx="1587" cy="5127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72"/>
          <p:cNvCxnSpPr/>
          <p:nvPr/>
        </p:nvCxnSpPr>
        <p:spPr>
          <a:xfrm>
            <a:off x="5083174" y="4122737"/>
            <a:ext cx="0" cy="4460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/>
        </p:nvCxnSpPr>
        <p:spPr>
          <a:xfrm>
            <a:off x="4856161" y="3482975"/>
            <a:ext cx="568325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连接符 74"/>
          <p:cNvCxnSpPr/>
          <p:nvPr/>
        </p:nvCxnSpPr>
        <p:spPr>
          <a:xfrm>
            <a:off x="4514849" y="4479925"/>
            <a:ext cx="566737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连接符 75"/>
          <p:cNvCxnSpPr/>
          <p:nvPr/>
        </p:nvCxnSpPr>
        <p:spPr>
          <a:xfrm>
            <a:off x="5081586" y="3776662"/>
            <a:ext cx="342900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文本框 31"/>
          <p:cNvSpPr txBox="1">
            <a:spLocks noChangeArrowheads="1"/>
          </p:cNvSpPr>
          <p:nvPr/>
        </p:nvSpPr>
        <p:spPr bwMode="auto">
          <a:xfrm>
            <a:off x="5837236" y="3200400"/>
            <a:ext cx="208582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cross </a:t>
            </a:r>
            <a:r>
              <a:rPr lang="en-US" altLang="zh-CN" sz="1000" dirty="0"/>
              <a:t>link </a:t>
            </a:r>
            <a:r>
              <a:rPr lang="en-US" altLang="zh-CN" sz="1000" dirty="0" smtClean="0"/>
              <a:t>leakage will be ignored</a:t>
            </a:r>
            <a:endParaRPr lang="zh-CN" altLang="en-US" sz="1000" dirty="0"/>
          </a:p>
        </p:txBody>
      </p:sp>
      <p:cxnSp>
        <p:nvCxnSpPr>
          <p:cNvPr id="78" name="直接连接符 77"/>
          <p:cNvCxnSpPr/>
          <p:nvPr/>
        </p:nvCxnSpPr>
        <p:spPr>
          <a:xfrm flipH="1">
            <a:off x="5262561" y="3417887"/>
            <a:ext cx="735013" cy="287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文本框 31"/>
          <p:cNvSpPr txBox="1">
            <a:spLocks noChangeArrowheads="1"/>
          </p:cNvSpPr>
          <p:nvPr/>
        </p:nvSpPr>
        <p:spPr bwMode="auto">
          <a:xfrm>
            <a:off x="914400" y="3622674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1</a:t>
            </a:r>
            <a:endParaRPr lang="zh-CN" altLang="en-US" sz="1000" dirty="0"/>
          </a:p>
        </p:txBody>
      </p:sp>
      <p:sp>
        <p:nvSpPr>
          <p:cNvPr id="80" name="文本框 31"/>
          <p:cNvSpPr txBox="1">
            <a:spLocks noChangeArrowheads="1"/>
          </p:cNvSpPr>
          <p:nvPr/>
        </p:nvSpPr>
        <p:spPr bwMode="auto">
          <a:xfrm>
            <a:off x="923776" y="4105116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 smtClean="0"/>
              <a:t>Link 2</a:t>
            </a:r>
            <a:endParaRPr lang="zh-CN" altLang="en-US" sz="1000" dirty="0"/>
          </a:p>
        </p:txBody>
      </p:sp>
      <p:sp>
        <p:nvSpPr>
          <p:cNvPr id="81" name="文本框 31"/>
          <p:cNvSpPr txBox="1">
            <a:spLocks noChangeArrowheads="1"/>
          </p:cNvSpPr>
          <p:nvPr/>
        </p:nvSpPr>
        <p:spPr bwMode="auto">
          <a:xfrm>
            <a:off x="4572001" y="4465992"/>
            <a:ext cx="4683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000" dirty="0"/>
              <a:t>SIFS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6919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SIFS time = D1 + M1 + Rx/</a:t>
            </a:r>
            <a:r>
              <a:rPr lang="en-US" altLang="zh-CN" sz="1800" dirty="0" err="1" smtClean="0">
                <a:latin typeface="Times New Roman" panose="02020603050405020304" pitchFamily="18" charset="0"/>
                <a:ea typeface="楷体_GB2312" pitchFamily="49" charset="-122"/>
              </a:rPr>
              <a:t>Tx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D1 and M1 periods are used for PHY and MAC process, which can do ED carrier sensing in parallel;</a:t>
            </a:r>
            <a:endParaRPr lang="en-US" altLang="zh-CN" sz="18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ED carrier sensing can not be performed during Rx/</a:t>
            </a:r>
            <a:r>
              <a:rPr lang="en-US" altLang="zh-CN" sz="1800" dirty="0" err="1" smtClean="0">
                <a:latin typeface="Times New Roman" panose="02020603050405020304" pitchFamily="18" charset="0"/>
                <a:ea typeface="楷体_GB2312" pitchFamily="49" charset="-122"/>
              </a:rPr>
              <a:t>Tx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 period.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</a:rPr>
              <a:t>Recap: SIFS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  <p:pic>
        <p:nvPicPr>
          <p:cNvPr id="43" name="Picture 6" descr="C:\Users\l00387934\AppData\Roaming\eSpace_Desktop\UserData\l00387934\imagefiles\B2A54572-8936-4D39-A892-F34E28C93BE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699" y="3352800"/>
            <a:ext cx="6297612" cy="312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074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The </a:t>
            </a:r>
            <a:r>
              <a:rPr lang="en-US" altLang="zh-CN" sz="1800" dirty="0" smtClean="0"/>
              <a:t>starting time of BA2 </a:t>
            </a:r>
            <a:r>
              <a:rPr lang="en-US" altLang="zh-CN" sz="1800" dirty="0"/>
              <a:t>can not be earlier than </a:t>
            </a:r>
            <a:r>
              <a:rPr lang="en-US" altLang="zh-CN" sz="1800" dirty="0" smtClean="0"/>
              <a:t>Rx/</a:t>
            </a:r>
            <a:r>
              <a:rPr lang="en-US" altLang="zh-CN" sz="1800" dirty="0" err="1" smtClean="0"/>
              <a:t>Tx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time before TB PPDU, otherwise ED CS will be blocked in link 1;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/>
              <a:t>In other words, the ending time of </a:t>
            </a:r>
            <a:r>
              <a:rPr lang="en-US" altLang="zh-CN" sz="1600" dirty="0" smtClean="0"/>
              <a:t>PPDU2 </a:t>
            </a:r>
            <a:r>
              <a:rPr lang="en-US" altLang="zh-CN" sz="1600" dirty="0"/>
              <a:t>can not be earlier than </a:t>
            </a:r>
            <a:r>
              <a:rPr lang="en-US" altLang="zh-CN" sz="1600" dirty="0" smtClean="0"/>
              <a:t>Rx/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time before ending time of </a:t>
            </a:r>
            <a:r>
              <a:rPr lang="en-US" altLang="zh-CN" sz="1600" dirty="0" smtClean="0"/>
              <a:t>PPDU1</a:t>
            </a:r>
            <a:endParaRPr lang="en-US" altLang="zh-CN" sz="1600" dirty="0"/>
          </a:p>
          <a:p>
            <a:pPr>
              <a:spcBef>
                <a:spcPts val="600"/>
              </a:spcBef>
            </a:pPr>
            <a:r>
              <a:rPr lang="en-US" altLang="zh-CN" sz="1800" dirty="0"/>
              <a:t>Similar as </a:t>
            </a:r>
            <a:r>
              <a:rPr lang="en-US" altLang="zh-CN" sz="1800" dirty="0" smtClean="0"/>
              <a:t>Data/BA case</a:t>
            </a:r>
            <a:r>
              <a:rPr lang="en-US" altLang="zh-CN" sz="1800" dirty="0"/>
              <a:t>, the ending time of </a:t>
            </a:r>
            <a:r>
              <a:rPr lang="en-US" altLang="zh-CN" sz="1800" dirty="0" smtClean="0"/>
              <a:t>PPDU2 </a:t>
            </a:r>
            <a:r>
              <a:rPr lang="en-US" altLang="zh-CN" sz="1800" dirty="0"/>
              <a:t>can not be later than the ending time of </a:t>
            </a:r>
            <a:r>
              <a:rPr lang="en-US" altLang="zh-CN" sz="1800" dirty="0" smtClean="0"/>
              <a:t>PPDU1 </a:t>
            </a:r>
            <a:r>
              <a:rPr lang="en-US" altLang="zh-CN" sz="1800" dirty="0"/>
              <a:t>plus </a:t>
            </a:r>
            <a:r>
              <a:rPr lang="en-US" altLang="zh-CN" sz="1800" dirty="0" smtClean="0"/>
              <a:t>SIFS, otherwise the reception of PPDU2 will be blocked by power leakage of TB PPDU in link 1.</a:t>
            </a:r>
            <a:endParaRPr lang="en-US" altLang="zh-CN" sz="1800" dirty="0"/>
          </a:p>
          <a:p>
            <a:endParaRPr lang="en-US" altLang="zh-CN" sz="1400" dirty="0"/>
          </a:p>
          <a:p>
            <a:endParaRPr lang="zh-CN" altLang="zh-CN" sz="14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 smtClean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Sync for TB PPDU in One 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  <p:grpSp>
        <p:nvGrpSpPr>
          <p:cNvPr id="3" name="组合 2"/>
          <p:cNvGrpSpPr/>
          <p:nvPr/>
        </p:nvGrpSpPr>
        <p:grpSpPr>
          <a:xfrm>
            <a:off x="1193800" y="4484688"/>
            <a:ext cx="6807200" cy="1992312"/>
            <a:chOff x="1193800" y="4484688"/>
            <a:chExt cx="6807200" cy="1992312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1881188" y="4821238"/>
              <a:ext cx="61198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>
            <a:xfrm>
              <a:off x="2130425" y="4533900"/>
              <a:ext cx="2682875" cy="287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PPDU1 carries Trigger frame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5861050" y="4525963"/>
              <a:ext cx="1616075" cy="2873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TB PPDU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1881188" y="5503863"/>
              <a:ext cx="61198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>
            <a:xfrm>
              <a:off x="2482850" y="5214938"/>
              <a:ext cx="1933575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PPDU2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5462588" y="5208588"/>
              <a:ext cx="792162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BA2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5" name="文本框 31"/>
            <p:cNvSpPr txBox="1">
              <a:spLocks noChangeArrowheads="1"/>
            </p:cNvSpPr>
            <p:nvPr/>
          </p:nvSpPr>
          <p:spPr bwMode="auto">
            <a:xfrm>
              <a:off x="5118100" y="4484688"/>
              <a:ext cx="46831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SIFS</a:t>
              </a:r>
              <a:endParaRPr lang="zh-CN" altLang="en-US" sz="1000"/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5857875" y="4872038"/>
              <a:ext cx="0" cy="95408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>
              <a:stCxn id="10" idx="3"/>
            </p:cNvCxnSpPr>
            <p:nvPr/>
          </p:nvCxnSpPr>
          <p:spPr>
            <a:xfrm>
              <a:off x="4813300" y="4676775"/>
              <a:ext cx="1069975" cy="1588"/>
            </a:xfrm>
            <a:prstGeom prst="line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5861050" y="5975350"/>
              <a:ext cx="1047750" cy="0"/>
            </a:xfrm>
            <a:prstGeom prst="line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本框 31"/>
            <p:cNvSpPr txBox="1">
              <a:spLocks noChangeArrowheads="1"/>
            </p:cNvSpPr>
            <p:nvPr/>
          </p:nvSpPr>
          <p:spPr bwMode="auto">
            <a:xfrm>
              <a:off x="6161088" y="5745163"/>
              <a:ext cx="46990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SIFS</a:t>
              </a:r>
              <a:endParaRPr lang="zh-CN" altLang="en-US" sz="1000"/>
            </a:p>
          </p:txBody>
        </p:sp>
        <p:sp>
          <p:nvSpPr>
            <p:cNvPr id="20" name="矩形 19"/>
            <p:cNvSpPr/>
            <p:nvPr/>
          </p:nvSpPr>
          <p:spPr>
            <a:xfrm>
              <a:off x="5468938" y="4818063"/>
              <a:ext cx="398462" cy="2206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1" name="文本框 1"/>
            <p:cNvSpPr txBox="1">
              <a:spLocks noChangeArrowheads="1"/>
            </p:cNvSpPr>
            <p:nvPr/>
          </p:nvSpPr>
          <p:spPr bwMode="auto">
            <a:xfrm>
              <a:off x="5389563" y="4805363"/>
              <a:ext cx="51969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 dirty="0" smtClean="0"/>
                <a:t>Rx/</a:t>
              </a:r>
              <a:r>
                <a:rPr lang="en-US" altLang="zh-CN" sz="1000" dirty="0" err="1" smtClean="0"/>
                <a:t>Tx</a:t>
              </a:r>
              <a:endParaRPr lang="zh-CN" altLang="en-US" sz="1000" dirty="0"/>
            </a:p>
          </p:txBody>
        </p:sp>
        <p:sp>
          <p:nvSpPr>
            <p:cNvPr id="22" name="矩形 21"/>
            <p:cNvSpPr/>
            <p:nvPr/>
          </p:nvSpPr>
          <p:spPr>
            <a:xfrm>
              <a:off x="4803775" y="4826000"/>
              <a:ext cx="350838" cy="2206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3" name="文本框 25"/>
            <p:cNvSpPr txBox="1">
              <a:spLocks noChangeArrowheads="1"/>
            </p:cNvSpPr>
            <p:nvPr/>
          </p:nvSpPr>
          <p:spPr bwMode="auto">
            <a:xfrm>
              <a:off x="4808538" y="4813300"/>
              <a:ext cx="3492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D1</a:t>
              </a:r>
              <a:endParaRPr lang="zh-CN" altLang="en-US" sz="1000"/>
            </a:p>
          </p:txBody>
        </p:sp>
        <p:sp>
          <p:nvSpPr>
            <p:cNvPr id="24" name="矩形 23"/>
            <p:cNvSpPr/>
            <p:nvPr/>
          </p:nvSpPr>
          <p:spPr>
            <a:xfrm>
              <a:off x="5111750" y="4822825"/>
              <a:ext cx="349250" cy="2206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5" name="文本框 27"/>
            <p:cNvSpPr txBox="1">
              <a:spLocks noChangeArrowheads="1"/>
            </p:cNvSpPr>
            <p:nvPr/>
          </p:nvSpPr>
          <p:spPr bwMode="auto">
            <a:xfrm>
              <a:off x="5113338" y="4826000"/>
              <a:ext cx="3952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M1</a:t>
              </a:r>
              <a:endParaRPr lang="zh-CN" altLang="en-US" sz="1000"/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5461000" y="4821238"/>
              <a:ext cx="0" cy="6762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1870075" y="6080125"/>
              <a:ext cx="611981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矩形 27"/>
            <p:cNvSpPr/>
            <p:nvPr/>
          </p:nvSpPr>
          <p:spPr>
            <a:xfrm>
              <a:off x="3929063" y="5791200"/>
              <a:ext cx="1933575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PPDU2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6910388" y="5784850"/>
              <a:ext cx="792162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BA2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0" name="文本框 31"/>
            <p:cNvSpPr txBox="1">
              <a:spLocks noChangeArrowheads="1"/>
            </p:cNvSpPr>
            <p:nvPr/>
          </p:nvSpPr>
          <p:spPr bwMode="auto">
            <a:xfrm>
              <a:off x="4714875" y="5224463"/>
              <a:ext cx="46831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SIFS</a:t>
              </a:r>
              <a:endParaRPr lang="zh-CN" altLang="en-US" sz="1000"/>
            </a:p>
          </p:txBody>
        </p:sp>
        <p:cxnSp>
          <p:nvCxnSpPr>
            <p:cNvPr id="31" name="直接连接符 30"/>
            <p:cNvCxnSpPr/>
            <p:nvPr/>
          </p:nvCxnSpPr>
          <p:spPr>
            <a:xfrm>
              <a:off x="4406900" y="5426075"/>
              <a:ext cx="1047750" cy="0"/>
            </a:xfrm>
            <a:prstGeom prst="line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31"/>
            <p:cNvSpPr txBox="1">
              <a:spLocks noChangeArrowheads="1"/>
            </p:cNvSpPr>
            <p:nvPr/>
          </p:nvSpPr>
          <p:spPr bwMode="auto">
            <a:xfrm>
              <a:off x="1193800" y="4575175"/>
              <a:ext cx="5238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Link 1</a:t>
              </a:r>
              <a:endParaRPr lang="zh-CN" altLang="en-US" sz="1000"/>
            </a:p>
          </p:txBody>
        </p:sp>
        <p:sp>
          <p:nvSpPr>
            <p:cNvPr id="33" name="文本框 31"/>
            <p:cNvSpPr txBox="1">
              <a:spLocks noChangeArrowheads="1"/>
            </p:cNvSpPr>
            <p:nvPr/>
          </p:nvSpPr>
          <p:spPr bwMode="auto">
            <a:xfrm>
              <a:off x="1201738" y="5224463"/>
              <a:ext cx="523875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Link 2</a:t>
              </a:r>
              <a:endParaRPr lang="zh-CN" altLang="en-US" sz="1000"/>
            </a:p>
          </p:txBody>
        </p:sp>
        <p:sp>
          <p:nvSpPr>
            <p:cNvPr id="34" name="文本框 31"/>
            <p:cNvSpPr txBox="1">
              <a:spLocks noChangeArrowheads="1"/>
            </p:cNvSpPr>
            <p:nvPr/>
          </p:nvSpPr>
          <p:spPr bwMode="auto">
            <a:xfrm>
              <a:off x="1193800" y="5851525"/>
              <a:ext cx="5238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Link 2</a:t>
              </a:r>
              <a:endParaRPr lang="zh-CN" altLang="en-US" sz="1000"/>
            </a:p>
          </p:txBody>
        </p:sp>
        <p:sp>
          <p:nvSpPr>
            <p:cNvPr id="35" name="文本框 31"/>
            <p:cNvSpPr txBox="1">
              <a:spLocks noChangeArrowheads="1"/>
            </p:cNvSpPr>
            <p:nvPr/>
          </p:nvSpPr>
          <p:spPr bwMode="auto">
            <a:xfrm>
              <a:off x="3078163" y="6215063"/>
              <a:ext cx="133985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Earliest ending time</a:t>
              </a:r>
              <a:endParaRPr lang="zh-CN" altLang="en-US" sz="1000"/>
            </a:p>
          </p:txBody>
        </p:sp>
        <p:cxnSp>
          <p:nvCxnSpPr>
            <p:cNvPr id="36" name="直接连接符 35"/>
            <p:cNvCxnSpPr>
              <a:endCxn id="35" idx="0"/>
            </p:cNvCxnSpPr>
            <p:nvPr/>
          </p:nvCxnSpPr>
          <p:spPr>
            <a:xfrm flipH="1">
              <a:off x="3748088" y="5497513"/>
              <a:ext cx="668337" cy="71755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 flipH="1">
              <a:off x="5468938" y="6080125"/>
              <a:ext cx="401637" cy="177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文本框 31"/>
            <p:cNvSpPr txBox="1">
              <a:spLocks noChangeArrowheads="1"/>
            </p:cNvSpPr>
            <p:nvPr/>
          </p:nvSpPr>
          <p:spPr bwMode="auto">
            <a:xfrm>
              <a:off x="4784725" y="6230938"/>
              <a:ext cx="122555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Latest ending time</a:t>
              </a:r>
              <a:endParaRPr lang="zh-CN" altLang="en-US" sz="1000"/>
            </a:p>
          </p:txBody>
        </p:sp>
      </p:grpSp>
    </p:spTree>
    <p:extLst>
      <p:ext uri="{BB962C8B-B14F-4D97-AF65-F5344CB8AC3E}">
        <p14:creationId xmlns:p14="http://schemas.microsoft.com/office/powerpoint/2010/main" val="518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A margin of 10%×</a:t>
            </a:r>
            <a:r>
              <a:rPr lang="en-US" altLang="zh-CN" sz="1800" dirty="0" err="1"/>
              <a:t>aSlotTime</a:t>
            </a:r>
            <a:r>
              <a:rPr lang="en-US" altLang="zh-CN" sz="1800" dirty="0"/>
              <a:t> considers the SIFS accuracy of the IEEE 802.11-2016 </a:t>
            </a:r>
            <a:r>
              <a:rPr lang="en-US" altLang="zh-CN" sz="1800" dirty="0" smtClean="0"/>
              <a:t>spec</a:t>
            </a:r>
            <a:r>
              <a:rPr lang="en-US" altLang="zh-CN" sz="1800" dirty="0"/>
              <a:t>;</a:t>
            </a:r>
            <a:endParaRPr lang="en-US" altLang="zh-CN" sz="1800" dirty="0" smtClean="0"/>
          </a:p>
          <a:p>
            <a:pPr>
              <a:spcBef>
                <a:spcPts val="600"/>
              </a:spcBef>
            </a:pPr>
            <a:r>
              <a:rPr lang="en-US" altLang="zh-CN" sz="1800" dirty="0" smtClean="0"/>
              <a:t>Considering </a:t>
            </a:r>
            <a:r>
              <a:rPr lang="en-US" altLang="zh-CN" sz="1800" dirty="0"/>
              <a:t>the margin of 10%×</a:t>
            </a:r>
            <a:r>
              <a:rPr lang="en-US" altLang="zh-CN" sz="1800" dirty="0" err="1"/>
              <a:t>aSlotTime</a:t>
            </a:r>
            <a:r>
              <a:rPr lang="en-US" altLang="zh-CN" sz="1800" dirty="0"/>
              <a:t>, the rules </a:t>
            </a:r>
            <a:r>
              <a:rPr lang="en-US" altLang="zh-CN" sz="1800" dirty="0" smtClean="0"/>
              <a:t>will be</a:t>
            </a:r>
            <a:endParaRPr lang="en-US" altLang="zh-CN" sz="1800" dirty="0"/>
          </a:p>
          <a:p>
            <a:pPr lvl="1">
              <a:spcBef>
                <a:spcPts val="600"/>
              </a:spcBef>
            </a:pPr>
            <a:r>
              <a:rPr lang="en-US" altLang="zh-CN" sz="1600" dirty="0"/>
              <a:t>the ending time of PPDU2 can not be earlier than </a:t>
            </a:r>
            <a:r>
              <a:rPr lang="en-US" altLang="zh-CN" sz="1600" dirty="0" smtClean="0"/>
              <a:t>(Rx/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- </a:t>
            </a:r>
            <a:r>
              <a:rPr lang="en-US" altLang="zh-CN" sz="1600" dirty="0"/>
              <a:t>10%×</a:t>
            </a:r>
            <a:r>
              <a:rPr lang="en-US" altLang="zh-CN" sz="1600" dirty="0" err="1" smtClean="0"/>
              <a:t>aSlotTime</a:t>
            </a:r>
            <a:r>
              <a:rPr lang="en-US" altLang="zh-CN" sz="1600" dirty="0" smtClean="0"/>
              <a:t>) </a:t>
            </a:r>
            <a:r>
              <a:rPr lang="en-US" altLang="zh-CN" sz="1600" dirty="0"/>
              <a:t>before ending time of </a:t>
            </a:r>
            <a:r>
              <a:rPr lang="en-US" altLang="zh-CN" sz="1600" dirty="0" smtClean="0"/>
              <a:t>PPDU1;</a:t>
            </a:r>
            <a:endParaRPr lang="en-US" altLang="zh-CN" sz="1600" dirty="0"/>
          </a:p>
          <a:p>
            <a:pPr lvl="1">
              <a:spcBef>
                <a:spcPts val="600"/>
              </a:spcBef>
            </a:pPr>
            <a:r>
              <a:rPr lang="en-US" altLang="zh-CN" sz="1600" dirty="0"/>
              <a:t>The ending time of PPDU2 can not be later than the ending time of PPDU1 plus </a:t>
            </a:r>
            <a:r>
              <a:rPr lang="en-US" altLang="zh-CN" sz="1600" dirty="0" smtClean="0"/>
              <a:t>(SIFS- </a:t>
            </a:r>
            <a:r>
              <a:rPr lang="en-US" altLang="zh-CN" sz="1600" dirty="0"/>
              <a:t>10%×</a:t>
            </a:r>
            <a:r>
              <a:rPr lang="en-US" altLang="zh-CN" sz="1600" dirty="0" err="1" smtClean="0"/>
              <a:t>aSlotTime</a:t>
            </a:r>
            <a:r>
              <a:rPr lang="en-US" altLang="zh-CN" sz="1600" dirty="0" smtClean="0"/>
              <a:t>).</a:t>
            </a:r>
            <a:endParaRPr lang="en-US" altLang="zh-CN" sz="1600" dirty="0"/>
          </a:p>
          <a:p>
            <a:endParaRPr lang="en-US" altLang="zh-CN" sz="1400" dirty="0"/>
          </a:p>
          <a:p>
            <a:endParaRPr lang="zh-CN" altLang="zh-CN" sz="14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 smtClean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</a:rPr>
              <a:t>Sync for TB PPDU in One 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  <p:grpSp>
        <p:nvGrpSpPr>
          <p:cNvPr id="3" name="组合 2"/>
          <p:cNvGrpSpPr/>
          <p:nvPr/>
        </p:nvGrpSpPr>
        <p:grpSpPr>
          <a:xfrm>
            <a:off x="1193800" y="4484688"/>
            <a:ext cx="6807200" cy="1992312"/>
            <a:chOff x="1193800" y="4484688"/>
            <a:chExt cx="6807200" cy="1992312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1881188" y="4821238"/>
              <a:ext cx="61198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>
            <a:xfrm>
              <a:off x="2130425" y="4533900"/>
              <a:ext cx="2682875" cy="287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PPDU1 carries Trigger frame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5861050" y="4525963"/>
              <a:ext cx="1616075" cy="2873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TB PPDU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1881188" y="5503863"/>
              <a:ext cx="61198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>
            <a:xfrm>
              <a:off x="2482850" y="5214938"/>
              <a:ext cx="1933575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PPDU2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5462588" y="5208588"/>
              <a:ext cx="792162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BA2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5" name="文本框 31"/>
            <p:cNvSpPr txBox="1">
              <a:spLocks noChangeArrowheads="1"/>
            </p:cNvSpPr>
            <p:nvPr/>
          </p:nvSpPr>
          <p:spPr bwMode="auto">
            <a:xfrm>
              <a:off x="5118100" y="4484688"/>
              <a:ext cx="46831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SIFS</a:t>
              </a:r>
              <a:endParaRPr lang="zh-CN" altLang="en-US" sz="1000"/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5857875" y="4872038"/>
              <a:ext cx="0" cy="95408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>
              <a:stCxn id="10" idx="3"/>
            </p:cNvCxnSpPr>
            <p:nvPr/>
          </p:nvCxnSpPr>
          <p:spPr>
            <a:xfrm>
              <a:off x="4813300" y="4676775"/>
              <a:ext cx="1069975" cy="1588"/>
            </a:xfrm>
            <a:prstGeom prst="line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5861050" y="5975350"/>
              <a:ext cx="1047750" cy="0"/>
            </a:xfrm>
            <a:prstGeom prst="line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本框 31"/>
            <p:cNvSpPr txBox="1">
              <a:spLocks noChangeArrowheads="1"/>
            </p:cNvSpPr>
            <p:nvPr/>
          </p:nvSpPr>
          <p:spPr bwMode="auto">
            <a:xfrm>
              <a:off x="6161088" y="5745163"/>
              <a:ext cx="46990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SIFS</a:t>
              </a:r>
              <a:endParaRPr lang="zh-CN" altLang="en-US" sz="1000"/>
            </a:p>
          </p:txBody>
        </p:sp>
        <p:sp>
          <p:nvSpPr>
            <p:cNvPr id="20" name="矩形 19"/>
            <p:cNvSpPr/>
            <p:nvPr/>
          </p:nvSpPr>
          <p:spPr>
            <a:xfrm>
              <a:off x="5468938" y="4818063"/>
              <a:ext cx="398462" cy="2206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1" name="文本框 1"/>
            <p:cNvSpPr txBox="1">
              <a:spLocks noChangeArrowheads="1"/>
            </p:cNvSpPr>
            <p:nvPr/>
          </p:nvSpPr>
          <p:spPr bwMode="auto">
            <a:xfrm>
              <a:off x="5389563" y="4805363"/>
              <a:ext cx="51969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 dirty="0" smtClean="0"/>
                <a:t>Rx/</a:t>
              </a:r>
              <a:r>
                <a:rPr lang="en-US" altLang="zh-CN" sz="1000" dirty="0" err="1" smtClean="0"/>
                <a:t>Tx</a:t>
              </a:r>
              <a:endParaRPr lang="zh-CN" altLang="en-US" sz="1000" dirty="0"/>
            </a:p>
          </p:txBody>
        </p:sp>
        <p:sp>
          <p:nvSpPr>
            <p:cNvPr id="22" name="矩形 21"/>
            <p:cNvSpPr/>
            <p:nvPr/>
          </p:nvSpPr>
          <p:spPr>
            <a:xfrm>
              <a:off x="4803775" y="4826000"/>
              <a:ext cx="350838" cy="2206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3" name="文本框 25"/>
            <p:cNvSpPr txBox="1">
              <a:spLocks noChangeArrowheads="1"/>
            </p:cNvSpPr>
            <p:nvPr/>
          </p:nvSpPr>
          <p:spPr bwMode="auto">
            <a:xfrm>
              <a:off x="4808538" y="4813300"/>
              <a:ext cx="3492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D1</a:t>
              </a:r>
              <a:endParaRPr lang="zh-CN" altLang="en-US" sz="1000"/>
            </a:p>
          </p:txBody>
        </p:sp>
        <p:sp>
          <p:nvSpPr>
            <p:cNvPr id="24" name="矩形 23"/>
            <p:cNvSpPr/>
            <p:nvPr/>
          </p:nvSpPr>
          <p:spPr>
            <a:xfrm>
              <a:off x="5111750" y="4822825"/>
              <a:ext cx="349250" cy="2206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5" name="文本框 27"/>
            <p:cNvSpPr txBox="1">
              <a:spLocks noChangeArrowheads="1"/>
            </p:cNvSpPr>
            <p:nvPr/>
          </p:nvSpPr>
          <p:spPr bwMode="auto">
            <a:xfrm>
              <a:off x="5113338" y="4826000"/>
              <a:ext cx="3952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M1</a:t>
              </a:r>
              <a:endParaRPr lang="zh-CN" altLang="en-US" sz="1000"/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5461000" y="4821238"/>
              <a:ext cx="0" cy="6762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1870075" y="6080125"/>
              <a:ext cx="611981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矩形 27"/>
            <p:cNvSpPr/>
            <p:nvPr/>
          </p:nvSpPr>
          <p:spPr>
            <a:xfrm>
              <a:off x="3929063" y="5791200"/>
              <a:ext cx="1933575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PPDU2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6910388" y="5784850"/>
              <a:ext cx="792162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BA2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0" name="文本框 31"/>
            <p:cNvSpPr txBox="1">
              <a:spLocks noChangeArrowheads="1"/>
            </p:cNvSpPr>
            <p:nvPr/>
          </p:nvSpPr>
          <p:spPr bwMode="auto">
            <a:xfrm>
              <a:off x="4714875" y="5224463"/>
              <a:ext cx="46831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SIFS</a:t>
              </a:r>
              <a:endParaRPr lang="zh-CN" altLang="en-US" sz="1000"/>
            </a:p>
          </p:txBody>
        </p:sp>
        <p:cxnSp>
          <p:nvCxnSpPr>
            <p:cNvPr id="31" name="直接连接符 30"/>
            <p:cNvCxnSpPr/>
            <p:nvPr/>
          </p:nvCxnSpPr>
          <p:spPr>
            <a:xfrm>
              <a:off x="4406900" y="5426075"/>
              <a:ext cx="1047750" cy="0"/>
            </a:xfrm>
            <a:prstGeom prst="line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31"/>
            <p:cNvSpPr txBox="1">
              <a:spLocks noChangeArrowheads="1"/>
            </p:cNvSpPr>
            <p:nvPr/>
          </p:nvSpPr>
          <p:spPr bwMode="auto">
            <a:xfrm>
              <a:off x="1193800" y="4575175"/>
              <a:ext cx="5238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Link 1</a:t>
              </a:r>
              <a:endParaRPr lang="zh-CN" altLang="en-US" sz="1000"/>
            </a:p>
          </p:txBody>
        </p:sp>
        <p:sp>
          <p:nvSpPr>
            <p:cNvPr id="33" name="文本框 31"/>
            <p:cNvSpPr txBox="1">
              <a:spLocks noChangeArrowheads="1"/>
            </p:cNvSpPr>
            <p:nvPr/>
          </p:nvSpPr>
          <p:spPr bwMode="auto">
            <a:xfrm>
              <a:off x="1201738" y="5224463"/>
              <a:ext cx="523875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Link 2</a:t>
              </a:r>
              <a:endParaRPr lang="zh-CN" altLang="en-US" sz="1000"/>
            </a:p>
          </p:txBody>
        </p:sp>
        <p:sp>
          <p:nvSpPr>
            <p:cNvPr id="34" name="文本框 31"/>
            <p:cNvSpPr txBox="1">
              <a:spLocks noChangeArrowheads="1"/>
            </p:cNvSpPr>
            <p:nvPr/>
          </p:nvSpPr>
          <p:spPr bwMode="auto">
            <a:xfrm>
              <a:off x="1193800" y="5851525"/>
              <a:ext cx="5238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Link 2</a:t>
              </a:r>
              <a:endParaRPr lang="zh-CN" altLang="en-US" sz="1000"/>
            </a:p>
          </p:txBody>
        </p:sp>
        <p:sp>
          <p:nvSpPr>
            <p:cNvPr id="35" name="文本框 31"/>
            <p:cNvSpPr txBox="1">
              <a:spLocks noChangeArrowheads="1"/>
            </p:cNvSpPr>
            <p:nvPr/>
          </p:nvSpPr>
          <p:spPr bwMode="auto">
            <a:xfrm>
              <a:off x="3078163" y="6215063"/>
              <a:ext cx="133985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Earliest ending time</a:t>
              </a:r>
              <a:endParaRPr lang="zh-CN" altLang="en-US" sz="1000"/>
            </a:p>
          </p:txBody>
        </p:sp>
        <p:cxnSp>
          <p:nvCxnSpPr>
            <p:cNvPr id="36" name="直接连接符 35"/>
            <p:cNvCxnSpPr>
              <a:endCxn id="35" idx="0"/>
            </p:cNvCxnSpPr>
            <p:nvPr/>
          </p:nvCxnSpPr>
          <p:spPr>
            <a:xfrm flipH="1">
              <a:off x="3748088" y="5497513"/>
              <a:ext cx="668337" cy="71755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 flipH="1">
              <a:off x="5468938" y="6080125"/>
              <a:ext cx="401637" cy="1778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文本框 31"/>
            <p:cNvSpPr txBox="1">
              <a:spLocks noChangeArrowheads="1"/>
            </p:cNvSpPr>
            <p:nvPr/>
          </p:nvSpPr>
          <p:spPr bwMode="auto">
            <a:xfrm>
              <a:off x="4784725" y="6230938"/>
              <a:ext cx="122555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Latest ending time</a:t>
              </a:r>
              <a:endParaRPr lang="zh-CN" altLang="en-US" sz="1000"/>
            </a:p>
          </p:txBody>
        </p:sp>
      </p:grpSp>
    </p:spTree>
    <p:extLst>
      <p:ext uri="{BB962C8B-B14F-4D97-AF65-F5344CB8AC3E}">
        <p14:creationId xmlns:p14="http://schemas.microsoft.com/office/powerpoint/2010/main" val="252686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When both </a:t>
            </a:r>
            <a:r>
              <a:rPr lang="en-US" altLang="zh-CN" sz="1800" dirty="0" smtClean="0"/>
              <a:t>links </a:t>
            </a:r>
            <a:r>
              <a:rPr lang="en-US" altLang="zh-CN" sz="1800" dirty="0"/>
              <a:t>are expected to receive TB PPDUs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/>
              <a:t>The difference between the ending times of PPDU1 and PPDU2 shall be less than or equal to </a:t>
            </a:r>
            <a:r>
              <a:rPr lang="en-US" altLang="zh-CN" sz="1600" dirty="0" smtClean="0"/>
              <a:t>Rx/</a:t>
            </a:r>
            <a:r>
              <a:rPr lang="en-US" altLang="zh-CN" sz="1600" dirty="0" err="1" smtClean="0"/>
              <a:t>Tx</a:t>
            </a:r>
            <a:endParaRPr lang="en-US" altLang="zh-CN" sz="1600" dirty="0"/>
          </a:p>
          <a:p>
            <a:pPr>
              <a:spcBef>
                <a:spcPts val="600"/>
              </a:spcBef>
            </a:pPr>
            <a:r>
              <a:rPr lang="en-US" altLang="zh-CN" sz="1800" dirty="0"/>
              <a:t>Considering the margin of 10%×</a:t>
            </a:r>
            <a:r>
              <a:rPr lang="en-US" altLang="zh-CN" sz="1800" dirty="0" err="1"/>
              <a:t>aSlotTime</a:t>
            </a:r>
            <a:r>
              <a:rPr lang="en-US" altLang="zh-CN" sz="1800" dirty="0"/>
              <a:t>, the </a:t>
            </a:r>
            <a:r>
              <a:rPr lang="en-US" altLang="zh-CN" sz="1800" dirty="0" smtClean="0"/>
              <a:t>rule will be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The difference between the ending times of PPDU1 and PPDU2 shall be less than or equal to (Rx/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- </a:t>
            </a:r>
            <a:r>
              <a:rPr lang="en-US" altLang="zh-CN" sz="1600" dirty="0"/>
              <a:t>10%×</a:t>
            </a:r>
            <a:r>
              <a:rPr lang="en-US" altLang="zh-CN" sz="1600" dirty="0" err="1"/>
              <a:t>aSlotTime</a:t>
            </a:r>
            <a:r>
              <a:rPr lang="en-US" altLang="zh-CN" sz="1600" dirty="0" smtClean="0"/>
              <a:t>) ;</a:t>
            </a:r>
          </a:p>
          <a:p>
            <a:endParaRPr lang="en-US" altLang="zh-CN" sz="1400" dirty="0"/>
          </a:p>
          <a:p>
            <a:endParaRPr lang="zh-CN" altLang="zh-CN" sz="14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 smtClean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</a:rPr>
              <a:t>Sync for TB PPDUs in Two Links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1295400" y="4389438"/>
            <a:ext cx="6807200" cy="2087562"/>
            <a:chOff x="1270000" y="4237038"/>
            <a:chExt cx="6807200" cy="2087562"/>
          </a:xfrm>
        </p:grpSpPr>
        <p:cxnSp>
          <p:nvCxnSpPr>
            <p:cNvPr id="39" name="直接连接符 38"/>
            <p:cNvCxnSpPr/>
            <p:nvPr/>
          </p:nvCxnSpPr>
          <p:spPr>
            <a:xfrm>
              <a:off x="1957388" y="4573588"/>
              <a:ext cx="61198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矩形 39"/>
            <p:cNvSpPr/>
            <p:nvPr/>
          </p:nvSpPr>
          <p:spPr>
            <a:xfrm>
              <a:off x="2206625" y="4286250"/>
              <a:ext cx="2682875" cy="287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PPDU1 carries Trigger frame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5937250" y="4278313"/>
              <a:ext cx="1616075" cy="2873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TB PPDU1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直接连接符 41"/>
            <p:cNvCxnSpPr/>
            <p:nvPr/>
          </p:nvCxnSpPr>
          <p:spPr>
            <a:xfrm>
              <a:off x="1957388" y="5256213"/>
              <a:ext cx="61198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矩形 42"/>
            <p:cNvSpPr/>
            <p:nvPr/>
          </p:nvSpPr>
          <p:spPr>
            <a:xfrm>
              <a:off x="2559050" y="4967288"/>
              <a:ext cx="1933575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PPDU2 carries Trigger frame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5538788" y="4960938"/>
              <a:ext cx="1582737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TB PPDU2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5" name="文本框 31"/>
            <p:cNvSpPr txBox="1">
              <a:spLocks noChangeArrowheads="1"/>
            </p:cNvSpPr>
            <p:nvPr/>
          </p:nvSpPr>
          <p:spPr bwMode="auto">
            <a:xfrm>
              <a:off x="5194300" y="4237038"/>
              <a:ext cx="46831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SIFS</a:t>
              </a:r>
              <a:endParaRPr lang="zh-CN" altLang="en-US" sz="1000"/>
            </a:p>
          </p:txBody>
        </p:sp>
        <p:cxnSp>
          <p:nvCxnSpPr>
            <p:cNvPr id="46" name="直接连接符 45"/>
            <p:cNvCxnSpPr/>
            <p:nvPr/>
          </p:nvCxnSpPr>
          <p:spPr>
            <a:xfrm>
              <a:off x="5934075" y="4624388"/>
              <a:ext cx="0" cy="146685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>
              <a:stCxn id="40" idx="3"/>
            </p:cNvCxnSpPr>
            <p:nvPr/>
          </p:nvCxnSpPr>
          <p:spPr>
            <a:xfrm>
              <a:off x="4889500" y="4429125"/>
              <a:ext cx="1069975" cy="1588"/>
            </a:xfrm>
            <a:prstGeom prst="line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>
              <a:off x="5278438" y="5727700"/>
              <a:ext cx="1047750" cy="0"/>
            </a:xfrm>
            <a:prstGeom prst="line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文本框 31"/>
            <p:cNvSpPr txBox="1">
              <a:spLocks noChangeArrowheads="1"/>
            </p:cNvSpPr>
            <p:nvPr/>
          </p:nvSpPr>
          <p:spPr bwMode="auto">
            <a:xfrm>
              <a:off x="5580063" y="5497513"/>
              <a:ext cx="468312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SIFS</a:t>
              </a:r>
              <a:endParaRPr lang="zh-CN" altLang="en-US" sz="1000"/>
            </a:p>
          </p:txBody>
        </p:sp>
        <p:sp>
          <p:nvSpPr>
            <p:cNvPr id="50" name="矩形 49"/>
            <p:cNvSpPr/>
            <p:nvPr/>
          </p:nvSpPr>
          <p:spPr>
            <a:xfrm>
              <a:off x="5545138" y="4570413"/>
              <a:ext cx="398462" cy="2206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1" name="文本框 1"/>
            <p:cNvSpPr txBox="1">
              <a:spLocks noChangeArrowheads="1"/>
            </p:cNvSpPr>
            <p:nvPr/>
          </p:nvSpPr>
          <p:spPr bwMode="auto">
            <a:xfrm>
              <a:off x="5465763" y="4557713"/>
              <a:ext cx="51969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 dirty="0" smtClean="0"/>
                <a:t>Rx/</a:t>
              </a:r>
              <a:r>
                <a:rPr lang="en-US" altLang="zh-CN" sz="1000" dirty="0" err="1" smtClean="0"/>
                <a:t>Tx</a:t>
              </a:r>
              <a:endParaRPr lang="zh-CN" altLang="en-US" sz="1000" dirty="0"/>
            </a:p>
          </p:txBody>
        </p:sp>
        <p:sp>
          <p:nvSpPr>
            <p:cNvPr id="52" name="矩形 51"/>
            <p:cNvSpPr/>
            <p:nvPr/>
          </p:nvSpPr>
          <p:spPr>
            <a:xfrm>
              <a:off x="4879975" y="4578350"/>
              <a:ext cx="350838" cy="2206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3" name="文本框 25"/>
            <p:cNvSpPr txBox="1">
              <a:spLocks noChangeArrowheads="1"/>
            </p:cNvSpPr>
            <p:nvPr/>
          </p:nvSpPr>
          <p:spPr bwMode="auto">
            <a:xfrm>
              <a:off x="4884738" y="4565650"/>
              <a:ext cx="3492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D1</a:t>
              </a:r>
              <a:endParaRPr lang="zh-CN" altLang="en-US" sz="1000"/>
            </a:p>
          </p:txBody>
        </p:sp>
        <p:sp>
          <p:nvSpPr>
            <p:cNvPr id="54" name="矩形 53"/>
            <p:cNvSpPr/>
            <p:nvPr/>
          </p:nvSpPr>
          <p:spPr>
            <a:xfrm>
              <a:off x="5187950" y="4575175"/>
              <a:ext cx="349250" cy="2206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5" name="文本框 27"/>
            <p:cNvSpPr txBox="1">
              <a:spLocks noChangeArrowheads="1"/>
            </p:cNvSpPr>
            <p:nvPr/>
          </p:nvSpPr>
          <p:spPr bwMode="auto">
            <a:xfrm>
              <a:off x="5189538" y="4578350"/>
              <a:ext cx="3952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M1</a:t>
              </a:r>
              <a:endParaRPr lang="zh-CN" altLang="en-US" sz="1000"/>
            </a:p>
          </p:txBody>
        </p:sp>
        <p:cxnSp>
          <p:nvCxnSpPr>
            <p:cNvPr id="56" name="直接连接符 55"/>
            <p:cNvCxnSpPr/>
            <p:nvPr/>
          </p:nvCxnSpPr>
          <p:spPr>
            <a:xfrm>
              <a:off x="5537200" y="4573588"/>
              <a:ext cx="0" cy="6762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/>
            <p:cNvCxnSpPr/>
            <p:nvPr/>
          </p:nvCxnSpPr>
          <p:spPr>
            <a:xfrm>
              <a:off x="1946275" y="5832475"/>
              <a:ext cx="611981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矩形 57"/>
            <p:cNvSpPr/>
            <p:nvPr/>
          </p:nvSpPr>
          <p:spPr>
            <a:xfrm>
              <a:off x="3332163" y="5543550"/>
              <a:ext cx="1949450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PPDU2 carries Trigger frame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6329363" y="5537200"/>
              <a:ext cx="1665287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800" dirty="0">
                  <a:solidFill>
                    <a:schemeClr val="tx1"/>
                  </a:solidFill>
                </a:rPr>
                <a:t>TB PPDU2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0" name="文本框 31"/>
            <p:cNvSpPr txBox="1">
              <a:spLocks noChangeArrowheads="1"/>
            </p:cNvSpPr>
            <p:nvPr/>
          </p:nvSpPr>
          <p:spPr bwMode="auto">
            <a:xfrm>
              <a:off x="4791075" y="4976813"/>
              <a:ext cx="46831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SIFS</a:t>
              </a:r>
              <a:endParaRPr lang="zh-CN" altLang="en-US" sz="1000"/>
            </a:p>
          </p:txBody>
        </p:sp>
        <p:cxnSp>
          <p:nvCxnSpPr>
            <p:cNvPr id="61" name="直接连接符 60"/>
            <p:cNvCxnSpPr/>
            <p:nvPr/>
          </p:nvCxnSpPr>
          <p:spPr>
            <a:xfrm>
              <a:off x="4483100" y="5178425"/>
              <a:ext cx="1047750" cy="0"/>
            </a:xfrm>
            <a:prstGeom prst="line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文本框 31"/>
            <p:cNvSpPr txBox="1">
              <a:spLocks noChangeArrowheads="1"/>
            </p:cNvSpPr>
            <p:nvPr/>
          </p:nvSpPr>
          <p:spPr bwMode="auto">
            <a:xfrm>
              <a:off x="1270000" y="4327525"/>
              <a:ext cx="5238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Link 1</a:t>
              </a:r>
              <a:endParaRPr lang="zh-CN" altLang="en-US" sz="1000"/>
            </a:p>
          </p:txBody>
        </p:sp>
        <p:sp>
          <p:nvSpPr>
            <p:cNvPr id="63" name="文本框 31"/>
            <p:cNvSpPr txBox="1">
              <a:spLocks noChangeArrowheads="1"/>
            </p:cNvSpPr>
            <p:nvPr/>
          </p:nvSpPr>
          <p:spPr bwMode="auto">
            <a:xfrm>
              <a:off x="1277938" y="4976813"/>
              <a:ext cx="523875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Link 2</a:t>
              </a:r>
              <a:endParaRPr lang="zh-CN" altLang="en-US" sz="1000"/>
            </a:p>
          </p:txBody>
        </p:sp>
        <p:sp>
          <p:nvSpPr>
            <p:cNvPr id="64" name="文本框 31"/>
            <p:cNvSpPr txBox="1">
              <a:spLocks noChangeArrowheads="1"/>
            </p:cNvSpPr>
            <p:nvPr/>
          </p:nvSpPr>
          <p:spPr bwMode="auto">
            <a:xfrm>
              <a:off x="1270000" y="5603875"/>
              <a:ext cx="5238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Link 2</a:t>
              </a:r>
              <a:endParaRPr lang="zh-CN" altLang="en-US" sz="1000"/>
            </a:p>
          </p:txBody>
        </p:sp>
        <p:sp>
          <p:nvSpPr>
            <p:cNvPr id="65" name="文本框 31"/>
            <p:cNvSpPr txBox="1">
              <a:spLocks noChangeArrowheads="1"/>
            </p:cNvSpPr>
            <p:nvPr/>
          </p:nvSpPr>
          <p:spPr bwMode="auto">
            <a:xfrm>
              <a:off x="3154363" y="5967413"/>
              <a:ext cx="133985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Earliest ending time</a:t>
              </a:r>
              <a:endParaRPr lang="zh-CN" altLang="en-US" sz="1000"/>
            </a:p>
          </p:txBody>
        </p:sp>
        <p:cxnSp>
          <p:nvCxnSpPr>
            <p:cNvPr id="66" name="直接连接符 65"/>
            <p:cNvCxnSpPr>
              <a:endCxn id="65" idx="0"/>
            </p:cNvCxnSpPr>
            <p:nvPr/>
          </p:nvCxnSpPr>
          <p:spPr>
            <a:xfrm flipH="1">
              <a:off x="3824288" y="5249863"/>
              <a:ext cx="668337" cy="71755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 flipH="1">
              <a:off x="4981575" y="5832475"/>
              <a:ext cx="296863" cy="28733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文本框 31"/>
            <p:cNvSpPr txBox="1">
              <a:spLocks noChangeArrowheads="1"/>
            </p:cNvSpPr>
            <p:nvPr/>
          </p:nvSpPr>
          <p:spPr bwMode="auto">
            <a:xfrm>
              <a:off x="4502150" y="6076950"/>
              <a:ext cx="122555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 dirty="0"/>
                <a:t>Latest ending time</a:t>
              </a:r>
              <a:endParaRPr lang="zh-CN" altLang="en-US" sz="1000" dirty="0"/>
            </a:p>
          </p:txBody>
        </p:sp>
        <p:sp>
          <p:nvSpPr>
            <p:cNvPr id="69" name="矩形 68"/>
            <p:cNvSpPr/>
            <p:nvPr/>
          </p:nvSpPr>
          <p:spPr>
            <a:xfrm>
              <a:off x="5140325" y="5254625"/>
              <a:ext cx="396875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70" name="文本框 36"/>
            <p:cNvSpPr txBox="1">
              <a:spLocks noChangeArrowheads="1"/>
            </p:cNvSpPr>
            <p:nvPr/>
          </p:nvSpPr>
          <p:spPr bwMode="auto">
            <a:xfrm>
              <a:off x="5060950" y="5243513"/>
              <a:ext cx="51969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 dirty="0" smtClean="0"/>
                <a:t>Rx/</a:t>
              </a:r>
              <a:r>
                <a:rPr lang="en-US" altLang="zh-CN" sz="1000" dirty="0" err="1" smtClean="0"/>
                <a:t>Tx</a:t>
              </a:r>
              <a:endParaRPr lang="zh-CN" altLang="en-US" sz="1000" dirty="0"/>
            </a:p>
          </p:txBody>
        </p:sp>
        <p:sp>
          <p:nvSpPr>
            <p:cNvPr id="71" name="矩形 70"/>
            <p:cNvSpPr/>
            <p:nvPr/>
          </p:nvSpPr>
          <p:spPr>
            <a:xfrm>
              <a:off x="4475163" y="5264150"/>
              <a:ext cx="350837" cy="2206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72" name="文本框 38"/>
            <p:cNvSpPr txBox="1">
              <a:spLocks noChangeArrowheads="1"/>
            </p:cNvSpPr>
            <p:nvPr/>
          </p:nvSpPr>
          <p:spPr bwMode="auto">
            <a:xfrm>
              <a:off x="4479925" y="5251450"/>
              <a:ext cx="347663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D1</a:t>
              </a:r>
              <a:endParaRPr lang="zh-CN" altLang="en-US" sz="1000"/>
            </a:p>
          </p:txBody>
        </p:sp>
        <p:sp>
          <p:nvSpPr>
            <p:cNvPr id="73" name="矩形 72"/>
            <p:cNvSpPr/>
            <p:nvPr/>
          </p:nvSpPr>
          <p:spPr>
            <a:xfrm>
              <a:off x="4783138" y="5260975"/>
              <a:ext cx="349250" cy="2206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74" name="文本框 41"/>
            <p:cNvSpPr txBox="1">
              <a:spLocks noChangeArrowheads="1"/>
            </p:cNvSpPr>
            <p:nvPr/>
          </p:nvSpPr>
          <p:spPr bwMode="auto">
            <a:xfrm>
              <a:off x="4784725" y="5264150"/>
              <a:ext cx="39528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 dirty="0"/>
                <a:t>M1</a:t>
              </a:r>
              <a:endParaRPr lang="zh-CN" altLang="en-US" sz="1000" dirty="0"/>
            </a:p>
          </p:txBody>
        </p:sp>
        <p:sp>
          <p:nvSpPr>
            <p:cNvPr id="75" name="矩形 74"/>
            <p:cNvSpPr/>
            <p:nvPr/>
          </p:nvSpPr>
          <p:spPr>
            <a:xfrm>
              <a:off x="5930900" y="5827713"/>
              <a:ext cx="396875" cy="2206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76" name="文本框 43"/>
            <p:cNvSpPr txBox="1">
              <a:spLocks noChangeArrowheads="1"/>
            </p:cNvSpPr>
            <p:nvPr/>
          </p:nvSpPr>
          <p:spPr bwMode="auto">
            <a:xfrm>
              <a:off x="5851525" y="5815013"/>
              <a:ext cx="51969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 dirty="0" smtClean="0"/>
                <a:t>Rx/</a:t>
              </a:r>
              <a:r>
                <a:rPr lang="en-US" altLang="zh-CN" sz="1000" dirty="0" err="1" smtClean="0"/>
                <a:t>Tx</a:t>
              </a:r>
              <a:endParaRPr lang="zh-CN" altLang="en-US" sz="1000" dirty="0"/>
            </a:p>
          </p:txBody>
        </p:sp>
        <p:sp>
          <p:nvSpPr>
            <p:cNvPr id="77" name="矩形 76"/>
            <p:cNvSpPr/>
            <p:nvPr/>
          </p:nvSpPr>
          <p:spPr>
            <a:xfrm>
              <a:off x="5265738" y="5835650"/>
              <a:ext cx="350837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78" name="文本框 50"/>
            <p:cNvSpPr txBox="1">
              <a:spLocks noChangeArrowheads="1"/>
            </p:cNvSpPr>
            <p:nvPr/>
          </p:nvSpPr>
          <p:spPr bwMode="auto">
            <a:xfrm>
              <a:off x="5270500" y="5822950"/>
              <a:ext cx="347663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D1</a:t>
              </a:r>
              <a:endParaRPr lang="zh-CN" altLang="en-US" sz="1000"/>
            </a:p>
          </p:txBody>
        </p:sp>
        <p:sp>
          <p:nvSpPr>
            <p:cNvPr id="79" name="矩形 78"/>
            <p:cNvSpPr/>
            <p:nvPr/>
          </p:nvSpPr>
          <p:spPr>
            <a:xfrm>
              <a:off x="5573713" y="5832475"/>
              <a:ext cx="349250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80" name="文本框 54"/>
            <p:cNvSpPr txBox="1">
              <a:spLocks noChangeArrowheads="1"/>
            </p:cNvSpPr>
            <p:nvPr/>
          </p:nvSpPr>
          <p:spPr bwMode="auto">
            <a:xfrm>
              <a:off x="5575300" y="5835650"/>
              <a:ext cx="39528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000"/>
                <a:t>M1</a:t>
              </a:r>
              <a:endParaRPr lang="zh-CN" altLang="en-US" sz="1000"/>
            </a:p>
          </p:txBody>
        </p:sp>
      </p:grpSp>
    </p:spTree>
    <p:extLst>
      <p:ext uri="{BB962C8B-B14F-4D97-AF65-F5344CB8AC3E}">
        <p14:creationId xmlns:p14="http://schemas.microsoft.com/office/powerpoint/2010/main" val="219175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600" dirty="0" smtClean="0"/>
              <a:t>The length of Rx/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duration is implementation related, how to determine it in the equations?</a:t>
            </a:r>
            <a:endParaRPr lang="en-US" altLang="zh-CN" sz="1600" dirty="0"/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Opt 1: common Rx/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</a:t>
            </a:r>
          </a:p>
          <a:p>
            <a:pPr lvl="1">
              <a:spcBef>
                <a:spcPts val="600"/>
              </a:spcBef>
            </a:pPr>
            <a:r>
              <a:rPr lang="en-US" altLang="zh-CN" sz="1200" dirty="0" smtClean="0"/>
              <a:t>A fixed value for Rx/</a:t>
            </a:r>
            <a:r>
              <a:rPr lang="en-US" altLang="zh-CN" sz="1200" dirty="0" err="1" smtClean="0"/>
              <a:t>Tx</a:t>
            </a:r>
            <a:r>
              <a:rPr lang="en-US" altLang="zh-CN" sz="1200" dirty="0" smtClean="0"/>
              <a:t> (e.g. called Rx/Tx0) is used for all STAs, it could be defined in standard;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Opt 2: individual Rx/</a:t>
            </a:r>
            <a:r>
              <a:rPr lang="en-US" altLang="zh-CN" sz="1600" dirty="0" err="1" smtClean="0"/>
              <a:t>Tx</a:t>
            </a:r>
            <a:endParaRPr lang="en-US" altLang="zh-CN" sz="1600" dirty="0" smtClean="0"/>
          </a:p>
          <a:p>
            <a:pPr lvl="1">
              <a:spcBef>
                <a:spcPts val="600"/>
              </a:spcBef>
            </a:pPr>
            <a:r>
              <a:rPr lang="en-US" altLang="zh-CN" sz="1200" dirty="0" smtClean="0"/>
              <a:t>Each STA report its own Rx/</a:t>
            </a:r>
            <a:r>
              <a:rPr lang="en-US" altLang="zh-CN" sz="1200" dirty="0" err="1" smtClean="0"/>
              <a:t>Tx</a:t>
            </a:r>
            <a:r>
              <a:rPr lang="en-US" altLang="zh-CN" sz="1200" dirty="0" smtClean="0"/>
              <a:t> value to AP, e.g. report during association procedure.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Opt 1 is preferred.</a:t>
            </a:r>
          </a:p>
          <a:p>
            <a:endParaRPr lang="en-US" altLang="zh-CN" sz="1400" dirty="0"/>
          </a:p>
          <a:p>
            <a:endParaRPr lang="zh-CN" altLang="zh-CN" sz="1400" dirty="0"/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endParaRPr lang="en-US" altLang="zh-CN" sz="2000" dirty="0" smtClean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</a:rPr>
              <a:t>Rx/</a:t>
            </a:r>
            <a:r>
              <a:rPr lang="en-US" dirty="0" err="1" smtClean="0">
                <a:latin typeface="Times New Roman" panose="02020603050405020304" pitchFamily="18" charset="0"/>
              </a:rPr>
              <a:t>Tx</a:t>
            </a:r>
            <a:r>
              <a:rPr lang="en-US" dirty="0" smtClean="0">
                <a:latin typeface="Times New Roman" panose="02020603050405020304" pitchFamily="18" charset="0"/>
              </a:rPr>
              <a:t> time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824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752600"/>
            <a:ext cx="8002587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600" dirty="0" smtClean="0"/>
              <a:t>When a MLD1 transmit PPDU1 and PPDU2 </a:t>
            </a:r>
            <a:r>
              <a:rPr lang="en-US" altLang="zh-CN" sz="1600" dirty="0"/>
              <a:t>in link 1 and link 2 </a:t>
            </a:r>
            <a:r>
              <a:rPr lang="en-US" altLang="zh-CN" sz="1600" dirty="0" smtClean="0"/>
              <a:t>respectively to </a:t>
            </a:r>
            <a:r>
              <a:rPr lang="en-US" altLang="zh-CN" sz="1600" dirty="0"/>
              <a:t>a MLD2 which is STR </a:t>
            </a:r>
            <a:r>
              <a:rPr lang="en-US" altLang="zh-CN" sz="1600" dirty="0" smtClean="0"/>
              <a:t>constrained, if PPDU1 and PPDU2 has time </a:t>
            </a:r>
            <a:r>
              <a:rPr lang="en-US" altLang="zh-CN" sz="1600" dirty="0"/>
              <a:t>domain </a:t>
            </a:r>
            <a:r>
              <a:rPr lang="en-US" altLang="zh-CN" sz="1600" dirty="0" smtClean="0"/>
              <a:t>overlapping, and PPDU1 carries a Trigger frame, then  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ending time of PPDU2 can not be earlier than </a:t>
            </a:r>
            <a:r>
              <a:rPr lang="en-US" altLang="zh-CN" sz="1600" dirty="0" smtClean="0"/>
              <a:t>(Rx/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- </a:t>
            </a:r>
            <a:r>
              <a:rPr lang="en-US" altLang="zh-CN" sz="1600" dirty="0"/>
              <a:t>10%×</a:t>
            </a:r>
            <a:r>
              <a:rPr lang="en-US" altLang="zh-CN" sz="1600" dirty="0" err="1"/>
              <a:t>aSlotTime</a:t>
            </a:r>
            <a:r>
              <a:rPr lang="en-US" altLang="zh-CN" sz="1600" dirty="0"/>
              <a:t>) before ending time of PPDU1;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/>
              <a:t>The ending time of PPDU2 can not be later than the ending time of PPDU1 plus (SIFS- 10%×</a:t>
            </a:r>
            <a:r>
              <a:rPr lang="en-US" altLang="zh-CN" sz="1600" dirty="0" err="1"/>
              <a:t>aSlotTime</a:t>
            </a:r>
            <a:r>
              <a:rPr lang="en-US" altLang="zh-CN" sz="1600" dirty="0"/>
              <a:t>).</a:t>
            </a:r>
          </a:p>
          <a:p>
            <a:pPr>
              <a:spcBef>
                <a:spcPts val="600"/>
              </a:spcBef>
            </a:pPr>
            <a:endParaRPr lang="en-US" altLang="zh-CN" sz="2000" dirty="0"/>
          </a:p>
          <a:p>
            <a:pPr>
              <a:spcBef>
                <a:spcPts val="600"/>
              </a:spcBef>
            </a:pPr>
            <a:r>
              <a:rPr lang="en-US" altLang="zh-CN" sz="1600" dirty="0"/>
              <a:t>When a MLD1 transmit PPDU1 and PPDU2 in link 1 and link 2 respectively to a MLD2 which is STR constrained, if PPDU1 and PPDU2 has time domain overlapping, and </a:t>
            </a:r>
            <a:r>
              <a:rPr lang="en-US" altLang="zh-CN" sz="1600" dirty="0" smtClean="0"/>
              <a:t>both PPDU1 and PPDU2 carry Trigger frames, </a:t>
            </a:r>
            <a:r>
              <a:rPr lang="en-US" altLang="zh-CN" sz="1600" dirty="0"/>
              <a:t>then </a:t>
            </a:r>
            <a:r>
              <a:rPr lang="en-US" altLang="zh-CN" sz="1600" dirty="0" smtClean="0"/>
              <a:t> </a:t>
            </a:r>
            <a:endParaRPr lang="en-US" altLang="zh-CN" sz="1600" dirty="0"/>
          </a:p>
          <a:p>
            <a:pPr lvl="1">
              <a:spcBef>
                <a:spcPts val="600"/>
              </a:spcBef>
            </a:pPr>
            <a:r>
              <a:rPr lang="en-US" altLang="zh-CN" sz="1600" dirty="0"/>
              <a:t>The difference between the ending times of PPDU1 and PPDU2 shall be less than or equal to </a:t>
            </a:r>
            <a:r>
              <a:rPr lang="en-US" altLang="zh-CN" sz="1600" dirty="0" smtClean="0"/>
              <a:t>(Rx/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- </a:t>
            </a:r>
            <a:r>
              <a:rPr lang="en-US" altLang="zh-CN" sz="1600" dirty="0"/>
              <a:t>10%×</a:t>
            </a:r>
            <a:r>
              <a:rPr lang="en-US" altLang="zh-CN" sz="1600" dirty="0" err="1"/>
              <a:t>aSlotTime</a:t>
            </a:r>
            <a:r>
              <a:rPr lang="en-US" altLang="zh-CN" sz="1600" dirty="0"/>
              <a:t>) ;</a:t>
            </a:r>
          </a:p>
          <a:p>
            <a:pPr>
              <a:spcBef>
                <a:spcPts val="600"/>
              </a:spcBef>
            </a:pPr>
            <a:endParaRPr lang="en-US" altLang="zh-CN" sz="2000" dirty="0" smtClean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</a:rPr>
              <a:t>Summary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4647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93582</TotalTime>
  <Words>1408</Words>
  <Application>Microsoft Office PowerPoint</Application>
  <PresentationFormat>全屏显示(4:3)</PresentationFormat>
  <Paragraphs>241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Qualcomm Office Regular</vt:lpstr>
      <vt:lpstr>Qualcomm Regular</vt:lpstr>
      <vt:lpstr>楷体_GB2312</vt:lpstr>
      <vt:lpstr>宋体</vt:lpstr>
      <vt:lpstr>Arial</vt:lpstr>
      <vt:lpstr>Times New Roman</vt:lpstr>
      <vt:lpstr>802-11-Submission</vt:lpstr>
      <vt:lpstr>PPDU alignment in STR constrained multi-link</vt:lpstr>
      <vt:lpstr>Motivation</vt:lpstr>
      <vt:lpstr>Example</vt:lpstr>
      <vt:lpstr>Recap: SIFS </vt:lpstr>
      <vt:lpstr>Sync for TB PPDU in One link</vt:lpstr>
      <vt:lpstr>Sync for TB PPDU in One link</vt:lpstr>
      <vt:lpstr>Sync for TB PPDUs in Two Links</vt:lpstr>
      <vt:lpstr>Rx/Tx time</vt:lpstr>
      <vt:lpstr>Summary 1</vt:lpstr>
      <vt:lpstr>Summary 2</vt:lpstr>
      <vt:lpstr>Straw Poll 1</vt:lpstr>
      <vt:lpstr>Straw Poll 2</vt:lpstr>
      <vt:lpstr>Straw Poll 3</vt:lpstr>
      <vt:lpstr>Straw Poll 4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1966</cp:revision>
  <cp:lastPrinted>1998-02-10T13:28:06Z</cp:lastPrinted>
  <dcterms:created xsi:type="dcterms:W3CDTF">2004-12-02T14:01:45Z</dcterms:created>
  <dcterms:modified xsi:type="dcterms:W3CDTF">2020-03-16T01:59:51Z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(3)QfELkHcavh+Wczn/sIWYBsqRfiYS5zQ18axvPXhHPuYvVFxBokAd4oZhNhUx0MPqXok/pAjc
gA6t2vq8wjAKdacE2WeAE51t/y+2Fi+oHeQm6dENdVUBVNuOqwDVdvKS6usD+E/ePE8Fc1eg
9EB1WOQRREF4RihAUtvGmxgFK1tCgp2Yb26MOgJcV1p5dGz8RLGtqRhLO+zopYf7k7yum2UG
B0uXnShTLbmwrthvlm</vt:lpwstr>
  </property>
  <property fmtid="{D5CDD505-2E9C-101B-9397-08002B2CF9AE}" pid="4" name="_2015_ms_pID_7253431">
    <vt:lpwstr>puWM/dD/tF5O6Yfb0NXORCCNMk5G8LfARKzRMP8iWy1IaUsXHrMWeQ
t1LVwi0RIX1UtKuMcLpKXPqtvhYK/Ofs1Rw7WMBj39j5VpQMXfnL2FPDcQhOaSnlFMa+WzQE
9zl7IsH1RcRLRlz+Ao9xFjuLmV7uK8YDCgvtVYz6w3S0LkKAvnu72GoitTCpqLv4gsEnZlyQ
uf9CkOhEFjKIC2iE7QjaoJTXclUJU5g9x8xW</vt:lpwstr>
  </property>
  <property fmtid="{D5CDD505-2E9C-101B-9397-08002B2CF9AE}" pid="5" name="_2015_ms_pID_7253432">
    <vt:lpwstr>3p2HpDuF0Perj25wkqLGXQQ=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1580690846</vt:lpwstr>
  </property>
</Properties>
</file>