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51" r:id="rId2"/>
    <p:sldId id="378" r:id="rId3"/>
    <p:sldId id="513" r:id="rId4"/>
    <p:sldId id="514" r:id="rId5"/>
    <p:sldId id="500" r:id="rId6"/>
    <p:sldId id="496" r:id="rId7"/>
    <p:sldId id="502" r:id="rId8"/>
    <p:sldId id="505" r:id="rId9"/>
    <p:sldId id="507" r:id="rId10"/>
    <p:sldId id="508" r:id="rId11"/>
    <p:sldId id="509" r:id="rId12"/>
    <p:sldId id="511" r:id="rId13"/>
    <p:sldId id="510" r:id="rId14"/>
    <p:sldId id="440" r:id="rId15"/>
    <p:sldId id="470" r:id="rId16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  <p:cmAuthor id="3" name="송태원/선임연구원/차세대표준(연)ICS팀(taewon.song@lge.com)" initials="송" lastIdx="1" clrIdx="2">
    <p:extLst>
      <p:ext uri="{19B8F6BF-5375-455C-9EA6-DF929625EA0E}">
        <p15:presenceInfo xmlns:p15="http://schemas.microsoft.com/office/powerpoint/2012/main" userId="S-1-5-21-2543426832-1914326140-3112152631-18346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81" autoAdjust="0"/>
    <p:restoredTop sz="97464" autoAdjust="0"/>
  </p:normalViewPr>
  <p:slideViewPr>
    <p:cSldViewPr>
      <p:cViewPr varScale="1">
        <p:scale>
          <a:sx n="121" d="100"/>
          <a:sy n="121" d="100"/>
        </p:scale>
        <p:origin x="84" y="10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3966" y="78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</a:t>
            </a:r>
            <a:r>
              <a:rPr lang="en-US" dirty="0"/>
              <a:t>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1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March,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000" b="0"/>
            </a:lvl1pPr>
            <a:lvl2pPr marL="742950" indent="-285750">
              <a:buFont typeface="Times New Roman" panose="02020603050405020304" pitchFamily="18" charset="0"/>
              <a:buChar char="–"/>
              <a:defRPr sz="1800"/>
            </a:lvl2pPr>
            <a:lvl3pPr marL="1200150" indent="-285750">
              <a:buFont typeface="Wingdings" panose="05000000000000000000" pitchFamily="2" charset="2"/>
              <a:buChar char="ü"/>
              <a:defRPr sz="1600"/>
            </a:lvl3pPr>
            <a:lvl4pPr marL="1657350" indent="-285750">
              <a:buFont typeface="Wingdings" panose="05000000000000000000" pitchFamily="2" charset="2"/>
              <a:buChar char="Ø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March,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March,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March, 2020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March, 2020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March, 2020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March, 2020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March,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March,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March,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0430r3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March, 2020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/>
              <a:t>RTS/CTS for multi-link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3197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2020-03-16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236106"/>
              </p:ext>
            </p:extLst>
          </p:nvPr>
        </p:nvGraphicFramePr>
        <p:xfrm>
          <a:off x="703181" y="2852936"/>
          <a:ext cx="7620000" cy="315124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Yangjae-daero 11gil, Seocho-gu, Seoul 137-130, Korea 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 Kim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슬라이드 번호 개체 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Candidate Options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/>
              <a:t>Option 2-3</a:t>
            </a:r>
            <a:r>
              <a:rPr lang="en-US" altLang="ko-KR"/>
              <a:t>: Indicate whether the CTS response is required or not to the corresponding STAs</a:t>
            </a:r>
          </a:p>
          <a:p>
            <a:pPr lvl="1"/>
            <a:r>
              <a:rPr lang="en-US" altLang="ko-KR"/>
              <a:t>Each STA determines whether to response with CTS frame within SIFS duration or not by means of information in its corresponding User Info field</a:t>
            </a:r>
          </a:p>
          <a:p>
            <a:pPr lvl="1"/>
            <a:r>
              <a:rPr lang="en-US" altLang="ko-KR"/>
              <a:t>For example, RU Allocation subfield or other reserved field can be used</a:t>
            </a:r>
          </a:p>
          <a:p>
            <a:pPr lvl="1"/>
            <a:r>
              <a:rPr lang="en-US" altLang="ko-KR"/>
              <a:t>In this option, the MU-RTS behaves like CTS-to-self for non-AP MLDs which may occur internal interferences</a:t>
            </a:r>
          </a:p>
          <a:p>
            <a:pPr lvl="1"/>
            <a:r>
              <a:rPr lang="en-US" altLang="ko-KR"/>
              <a:t>SM power saving works well in this option</a:t>
            </a:r>
          </a:p>
          <a:p>
            <a:pPr lvl="1"/>
            <a:r>
              <a:rPr lang="en-US" altLang="ko-KR"/>
              <a:t>This option is applicable to DL MU</a:t>
            </a:r>
          </a:p>
          <a:p>
            <a:pPr lvl="2"/>
            <a:r>
              <a:rPr lang="en-US" altLang="ko-KR"/>
              <a:t>Since the corresponding STA cannot respond with CTS frame, the transmitter of RTS frame cannot distinguish between transmission failure of RTS frame and intentional disregard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5366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Diagram for Option 2-3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/>
              <a:t>AP MLD A is transmitting frame to non-AP MLDs B and C</a:t>
            </a:r>
          </a:p>
          <a:p>
            <a:r>
              <a:rPr lang="en-US" altLang="ko-KR" sz="1600"/>
              <a:t>When Link B becomes idle, AP MLD A gets opportunity to access channel</a:t>
            </a:r>
          </a:p>
          <a:p>
            <a:r>
              <a:rPr lang="en-US" altLang="ko-KR" sz="1600"/>
              <a:t>AP MLD A makes up MU-RTS for recipients, non-AP MLDs B, C and D, with indication of responding CTS frame</a:t>
            </a:r>
          </a:p>
          <a:p>
            <a:r>
              <a:rPr lang="en-US" altLang="ko-KR" sz="1600"/>
              <a:t>As non-AP MLD B is notified by MU-RTS, it does not response, but it expect transmission from AP MLD A</a:t>
            </a:r>
          </a:p>
          <a:p>
            <a:endParaRPr lang="ko-KR" altLang="en-US" sz="16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March, 2020</a:t>
            </a:r>
            <a:endParaRPr lang="en-GB" dirty="0"/>
          </a:p>
        </p:txBody>
      </p:sp>
      <p:grpSp>
        <p:nvGrpSpPr>
          <p:cNvPr id="7" name="그룹 6"/>
          <p:cNvGrpSpPr/>
          <p:nvPr/>
        </p:nvGrpSpPr>
        <p:grpSpPr>
          <a:xfrm>
            <a:off x="1356338" y="3535216"/>
            <a:ext cx="6384014" cy="2846112"/>
            <a:chOff x="-9886" y="491415"/>
            <a:chExt cx="11482947" cy="5119315"/>
          </a:xfrm>
        </p:grpSpPr>
        <p:cxnSp>
          <p:nvCxnSpPr>
            <p:cNvPr id="8" name="直接连接符 6"/>
            <p:cNvCxnSpPr/>
            <p:nvPr/>
          </p:nvCxnSpPr>
          <p:spPr bwMode="auto">
            <a:xfrm>
              <a:off x="2833061" y="2086946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直接连接符 6"/>
            <p:cNvCxnSpPr/>
            <p:nvPr/>
          </p:nvCxnSpPr>
          <p:spPr bwMode="auto">
            <a:xfrm>
              <a:off x="2833061" y="2703966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直接连接符 6"/>
            <p:cNvCxnSpPr/>
            <p:nvPr/>
          </p:nvCxnSpPr>
          <p:spPr bwMode="auto">
            <a:xfrm>
              <a:off x="2833061" y="771998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直接连接符 6"/>
            <p:cNvCxnSpPr/>
            <p:nvPr/>
          </p:nvCxnSpPr>
          <p:spPr bwMode="auto">
            <a:xfrm>
              <a:off x="2833061" y="1378845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矩形 7"/>
            <p:cNvSpPr/>
            <p:nvPr/>
          </p:nvSpPr>
          <p:spPr bwMode="auto">
            <a:xfrm>
              <a:off x="3334987" y="491415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3" name="矩形 7"/>
            <p:cNvSpPr/>
            <p:nvPr/>
          </p:nvSpPr>
          <p:spPr bwMode="auto">
            <a:xfrm>
              <a:off x="4075841" y="1807807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4" name="矩形 7"/>
            <p:cNvSpPr/>
            <p:nvPr/>
          </p:nvSpPr>
          <p:spPr bwMode="auto">
            <a:xfrm>
              <a:off x="4836066" y="495486"/>
              <a:ext cx="577478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DATA1 (RA=MLD B, MLD C)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5" name="矩形 7"/>
            <p:cNvSpPr/>
            <p:nvPr/>
          </p:nvSpPr>
          <p:spPr bwMode="auto">
            <a:xfrm>
              <a:off x="4836066" y="2089370"/>
              <a:ext cx="577478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DATA1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6" name="矩形 7"/>
            <p:cNvSpPr/>
            <p:nvPr/>
          </p:nvSpPr>
          <p:spPr bwMode="auto">
            <a:xfrm>
              <a:off x="4075841" y="776753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-9886" y="2041268"/>
              <a:ext cx="1954951" cy="609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Non-AP MLD B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(Non-STR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39277" y="648629"/>
              <a:ext cx="1521222" cy="609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AP MLD A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79600" y="1863974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A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79600" y="2485536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B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79600" y="563383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A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79600" y="1174772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B</a:t>
              </a:r>
            </a:p>
          </p:txBody>
        </p:sp>
        <p:sp>
          <p:nvSpPr>
            <p:cNvPr id="23" name="矩形 7"/>
            <p:cNvSpPr/>
            <p:nvPr/>
          </p:nvSpPr>
          <p:spPr bwMode="auto">
            <a:xfrm>
              <a:off x="3334987" y="2090628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4" name="矩形 7"/>
            <p:cNvSpPr/>
            <p:nvPr/>
          </p:nvSpPr>
          <p:spPr bwMode="auto">
            <a:xfrm>
              <a:off x="3334987" y="1100937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5" name="矩形 7"/>
            <p:cNvSpPr/>
            <p:nvPr/>
          </p:nvSpPr>
          <p:spPr bwMode="auto">
            <a:xfrm>
              <a:off x="5608016" y="1100937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6" name="矩形 7"/>
            <p:cNvSpPr/>
            <p:nvPr/>
          </p:nvSpPr>
          <p:spPr bwMode="auto">
            <a:xfrm>
              <a:off x="7109096" y="1089193"/>
              <a:ext cx="3501753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 (RA=MLD B, MLD C, MLD D)</a:t>
              </a:r>
              <a:endParaRPr kumimoji="1" lang="zh-CN" altLang="en-US" sz="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7" name="矩形 7"/>
            <p:cNvSpPr/>
            <p:nvPr/>
          </p:nvSpPr>
          <p:spPr bwMode="auto">
            <a:xfrm>
              <a:off x="6348870" y="1370460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grpSp>
          <p:nvGrpSpPr>
            <p:cNvPr id="28" name="그룹 27"/>
            <p:cNvGrpSpPr/>
            <p:nvPr/>
          </p:nvGrpSpPr>
          <p:grpSpPr>
            <a:xfrm>
              <a:off x="5238274" y="1244909"/>
              <a:ext cx="360040" cy="142250"/>
              <a:chOff x="3224808" y="2871819"/>
              <a:chExt cx="360040" cy="142250"/>
            </a:xfrm>
          </p:grpSpPr>
          <p:sp>
            <p:nvSpPr>
              <p:cNvPr id="64" name="평행 사변형 63"/>
              <p:cNvSpPr/>
              <p:nvPr/>
            </p:nvSpPr>
            <p:spPr bwMode="auto">
              <a:xfrm>
                <a:off x="3224808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5" name="평행 사변형 64"/>
              <p:cNvSpPr/>
              <p:nvPr/>
            </p:nvSpPr>
            <p:spPr bwMode="auto">
              <a:xfrm>
                <a:off x="3332211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6" name="평행 사변형 65"/>
              <p:cNvSpPr/>
              <p:nvPr/>
            </p:nvSpPr>
            <p:spPr bwMode="auto">
              <a:xfrm>
                <a:off x="3440832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2974947" y="627908"/>
              <a:ext cx="360040" cy="142250"/>
              <a:chOff x="3224808" y="2871819"/>
              <a:chExt cx="360040" cy="142250"/>
            </a:xfrm>
          </p:grpSpPr>
          <p:sp>
            <p:nvSpPr>
              <p:cNvPr id="61" name="평행 사변형 60"/>
              <p:cNvSpPr/>
              <p:nvPr/>
            </p:nvSpPr>
            <p:spPr bwMode="auto">
              <a:xfrm>
                <a:off x="3224808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2" name="평행 사변형 61"/>
              <p:cNvSpPr/>
              <p:nvPr/>
            </p:nvSpPr>
            <p:spPr bwMode="auto">
              <a:xfrm>
                <a:off x="3332211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3" name="평행 사변형 62"/>
              <p:cNvSpPr/>
              <p:nvPr/>
            </p:nvSpPr>
            <p:spPr bwMode="auto">
              <a:xfrm>
                <a:off x="3440832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</p:grpSp>
        <p:sp>
          <p:nvSpPr>
            <p:cNvPr id="30" name="矩形 7"/>
            <p:cNvSpPr/>
            <p:nvPr/>
          </p:nvSpPr>
          <p:spPr bwMode="auto">
            <a:xfrm>
              <a:off x="7109096" y="2709000"/>
              <a:ext cx="350175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2" name="矩形 7"/>
            <p:cNvSpPr/>
            <p:nvPr/>
          </p:nvSpPr>
          <p:spPr bwMode="auto">
            <a:xfrm>
              <a:off x="3334987" y="2430670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3" name="矩形 7"/>
            <p:cNvSpPr/>
            <p:nvPr/>
          </p:nvSpPr>
          <p:spPr bwMode="auto">
            <a:xfrm>
              <a:off x="10799541" y="1807807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4" name="矩形 7"/>
            <p:cNvSpPr/>
            <p:nvPr/>
          </p:nvSpPr>
          <p:spPr bwMode="auto">
            <a:xfrm>
              <a:off x="10799541" y="776753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5" name="矩形 7"/>
            <p:cNvSpPr/>
            <p:nvPr/>
          </p:nvSpPr>
          <p:spPr bwMode="auto">
            <a:xfrm>
              <a:off x="10799541" y="242533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6" name="矩形 7"/>
            <p:cNvSpPr/>
            <p:nvPr/>
          </p:nvSpPr>
          <p:spPr bwMode="auto">
            <a:xfrm>
              <a:off x="10799540" y="1368944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cxnSp>
          <p:nvCxnSpPr>
            <p:cNvPr id="37" name="直接连接符 6"/>
            <p:cNvCxnSpPr/>
            <p:nvPr/>
          </p:nvCxnSpPr>
          <p:spPr bwMode="auto">
            <a:xfrm>
              <a:off x="2833061" y="3390585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直接连接符 6"/>
            <p:cNvCxnSpPr/>
            <p:nvPr/>
          </p:nvCxnSpPr>
          <p:spPr bwMode="auto">
            <a:xfrm>
              <a:off x="2833061" y="4007605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" name="矩形 7"/>
            <p:cNvSpPr/>
            <p:nvPr/>
          </p:nvSpPr>
          <p:spPr bwMode="auto">
            <a:xfrm>
              <a:off x="4075841" y="311144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0" name="矩形 7"/>
            <p:cNvSpPr/>
            <p:nvPr/>
          </p:nvSpPr>
          <p:spPr bwMode="auto">
            <a:xfrm>
              <a:off x="4836066" y="3393009"/>
              <a:ext cx="577478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DATA1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36056" y="3344907"/>
              <a:ext cx="1663067" cy="605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Non-AP MLD C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879600" y="3167614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A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879600" y="3789173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B</a:t>
              </a:r>
            </a:p>
          </p:txBody>
        </p:sp>
        <p:sp>
          <p:nvSpPr>
            <p:cNvPr id="44" name="矩形 7"/>
            <p:cNvSpPr/>
            <p:nvPr/>
          </p:nvSpPr>
          <p:spPr bwMode="auto">
            <a:xfrm>
              <a:off x="3334987" y="3394267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5" name="矩形 7"/>
            <p:cNvSpPr/>
            <p:nvPr/>
          </p:nvSpPr>
          <p:spPr bwMode="auto">
            <a:xfrm>
              <a:off x="6348872" y="373107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6" name="矩形 7"/>
            <p:cNvSpPr/>
            <p:nvPr/>
          </p:nvSpPr>
          <p:spPr bwMode="auto">
            <a:xfrm>
              <a:off x="7109096" y="4012638"/>
              <a:ext cx="3501753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7" name="矩形 7"/>
            <p:cNvSpPr/>
            <p:nvPr/>
          </p:nvSpPr>
          <p:spPr bwMode="auto">
            <a:xfrm>
              <a:off x="5608017" y="4013898"/>
              <a:ext cx="60035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8" name="矩形 7"/>
            <p:cNvSpPr/>
            <p:nvPr/>
          </p:nvSpPr>
          <p:spPr bwMode="auto">
            <a:xfrm>
              <a:off x="3334987" y="3734309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9" name="矩形 7"/>
            <p:cNvSpPr/>
            <p:nvPr/>
          </p:nvSpPr>
          <p:spPr bwMode="auto">
            <a:xfrm>
              <a:off x="10799541" y="311144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0" name="矩形 7"/>
            <p:cNvSpPr/>
            <p:nvPr/>
          </p:nvSpPr>
          <p:spPr bwMode="auto">
            <a:xfrm>
              <a:off x="10799541" y="3728975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cxnSp>
          <p:nvCxnSpPr>
            <p:cNvPr id="51" name="直接连接符 6"/>
            <p:cNvCxnSpPr/>
            <p:nvPr/>
          </p:nvCxnSpPr>
          <p:spPr bwMode="auto">
            <a:xfrm>
              <a:off x="2833061" y="4708279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直接连接符 6"/>
            <p:cNvCxnSpPr/>
            <p:nvPr/>
          </p:nvCxnSpPr>
          <p:spPr bwMode="auto">
            <a:xfrm>
              <a:off x="2833061" y="5325299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" name="TextBox 52"/>
            <p:cNvSpPr txBox="1"/>
            <p:nvPr/>
          </p:nvSpPr>
          <p:spPr>
            <a:xfrm>
              <a:off x="-9886" y="4662603"/>
              <a:ext cx="1954951" cy="609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Non-AP MLD D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(Non-STR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879600" y="4485307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A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879600" y="5106868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B</a:t>
              </a:r>
            </a:p>
          </p:txBody>
        </p:sp>
        <p:sp>
          <p:nvSpPr>
            <p:cNvPr id="56" name="矩形 7"/>
            <p:cNvSpPr/>
            <p:nvPr/>
          </p:nvSpPr>
          <p:spPr bwMode="auto">
            <a:xfrm>
              <a:off x="6348871" y="5048770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7" name="矩形 7"/>
            <p:cNvSpPr/>
            <p:nvPr/>
          </p:nvSpPr>
          <p:spPr bwMode="auto">
            <a:xfrm>
              <a:off x="7109096" y="5330333"/>
              <a:ext cx="350175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8" name="矩形 7"/>
            <p:cNvSpPr/>
            <p:nvPr/>
          </p:nvSpPr>
          <p:spPr bwMode="auto">
            <a:xfrm>
              <a:off x="5608017" y="5331591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9" name="矩形 7"/>
            <p:cNvSpPr/>
            <p:nvPr/>
          </p:nvSpPr>
          <p:spPr bwMode="auto">
            <a:xfrm>
              <a:off x="3334987" y="5052003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60" name="矩形 7"/>
            <p:cNvSpPr/>
            <p:nvPr/>
          </p:nvSpPr>
          <p:spPr bwMode="auto">
            <a:xfrm>
              <a:off x="10799541" y="5046669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67" name="矩形 7"/>
            <p:cNvSpPr/>
            <p:nvPr/>
          </p:nvSpPr>
          <p:spPr bwMode="auto">
            <a:xfrm>
              <a:off x="5608017" y="2708998"/>
              <a:ext cx="60035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</p:grpSp>
      <p:sp>
        <p:nvSpPr>
          <p:cNvPr id="31" name="직사각형 30"/>
          <p:cNvSpPr/>
          <p:nvPr/>
        </p:nvSpPr>
        <p:spPr>
          <a:xfrm>
            <a:off x="4194916" y="3699507"/>
            <a:ext cx="275428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1" lang="en-US" altLang="zh-CN" sz="800" kern="0">
                <a:solidFill>
                  <a:srgbClr val="000000"/>
                </a:solidFill>
                <a:latin typeface="Arial" charset="0"/>
                <a:ea typeface="宋体" charset="-122"/>
              </a:rPr>
              <a:t>(AIDs in User Info=MLD B w/ indication, MLD C, MLD D)</a:t>
            </a:r>
            <a:endParaRPr kumimoji="1" lang="zh-CN" altLang="en-US" sz="800" ker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00108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Summary</a:t>
            </a:r>
            <a:endParaRPr lang="ko-KR" altLang="en-US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708750"/>
              </p:ext>
            </p:extLst>
          </p:nvPr>
        </p:nvGraphicFramePr>
        <p:xfrm>
          <a:off x="465958" y="1916832"/>
          <a:ext cx="8210498" cy="383329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53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5218">
                <a:tc>
                  <a:txBody>
                    <a:bodyPr/>
                    <a:lstStyle/>
                    <a:p>
                      <a:pPr algn="l" latinLnBrk="1"/>
                      <a:endParaRPr lang="ko-KR" altLang="en-US" sz="14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/>
                        <a:t>Option 1:</a:t>
                      </a:r>
                    </a:p>
                    <a:p>
                      <a:pPr marL="0" marR="0" lvl="1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/>
                        <a:t>Restrict transmission</a:t>
                      </a:r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/>
                        <a:t>Option 2-1:</a:t>
                      </a:r>
                    </a:p>
                    <a:p>
                      <a:pPr algn="l" latinLnBrk="1"/>
                      <a:r>
                        <a:rPr lang="en-US" altLang="ko-KR" sz="1400"/>
                        <a:t>Transmit without RTS frame</a:t>
                      </a:r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/>
                        <a:t>Option 2-2:</a:t>
                      </a:r>
                    </a:p>
                    <a:p>
                      <a:pPr algn="l" latinLnBrk="1"/>
                      <a:r>
                        <a:rPr lang="en-US" altLang="ko-KR" sz="1400"/>
                        <a:t>Omit the corresponding STA’s information</a:t>
                      </a:r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/>
                        <a:t>Option 2-3:</a:t>
                      </a:r>
                    </a:p>
                    <a:p>
                      <a:pPr algn="l" latinLnBrk="1"/>
                      <a:r>
                        <a:rPr lang="en-US" altLang="ko-KR" sz="1400"/>
                        <a:t>Indicate to the corresponding STAs</a:t>
                      </a:r>
                    </a:p>
                  </a:txBody>
                  <a:tcPr marL="82733" marR="82733" marT="41366" marB="4136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49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/>
                        <a:t>Bandwidth efficiency</a:t>
                      </a:r>
                      <a:endParaRPr lang="ko-KR" altLang="en-US" sz="1300" b="1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/>
                        <a:t>Low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u="sng"/>
                        <a:t>High</a:t>
                      </a:r>
                      <a:endParaRPr lang="ko-KR" altLang="en-US" sz="1300" b="1" u="sng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u="sng"/>
                        <a:t>High</a:t>
                      </a:r>
                      <a:endParaRPr lang="ko-KR" altLang="en-US" sz="1300" b="1" u="sng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u="sng"/>
                        <a:t>High</a:t>
                      </a:r>
                      <a:endParaRPr lang="ko-KR" altLang="en-US" sz="1300" b="1" u="sng"/>
                    </a:p>
                  </a:txBody>
                  <a:tcPr marL="82733" marR="82733" marT="41366" marB="4136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49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/>
                        <a:t>SU/MU support</a:t>
                      </a:r>
                      <a:endParaRPr lang="ko-KR" altLang="en-US" sz="1300" b="1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/>
                        <a:t>None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u="sng"/>
                        <a:t>Either SU/MU</a:t>
                      </a:r>
                      <a:r>
                        <a:rPr lang="en-US" altLang="ko-KR" sz="1300" b="1" u="sng" baseline="0"/>
                        <a:t> support</a:t>
                      </a:r>
                      <a:endParaRPr lang="ko-KR" altLang="en-US" sz="1300" b="1" u="sng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/>
                        <a:t>MU support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0" u="none"/>
                        <a:t>MU</a:t>
                      </a:r>
                      <a:r>
                        <a:rPr lang="en-US" altLang="ko-KR" sz="1300" b="0" u="none" baseline="0"/>
                        <a:t> support</a:t>
                      </a:r>
                    </a:p>
                  </a:txBody>
                  <a:tcPr marL="82733" marR="82733" marT="41366" marB="4136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/>
                        <a:t>Protection</a:t>
                      </a:r>
                      <a:endParaRPr lang="ko-KR" altLang="en-US" sz="1300" b="1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/>
                        <a:t>None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/>
                        <a:t>Cannot be protected at both tx</a:t>
                      </a:r>
                      <a:r>
                        <a:rPr lang="en-US" altLang="ko-KR" sz="1300" baseline="0"/>
                        <a:t> and rx sides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u="sng"/>
                        <a:t>Can be protected at tx side</a:t>
                      </a:r>
                      <a:endParaRPr lang="ko-KR" altLang="en-US" sz="1300" b="1" u="sng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u="sng"/>
                        <a:t>Can be protected at tx side</a:t>
                      </a:r>
                      <a:endParaRPr lang="ko-KR" altLang="en-US" sz="1300" b="1" u="sng"/>
                    </a:p>
                  </a:txBody>
                  <a:tcPr marL="82733" marR="82733" marT="41366" marB="4136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1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/>
                        <a:t>SM power saving</a:t>
                      </a:r>
                      <a:endParaRPr lang="ko-KR" altLang="en-US" sz="1300" b="1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/>
                        <a:t>None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/>
                        <a:t>Not supported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/>
                        <a:t>Not supported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u="sng"/>
                        <a:t>Supported</a:t>
                      </a:r>
                      <a:endParaRPr lang="ko-KR" altLang="en-US" sz="1300" b="1" u="sng"/>
                    </a:p>
                  </a:txBody>
                  <a:tcPr marL="82733" marR="82733" marT="41366" marB="4136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076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We have discussed several candidates to avoid internal interference for non-STR STA MLDs when RTS/CTS protection is used</a:t>
            </a:r>
          </a:p>
          <a:p>
            <a:pPr lvl="1"/>
            <a:r>
              <a:rPr lang="en-US" altLang="ko-KR"/>
              <a:t>Restrict transmission</a:t>
            </a:r>
          </a:p>
          <a:p>
            <a:pPr lvl="1"/>
            <a:r>
              <a:rPr lang="en-US" altLang="ko-KR"/>
              <a:t>Transmit without RTS frame</a:t>
            </a:r>
          </a:p>
          <a:p>
            <a:pPr lvl="1"/>
            <a:r>
              <a:rPr lang="en-US" altLang="ko-KR"/>
              <a:t>Omit the corresponding STA’s AID</a:t>
            </a:r>
          </a:p>
          <a:p>
            <a:pPr lvl="1"/>
            <a:r>
              <a:rPr lang="en-US" altLang="ko-KR"/>
              <a:t>Inform the corresponding STAs</a:t>
            </a:r>
          </a:p>
          <a:p>
            <a:r>
              <a:rPr lang="en-US" altLang="ko-KR"/>
              <a:t>Indicating to the corresponding STAs whether the CTS response is required or not can be a good option to deal with the problem since the option can support SM power saving that the other options can’t</a:t>
            </a:r>
          </a:p>
          <a:p>
            <a:r>
              <a:rPr lang="en-US" altLang="ko-KR"/>
              <a:t>Especially in case of DL SU, disabling RTS/CTS operation is a good solution</a:t>
            </a:r>
          </a:p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96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lvl="0" indent="0">
              <a:buNone/>
            </a:pPr>
            <a:r>
              <a:rPr lang="en-US" altLang="ko-KR"/>
              <a:t>[1] 19/2125r0, “EHT RTS and CTS Procedure”</a:t>
            </a:r>
          </a:p>
          <a:p>
            <a:pPr marL="0" indent="0">
              <a:buNone/>
            </a:pPr>
            <a:r>
              <a:rPr lang="en-US" altLang="ko-KR"/>
              <a:t>[2] 20/0026r0, “MLA: Support for Constrained Devices”</a:t>
            </a:r>
          </a:p>
          <a:p>
            <a:pPr marL="0" indent="0">
              <a:buNone/>
            </a:pPr>
            <a:r>
              <a:rPr lang="en-US" altLang="ko-KR"/>
              <a:t>[3] 19/1262r8, “Specification Framework for TGbe”</a:t>
            </a:r>
          </a:p>
          <a:p>
            <a:pPr marL="0" indent="0">
              <a:buNone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March, 2020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338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/>
              <a:t>A </a:t>
            </a:r>
            <a:r>
              <a:rPr lang="en-US" altLang="ko-KR"/>
              <a:t>STA may </a:t>
            </a:r>
            <a:r>
              <a:rPr lang="en-US" altLang="ko-KR" dirty="0"/>
              <a:t>indicate whether each recipient </a:t>
            </a:r>
            <a:r>
              <a:rPr lang="en-US" altLang="ko-KR"/>
              <a:t>STA commences </a:t>
            </a:r>
            <a:r>
              <a:rPr lang="en-US" altLang="ko-KR" dirty="0"/>
              <a:t>the transmission of a CTS frame response or not via MU-RTS frame.</a:t>
            </a:r>
          </a:p>
          <a:p>
            <a:pPr lvl="2"/>
            <a:r>
              <a:rPr lang="en-US" altLang="ko-KR" dirty="0"/>
              <a:t>A detailed method is TBD.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367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Overview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RTS/CTS protection issue has been dealt with some contributions [1,2]</a:t>
            </a:r>
          </a:p>
          <a:p>
            <a:r>
              <a:rPr lang="en-US" altLang="ko-KR">
                <a:solidFill>
                  <a:schemeClr val="tx1"/>
                </a:solidFill>
              </a:rPr>
              <a:t>On the other hand, TGbe shall support a MLD that has constraints to simultaneously transmit and receive on a pair of links to operate over this pair of links [3]</a:t>
            </a:r>
          </a:p>
          <a:p>
            <a:endParaRPr lang="en-US" altLang="ko-KR">
              <a:solidFill>
                <a:schemeClr val="tx1"/>
              </a:solidFill>
            </a:endParaRPr>
          </a:p>
          <a:p>
            <a:r>
              <a:rPr lang="en-US" altLang="ko-KR">
                <a:solidFill>
                  <a:schemeClr val="tx1"/>
                </a:solidFill>
              </a:rPr>
              <a:t>In this contribution, we address a potential problem when RTS/CTS protection is used for MLDs which do not support simultaneous tx/rx and introduce some options to deal with the problem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March, 2020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Background: Multi-link framework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EHT device that has more than one affiliated STA is defined as multi-link device (MLD) [3]</a:t>
            </a:r>
          </a:p>
          <a:p>
            <a:r>
              <a:rPr lang="en-US" altLang="ko-KR"/>
              <a:t>Links of MLD can be categorized into two types: STR link set and non-STR link set</a:t>
            </a:r>
          </a:p>
          <a:p>
            <a:pPr lvl="1"/>
            <a:r>
              <a:rPr lang="en-US" altLang="ko-KR"/>
              <a:t>STR link set:</a:t>
            </a:r>
          </a:p>
          <a:p>
            <a:pPr lvl="2"/>
            <a:r>
              <a:rPr lang="en-GB" altLang="ko-KR"/>
              <a:t>Downlink and uplink frames can be transmitted simultaneously over the links in the STR link set</a:t>
            </a:r>
            <a:endParaRPr lang="ko-KR" altLang="ko-KR"/>
          </a:p>
          <a:p>
            <a:pPr lvl="1"/>
            <a:r>
              <a:rPr lang="en-US" altLang="ko-KR"/>
              <a:t>Non-STR link set:</a:t>
            </a:r>
          </a:p>
          <a:p>
            <a:pPr lvl="2"/>
            <a:r>
              <a:rPr lang="en-US" altLang="ko-KR"/>
              <a:t>Transmission on a link in the non-STR link set causes in-device interference on reception of other links in the non-STR link set</a:t>
            </a:r>
          </a:p>
          <a:p>
            <a:r>
              <a:rPr lang="en-US" altLang="ko-KR"/>
              <a:t>MLDs that are constrained to simultaneously transmit and receive on a pair of links should be able to operate over this link pair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9095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모서리가 둥근 직사각형 46"/>
          <p:cNvSpPr/>
          <p:nvPr/>
        </p:nvSpPr>
        <p:spPr bwMode="auto">
          <a:xfrm>
            <a:off x="7431002" y="5253380"/>
            <a:ext cx="1208549" cy="84892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모서리가 둥근 직사각형 45"/>
          <p:cNvSpPr/>
          <p:nvPr/>
        </p:nvSpPr>
        <p:spPr bwMode="auto">
          <a:xfrm>
            <a:off x="3312351" y="5253380"/>
            <a:ext cx="3963006" cy="84892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모서리가 둥근 직사각형 44"/>
          <p:cNvSpPr/>
          <p:nvPr/>
        </p:nvSpPr>
        <p:spPr bwMode="auto">
          <a:xfrm>
            <a:off x="1053204" y="5253380"/>
            <a:ext cx="2100803" cy="84892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Background: Spatial multiplexing power save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/>
              <a:t>SM power saving allows a non-AP STA to operate with only one active receive chain and thus average power consumption can be reduced</a:t>
            </a:r>
          </a:p>
          <a:p>
            <a:r>
              <a:rPr lang="en-US" altLang="ko-KR" sz="1800"/>
              <a:t>SM power saving are of two types</a:t>
            </a:r>
          </a:p>
          <a:p>
            <a:pPr lvl="1"/>
            <a:r>
              <a:rPr lang="en-US" altLang="ko-KR" sz="1600"/>
              <a:t>Static SM power saving:</a:t>
            </a:r>
          </a:p>
          <a:p>
            <a:pPr lvl="2"/>
            <a:r>
              <a:rPr lang="en-US" altLang="ko-KR" sz="1400"/>
              <a:t>A STA enables its multiple receive chains only when it receives SM Power Save action frame from AP</a:t>
            </a:r>
          </a:p>
          <a:p>
            <a:pPr lvl="1"/>
            <a:r>
              <a:rPr lang="en-US" altLang="ko-KR" sz="1600"/>
              <a:t>Dynamic SM power saving:</a:t>
            </a:r>
          </a:p>
          <a:p>
            <a:pPr lvl="2"/>
            <a:r>
              <a:rPr lang="en-US" altLang="ko-KR" sz="1400"/>
              <a:t>A STA enables its multiple receive chains only when it receives stard of sequence frames</a:t>
            </a:r>
          </a:p>
          <a:p>
            <a:pPr lvl="2"/>
            <a:r>
              <a:rPr lang="en-US" altLang="ko-KR" sz="1400"/>
              <a:t>Although it is up to vendors which frame should be used for dynamic SM power saving, exchanging RTS/CTS frames or MU-RTS/CTS frames is commonly used for this purpose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March, 2020</a:t>
            </a:r>
            <a:endParaRPr lang="en-GB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1115311" y="5675182"/>
            <a:ext cx="734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接连接符 6"/>
          <p:cNvCxnSpPr/>
          <p:nvPr/>
        </p:nvCxnSpPr>
        <p:spPr bwMode="auto">
          <a:xfrm>
            <a:off x="1115311" y="4978385"/>
            <a:ext cx="734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矩形 7"/>
          <p:cNvSpPr/>
          <p:nvPr/>
        </p:nvSpPr>
        <p:spPr bwMode="auto">
          <a:xfrm>
            <a:off x="2096371" y="4759720"/>
            <a:ext cx="467872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2" name="矩形 7"/>
          <p:cNvSpPr/>
          <p:nvPr/>
        </p:nvSpPr>
        <p:spPr bwMode="auto">
          <a:xfrm>
            <a:off x="2673737" y="5457642"/>
            <a:ext cx="482969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3" name="矩形 7"/>
          <p:cNvSpPr/>
          <p:nvPr/>
        </p:nvSpPr>
        <p:spPr bwMode="auto">
          <a:xfrm>
            <a:off x="3312527" y="4762893"/>
            <a:ext cx="3324215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DATA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4" name="矩形 7"/>
          <p:cNvSpPr/>
          <p:nvPr/>
        </p:nvSpPr>
        <p:spPr bwMode="auto">
          <a:xfrm>
            <a:off x="3312527" y="5677071"/>
            <a:ext cx="3324215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DATA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5" name="矩形 7"/>
          <p:cNvSpPr/>
          <p:nvPr/>
        </p:nvSpPr>
        <p:spPr bwMode="auto">
          <a:xfrm>
            <a:off x="2673737" y="4982091"/>
            <a:ext cx="482969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1793" y="5595489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STA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9815" y="4838147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AP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22" name="矩形 7"/>
          <p:cNvSpPr/>
          <p:nvPr/>
        </p:nvSpPr>
        <p:spPr bwMode="auto">
          <a:xfrm>
            <a:off x="2096371" y="5678051"/>
            <a:ext cx="467872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1815783" y="4866092"/>
            <a:ext cx="280588" cy="110859"/>
            <a:chOff x="3224808" y="2871819"/>
            <a:chExt cx="360040" cy="142250"/>
          </a:xfrm>
        </p:grpSpPr>
        <p:sp>
          <p:nvSpPr>
            <p:cNvPr id="32" name="평행 사변형 31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>
                <a:solidFill>
                  <a:srgbClr val="000000"/>
                </a:solidFill>
              </a:endParaRPr>
            </a:p>
          </p:txBody>
        </p:sp>
        <p:sp>
          <p:nvSpPr>
            <p:cNvPr id="33" name="평행 사변형 32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>
                <a:solidFill>
                  <a:srgbClr val="000000"/>
                </a:solidFill>
              </a:endParaRPr>
            </a:p>
          </p:txBody>
        </p:sp>
        <p:sp>
          <p:nvSpPr>
            <p:cNvPr id="34" name="평행 사변형 33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>
                <a:solidFill>
                  <a:srgbClr val="000000"/>
                </a:solidFill>
              </a:endParaRPr>
            </a:p>
          </p:txBody>
        </p:sp>
      </p:grpSp>
      <p:sp>
        <p:nvSpPr>
          <p:cNvPr id="39" name="矩形 7"/>
          <p:cNvSpPr/>
          <p:nvPr/>
        </p:nvSpPr>
        <p:spPr bwMode="auto">
          <a:xfrm>
            <a:off x="6792388" y="5457642"/>
            <a:ext cx="482969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0" name="矩形 7"/>
          <p:cNvSpPr/>
          <p:nvPr/>
        </p:nvSpPr>
        <p:spPr bwMode="auto">
          <a:xfrm>
            <a:off x="6792388" y="4982091"/>
            <a:ext cx="482969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2323306" y="6191726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altLang="zh-CN" sz="1100" b="1">
                <a:solidFill>
                  <a:srgbClr val="000000"/>
                </a:solidFill>
              </a:rPr>
              <a:t>Dynamic SM power saving assuming number of STA’s radio is 4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073747" y="5843747"/>
            <a:ext cx="13082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u="sng">
                <a:solidFill>
                  <a:schemeClr val="tx1"/>
                </a:solidFill>
              </a:rPr>
              <a:t>Active chain = 1</a:t>
            </a:r>
            <a:endParaRPr lang="ko-KR" altLang="en-US" sz="1200" b="1" u="sng" dirty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09653" y="5843747"/>
            <a:ext cx="13082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u="sng">
                <a:solidFill>
                  <a:schemeClr val="tx1"/>
                </a:solidFill>
              </a:rPr>
              <a:t>Active chain = 4</a:t>
            </a:r>
            <a:endParaRPr lang="ko-KR" altLang="en-US" sz="1200" b="1" u="sng" dirty="0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426629" y="5843747"/>
            <a:ext cx="13082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u="sng">
                <a:solidFill>
                  <a:schemeClr val="tx1"/>
                </a:solidFill>
              </a:rPr>
              <a:t>Active chain = 1</a:t>
            </a:r>
            <a:endParaRPr lang="ko-KR" altLang="en-US" sz="12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508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Problem on RTS/CTS for non-STR MLD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According to legacy .11 standard, a non-AP STA shall commence the transmission of a CTS frame response if the non-AP STA receives an (MU-)RTS Trigger frame</a:t>
            </a:r>
          </a:p>
          <a:p>
            <a:r>
              <a:rPr lang="en-US" altLang="ko-KR"/>
              <a:t>However, the response will cause internal interference to non-STR non-AP STAs, as shown in the figure below</a:t>
            </a:r>
          </a:p>
          <a:p>
            <a:r>
              <a:rPr lang="en-US" altLang="ko-KR"/>
              <a:t>This can cause a collision of a receiving frame, DATA1, even the non-AP STA is able to receive frames, i.e, DATA1 and DATA2, at the same time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March, 2020</a:t>
            </a:r>
            <a:endParaRPr lang="en-GB" dirty="0"/>
          </a:p>
        </p:txBody>
      </p:sp>
      <p:sp>
        <p:nvSpPr>
          <p:cNvPr id="82" name="矩形 7"/>
          <p:cNvSpPr/>
          <p:nvPr/>
        </p:nvSpPr>
        <p:spPr bwMode="auto">
          <a:xfrm flipV="1">
            <a:off x="413143" y="6028423"/>
            <a:ext cx="131728" cy="19529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endParaRPr lang="zh-CN" altLang="en-US" sz="12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05014" y="5969223"/>
            <a:ext cx="1647054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altLang="zh-CN" sz="1200" b="1">
                <a:solidFill>
                  <a:schemeClr val="tx1"/>
                </a:solidFill>
              </a:rPr>
              <a:t>: Internal interference</a:t>
            </a:r>
          </a:p>
        </p:txBody>
      </p:sp>
      <p:cxnSp>
        <p:nvCxnSpPr>
          <p:cNvPr id="85" name="直接连接符 6"/>
          <p:cNvCxnSpPr/>
          <p:nvPr/>
        </p:nvCxnSpPr>
        <p:spPr bwMode="auto">
          <a:xfrm>
            <a:off x="2123728" y="5339796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直接连接符 6"/>
          <p:cNvCxnSpPr/>
          <p:nvPr/>
        </p:nvCxnSpPr>
        <p:spPr bwMode="auto">
          <a:xfrm>
            <a:off x="2123728" y="5820654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直接连接符 6"/>
          <p:cNvCxnSpPr/>
          <p:nvPr/>
        </p:nvCxnSpPr>
        <p:spPr bwMode="auto">
          <a:xfrm>
            <a:off x="2123728" y="4315024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直接连接符 6"/>
          <p:cNvCxnSpPr/>
          <p:nvPr/>
        </p:nvCxnSpPr>
        <p:spPr bwMode="auto">
          <a:xfrm>
            <a:off x="2123728" y="4787955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矩形 7"/>
          <p:cNvSpPr/>
          <p:nvPr/>
        </p:nvSpPr>
        <p:spPr bwMode="auto">
          <a:xfrm>
            <a:off x="2514891" y="4096359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0" name="矩形 7"/>
          <p:cNvSpPr/>
          <p:nvPr/>
        </p:nvSpPr>
        <p:spPr bwMode="auto">
          <a:xfrm>
            <a:off x="3092257" y="5122256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1" name="矩形 7"/>
          <p:cNvSpPr/>
          <p:nvPr/>
        </p:nvSpPr>
        <p:spPr bwMode="auto">
          <a:xfrm>
            <a:off x="3684720" y="4099532"/>
            <a:ext cx="450043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DATA1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2" name="矩形 7"/>
          <p:cNvSpPr/>
          <p:nvPr/>
        </p:nvSpPr>
        <p:spPr bwMode="auto">
          <a:xfrm>
            <a:off x="3684720" y="5341685"/>
            <a:ext cx="450043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DATA1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3" name="矩形 7"/>
          <p:cNvSpPr/>
          <p:nvPr/>
        </p:nvSpPr>
        <p:spPr bwMode="auto">
          <a:xfrm>
            <a:off x="3092257" y="4318730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210312" y="5304198"/>
            <a:ext cx="14093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Non-AP MLD</a:t>
            </a:r>
          </a:p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(Non STR link set)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13044" y="4218881"/>
            <a:ext cx="1098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AP MLD</a:t>
            </a:r>
          </a:p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(STR link set)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479814" y="5178529"/>
            <a:ext cx="641073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A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1479589" y="5662926"/>
            <a:ext cx="64152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B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479814" y="4164947"/>
            <a:ext cx="641073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A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479590" y="4641416"/>
            <a:ext cx="64152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B</a:t>
            </a:r>
          </a:p>
        </p:txBody>
      </p:sp>
      <p:sp>
        <p:nvSpPr>
          <p:cNvPr id="100" name="矩形 7"/>
          <p:cNvSpPr/>
          <p:nvPr/>
        </p:nvSpPr>
        <p:spPr bwMode="auto">
          <a:xfrm>
            <a:off x="2514891" y="5342665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1" name="矩形 7"/>
          <p:cNvSpPr/>
          <p:nvPr/>
        </p:nvSpPr>
        <p:spPr bwMode="auto">
          <a:xfrm>
            <a:off x="2198124" y="4571374"/>
            <a:ext cx="1689071" cy="21754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latin typeface="Arial" charset="0"/>
                <a:ea typeface="宋体" charset="-122"/>
              </a:rPr>
              <a:t>Busy</a:t>
            </a:r>
            <a:endParaRPr lang="zh-CN" altLang="en-US" sz="900" b="0" dirty="0">
              <a:latin typeface="Arial" charset="0"/>
              <a:ea typeface="宋体" charset="-122"/>
            </a:endParaRPr>
          </a:p>
        </p:txBody>
      </p:sp>
      <p:sp>
        <p:nvSpPr>
          <p:cNvPr id="102" name="矩形 7"/>
          <p:cNvSpPr/>
          <p:nvPr/>
        </p:nvSpPr>
        <p:spPr bwMode="auto">
          <a:xfrm>
            <a:off x="4286320" y="4571374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(MU-)</a:t>
            </a:r>
          </a:p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3" name="矩形 7"/>
          <p:cNvSpPr/>
          <p:nvPr/>
        </p:nvSpPr>
        <p:spPr bwMode="auto">
          <a:xfrm>
            <a:off x="5456149" y="4574547"/>
            <a:ext cx="272900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DATA2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4" name="矩形 7"/>
          <p:cNvSpPr/>
          <p:nvPr/>
        </p:nvSpPr>
        <p:spPr bwMode="auto">
          <a:xfrm>
            <a:off x="4863686" y="4793745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grpSp>
        <p:nvGrpSpPr>
          <p:cNvPr id="105" name="그룹 104"/>
          <p:cNvGrpSpPr/>
          <p:nvPr/>
        </p:nvGrpSpPr>
        <p:grpSpPr>
          <a:xfrm>
            <a:off x="3998171" y="4683575"/>
            <a:ext cx="280588" cy="110859"/>
            <a:chOff x="3224808" y="2871819"/>
            <a:chExt cx="360040" cy="142250"/>
          </a:xfrm>
        </p:grpSpPr>
        <p:sp>
          <p:nvSpPr>
            <p:cNvPr id="119" name="평행 사변형 118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120" name="평행 사변형 119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121" name="평행 사변형 120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06" name="그룹 105"/>
          <p:cNvGrpSpPr/>
          <p:nvPr/>
        </p:nvGrpSpPr>
        <p:grpSpPr>
          <a:xfrm>
            <a:off x="2234303" y="4202731"/>
            <a:ext cx="280588" cy="110859"/>
            <a:chOff x="3224808" y="2871819"/>
            <a:chExt cx="360040" cy="142250"/>
          </a:xfrm>
        </p:grpSpPr>
        <p:sp>
          <p:nvSpPr>
            <p:cNvPr id="116" name="평행 사변형 115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>
                <a:solidFill>
                  <a:srgbClr val="000000"/>
                </a:solidFill>
              </a:endParaRPr>
            </a:p>
          </p:txBody>
        </p:sp>
        <p:sp>
          <p:nvSpPr>
            <p:cNvPr id="117" name="평행 사변형 116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>
                <a:solidFill>
                  <a:srgbClr val="000000"/>
                </a:solidFill>
              </a:endParaRPr>
            </a:p>
          </p:txBody>
        </p:sp>
        <p:sp>
          <p:nvSpPr>
            <p:cNvPr id="118" name="평행 사변형 117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07" name="矩形 7"/>
          <p:cNvSpPr/>
          <p:nvPr/>
        </p:nvSpPr>
        <p:spPr bwMode="auto">
          <a:xfrm>
            <a:off x="4863687" y="5605149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8" name="矩形 7"/>
          <p:cNvSpPr/>
          <p:nvPr/>
        </p:nvSpPr>
        <p:spPr bwMode="auto">
          <a:xfrm>
            <a:off x="5456149" y="5824578"/>
            <a:ext cx="272900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DATA2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9" name="矩形 7"/>
          <p:cNvSpPr/>
          <p:nvPr/>
        </p:nvSpPr>
        <p:spPr bwMode="auto">
          <a:xfrm>
            <a:off x="4286321" y="5825558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(MU-)</a:t>
            </a:r>
          </a:p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0" name="矩形 7"/>
          <p:cNvSpPr/>
          <p:nvPr/>
        </p:nvSpPr>
        <p:spPr bwMode="auto">
          <a:xfrm>
            <a:off x="2198124" y="5607668"/>
            <a:ext cx="1689071" cy="21754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latin typeface="Arial" charset="0"/>
                <a:ea typeface="宋体" charset="-122"/>
              </a:rPr>
              <a:t>Busy</a:t>
            </a:r>
            <a:endParaRPr lang="zh-CN" altLang="en-US" sz="900" b="0" dirty="0">
              <a:latin typeface="Arial" charset="0"/>
              <a:ea typeface="宋体" charset="-122"/>
            </a:endParaRPr>
          </a:p>
        </p:txBody>
      </p:sp>
      <p:sp>
        <p:nvSpPr>
          <p:cNvPr id="111" name="矩形 7"/>
          <p:cNvSpPr/>
          <p:nvPr/>
        </p:nvSpPr>
        <p:spPr bwMode="auto">
          <a:xfrm>
            <a:off x="8332205" y="5122256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2" name="矩形 7"/>
          <p:cNvSpPr/>
          <p:nvPr/>
        </p:nvSpPr>
        <p:spPr bwMode="auto">
          <a:xfrm>
            <a:off x="8332205" y="4318730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3" name="矩形 7"/>
          <p:cNvSpPr/>
          <p:nvPr/>
        </p:nvSpPr>
        <p:spPr bwMode="auto">
          <a:xfrm>
            <a:off x="8332205" y="5603511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4" name="矩形 7"/>
          <p:cNvSpPr/>
          <p:nvPr/>
        </p:nvSpPr>
        <p:spPr bwMode="auto">
          <a:xfrm>
            <a:off x="8332205" y="4792562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5" name="矩形 7"/>
          <p:cNvSpPr/>
          <p:nvPr/>
        </p:nvSpPr>
        <p:spPr bwMode="auto">
          <a:xfrm>
            <a:off x="4863686" y="5122256"/>
            <a:ext cx="482969" cy="972677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2571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Candidate Options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/>
              <a:t>Option 1</a:t>
            </a:r>
            <a:r>
              <a:rPr lang="en-US" altLang="ko-KR"/>
              <a:t>: Recommend not to transmit to non-AP MLDs where internal interference may occur on reception on other links</a:t>
            </a:r>
          </a:p>
          <a:p>
            <a:pPr lvl="1"/>
            <a:r>
              <a:rPr lang="en-US" altLang="ko-KR"/>
              <a:t>In RTS case, even though the AP MLD gets to access the channel, the AP MLD have to release the channel</a:t>
            </a:r>
          </a:p>
          <a:p>
            <a:pPr lvl="1"/>
            <a:endParaRPr lang="en-US" altLang="ko-KR"/>
          </a:p>
          <a:p>
            <a:pPr lvl="1"/>
            <a:endParaRPr lang="en-US" altLang="ko-KR"/>
          </a:p>
          <a:p>
            <a:pPr lvl="1"/>
            <a:endParaRPr lang="en-US" altLang="ko-KR"/>
          </a:p>
          <a:p>
            <a:pPr lvl="1"/>
            <a:endParaRPr lang="en-US" altLang="ko-KR"/>
          </a:p>
          <a:p>
            <a:pPr lvl="1"/>
            <a:r>
              <a:rPr lang="en-US" altLang="ko-KR"/>
              <a:t>In MU-RTS case, the AP MLD excludes the non-AP MLDs from following MU-RTS frame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March, 2020</a:t>
            </a:r>
            <a:endParaRPr lang="en-GB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123728" y="3191105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6"/>
          <p:cNvCxnSpPr/>
          <p:nvPr/>
        </p:nvCxnSpPr>
        <p:spPr bwMode="auto">
          <a:xfrm>
            <a:off x="2123728" y="3664036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7"/>
          <p:cNvSpPr/>
          <p:nvPr/>
        </p:nvSpPr>
        <p:spPr bwMode="auto">
          <a:xfrm>
            <a:off x="2514891" y="2972440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" name="矩形 7"/>
          <p:cNvSpPr/>
          <p:nvPr/>
        </p:nvSpPr>
        <p:spPr bwMode="auto">
          <a:xfrm>
            <a:off x="3684720" y="2975613"/>
            <a:ext cx="450043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DATA1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" name="矩形 7"/>
          <p:cNvSpPr/>
          <p:nvPr/>
        </p:nvSpPr>
        <p:spPr bwMode="auto">
          <a:xfrm>
            <a:off x="3092257" y="3194811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3044" y="3094962"/>
            <a:ext cx="1098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AP MLD</a:t>
            </a:r>
          </a:p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(STR link set)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79814" y="3041028"/>
            <a:ext cx="641073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79590" y="3517497"/>
            <a:ext cx="64152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B</a:t>
            </a:r>
          </a:p>
        </p:txBody>
      </p:sp>
      <p:sp>
        <p:nvSpPr>
          <p:cNvPr id="15" name="矩形 7"/>
          <p:cNvSpPr/>
          <p:nvPr/>
        </p:nvSpPr>
        <p:spPr bwMode="auto">
          <a:xfrm>
            <a:off x="2198124" y="3447455"/>
            <a:ext cx="1689071" cy="21754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latin typeface="Arial" charset="0"/>
                <a:ea typeface="宋体" charset="-122"/>
              </a:rPr>
              <a:t>Busy</a:t>
            </a:r>
            <a:endParaRPr lang="zh-CN" altLang="en-US" sz="900" b="0" dirty="0">
              <a:latin typeface="Arial" charset="0"/>
              <a:ea typeface="宋体" charset="-122"/>
            </a:endParaRPr>
          </a:p>
        </p:txBody>
      </p:sp>
      <p:grpSp>
        <p:nvGrpSpPr>
          <p:cNvPr id="19" name="그룹 18"/>
          <p:cNvGrpSpPr/>
          <p:nvPr/>
        </p:nvGrpSpPr>
        <p:grpSpPr>
          <a:xfrm>
            <a:off x="3998171" y="3559656"/>
            <a:ext cx="280588" cy="110859"/>
            <a:chOff x="3224808" y="2871819"/>
            <a:chExt cx="360040" cy="142250"/>
          </a:xfrm>
        </p:grpSpPr>
        <p:sp>
          <p:nvSpPr>
            <p:cNvPr id="20" name="평행 사변형 19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21" name="평행 사변형 20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22" name="평행 사변형 21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3" name="그룹 22"/>
          <p:cNvGrpSpPr/>
          <p:nvPr/>
        </p:nvGrpSpPr>
        <p:grpSpPr>
          <a:xfrm>
            <a:off x="2234303" y="3078812"/>
            <a:ext cx="280588" cy="110859"/>
            <a:chOff x="3224808" y="2871819"/>
            <a:chExt cx="360040" cy="142250"/>
          </a:xfrm>
        </p:grpSpPr>
        <p:sp>
          <p:nvSpPr>
            <p:cNvPr id="24" name="평행 사변형 23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>
                <a:solidFill>
                  <a:srgbClr val="000000"/>
                </a:solidFill>
              </a:endParaRPr>
            </a:p>
          </p:txBody>
        </p:sp>
        <p:sp>
          <p:nvSpPr>
            <p:cNvPr id="25" name="평행 사변형 24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>
                <a:solidFill>
                  <a:srgbClr val="000000"/>
                </a:solidFill>
              </a:endParaRPr>
            </a:p>
          </p:txBody>
        </p:sp>
        <p:sp>
          <p:nvSpPr>
            <p:cNvPr id="26" name="평행 사변형 25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7" name="矩形 7"/>
          <p:cNvSpPr/>
          <p:nvPr/>
        </p:nvSpPr>
        <p:spPr bwMode="auto">
          <a:xfrm>
            <a:off x="8332205" y="3194811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9" name="直接连接符 6"/>
          <p:cNvCxnSpPr/>
          <p:nvPr/>
        </p:nvCxnSpPr>
        <p:spPr bwMode="auto">
          <a:xfrm>
            <a:off x="2123728" y="5128986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接连接符 6"/>
          <p:cNvCxnSpPr/>
          <p:nvPr/>
        </p:nvCxnSpPr>
        <p:spPr bwMode="auto">
          <a:xfrm>
            <a:off x="2123728" y="5601917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矩形 7"/>
          <p:cNvSpPr/>
          <p:nvPr/>
        </p:nvSpPr>
        <p:spPr bwMode="auto">
          <a:xfrm>
            <a:off x="2514891" y="4910321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2" name="矩形 7"/>
          <p:cNvSpPr/>
          <p:nvPr/>
        </p:nvSpPr>
        <p:spPr bwMode="auto">
          <a:xfrm>
            <a:off x="3684720" y="4904702"/>
            <a:ext cx="450043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DATA1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3" name="矩形 7"/>
          <p:cNvSpPr/>
          <p:nvPr/>
        </p:nvSpPr>
        <p:spPr bwMode="auto">
          <a:xfrm>
            <a:off x="3092257" y="5123900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13044" y="5032843"/>
            <a:ext cx="1098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AP MLD</a:t>
            </a:r>
          </a:p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(STR link set)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79814" y="4978909"/>
            <a:ext cx="641073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479590" y="5455378"/>
            <a:ext cx="64152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B</a:t>
            </a:r>
          </a:p>
        </p:txBody>
      </p:sp>
      <p:sp>
        <p:nvSpPr>
          <p:cNvPr id="37" name="矩形 7"/>
          <p:cNvSpPr/>
          <p:nvPr/>
        </p:nvSpPr>
        <p:spPr bwMode="auto">
          <a:xfrm>
            <a:off x="2198124" y="5385336"/>
            <a:ext cx="1689071" cy="21754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latin typeface="Arial" charset="0"/>
                <a:ea typeface="宋体" charset="-122"/>
              </a:rPr>
              <a:t>Busy</a:t>
            </a:r>
            <a:endParaRPr lang="zh-CN" altLang="en-US" sz="900" b="0" dirty="0">
              <a:latin typeface="Arial" charset="0"/>
              <a:ea typeface="宋体" charset="-122"/>
            </a:endParaRPr>
          </a:p>
        </p:txBody>
      </p:sp>
      <p:sp>
        <p:nvSpPr>
          <p:cNvPr id="38" name="矩形 7"/>
          <p:cNvSpPr/>
          <p:nvPr/>
        </p:nvSpPr>
        <p:spPr bwMode="auto">
          <a:xfrm>
            <a:off x="4286320" y="5385336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MU-RTS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9" name="矩形 7"/>
          <p:cNvSpPr/>
          <p:nvPr/>
        </p:nvSpPr>
        <p:spPr bwMode="auto">
          <a:xfrm>
            <a:off x="5456149" y="5379717"/>
            <a:ext cx="272900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DATA2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0" name="矩形 7"/>
          <p:cNvSpPr/>
          <p:nvPr/>
        </p:nvSpPr>
        <p:spPr bwMode="auto">
          <a:xfrm>
            <a:off x="4863686" y="5598915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grpSp>
        <p:nvGrpSpPr>
          <p:cNvPr id="41" name="그룹 40"/>
          <p:cNvGrpSpPr/>
          <p:nvPr/>
        </p:nvGrpSpPr>
        <p:grpSpPr>
          <a:xfrm>
            <a:off x="3998171" y="5497537"/>
            <a:ext cx="280588" cy="110859"/>
            <a:chOff x="3224808" y="2871819"/>
            <a:chExt cx="360040" cy="142250"/>
          </a:xfrm>
        </p:grpSpPr>
        <p:sp>
          <p:nvSpPr>
            <p:cNvPr id="42" name="평행 사변형 41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43" name="평행 사변형 42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44" name="평행 사변형 43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5" name="그룹 44"/>
          <p:cNvGrpSpPr/>
          <p:nvPr/>
        </p:nvGrpSpPr>
        <p:grpSpPr>
          <a:xfrm>
            <a:off x="2234303" y="5016693"/>
            <a:ext cx="280588" cy="110859"/>
            <a:chOff x="3224808" y="2871819"/>
            <a:chExt cx="360040" cy="142250"/>
          </a:xfrm>
        </p:grpSpPr>
        <p:sp>
          <p:nvSpPr>
            <p:cNvPr id="46" name="평행 사변형 45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>
                <a:solidFill>
                  <a:srgbClr val="000000"/>
                </a:solidFill>
              </a:endParaRPr>
            </a:p>
          </p:txBody>
        </p:sp>
        <p:sp>
          <p:nvSpPr>
            <p:cNvPr id="47" name="평행 사변형 46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>
                <a:solidFill>
                  <a:srgbClr val="000000"/>
                </a:solidFill>
              </a:endParaRPr>
            </a:p>
          </p:txBody>
        </p:sp>
        <p:sp>
          <p:nvSpPr>
            <p:cNvPr id="48" name="평행 사변형 47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>
                <a:solidFill>
                  <a:srgbClr val="000000"/>
                </a:solidFill>
              </a:endParaRPr>
            </a:p>
          </p:txBody>
        </p:sp>
      </p:grpSp>
      <p:sp>
        <p:nvSpPr>
          <p:cNvPr id="49" name="矩形 7"/>
          <p:cNvSpPr/>
          <p:nvPr/>
        </p:nvSpPr>
        <p:spPr bwMode="auto">
          <a:xfrm>
            <a:off x="8332205" y="5123900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50" name="矩形 7"/>
          <p:cNvSpPr/>
          <p:nvPr/>
        </p:nvSpPr>
        <p:spPr bwMode="auto">
          <a:xfrm>
            <a:off x="8332205" y="5597732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262735" y="3282834"/>
            <a:ext cx="3621504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altLang="zh-CN" sz="1000" b="1">
                <a:solidFill>
                  <a:schemeClr val="tx1"/>
                </a:solidFill>
              </a:rPr>
              <a:t>AP MLD accessed the channel but there are no frames to send,</a:t>
            </a:r>
          </a:p>
          <a:p>
            <a:r>
              <a:rPr lang="en-US" altLang="zh-CN" sz="1000" b="1">
                <a:solidFill>
                  <a:schemeClr val="tx1"/>
                </a:solidFill>
              </a:rPr>
              <a:t>so the channel is released immediately.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229907" y="5832227"/>
            <a:ext cx="3582453" cy="4001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altLang="zh-CN" sz="1000" b="1">
                <a:solidFill>
                  <a:schemeClr val="tx1"/>
                </a:solidFill>
              </a:rPr>
              <a:t>AP MLD will indicate recipients excluding the non-AP MLDs in which internal interference may be occurred.</a:t>
            </a:r>
          </a:p>
        </p:txBody>
      </p:sp>
    </p:spTree>
    <p:extLst>
      <p:ext uri="{BB962C8B-B14F-4D97-AF65-F5344CB8AC3E}">
        <p14:creationId xmlns:p14="http://schemas.microsoft.com/office/powerpoint/2010/main" val="1787406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Candidate Options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/>
              <a:t>In option 1, even though the non-AP MLD can receive simultaneously on its links, the non-AP MLD cannot receive any frames initiated by (MU-)RTS frame while receiving frames on other links</a:t>
            </a:r>
          </a:p>
          <a:p>
            <a:r>
              <a:rPr lang="en-US" altLang="ko-KR" sz="1800" b="1"/>
              <a:t>Option 2-1</a:t>
            </a:r>
            <a:r>
              <a:rPr lang="en-US" altLang="ko-KR" sz="1800"/>
              <a:t>: The AP MLD can disable RTS/CTS operation regardless of RTS threshold on demand</a:t>
            </a:r>
          </a:p>
          <a:p>
            <a:pPr lvl="1"/>
            <a:r>
              <a:rPr lang="en-US" altLang="ko-KR" sz="1600"/>
              <a:t>It is possible because the AP MLD is aware of capabilities (i.e., whether STR is supported or not) and current status of transmission/reception of associated non-AP MLDs</a:t>
            </a:r>
          </a:p>
          <a:p>
            <a:pPr lvl="1"/>
            <a:r>
              <a:rPr lang="en-US" altLang="ko-KR" sz="1600"/>
              <a:t>This option is applicable to both DL SU and DL MU</a:t>
            </a:r>
          </a:p>
          <a:p>
            <a:pPr lvl="1"/>
            <a:r>
              <a:rPr lang="en-US" altLang="ko-KR" sz="1600"/>
              <a:t>Instead of RTS/CTS exchange, CTS-to-self frame can be used</a:t>
            </a:r>
          </a:p>
          <a:p>
            <a:pPr lvl="1"/>
            <a:r>
              <a:rPr lang="en-US" altLang="ko-KR" sz="1600"/>
              <a:t>SM power saving cannot be supported in this option since (MU-)RTS frame is not transmitted in this option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March, 2020</a:t>
            </a:r>
            <a:endParaRPr lang="en-GB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123728" y="5201702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6"/>
          <p:cNvCxnSpPr/>
          <p:nvPr/>
        </p:nvCxnSpPr>
        <p:spPr bwMode="auto">
          <a:xfrm>
            <a:off x="2123728" y="5674633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7"/>
          <p:cNvSpPr/>
          <p:nvPr/>
        </p:nvSpPr>
        <p:spPr bwMode="auto">
          <a:xfrm>
            <a:off x="2514891" y="4983037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" name="矩形 7"/>
          <p:cNvSpPr/>
          <p:nvPr/>
        </p:nvSpPr>
        <p:spPr bwMode="auto">
          <a:xfrm>
            <a:off x="3684720" y="4977418"/>
            <a:ext cx="450043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DATA1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" name="矩形 7"/>
          <p:cNvSpPr/>
          <p:nvPr/>
        </p:nvSpPr>
        <p:spPr bwMode="auto">
          <a:xfrm>
            <a:off x="3092257" y="5196616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3044" y="5105559"/>
            <a:ext cx="1098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AP MLD</a:t>
            </a:r>
          </a:p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(STR link set)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79814" y="5051625"/>
            <a:ext cx="641073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79590" y="5528094"/>
            <a:ext cx="64152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B</a:t>
            </a:r>
          </a:p>
        </p:txBody>
      </p:sp>
      <p:sp>
        <p:nvSpPr>
          <p:cNvPr id="15" name="矩形 7"/>
          <p:cNvSpPr/>
          <p:nvPr/>
        </p:nvSpPr>
        <p:spPr bwMode="auto">
          <a:xfrm>
            <a:off x="2198124" y="5458052"/>
            <a:ext cx="1689071" cy="21754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latin typeface="Arial" charset="0"/>
                <a:ea typeface="宋体" charset="-122"/>
              </a:rPr>
              <a:t>Busy</a:t>
            </a:r>
            <a:endParaRPr lang="zh-CN" altLang="en-US" sz="900" b="0" dirty="0">
              <a:latin typeface="Arial" charset="0"/>
              <a:ea typeface="宋体" charset="-122"/>
            </a:endParaRPr>
          </a:p>
        </p:txBody>
      </p:sp>
      <p:sp>
        <p:nvSpPr>
          <p:cNvPr id="17" name="矩形 7"/>
          <p:cNvSpPr/>
          <p:nvPr/>
        </p:nvSpPr>
        <p:spPr bwMode="auto">
          <a:xfrm>
            <a:off x="4277810" y="5452433"/>
            <a:ext cx="3907343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DATA2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grpSp>
        <p:nvGrpSpPr>
          <p:cNvPr id="19" name="그룹 18"/>
          <p:cNvGrpSpPr/>
          <p:nvPr/>
        </p:nvGrpSpPr>
        <p:grpSpPr>
          <a:xfrm>
            <a:off x="3998171" y="5570253"/>
            <a:ext cx="280588" cy="110859"/>
            <a:chOff x="3224808" y="2871819"/>
            <a:chExt cx="360040" cy="142250"/>
          </a:xfrm>
        </p:grpSpPr>
        <p:sp>
          <p:nvSpPr>
            <p:cNvPr id="20" name="평행 사변형 19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21" name="평행 사변형 20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22" name="평행 사변형 21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3" name="그룹 22"/>
          <p:cNvGrpSpPr/>
          <p:nvPr/>
        </p:nvGrpSpPr>
        <p:grpSpPr>
          <a:xfrm>
            <a:off x="2234303" y="5089409"/>
            <a:ext cx="280588" cy="110859"/>
            <a:chOff x="3224808" y="2871819"/>
            <a:chExt cx="360040" cy="142250"/>
          </a:xfrm>
        </p:grpSpPr>
        <p:sp>
          <p:nvSpPr>
            <p:cNvPr id="24" name="평행 사변형 23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>
                <a:solidFill>
                  <a:srgbClr val="000000"/>
                </a:solidFill>
              </a:endParaRPr>
            </a:p>
          </p:txBody>
        </p:sp>
        <p:sp>
          <p:nvSpPr>
            <p:cNvPr id="25" name="평행 사변형 24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>
                <a:solidFill>
                  <a:srgbClr val="000000"/>
                </a:solidFill>
              </a:endParaRPr>
            </a:p>
          </p:txBody>
        </p:sp>
        <p:sp>
          <p:nvSpPr>
            <p:cNvPr id="26" name="평행 사변형 25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7" name="矩形 7"/>
          <p:cNvSpPr/>
          <p:nvPr/>
        </p:nvSpPr>
        <p:spPr bwMode="auto">
          <a:xfrm>
            <a:off x="8332205" y="5196616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28" name="矩形 7"/>
          <p:cNvSpPr/>
          <p:nvPr/>
        </p:nvSpPr>
        <p:spPr bwMode="auto">
          <a:xfrm>
            <a:off x="8332205" y="5670448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15808" y="5742587"/>
            <a:ext cx="3910045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altLang="zh-CN" sz="1000" b="1">
                <a:solidFill>
                  <a:schemeClr val="tx1"/>
                </a:solidFill>
              </a:rPr>
              <a:t>Based on capabilities and current status, (MU-)RTS/CTS is disabled</a:t>
            </a:r>
          </a:p>
        </p:txBody>
      </p:sp>
    </p:spTree>
    <p:extLst>
      <p:ext uri="{BB962C8B-B14F-4D97-AF65-F5344CB8AC3E}">
        <p14:creationId xmlns:p14="http://schemas.microsoft.com/office/powerpoint/2010/main" val="1760187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Candidate Options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/>
              <a:t>Option 2-2</a:t>
            </a:r>
            <a:r>
              <a:rPr lang="en-US" altLang="ko-KR"/>
              <a:t>: Omit the corresponding STA’s information (e.g., RA in RTS, AID in MU-RTS) in the (MU-)RTS frame</a:t>
            </a:r>
          </a:p>
          <a:p>
            <a:pPr lvl="1"/>
            <a:r>
              <a:rPr lang="en-US" altLang="ko-KR"/>
              <a:t>Regardless of receptions of CTS frames, an RU allocation plan of following PPDU does not vary</a:t>
            </a:r>
          </a:p>
          <a:p>
            <a:pPr lvl="1"/>
            <a:r>
              <a:rPr lang="en-US" altLang="ko-KR"/>
              <a:t>Hence, unless all CTS frame transmissions fail, the AP MLD will transmit data frame regardless of CTS reception result</a:t>
            </a:r>
          </a:p>
          <a:p>
            <a:pPr lvl="1"/>
            <a:r>
              <a:rPr lang="en-US" altLang="ko-KR"/>
              <a:t>SM power saving cannot be supported in this option since a Trigger frame does not include a User Info field with the AID of the corresponding STA</a:t>
            </a:r>
          </a:p>
          <a:p>
            <a:pPr lvl="1"/>
            <a:r>
              <a:rPr lang="en-US" altLang="ko-KR"/>
              <a:t>DL SU case cannot be supported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05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Diagram for Option 2-2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/>
              <a:t>AP MLD A is transmitting frame to non-AP MLDs B and C</a:t>
            </a:r>
          </a:p>
          <a:p>
            <a:r>
              <a:rPr lang="en-US" altLang="ko-KR" sz="1600"/>
              <a:t>When Link B becomes idle, AP MLD A gets opportunity to access channel</a:t>
            </a:r>
          </a:p>
          <a:p>
            <a:r>
              <a:rPr lang="en-US" altLang="ko-KR" sz="1600"/>
              <a:t>AP MLD A makes up MU-RTS for recipients, non-AP MLDs C and D, with omission non-AP MLD B from the MU-RTS</a:t>
            </a:r>
          </a:p>
          <a:p>
            <a:r>
              <a:rPr lang="en-US" altLang="ko-KR" sz="1600"/>
              <a:t>Non-AP MLD B can successfully receive DATA2 as if a basic method, not RTS/CTS exchange</a:t>
            </a:r>
          </a:p>
          <a:p>
            <a:endParaRPr lang="ko-KR" altLang="en-US" sz="16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March, 2020</a:t>
            </a:r>
            <a:endParaRPr lang="en-GB" dirty="0"/>
          </a:p>
        </p:txBody>
      </p:sp>
      <p:grpSp>
        <p:nvGrpSpPr>
          <p:cNvPr id="7" name="그룹 6"/>
          <p:cNvGrpSpPr/>
          <p:nvPr/>
        </p:nvGrpSpPr>
        <p:grpSpPr>
          <a:xfrm>
            <a:off x="1356338" y="3535216"/>
            <a:ext cx="6384014" cy="2846112"/>
            <a:chOff x="-9886" y="491415"/>
            <a:chExt cx="11482947" cy="5119315"/>
          </a:xfrm>
        </p:grpSpPr>
        <p:cxnSp>
          <p:nvCxnSpPr>
            <p:cNvPr id="8" name="直接连接符 6"/>
            <p:cNvCxnSpPr/>
            <p:nvPr/>
          </p:nvCxnSpPr>
          <p:spPr bwMode="auto">
            <a:xfrm>
              <a:off x="2833061" y="2086946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直接连接符 6"/>
            <p:cNvCxnSpPr/>
            <p:nvPr/>
          </p:nvCxnSpPr>
          <p:spPr bwMode="auto">
            <a:xfrm>
              <a:off x="2833061" y="2703966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直接连接符 6"/>
            <p:cNvCxnSpPr/>
            <p:nvPr/>
          </p:nvCxnSpPr>
          <p:spPr bwMode="auto">
            <a:xfrm>
              <a:off x="2833061" y="771998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直接连接符 6"/>
            <p:cNvCxnSpPr/>
            <p:nvPr/>
          </p:nvCxnSpPr>
          <p:spPr bwMode="auto">
            <a:xfrm>
              <a:off x="2833061" y="1378845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矩形 7"/>
            <p:cNvSpPr/>
            <p:nvPr/>
          </p:nvSpPr>
          <p:spPr bwMode="auto">
            <a:xfrm>
              <a:off x="3334987" y="491415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3" name="矩形 7"/>
            <p:cNvSpPr/>
            <p:nvPr/>
          </p:nvSpPr>
          <p:spPr bwMode="auto">
            <a:xfrm>
              <a:off x="4075841" y="1807807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4" name="矩形 7"/>
            <p:cNvSpPr/>
            <p:nvPr/>
          </p:nvSpPr>
          <p:spPr bwMode="auto">
            <a:xfrm>
              <a:off x="4836066" y="495486"/>
              <a:ext cx="577478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DATA1 (RA=MLD B, MLD C)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5" name="矩形 7"/>
            <p:cNvSpPr/>
            <p:nvPr/>
          </p:nvSpPr>
          <p:spPr bwMode="auto">
            <a:xfrm>
              <a:off x="4836066" y="2089370"/>
              <a:ext cx="577478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DATA1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6" name="矩形 7"/>
            <p:cNvSpPr/>
            <p:nvPr/>
          </p:nvSpPr>
          <p:spPr bwMode="auto">
            <a:xfrm>
              <a:off x="4075841" y="776753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-9886" y="2041268"/>
              <a:ext cx="1954951" cy="609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Non-AP MLD B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(Non-STR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39277" y="648629"/>
              <a:ext cx="1521222" cy="609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AP MLD A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79600" y="1863974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A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79600" y="2485536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B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79600" y="563383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A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79600" y="1174772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B</a:t>
              </a:r>
            </a:p>
          </p:txBody>
        </p:sp>
        <p:sp>
          <p:nvSpPr>
            <p:cNvPr id="23" name="矩形 7"/>
            <p:cNvSpPr/>
            <p:nvPr/>
          </p:nvSpPr>
          <p:spPr bwMode="auto">
            <a:xfrm>
              <a:off x="3334987" y="2090628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4" name="矩形 7"/>
            <p:cNvSpPr/>
            <p:nvPr/>
          </p:nvSpPr>
          <p:spPr bwMode="auto">
            <a:xfrm>
              <a:off x="3334987" y="1100937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5" name="矩形 7"/>
            <p:cNvSpPr/>
            <p:nvPr/>
          </p:nvSpPr>
          <p:spPr bwMode="auto">
            <a:xfrm>
              <a:off x="5608017" y="1100937"/>
              <a:ext cx="60035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6" name="矩形 7"/>
            <p:cNvSpPr/>
            <p:nvPr/>
          </p:nvSpPr>
          <p:spPr bwMode="auto">
            <a:xfrm>
              <a:off x="7109096" y="1089193"/>
              <a:ext cx="3501753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 (RA=MLD B, MLD C, MLD D)</a:t>
              </a:r>
              <a:endParaRPr kumimoji="1" lang="zh-CN" altLang="en-US" sz="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7" name="矩形 7"/>
            <p:cNvSpPr/>
            <p:nvPr/>
          </p:nvSpPr>
          <p:spPr bwMode="auto">
            <a:xfrm>
              <a:off x="6348870" y="1370460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grpSp>
          <p:nvGrpSpPr>
            <p:cNvPr id="28" name="그룹 27"/>
            <p:cNvGrpSpPr/>
            <p:nvPr/>
          </p:nvGrpSpPr>
          <p:grpSpPr>
            <a:xfrm>
              <a:off x="5238274" y="1244909"/>
              <a:ext cx="360040" cy="142250"/>
              <a:chOff x="3224808" y="2871819"/>
              <a:chExt cx="360040" cy="142250"/>
            </a:xfrm>
          </p:grpSpPr>
          <p:sp>
            <p:nvSpPr>
              <p:cNvPr id="64" name="평행 사변형 63"/>
              <p:cNvSpPr/>
              <p:nvPr/>
            </p:nvSpPr>
            <p:spPr bwMode="auto">
              <a:xfrm>
                <a:off x="3224808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5" name="평행 사변형 64"/>
              <p:cNvSpPr/>
              <p:nvPr/>
            </p:nvSpPr>
            <p:spPr bwMode="auto">
              <a:xfrm>
                <a:off x="3332211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6" name="평행 사변형 65"/>
              <p:cNvSpPr/>
              <p:nvPr/>
            </p:nvSpPr>
            <p:spPr bwMode="auto">
              <a:xfrm>
                <a:off x="3440832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2974947" y="627908"/>
              <a:ext cx="360040" cy="142250"/>
              <a:chOff x="3224808" y="2871819"/>
              <a:chExt cx="360040" cy="142250"/>
            </a:xfrm>
          </p:grpSpPr>
          <p:sp>
            <p:nvSpPr>
              <p:cNvPr id="61" name="평행 사변형 60"/>
              <p:cNvSpPr/>
              <p:nvPr/>
            </p:nvSpPr>
            <p:spPr bwMode="auto">
              <a:xfrm>
                <a:off x="3224808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2" name="평행 사변형 61"/>
              <p:cNvSpPr/>
              <p:nvPr/>
            </p:nvSpPr>
            <p:spPr bwMode="auto">
              <a:xfrm>
                <a:off x="3332211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3" name="평행 사변형 62"/>
              <p:cNvSpPr/>
              <p:nvPr/>
            </p:nvSpPr>
            <p:spPr bwMode="auto">
              <a:xfrm>
                <a:off x="3440832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</p:grpSp>
        <p:sp>
          <p:nvSpPr>
            <p:cNvPr id="30" name="矩形 7"/>
            <p:cNvSpPr/>
            <p:nvPr/>
          </p:nvSpPr>
          <p:spPr bwMode="auto">
            <a:xfrm>
              <a:off x="7109096" y="2709000"/>
              <a:ext cx="350175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2" name="矩形 7"/>
            <p:cNvSpPr/>
            <p:nvPr/>
          </p:nvSpPr>
          <p:spPr bwMode="auto">
            <a:xfrm>
              <a:off x="3334987" y="2430670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3" name="矩形 7"/>
            <p:cNvSpPr/>
            <p:nvPr/>
          </p:nvSpPr>
          <p:spPr bwMode="auto">
            <a:xfrm>
              <a:off x="10799541" y="1807807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4" name="矩形 7"/>
            <p:cNvSpPr/>
            <p:nvPr/>
          </p:nvSpPr>
          <p:spPr bwMode="auto">
            <a:xfrm>
              <a:off x="10799541" y="776753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5" name="矩形 7"/>
            <p:cNvSpPr/>
            <p:nvPr/>
          </p:nvSpPr>
          <p:spPr bwMode="auto">
            <a:xfrm>
              <a:off x="10799541" y="242533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6" name="矩形 7"/>
            <p:cNvSpPr/>
            <p:nvPr/>
          </p:nvSpPr>
          <p:spPr bwMode="auto">
            <a:xfrm>
              <a:off x="10799540" y="1368944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cxnSp>
          <p:nvCxnSpPr>
            <p:cNvPr id="37" name="直接连接符 6"/>
            <p:cNvCxnSpPr/>
            <p:nvPr/>
          </p:nvCxnSpPr>
          <p:spPr bwMode="auto">
            <a:xfrm>
              <a:off x="2833061" y="3390585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直接连接符 6"/>
            <p:cNvCxnSpPr/>
            <p:nvPr/>
          </p:nvCxnSpPr>
          <p:spPr bwMode="auto">
            <a:xfrm>
              <a:off x="2833061" y="4007605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" name="矩形 7"/>
            <p:cNvSpPr/>
            <p:nvPr/>
          </p:nvSpPr>
          <p:spPr bwMode="auto">
            <a:xfrm>
              <a:off x="4075841" y="311144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0" name="矩形 7"/>
            <p:cNvSpPr/>
            <p:nvPr/>
          </p:nvSpPr>
          <p:spPr bwMode="auto">
            <a:xfrm>
              <a:off x="4836066" y="3393009"/>
              <a:ext cx="577478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DATA1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36056" y="3344907"/>
              <a:ext cx="1663067" cy="605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Non-AP MLD C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879600" y="3167614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A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879600" y="3789173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B</a:t>
              </a:r>
            </a:p>
          </p:txBody>
        </p:sp>
        <p:sp>
          <p:nvSpPr>
            <p:cNvPr id="44" name="矩形 7"/>
            <p:cNvSpPr/>
            <p:nvPr/>
          </p:nvSpPr>
          <p:spPr bwMode="auto">
            <a:xfrm>
              <a:off x="3334987" y="3394267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5" name="矩形 7"/>
            <p:cNvSpPr/>
            <p:nvPr/>
          </p:nvSpPr>
          <p:spPr bwMode="auto">
            <a:xfrm>
              <a:off x="6348872" y="373107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6" name="矩形 7"/>
            <p:cNvSpPr/>
            <p:nvPr/>
          </p:nvSpPr>
          <p:spPr bwMode="auto">
            <a:xfrm>
              <a:off x="7109096" y="4012638"/>
              <a:ext cx="3501753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7" name="矩形 7"/>
            <p:cNvSpPr/>
            <p:nvPr/>
          </p:nvSpPr>
          <p:spPr bwMode="auto">
            <a:xfrm>
              <a:off x="5608017" y="4013898"/>
              <a:ext cx="60035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8" name="矩形 7"/>
            <p:cNvSpPr/>
            <p:nvPr/>
          </p:nvSpPr>
          <p:spPr bwMode="auto">
            <a:xfrm>
              <a:off x="3334987" y="3734309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9" name="矩形 7"/>
            <p:cNvSpPr/>
            <p:nvPr/>
          </p:nvSpPr>
          <p:spPr bwMode="auto">
            <a:xfrm>
              <a:off x="10799541" y="311144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0" name="矩形 7"/>
            <p:cNvSpPr/>
            <p:nvPr/>
          </p:nvSpPr>
          <p:spPr bwMode="auto">
            <a:xfrm>
              <a:off x="10799541" y="3728975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cxnSp>
          <p:nvCxnSpPr>
            <p:cNvPr id="51" name="直接连接符 6"/>
            <p:cNvCxnSpPr/>
            <p:nvPr/>
          </p:nvCxnSpPr>
          <p:spPr bwMode="auto">
            <a:xfrm>
              <a:off x="2833061" y="4708279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直接连接符 6"/>
            <p:cNvCxnSpPr/>
            <p:nvPr/>
          </p:nvCxnSpPr>
          <p:spPr bwMode="auto">
            <a:xfrm>
              <a:off x="2833061" y="5325299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" name="TextBox 52"/>
            <p:cNvSpPr txBox="1"/>
            <p:nvPr/>
          </p:nvSpPr>
          <p:spPr>
            <a:xfrm>
              <a:off x="-9886" y="4662603"/>
              <a:ext cx="1954951" cy="609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Non-AP MLD D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(Non-STR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879600" y="4485307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A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879600" y="5106868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B</a:t>
              </a:r>
            </a:p>
          </p:txBody>
        </p:sp>
        <p:sp>
          <p:nvSpPr>
            <p:cNvPr id="56" name="矩形 7"/>
            <p:cNvSpPr/>
            <p:nvPr/>
          </p:nvSpPr>
          <p:spPr bwMode="auto">
            <a:xfrm>
              <a:off x="6348871" y="5048770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7" name="矩形 7"/>
            <p:cNvSpPr/>
            <p:nvPr/>
          </p:nvSpPr>
          <p:spPr bwMode="auto">
            <a:xfrm>
              <a:off x="7109096" y="5330333"/>
              <a:ext cx="350175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8" name="矩形 7"/>
            <p:cNvSpPr/>
            <p:nvPr/>
          </p:nvSpPr>
          <p:spPr bwMode="auto">
            <a:xfrm>
              <a:off x="5608017" y="5331591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9" name="矩形 7"/>
            <p:cNvSpPr/>
            <p:nvPr/>
          </p:nvSpPr>
          <p:spPr bwMode="auto">
            <a:xfrm>
              <a:off x="3334987" y="5052003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60" name="矩形 7"/>
            <p:cNvSpPr/>
            <p:nvPr/>
          </p:nvSpPr>
          <p:spPr bwMode="auto">
            <a:xfrm>
              <a:off x="10799541" y="5046669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</p:grpSp>
      <p:sp>
        <p:nvSpPr>
          <p:cNvPr id="67" name="직사각형 66"/>
          <p:cNvSpPr/>
          <p:nvPr/>
        </p:nvSpPr>
        <p:spPr>
          <a:xfrm>
            <a:off x="4194916" y="3699507"/>
            <a:ext cx="184377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1" lang="en-US" altLang="zh-CN" sz="800" kern="0">
                <a:solidFill>
                  <a:srgbClr val="000000"/>
                </a:solidFill>
                <a:latin typeface="Arial" charset="0"/>
                <a:ea typeface="宋体" charset="-122"/>
              </a:rPr>
              <a:t>(AIDs in User Info= MLD C, MLD D)</a:t>
            </a:r>
            <a:endParaRPr kumimoji="1" lang="zh-CN" altLang="en-US" sz="800" ker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7556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119557</TotalTime>
  <Words>1899</Words>
  <Application>Microsoft Office PowerPoint</Application>
  <PresentationFormat>화면 슬라이드 쇼(4:3)</PresentationFormat>
  <Paragraphs>366</Paragraphs>
  <Slides>15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Wingdings</vt:lpstr>
      <vt:lpstr>Office 테마</vt:lpstr>
      <vt:lpstr>RTS/CTS for multi-link</vt:lpstr>
      <vt:lpstr>Overview</vt:lpstr>
      <vt:lpstr>Background: Multi-link framework</vt:lpstr>
      <vt:lpstr>Background: Spatial multiplexing power save</vt:lpstr>
      <vt:lpstr>Problem on RTS/CTS for non-STR MLD</vt:lpstr>
      <vt:lpstr>Candidate Options</vt:lpstr>
      <vt:lpstr>Candidate Options</vt:lpstr>
      <vt:lpstr>Candidate Options</vt:lpstr>
      <vt:lpstr>Diagram for Option 2-2</vt:lpstr>
      <vt:lpstr>Candidate Options</vt:lpstr>
      <vt:lpstr>Diagram for Option 2-3</vt:lpstr>
      <vt:lpstr>Summary</vt:lpstr>
      <vt:lpstr>Conclusion</vt:lpstr>
      <vt:lpstr>References</vt:lpstr>
      <vt:lpstr>Straw Poll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Song Taewon</cp:lastModifiedBy>
  <cp:revision>1960</cp:revision>
  <cp:lastPrinted>2018-02-26T09:36:07Z</cp:lastPrinted>
  <dcterms:created xsi:type="dcterms:W3CDTF">2016-12-14T01:56:24Z</dcterms:created>
  <dcterms:modified xsi:type="dcterms:W3CDTF">2020-05-08T14:12:28Z</dcterms:modified>
</cp:coreProperties>
</file>