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1" r:id="rId2"/>
    <p:sldId id="378" r:id="rId3"/>
    <p:sldId id="513" r:id="rId4"/>
    <p:sldId id="514" r:id="rId5"/>
    <p:sldId id="500" r:id="rId6"/>
    <p:sldId id="496" r:id="rId7"/>
    <p:sldId id="502" r:id="rId8"/>
    <p:sldId id="505" r:id="rId9"/>
    <p:sldId id="507" r:id="rId10"/>
    <p:sldId id="508" r:id="rId11"/>
    <p:sldId id="509" r:id="rId12"/>
    <p:sldId id="511" r:id="rId13"/>
    <p:sldId id="510" r:id="rId14"/>
    <p:sldId id="440" r:id="rId15"/>
    <p:sldId id="512" r:id="rId16"/>
    <p:sldId id="470" r:id="rId17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  <p:cmAuthor id="3" name="송태원/선임연구원/차세대표준(연)ICS팀(taewon.song@lge.com)" initials="송" lastIdx="1" clrIdx="2">
    <p:extLst>
      <p:ext uri="{19B8F6BF-5375-455C-9EA6-DF929625EA0E}">
        <p15:presenceInfo xmlns:p15="http://schemas.microsoft.com/office/powerpoint/2012/main" userId="S-1-5-21-2543426832-1914326140-3112152631-1834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81" autoAdjust="0"/>
    <p:restoredTop sz="93294" autoAdjust="0"/>
  </p:normalViewPr>
  <p:slideViewPr>
    <p:cSldViewPr>
      <p:cViewPr varScale="1">
        <p:scale>
          <a:sx n="108" d="100"/>
          <a:sy n="108" d="100"/>
        </p:scale>
        <p:origin x="226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66" y="78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 b="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</a:t>
            </a:r>
            <a:r>
              <a:rPr lang="ko-KR" altLang="en-US" smtClean="0"/>
              <a:t>수준</a:t>
            </a:r>
            <a:endParaRPr lang="ko-KR" altLang="en-US"/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0430r0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RTS/CTS for multi-link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2020-03-16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236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 Kim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smtClean="0"/>
              <a:t>Option 2-3</a:t>
            </a:r>
            <a:r>
              <a:rPr lang="en-US" altLang="ko-KR" smtClean="0"/>
              <a:t>: Indicate whether the CTS response is required or not to </a:t>
            </a:r>
            <a:r>
              <a:rPr lang="en-US" altLang="ko-KR"/>
              <a:t>the corresponding STAs</a:t>
            </a:r>
            <a:endParaRPr lang="en-US" altLang="ko-KR" smtClean="0"/>
          </a:p>
          <a:p>
            <a:pPr lvl="1"/>
            <a:r>
              <a:rPr lang="en-US" altLang="ko-KR" smtClean="0"/>
              <a:t>Each STA determines whether to response with CTS frame within SIFS duration or not by means of information in its corresponding User Info field</a:t>
            </a:r>
          </a:p>
          <a:p>
            <a:pPr lvl="1"/>
            <a:r>
              <a:rPr lang="en-US" altLang="ko-KR" smtClean="0"/>
              <a:t>For example, RU Allocation subfield or other reserved field can be used</a:t>
            </a:r>
          </a:p>
          <a:p>
            <a:pPr lvl="1"/>
            <a:r>
              <a:rPr lang="en-US" altLang="ko-KR" smtClean="0"/>
              <a:t>In this option, the </a:t>
            </a:r>
            <a:r>
              <a:rPr lang="en-US" altLang="ko-KR"/>
              <a:t>MU-RTS </a:t>
            </a:r>
            <a:r>
              <a:rPr lang="en-US" altLang="ko-KR" smtClean="0"/>
              <a:t>behaves like CTS-to-self for non-AP </a:t>
            </a:r>
            <a:r>
              <a:rPr lang="en-US" altLang="ko-KR"/>
              <a:t>MLDs </a:t>
            </a:r>
            <a:r>
              <a:rPr lang="en-US" altLang="ko-KR" smtClean="0"/>
              <a:t>which </a:t>
            </a:r>
            <a:r>
              <a:rPr lang="en-US" altLang="ko-KR"/>
              <a:t>may occur </a:t>
            </a:r>
            <a:r>
              <a:rPr lang="en-US" altLang="ko-KR" smtClean="0"/>
              <a:t>internal interferences</a:t>
            </a:r>
          </a:p>
          <a:p>
            <a:pPr lvl="1"/>
            <a:r>
              <a:rPr lang="en-US" altLang="ko-KR" smtClean="0"/>
              <a:t>SM power saving works well in this option</a:t>
            </a:r>
          </a:p>
          <a:p>
            <a:pPr lvl="1"/>
            <a:r>
              <a:rPr lang="en-US" altLang="ko-KR" smtClean="0"/>
              <a:t>This option </a:t>
            </a:r>
            <a:r>
              <a:rPr lang="en-US" altLang="ko-KR"/>
              <a:t>is applicable to </a:t>
            </a:r>
            <a:r>
              <a:rPr lang="en-US" altLang="ko-KR" smtClean="0"/>
              <a:t>DL MU</a:t>
            </a:r>
            <a:endParaRPr lang="en-US" altLang="ko-KR" smtClean="0"/>
          </a:p>
          <a:p>
            <a:pPr lvl="2"/>
            <a:r>
              <a:rPr lang="en-US" altLang="ko-KR" smtClean="0"/>
              <a:t>Since the corresponding STA cannot respond with CTS frame, the transmitter of RTS frame cannot distinguish between transmission failure of RTS frame and intentional </a:t>
            </a:r>
            <a:r>
              <a:rPr lang="en-US" altLang="ko-KR" smtClean="0"/>
              <a:t>disregard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3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Option 2-3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AP MLD A is transmitting frame to non-AP MLDs B and C</a:t>
            </a:r>
          </a:p>
          <a:p>
            <a:r>
              <a:rPr lang="en-US" altLang="ko-KR" sz="1600" smtClean="0"/>
              <a:t>When Link B becomes idle, AP MLD A gets opportunity to access channel</a:t>
            </a:r>
          </a:p>
          <a:p>
            <a:r>
              <a:rPr lang="en-US" altLang="ko-KR" sz="1600" smtClean="0"/>
              <a:t>AP MLD A makes up MU-RTS for recipients, non-AP MLDs B, C and D, with indication of responding CTS frame</a:t>
            </a:r>
          </a:p>
          <a:p>
            <a:r>
              <a:rPr lang="en-US" altLang="ko-KR" sz="1600"/>
              <a:t>As non-AP MLD B is notified by MU-RTS, it does not response, but </a:t>
            </a:r>
            <a:r>
              <a:rPr lang="en-US" altLang="ko-KR" sz="1600" smtClean="0"/>
              <a:t>it expect transmission from AP MLD A</a:t>
            </a:r>
            <a:endParaRPr lang="en-US" altLang="ko-KR" sz="1600"/>
          </a:p>
          <a:p>
            <a:endParaRPr lang="ko-KR" altLang="en-US" sz="16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1356338" y="3535216"/>
            <a:ext cx="6384014" cy="2846112"/>
            <a:chOff x="-9886" y="491415"/>
            <a:chExt cx="11482947" cy="5119315"/>
          </a:xfrm>
        </p:grpSpPr>
        <p:cxnSp>
          <p:nvCxnSpPr>
            <p:cNvPr id="8" name="直接连接符 6"/>
            <p:cNvCxnSpPr/>
            <p:nvPr/>
          </p:nvCxnSpPr>
          <p:spPr bwMode="auto">
            <a:xfrm>
              <a:off x="2833061" y="208694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接连接符 6"/>
            <p:cNvCxnSpPr/>
            <p:nvPr/>
          </p:nvCxnSpPr>
          <p:spPr bwMode="auto">
            <a:xfrm>
              <a:off x="2833061" y="270396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接连接符 6"/>
            <p:cNvCxnSpPr/>
            <p:nvPr/>
          </p:nvCxnSpPr>
          <p:spPr bwMode="auto">
            <a:xfrm>
              <a:off x="2833061" y="771998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接连接符 6"/>
            <p:cNvCxnSpPr/>
            <p:nvPr/>
          </p:nvCxnSpPr>
          <p:spPr bwMode="auto">
            <a:xfrm>
              <a:off x="2833061" y="137884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矩形 7"/>
            <p:cNvSpPr/>
            <p:nvPr/>
          </p:nvSpPr>
          <p:spPr bwMode="auto">
            <a:xfrm>
              <a:off x="3334987" y="491415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3" name="矩形 7"/>
            <p:cNvSpPr/>
            <p:nvPr/>
          </p:nvSpPr>
          <p:spPr bwMode="auto">
            <a:xfrm>
              <a:off x="40758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4" name="矩形 7"/>
            <p:cNvSpPr/>
            <p:nvPr/>
          </p:nvSpPr>
          <p:spPr bwMode="auto">
            <a:xfrm>
              <a:off x="4836066" y="495486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 (RA=MLD B, MLD C)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5" name="矩形 7"/>
            <p:cNvSpPr/>
            <p:nvPr/>
          </p:nvSpPr>
          <p:spPr bwMode="auto">
            <a:xfrm>
              <a:off x="4836066" y="2089370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6" name="矩形 7"/>
            <p:cNvSpPr/>
            <p:nvPr/>
          </p:nvSpPr>
          <p:spPr bwMode="auto">
            <a:xfrm>
              <a:off x="40758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9886" y="2041268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B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9277" y="648629"/>
              <a:ext cx="1521222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 MLD A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9600" y="186397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79600" y="2485536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79600" y="56338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79600" y="1174772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</a:p>
          </p:txBody>
        </p:sp>
        <p:sp>
          <p:nvSpPr>
            <p:cNvPr id="23" name="矩形 7"/>
            <p:cNvSpPr/>
            <p:nvPr/>
          </p:nvSpPr>
          <p:spPr bwMode="auto">
            <a:xfrm>
              <a:off x="3334987" y="2090628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4" name="矩形 7"/>
            <p:cNvSpPr/>
            <p:nvPr/>
          </p:nvSpPr>
          <p:spPr bwMode="auto">
            <a:xfrm>
              <a:off x="3334987" y="1100937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5" name="矩形 7"/>
            <p:cNvSpPr/>
            <p:nvPr/>
          </p:nvSpPr>
          <p:spPr bwMode="auto">
            <a:xfrm>
              <a:off x="5608016" y="110093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6" name="矩形 7"/>
            <p:cNvSpPr/>
            <p:nvPr/>
          </p:nvSpPr>
          <p:spPr bwMode="auto">
            <a:xfrm>
              <a:off x="7109096" y="1089193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 (RA=MLD B, MLD C, MLD D)</a:t>
              </a:r>
              <a:endParaRPr kumimoji="1" lang="zh-CN" altLang="en-US" sz="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7" name="矩形 7"/>
            <p:cNvSpPr/>
            <p:nvPr/>
          </p:nvSpPr>
          <p:spPr bwMode="auto">
            <a:xfrm>
              <a:off x="6348870" y="137046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5238274" y="1244909"/>
              <a:ext cx="360040" cy="142250"/>
              <a:chOff x="3224808" y="2871819"/>
              <a:chExt cx="360040" cy="142250"/>
            </a:xfrm>
          </p:grpSpPr>
          <p:sp>
            <p:nvSpPr>
              <p:cNvPr id="64" name="평행 사변형 63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5" name="평행 사변형 64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6" name="평행 사변형 65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974947" y="627908"/>
              <a:ext cx="360040" cy="142250"/>
              <a:chOff x="3224808" y="2871819"/>
              <a:chExt cx="360040" cy="142250"/>
            </a:xfrm>
          </p:grpSpPr>
          <p:sp>
            <p:nvSpPr>
              <p:cNvPr id="61" name="평행 사변형 60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2" name="평행 사변형 61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3" name="평행 사변형 62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sp>
          <p:nvSpPr>
            <p:cNvPr id="30" name="矩形 7"/>
            <p:cNvSpPr/>
            <p:nvPr/>
          </p:nvSpPr>
          <p:spPr bwMode="auto">
            <a:xfrm>
              <a:off x="7109096" y="2709000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2" name="矩形 7"/>
            <p:cNvSpPr/>
            <p:nvPr/>
          </p:nvSpPr>
          <p:spPr bwMode="auto">
            <a:xfrm>
              <a:off x="3334987" y="2430670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3" name="矩形 7"/>
            <p:cNvSpPr/>
            <p:nvPr/>
          </p:nvSpPr>
          <p:spPr bwMode="auto">
            <a:xfrm>
              <a:off x="107995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4" name="矩形 7"/>
            <p:cNvSpPr/>
            <p:nvPr/>
          </p:nvSpPr>
          <p:spPr bwMode="auto">
            <a:xfrm>
              <a:off x="107995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5" name="矩形 7"/>
            <p:cNvSpPr/>
            <p:nvPr/>
          </p:nvSpPr>
          <p:spPr bwMode="auto">
            <a:xfrm>
              <a:off x="10799541" y="242533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6" name="矩形 7"/>
            <p:cNvSpPr/>
            <p:nvPr/>
          </p:nvSpPr>
          <p:spPr bwMode="auto">
            <a:xfrm>
              <a:off x="10799540" y="1368944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37" name="直接连接符 6"/>
            <p:cNvCxnSpPr/>
            <p:nvPr/>
          </p:nvCxnSpPr>
          <p:spPr bwMode="auto">
            <a:xfrm>
              <a:off x="2833061" y="339058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接连接符 6"/>
            <p:cNvCxnSpPr/>
            <p:nvPr/>
          </p:nvCxnSpPr>
          <p:spPr bwMode="auto">
            <a:xfrm>
              <a:off x="2833061" y="400760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矩形 7"/>
            <p:cNvSpPr/>
            <p:nvPr/>
          </p:nvSpPr>
          <p:spPr bwMode="auto">
            <a:xfrm>
              <a:off x="40758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0" name="矩形 7"/>
            <p:cNvSpPr/>
            <p:nvPr/>
          </p:nvSpPr>
          <p:spPr bwMode="auto">
            <a:xfrm>
              <a:off x="4836066" y="3393009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6056" y="3344907"/>
              <a:ext cx="1663067" cy="605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C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79600" y="316761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879600" y="378917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4" name="矩形 7"/>
            <p:cNvSpPr/>
            <p:nvPr/>
          </p:nvSpPr>
          <p:spPr bwMode="auto">
            <a:xfrm>
              <a:off x="3334987" y="339426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5" name="矩形 7"/>
            <p:cNvSpPr/>
            <p:nvPr/>
          </p:nvSpPr>
          <p:spPr bwMode="auto">
            <a:xfrm>
              <a:off x="6348872" y="373107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6" name="矩形 7"/>
            <p:cNvSpPr/>
            <p:nvPr/>
          </p:nvSpPr>
          <p:spPr bwMode="auto">
            <a:xfrm>
              <a:off x="7109096" y="4012638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7" name="矩形 7"/>
            <p:cNvSpPr/>
            <p:nvPr/>
          </p:nvSpPr>
          <p:spPr bwMode="auto">
            <a:xfrm>
              <a:off x="5608017" y="40138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8" name="矩形 7"/>
            <p:cNvSpPr/>
            <p:nvPr/>
          </p:nvSpPr>
          <p:spPr bwMode="auto">
            <a:xfrm>
              <a:off x="3334987" y="3734309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9" name="矩形 7"/>
            <p:cNvSpPr/>
            <p:nvPr/>
          </p:nvSpPr>
          <p:spPr bwMode="auto">
            <a:xfrm>
              <a:off x="107995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0" name="矩形 7"/>
            <p:cNvSpPr/>
            <p:nvPr/>
          </p:nvSpPr>
          <p:spPr bwMode="auto">
            <a:xfrm>
              <a:off x="10799541" y="3728975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51" name="直接连接符 6"/>
            <p:cNvCxnSpPr/>
            <p:nvPr/>
          </p:nvCxnSpPr>
          <p:spPr bwMode="auto">
            <a:xfrm>
              <a:off x="2833061" y="470827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直接连接符 6"/>
            <p:cNvCxnSpPr/>
            <p:nvPr/>
          </p:nvCxnSpPr>
          <p:spPr bwMode="auto">
            <a:xfrm>
              <a:off x="2833061" y="532529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-9886" y="4662603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D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79600" y="4485307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79600" y="5106868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6" name="矩形 7"/>
            <p:cNvSpPr/>
            <p:nvPr/>
          </p:nvSpPr>
          <p:spPr bwMode="auto">
            <a:xfrm>
              <a:off x="6348871" y="504877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7" name="矩形 7"/>
            <p:cNvSpPr/>
            <p:nvPr/>
          </p:nvSpPr>
          <p:spPr bwMode="auto">
            <a:xfrm>
              <a:off x="7109096" y="5330333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8" name="矩形 7"/>
            <p:cNvSpPr/>
            <p:nvPr/>
          </p:nvSpPr>
          <p:spPr bwMode="auto">
            <a:xfrm>
              <a:off x="5608017" y="5331591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9" name="矩形 7"/>
            <p:cNvSpPr/>
            <p:nvPr/>
          </p:nvSpPr>
          <p:spPr bwMode="auto">
            <a:xfrm>
              <a:off x="3334987" y="5052003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0" name="矩形 7"/>
            <p:cNvSpPr/>
            <p:nvPr/>
          </p:nvSpPr>
          <p:spPr bwMode="auto">
            <a:xfrm>
              <a:off x="10799541" y="5046669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7" name="矩形 7"/>
            <p:cNvSpPr/>
            <p:nvPr/>
          </p:nvSpPr>
          <p:spPr bwMode="auto">
            <a:xfrm>
              <a:off x="5608017" y="27089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</p:grpSp>
      <p:sp>
        <p:nvSpPr>
          <p:cNvPr id="31" name="직사각형 30"/>
          <p:cNvSpPr/>
          <p:nvPr/>
        </p:nvSpPr>
        <p:spPr>
          <a:xfrm>
            <a:off x="4194916" y="3699507"/>
            <a:ext cx="275428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1" lang="en-US" altLang="zh-CN" sz="800" kern="0">
                <a:solidFill>
                  <a:srgbClr val="000000"/>
                </a:solidFill>
                <a:latin typeface="Arial" charset="0"/>
                <a:ea typeface="宋体" charset="-122"/>
              </a:rPr>
              <a:t>(AIDs in User Info=MLD </a:t>
            </a:r>
            <a:r>
              <a:rPr kumimoji="1" lang="en-US" altLang="zh-CN" sz="800" kern="0" smtClean="0">
                <a:solidFill>
                  <a:srgbClr val="000000"/>
                </a:solidFill>
                <a:latin typeface="Arial" charset="0"/>
                <a:ea typeface="宋体" charset="-122"/>
              </a:rPr>
              <a:t>B w/ indication, </a:t>
            </a:r>
            <a:r>
              <a:rPr kumimoji="1" lang="en-US" altLang="zh-CN" sz="800" kern="0">
                <a:solidFill>
                  <a:srgbClr val="000000"/>
                </a:solidFill>
                <a:latin typeface="Arial" charset="0"/>
                <a:ea typeface="宋体" charset="-122"/>
              </a:rPr>
              <a:t>MLD C, MLD D)</a:t>
            </a:r>
            <a:endParaRPr kumimoji="1" lang="zh-CN" altLang="en-US" sz="800" ker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01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Summary</a:t>
            </a:r>
            <a:endParaRPr lang="ko-KR" altLang="en-US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08750"/>
              </p:ext>
            </p:extLst>
          </p:nvPr>
        </p:nvGraphicFramePr>
        <p:xfrm>
          <a:off x="465958" y="1916832"/>
          <a:ext cx="8210498" cy="3833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53714"/>
                <a:gridCol w="1764196"/>
                <a:gridCol w="1764196"/>
                <a:gridCol w="1764196"/>
                <a:gridCol w="1764196"/>
              </a:tblGrid>
              <a:tr h="965218">
                <a:tc>
                  <a:txBody>
                    <a:bodyPr/>
                    <a:lstStyle/>
                    <a:p>
                      <a:pPr algn="l" latinLnBrk="1"/>
                      <a:endParaRPr lang="ko-KR" altLang="en-US" sz="14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1:</a:t>
                      </a:r>
                    </a:p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smtClean="0"/>
                        <a:t>Restrict transmission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2-1:</a:t>
                      </a:r>
                    </a:p>
                    <a:p>
                      <a:pPr algn="l" latinLnBrk="1"/>
                      <a:r>
                        <a:rPr lang="en-US" altLang="ko-KR" sz="1400" smtClean="0"/>
                        <a:t>Transmit without RTS frame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2-2:</a:t>
                      </a:r>
                    </a:p>
                    <a:p>
                      <a:pPr algn="l" latinLnBrk="1"/>
                      <a:r>
                        <a:rPr lang="en-US" altLang="ko-KR" sz="1400" smtClean="0"/>
                        <a:t>Omit the corresponding STA’s information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2-3:</a:t>
                      </a:r>
                    </a:p>
                    <a:p>
                      <a:pPr algn="l" latinLnBrk="1"/>
                      <a:r>
                        <a:rPr lang="en-US" altLang="ko-KR" sz="1400" smtClean="0"/>
                        <a:t>Indicate to the corresponding STAs</a:t>
                      </a:r>
                    </a:p>
                  </a:txBody>
                  <a:tcPr marL="82733" marR="82733" marT="41366" marB="41366" anchor="ctr"/>
                </a:tc>
              </a:tr>
              <a:tr h="8549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Bandwidth efficiency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Low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 smtClean="0"/>
                        <a:t>High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High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High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</a:tr>
              <a:tr h="8549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SU/MU support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 smtClean="0"/>
                        <a:t>Either SU/MU</a:t>
                      </a:r>
                      <a:r>
                        <a:rPr lang="en-US" altLang="ko-KR" sz="1300" b="1" u="sng" baseline="0" smtClean="0"/>
                        <a:t> support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MU </a:t>
                      </a:r>
                      <a:r>
                        <a:rPr lang="en-US" altLang="ko-KR" sz="1300" smtClean="0"/>
                        <a:t>support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u="none" smtClean="0"/>
                        <a:t>MU</a:t>
                      </a:r>
                      <a:r>
                        <a:rPr lang="en-US" altLang="ko-KR" sz="1300" b="0" u="none" baseline="0" smtClean="0"/>
                        <a:t> </a:t>
                      </a:r>
                      <a:r>
                        <a:rPr lang="en-US" altLang="ko-KR" sz="1300" b="0" u="none" baseline="0" smtClean="0"/>
                        <a:t>support</a:t>
                      </a:r>
                    </a:p>
                  </a:txBody>
                  <a:tcPr marL="82733" marR="82733" marT="41366" marB="41366" anchor="ctr"/>
                </a:tc>
              </a:tr>
              <a:tr h="579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Protection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Cannot be protected at both tx</a:t>
                      </a:r>
                      <a:r>
                        <a:rPr lang="en-US" altLang="ko-KR" sz="1300" baseline="0" smtClean="0"/>
                        <a:t> and rx sides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 smtClean="0"/>
                        <a:t>Can be protected at tx side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Can be protected at tx side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</a:tr>
              <a:tr h="579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SM power saving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Not supported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mtClean="0"/>
                        <a:t>Not supported</a:t>
                      </a:r>
                      <a:endParaRPr lang="ko-KR" altLang="en-US" sz="1300" smtClean="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Supported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07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We have discussed several candidates to avoid internal interference for non-STR STA MLDs when RTS/CTS protection is used</a:t>
            </a:r>
          </a:p>
          <a:p>
            <a:pPr lvl="1"/>
            <a:r>
              <a:rPr lang="en-US" altLang="ko-KR" smtClean="0"/>
              <a:t>Restrict transmission</a:t>
            </a:r>
          </a:p>
          <a:p>
            <a:pPr lvl="1"/>
            <a:r>
              <a:rPr lang="en-US" altLang="ko-KR" smtClean="0"/>
              <a:t>Transmit without RTS frame</a:t>
            </a:r>
          </a:p>
          <a:p>
            <a:pPr lvl="1"/>
            <a:r>
              <a:rPr lang="en-US" altLang="ko-KR"/>
              <a:t>Omit the corresponding STA’s </a:t>
            </a:r>
            <a:r>
              <a:rPr lang="en-US" altLang="ko-KR" smtClean="0"/>
              <a:t>AID</a:t>
            </a:r>
          </a:p>
          <a:p>
            <a:pPr lvl="1"/>
            <a:r>
              <a:rPr lang="en-US" altLang="ko-KR"/>
              <a:t>Inform the corresponding </a:t>
            </a:r>
            <a:r>
              <a:rPr lang="en-US" altLang="ko-KR" smtClean="0"/>
              <a:t>STAs</a:t>
            </a:r>
          </a:p>
          <a:p>
            <a:r>
              <a:rPr lang="en-US" altLang="ko-KR"/>
              <a:t>Indicating to the corresponding </a:t>
            </a:r>
            <a:r>
              <a:rPr lang="en-US" altLang="ko-KR" smtClean="0"/>
              <a:t>STAs </a:t>
            </a:r>
            <a:r>
              <a:rPr lang="en-US" altLang="ko-KR"/>
              <a:t>whether the CTS response is required or </a:t>
            </a:r>
            <a:r>
              <a:rPr lang="en-US" altLang="ko-KR" smtClean="0"/>
              <a:t>not can be a good option to deal with the </a:t>
            </a:r>
            <a:r>
              <a:rPr lang="en-US" altLang="ko-KR" smtClean="0"/>
              <a:t>problem since the </a:t>
            </a:r>
            <a:r>
              <a:rPr lang="en-US" altLang="ko-KR" smtClean="0"/>
              <a:t>option can </a:t>
            </a:r>
            <a:r>
              <a:rPr lang="en-US" altLang="ko-KR" smtClean="0"/>
              <a:t>support </a:t>
            </a:r>
            <a:r>
              <a:rPr lang="en-US" altLang="ko-KR" smtClean="0"/>
              <a:t>SM power saving that the other options </a:t>
            </a:r>
            <a:r>
              <a:rPr lang="en-US" altLang="ko-KR" smtClean="0"/>
              <a:t>can’t</a:t>
            </a:r>
          </a:p>
          <a:p>
            <a:r>
              <a:rPr lang="en-US" altLang="ko-KR" smtClean="0"/>
              <a:t>Especially in case of DL SU, disabling </a:t>
            </a:r>
            <a:r>
              <a:rPr lang="en-US" altLang="ko-KR"/>
              <a:t>RTS/CTS </a:t>
            </a:r>
            <a:r>
              <a:rPr lang="en-US" altLang="ko-KR" smtClean="0"/>
              <a:t>operation is a good solution</a:t>
            </a:r>
            <a:endParaRPr lang="en-US" altLang="ko-KR"/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9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mtClean="0"/>
              <a:t>[1</a:t>
            </a:r>
            <a:r>
              <a:rPr lang="en-US" altLang="ko-KR"/>
              <a:t>] </a:t>
            </a:r>
            <a:r>
              <a:rPr lang="en-US" altLang="ko-KR" smtClean="0"/>
              <a:t>19/2125r0, </a:t>
            </a:r>
            <a:r>
              <a:rPr lang="en-US" altLang="ko-KR"/>
              <a:t>“EHT RTS and CTS Procedure</a:t>
            </a:r>
            <a:r>
              <a:rPr lang="en-US" altLang="ko-KR" smtClean="0"/>
              <a:t>”</a:t>
            </a:r>
          </a:p>
          <a:p>
            <a:pPr marL="0" indent="0">
              <a:buNone/>
            </a:pPr>
            <a:r>
              <a:rPr lang="en-US" altLang="ko-KR" smtClean="0"/>
              <a:t>[2] </a:t>
            </a:r>
            <a:r>
              <a:rPr lang="en-US" altLang="ko-KR"/>
              <a:t>20/0026r0, “MLA: Support for Constrained Devices”</a:t>
            </a:r>
          </a:p>
          <a:p>
            <a:pPr marL="0" indent="0">
              <a:buNone/>
            </a:pPr>
            <a:r>
              <a:rPr lang="en-US" altLang="ko-KR" smtClean="0"/>
              <a:t>[</a:t>
            </a:r>
            <a:r>
              <a:rPr lang="en-US" altLang="ko-KR"/>
              <a:t>3</a:t>
            </a:r>
            <a:r>
              <a:rPr lang="en-US" altLang="ko-KR" smtClean="0"/>
              <a:t>] 19/1262r8, “Specification Framework for TGbe”</a:t>
            </a:r>
          </a:p>
          <a:p>
            <a:pPr marL="0" indent="0">
              <a:buNone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 add the following text to the TGbe SFD?</a:t>
            </a:r>
          </a:p>
          <a:p>
            <a:pPr lvl="1"/>
            <a:r>
              <a:rPr lang="en-US" altLang="ko-KR"/>
              <a:t>TGbe </a:t>
            </a:r>
            <a:r>
              <a:rPr lang="en-US" altLang="ko-KR" smtClean="0"/>
              <a:t>shall allow RTS/CTS </a:t>
            </a:r>
            <a:r>
              <a:rPr lang="en-US" altLang="ko-KR"/>
              <a:t>protection considering </a:t>
            </a:r>
            <a:r>
              <a:rPr lang="en-US" altLang="ko-KR" smtClean="0"/>
              <a:t>MLD </a:t>
            </a:r>
            <a:r>
              <a:rPr lang="en-GB" altLang="ko-KR"/>
              <a:t>that has constraints to simultaneously transmit and </a:t>
            </a:r>
            <a:r>
              <a:rPr lang="en-GB" altLang="ko-KR" smtClean="0"/>
              <a:t>receive</a:t>
            </a:r>
            <a:r>
              <a:rPr lang="en-US" altLang="ko-KR" smtClean="0"/>
              <a:t>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89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 add the following text to the TGbe SFD?</a:t>
            </a:r>
          </a:p>
          <a:p>
            <a:pPr lvl="1"/>
            <a:r>
              <a:rPr lang="en-US" altLang="ko-KR"/>
              <a:t>An MLD can indicate </a:t>
            </a:r>
            <a:r>
              <a:rPr lang="en-US" altLang="ko-KR" smtClean="0"/>
              <a:t>whether each recipient STA shall </a:t>
            </a:r>
            <a:r>
              <a:rPr lang="en-US" altLang="ko-KR"/>
              <a:t>commence the transmission of a CTS frame </a:t>
            </a:r>
            <a:r>
              <a:rPr lang="en-US" altLang="ko-KR" smtClean="0"/>
              <a:t>response or not via </a:t>
            </a:r>
            <a:r>
              <a:rPr lang="en-US" altLang="ko-KR" smtClean="0"/>
              <a:t>MU-RTS frame</a:t>
            </a:r>
            <a:endParaRPr lang="en-US" altLang="ko-KR" smtClean="0"/>
          </a:p>
          <a:p>
            <a:pPr lvl="2"/>
            <a:r>
              <a:rPr lang="en-US" altLang="ko-KR" smtClean="0"/>
              <a:t>A detailed method is TBD.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RTS/CTS protection issue has been dealt with some contributions </a:t>
            </a:r>
            <a:r>
              <a:rPr lang="en-US" altLang="ko-KR" smtClean="0">
                <a:solidFill>
                  <a:schemeClr val="tx1"/>
                </a:solidFill>
              </a:rPr>
              <a:t>[1,2]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 smtClean="0">
                <a:solidFill>
                  <a:schemeClr val="tx1"/>
                </a:solidFill>
              </a:rPr>
              <a:t>On the other hand, TGbe </a:t>
            </a:r>
            <a:r>
              <a:rPr lang="en-US" altLang="ko-KR">
                <a:solidFill>
                  <a:schemeClr val="tx1"/>
                </a:solidFill>
              </a:rPr>
              <a:t>shall support </a:t>
            </a:r>
            <a:r>
              <a:rPr lang="en-US" altLang="ko-KR" smtClean="0">
                <a:solidFill>
                  <a:schemeClr val="tx1"/>
                </a:solidFill>
              </a:rPr>
              <a:t>a </a:t>
            </a:r>
            <a:r>
              <a:rPr lang="en-US" altLang="ko-KR">
                <a:solidFill>
                  <a:schemeClr val="tx1"/>
                </a:solidFill>
              </a:rPr>
              <a:t>MLD that has constraints to simultaneously transmit and receive on a pair of links to operate over this pair of </a:t>
            </a:r>
            <a:r>
              <a:rPr lang="en-US" altLang="ko-KR" smtClean="0">
                <a:solidFill>
                  <a:schemeClr val="tx1"/>
                </a:solidFill>
              </a:rPr>
              <a:t>links [3]</a:t>
            </a:r>
            <a:endParaRPr lang="en-US" altLang="ko-KR">
              <a:solidFill>
                <a:schemeClr val="tx1"/>
              </a:solidFill>
            </a:endParaRPr>
          </a:p>
          <a:p>
            <a:endParaRPr lang="en-US" altLang="ko-KR" smtClean="0">
              <a:solidFill>
                <a:schemeClr val="tx1"/>
              </a:solidFill>
            </a:endParaRPr>
          </a:p>
          <a:p>
            <a:r>
              <a:rPr lang="en-US" altLang="ko-KR" smtClean="0">
                <a:solidFill>
                  <a:schemeClr val="tx1"/>
                </a:solidFill>
              </a:rPr>
              <a:t>In </a:t>
            </a:r>
            <a:r>
              <a:rPr lang="en-US" altLang="ko-KR">
                <a:solidFill>
                  <a:schemeClr val="tx1"/>
                </a:solidFill>
              </a:rPr>
              <a:t>this </a:t>
            </a:r>
            <a:r>
              <a:rPr lang="en-US" altLang="ko-KR" smtClean="0">
                <a:solidFill>
                  <a:schemeClr val="tx1"/>
                </a:solidFill>
              </a:rPr>
              <a:t>contribution, we address a potential problem when RTS/CTS protection is used for MLDs which do not support simultaneous tx/rx and introduce some options to deal with the problem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Background: Multi-link framework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EHT device </a:t>
            </a:r>
            <a:r>
              <a:rPr lang="en-US" altLang="ko-KR" smtClean="0"/>
              <a:t>that </a:t>
            </a:r>
            <a:r>
              <a:rPr lang="en-US" altLang="ko-KR"/>
              <a:t>has more than one affiliated </a:t>
            </a:r>
            <a:r>
              <a:rPr lang="en-US" altLang="ko-KR" smtClean="0"/>
              <a:t>STA is defined as multi-link device (MLD) [3]</a:t>
            </a:r>
          </a:p>
          <a:p>
            <a:r>
              <a:rPr lang="en-US" altLang="ko-KR" smtClean="0"/>
              <a:t>Links of MLD can be categorized into two types: STR link set and non-STR link set</a:t>
            </a:r>
          </a:p>
          <a:p>
            <a:pPr lvl="1"/>
            <a:r>
              <a:rPr lang="en-US" altLang="ko-KR" smtClean="0"/>
              <a:t>STR link set:</a:t>
            </a:r>
          </a:p>
          <a:p>
            <a:pPr lvl="2"/>
            <a:r>
              <a:rPr lang="en-GB" altLang="ko-KR" smtClean="0"/>
              <a:t>Downlink </a:t>
            </a:r>
            <a:r>
              <a:rPr lang="en-GB" altLang="ko-KR"/>
              <a:t>and uplink frames can be transmitted simultaneously over the </a:t>
            </a:r>
            <a:r>
              <a:rPr lang="en-GB" altLang="ko-KR" smtClean="0"/>
              <a:t>links in the STR link set</a:t>
            </a:r>
            <a:endParaRPr lang="ko-KR" altLang="ko-KR"/>
          </a:p>
          <a:p>
            <a:pPr lvl="1"/>
            <a:r>
              <a:rPr lang="en-US" altLang="ko-KR" smtClean="0"/>
              <a:t>Non-STR link set:</a:t>
            </a:r>
          </a:p>
          <a:p>
            <a:pPr lvl="2"/>
            <a:r>
              <a:rPr lang="en-US" altLang="ko-KR" smtClean="0"/>
              <a:t>Transmission on a link in the non-STR link set causes in-device interference on reception of other links in the non-STR link set</a:t>
            </a:r>
          </a:p>
          <a:p>
            <a:r>
              <a:rPr lang="en-US" altLang="ko-KR"/>
              <a:t>MLDs that are constrained to simultaneously </a:t>
            </a:r>
            <a:r>
              <a:rPr lang="en-US" altLang="ko-KR" smtClean="0"/>
              <a:t>transmit </a:t>
            </a:r>
            <a:r>
              <a:rPr lang="en-US" altLang="ko-KR"/>
              <a:t>and receive </a:t>
            </a:r>
            <a:r>
              <a:rPr lang="en-US" altLang="ko-KR" smtClean="0"/>
              <a:t>on </a:t>
            </a:r>
            <a:r>
              <a:rPr lang="en-US" altLang="ko-KR"/>
              <a:t>a pair of links should be able to operate over this link </a:t>
            </a:r>
            <a:r>
              <a:rPr lang="en-US" altLang="ko-KR" smtClean="0"/>
              <a:t>pair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9095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모서리가 둥근 직사각형 46"/>
          <p:cNvSpPr/>
          <p:nvPr/>
        </p:nvSpPr>
        <p:spPr bwMode="auto">
          <a:xfrm>
            <a:off x="7431002" y="5253380"/>
            <a:ext cx="1208549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모서리가 둥근 직사각형 45"/>
          <p:cNvSpPr/>
          <p:nvPr/>
        </p:nvSpPr>
        <p:spPr bwMode="auto">
          <a:xfrm>
            <a:off x="3312351" y="5253380"/>
            <a:ext cx="3963006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모서리가 둥근 직사각형 44"/>
          <p:cNvSpPr/>
          <p:nvPr/>
        </p:nvSpPr>
        <p:spPr bwMode="auto">
          <a:xfrm>
            <a:off x="1053204" y="5253380"/>
            <a:ext cx="2100803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Background: Spatial multiplexing power save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smtClean="0"/>
              <a:t>SM power saving allows a non-AP STA to operate with only one active receive chain and thus average power consumption can be reduced</a:t>
            </a:r>
          </a:p>
          <a:p>
            <a:r>
              <a:rPr lang="en-US" altLang="ko-KR" sz="1800" smtClean="0"/>
              <a:t>SM power saving are of two types</a:t>
            </a:r>
          </a:p>
          <a:p>
            <a:pPr lvl="1"/>
            <a:r>
              <a:rPr lang="en-US" altLang="ko-KR" sz="1600" smtClean="0"/>
              <a:t>Static SM power saving:</a:t>
            </a:r>
          </a:p>
          <a:p>
            <a:pPr lvl="2"/>
            <a:r>
              <a:rPr lang="en-US" altLang="ko-KR" sz="1400" smtClean="0"/>
              <a:t>A STA enables its multiple receive chains only when it receives SM Power Save action frame from AP</a:t>
            </a:r>
          </a:p>
          <a:p>
            <a:pPr lvl="1"/>
            <a:r>
              <a:rPr lang="en-US" altLang="ko-KR" sz="1600" smtClean="0"/>
              <a:t>Dynamic SM power saving:</a:t>
            </a:r>
          </a:p>
          <a:p>
            <a:pPr lvl="2"/>
            <a:r>
              <a:rPr lang="en-US" altLang="ko-KR" sz="1400" smtClean="0"/>
              <a:t>A STA enables its multiple receive chains only when it receives stard of sequence frames</a:t>
            </a:r>
          </a:p>
          <a:p>
            <a:pPr lvl="2"/>
            <a:r>
              <a:rPr lang="en-US" altLang="ko-KR" sz="1400" smtClean="0"/>
              <a:t>Although it is up to vendors which frame should be used for dynamic SM power saving, exchanging RTS/CTS frames or MU-RTS/CTS frames is commonly used for this purpose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1115311" y="5675182"/>
            <a:ext cx="734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6"/>
          <p:cNvCxnSpPr/>
          <p:nvPr/>
        </p:nvCxnSpPr>
        <p:spPr bwMode="auto">
          <a:xfrm>
            <a:off x="1115311" y="4978385"/>
            <a:ext cx="734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矩形 7"/>
          <p:cNvSpPr/>
          <p:nvPr/>
        </p:nvSpPr>
        <p:spPr bwMode="auto">
          <a:xfrm>
            <a:off x="2096371" y="4759720"/>
            <a:ext cx="467872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673737" y="5457642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3" name="矩形 7"/>
          <p:cNvSpPr/>
          <p:nvPr/>
        </p:nvSpPr>
        <p:spPr bwMode="auto">
          <a:xfrm>
            <a:off x="3312527" y="4762893"/>
            <a:ext cx="3324215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4" name="矩形 7"/>
          <p:cNvSpPr/>
          <p:nvPr/>
        </p:nvSpPr>
        <p:spPr bwMode="auto">
          <a:xfrm>
            <a:off x="3312527" y="5677071"/>
            <a:ext cx="3324215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5" name="矩形 7"/>
          <p:cNvSpPr/>
          <p:nvPr/>
        </p:nvSpPr>
        <p:spPr bwMode="auto">
          <a:xfrm>
            <a:off x="2673737" y="4982091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793" y="5595489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STA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9815" y="483814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矩形 7"/>
          <p:cNvSpPr/>
          <p:nvPr/>
        </p:nvSpPr>
        <p:spPr bwMode="auto">
          <a:xfrm>
            <a:off x="2096371" y="5678051"/>
            <a:ext cx="467872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1815783" y="4866092"/>
            <a:ext cx="280588" cy="110859"/>
            <a:chOff x="3224808" y="2871819"/>
            <a:chExt cx="360040" cy="142250"/>
          </a:xfrm>
        </p:grpSpPr>
        <p:sp>
          <p:nvSpPr>
            <p:cNvPr id="32" name="평행 사변형 3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3" name="평행 사변형 3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4" name="평행 사변형 3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9" name="矩形 7"/>
          <p:cNvSpPr/>
          <p:nvPr/>
        </p:nvSpPr>
        <p:spPr bwMode="auto">
          <a:xfrm>
            <a:off x="6792388" y="5457642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6792388" y="4982091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323306" y="619172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altLang="zh-CN" sz="1100" b="1" smtClean="0">
                <a:solidFill>
                  <a:srgbClr val="000000"/>
                </a:solidFill>
              </a:rPr>
              <a:t>Dynamic SM power saving assuming number of STA’s radio is 4</a:t>
            </a:r>
            <a:endParaRPr lang="en-US" altLang="zh-CN" sz="1100" b="1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73747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 smtClean="0">
                <a:solidFill>
                  <a:schemeClr val="tx1"/>
                </a:solidFill>
              </a:rPr>
              <a:t>Active chain = 1</a:t>
            </a:r>
            <a:endParaRPr lang="ko-KR" altLang="en-US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09653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 smtClean="0">
                <a:solidFill>
                  <a:schemeClr val="tx1"/>
                </a:solidFill>
              </a:rPr>
              <a:t>Active chain = 4</a:t>
            </a:r>
            <a:endParaRPr lang="ko-KR" altLang="en-US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426629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 smtClean="0">
                <a:solidFill>
                  <a:schemeClr val="tx1"/>
                </a:solidFill>
              </a:rPr>
              <a:t>Active chain = 1</a:t>
            </a:r>
            <a:endParaRPr lang="ko-KR" altLang="en-US" sz="1200" b="1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0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Problem on RTS/CTS for non-STR MLD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According to legacy .11 standard, a non-AP STA shall commence the transmission of a CTS frame response if the non-AP STA receives an (MU-)RTS Trigger frame</a:t>
            </a:r>
          </a:p>
          <a:p>
            <a:r>
              <a:rPr lang="en-US" altLang="ko-KR" smtClean="0"/>
              <a:t>However, the response will cause internal interference to non-STR non-AP STAs, as shown in the figure below</a:t>
            </a:r>
          </a:p>
          <a:p>
            <a:r>
              <a:rPr lang="en-US" altLang="ko-KR" smtClean="0"/>
              <a:t>This can cause a collision of a receiving frame, DATA1, even the non-AP STA is able to receive frames, i.e, DATA1 and DATA2, at the same time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82" name="矩形 7"/>
          <p:cNvSpPr/>
          <p:nvPr/>
        </p:nvSpPr>
        <p:spPr bwMode="auto">
          <a:xfrm flipV="1">
            <a:off x="413143" y="6028423"/>
            <a:ext cx="131728" cy="19529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endParaRPr lang="zh-CN" altLang="en-US" sz="12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5014" y="5969223"/>
            <a:ext cx="164705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200" b="1" smtClean="0">
                <a:solidFill>
                  <a:schemeClr val="tx1"/>
                </a:solidFill>
              </a:rPr>
              <a:t>: Internal interference</a:t>
            </a:r>
            <a:endParaRPr lang="en-US" altLang="zh-CN" sz="1200" b="1">
              <a:solidFill>
                <a:schemeClr val="tx1"/>
              </a:solidFill>
            </a:endParaRPr>
          </a:p>
        </p:txBody>
      </p:sp>
      <p:cxnSp>
        <p:nvCxnSpPr>
          <p:cNvPr id="85" name="直接连接符 6"/>
          <p:cNvCxnSpPr/>
          <p:nvPr/>
        </p:nvCxnSpPr>
        <p:spPr bwMode="auto">
          <a:xfrm>
            <a:off x="2123728" y="533979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直接连接符 6"/>
          <p:cNvCxnSpPr/>
          <p:nvPr/>
        </p:nvCxnSpPr>
        <p:spPr bwMode="auto">
          <a:xfrm>
            <a:off x="2123728" y="5820654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接连接符 6"/>
          <p:cNvCxnSpPr/>
          <p:nvPr/>
        </p:nvCxnSpPr>
        <p:spPr bwMode="auto">
          <a:xfrm>
            <a:off x="2123728" y="4315024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接连接符 6"/>
          <p:cNvCxnSpPr/>
          <p:nvPr/>
        </p:nvCxnSpPr>
        <p:spPr bwMode="auto">
          <a:xfrm>
            <a:off x="2123728" y="4787955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矩形 7"/>
          <p:cNvSpPr/>
          <p:nvPr/>
        </p:nvSpPr>
        <p:spPr bwMode="auto">
          <a:xfrm>
            <a:off x="2514891" y="4096359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0" name="矩形 7"/>
          <p:cNvSpPr/>
          <p:nvPr/>
        </p:nvSpPr>
        <p:spPr bwMode="auto">
          <a:xfrm>
            <a:off x="3092257" y="512225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矩形 7"/>
          <p:cNvSpPr/>
          <p:nvPr/>
        </p:nvSpPr>
        <p:spPr bwMode="auto">
          <a:xfrm>
            <a:off x="3684720" y="4099532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2" name="矩形 7"/>
          <p:cNvSpPr/>
          <p:nvPr/>
        </p:nvSpPr>
        <p:spPr bwMode="auto">
          <a:xfrm>
            <a:off x="3684720" y="5341685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3" name="矩形 7"/>
          <p:cNvSpPr/>
          <p:nvPr/>
        </p:nvSpPr>
        <p:spPr bwMode="auto">
          <a:xfrm>
            <a:off x="3092257" y="431873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10312" y="5304198"/>
            <a:ext cx="1409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Non-AP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(Non 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13044" y="4218881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479814" y="5178529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A</a:t>
            </a:r>
            <a:endParaRPr lang="en-US" altLang="zh-CN" sz="1200" b="1">
              <a:solidFill>
                <a:schemeClr val="tx1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479589" y="5662926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  <a:endParaRPr lang="en-US" altLang="zh-CN" sz="1200" b="1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479814" y="4164947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479590" y="4641416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0" name="矩形 7"/>
          <p:cNvSpPr/>
          <p:nvPr/>
        </p:nvSpPr>
        <p:spPr bwMode="auto">
          <a:xfrm>
            <a:off x="2514891" y="5342665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矩形 7"/>
          <p:cNvSpPr/>
          <p:nvPr/>
        </p:nvSpPr>
        <p:spPr bwMode="auto">
          <a:xfrm>
            <a:off x="2198124" y="4571374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102" name="矩形 7"/>
          <p:cNvSpPr/>
          <p:nvPr/>
        </p:nvSpPr>
        <p:spPr bwMode="auto">
          <a:xfrm>
            <a:off x="4286320" y="4571374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(MU-)</a:t>
            </a:r>
          </a:p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3" name="矩形 7"/>
          <p:cNvSpPr/>
          <p:nvPr/>
        </p:nvSpPr>
        <p:spPr bwMode="auto">
          <a:xfrm>
            <a:off x="5456149" y="4574547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4" name="矩形 7"/>
          <p:cNvSpPr/>
          <p:nvPr/>
        </p:nvSpPr>
        <p:spPr bwMode="auto">
          <a:xfrm>
            <a:off x="4863686" y="4793745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105" name="그룹 104"/>
          <p:cNvGrpSpPr/>
          <p:nvPr/>
        </p:nvGrpSpPr>
        <p:grpSpPr>
          <a:xfrm>
            <a:off x="3998171" y="4683575"/>
            <a:ext cx="280588" cy="110859"/>
            <a:chOff x="3224808" y="2871819"/>
            <a:chExt cx="360040" cy="142250"/>
          </a:xfrm>
        </p:grpSpPr>
        <p:sp>
          <p:nvSpPr>
            <p:cNvPr id="119" name="평행 사변형 118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0" name="평행 사변형 119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1" name="평행 사변형 120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06" name="그룹 105"/>
          <p:cNvGrpSpPr/>
          <p:nvPr/>
        </p:nvGrpSpPr>
        <p:grpSpPr>
          <a:xfrm>
            <a:off x="2234303" y="4202731"/>
            <a:ext cx="280588" cy="110859"/>
            <a:chOff x="3224808" y="2871819"/>
            <a:chExt cx="360040" cy="142250"/>
          </a:xfrm>
        </p:grpSpPr>
        <p:sp>
          <p:nvSpPr>
            <p:cNvPr id="116" name="평행 사변형 115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7" name="평행 사변형 116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8" name="평행 사변형 117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7" name="矩形 7"/>
          <p:cNvSpPr/>
          <p:nvPr/>
        </p:nvSpPr>
        <p:spPr bwMode="auto">
          <a:xfrm>
            <a:off x="4863687" y="5605149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8" name="矩形 7"/>
          <p:cNvSpPr/>
          <p:nvPr/>
        </p:nvSpPr>
        <p:spPr bwMode="auto">
          <a:xfrm>
            <a:off x="5456149" y="5824578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9" name="矩形 7"/>
          <p:cNvSpPr/>
          <p:nvPr/>
        </p:nvSpPr>
        <p:spPr bwMode="auto">
          <a:xfrm>
            <a:off x="4286321" y="5825558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(MU-)</a:t>
            </a:r>
          </a:p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0" name="矩形 7"/>
          <p:cNvSpPr/>
          <p:nvPr/>
        </p:nvSpPr>
        <p:spPr bwMode="auto">
          <a:xfrm>
            <a:off x="2198124" y="5607668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111" name="矩形 7"/>
          <p:cNvSpPr/>
          <p:nvPr/>
        </p:nvSpPr>
        <p:spPr bwMode="auto">
          <a:xfrm>
            <a:off x="8332205" y="512225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2" name="矩形 7"/>
          <p:cNvSpPr/>
          <p:nvPr/>
        </p:nvSpPr>
        <p:spPr bwMode="auto">
          <a:xfrm>
            <a:off x="8332205" y="431873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3" name="矩形 7"/>
          <p:cNvSpPr/>
          <p:nvPr/>
        </p:nvSpPr>
        <p:spPr bwMode="auto">
          <a:xfrm>
            <a:off x="8332205" y="56035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4" name="矩形 7"/>
          <p:cNvSpPr/>
          <p:nvPr/>
        </p:nvSpPr>
        <p:spPr bwMode="auto">
          <a:xfrm>
            <a:off x="8332205" y="4792562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5" name="矩形 7"/>
          <p:cNvSpPr/>
          <p:nvPr/>
        </p:nvSpPr>
        <p:spPr bwMode="auto">
          <a:xfrm>
            <a:off x="4863686" y="5122256"/>
            <a:ext cx="482969" cy="972677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257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smtClean="0"/>
              <a:t>Option 1</a:t>
            </a:r>
            <a:r>
              <a:rPr lang="en-US" altLang="ko-KR" smtClean="0"/>
              <a:t>: </a:t>
            </a:r>
            <a:r>
              <a:rPr lang="en-US" altLang="ko-KR"/>
              <a:t>Recommend not to transmit to </a:t>
            </a:r>
            <a:r>
              <a:rPr lang="en-US" altLang="ko-KR" smtClean="0"/>
              <a:t>non-AP </a:t>
            </a:r>
            <a:r>
              <a:rPr lang="en-US" altLang="ko-KR"/>
              <a:t>MLDs where internal interference may occur </a:t>
            </a:r>
            <a:r>
              <a:rPr lang="en-US" altLang="ko-KR" smtClean="0"/>
              <a:t>on </a:t>
            </a:r>
            <a:r>
              <a:rPr lang="en-US" altLang="ko-KR"/>
              <a:t>reception on other </a:t>
            </a:r>
            <a:r>
              <a:rPr lang="en-US" altLang="ko-KR" smtClean="0"/>
              <a:t>links</a:t>
            </a:r>
          </a:p>
          <a:p>
            <a:pPr lvl="1"/>
            <a:r>
              <a:rPr lang="en-US" altLang="ko-KR" smtClean="0"/>
              <a:t>In RTS case, even though the AP MLD gets to access the channel, the AP MLD have to release the channel</a:t>
            </a:r>
          </a:p>
          <a:p>
            <a:pPr lvl="1"/>
            <a:endParaRPr lang="en-US" altLang="ko-KR" smtClean="0"/>
          </a:p>
          <a:p>
            <a:pPr lvl="1"/>
            <a:endParaRPr lang="en-US" altLang="ko-KR"/>
          </a:p>
          <a:p>
            <a:pPr lvl="1"/>
            <a:endParaRPr lang="en-US" altLang="ko-KR" smtClean="0"/>
          </a:p>
          <a:p>
            <a:pPr lvl="1"/>
            <a:endParaRPr lang="en-US" altLang="ko-KR" smtClean="0"/>
          </a:p>
          <a:p>
            <a:pPr lvl="1"/>
            <a:r>
              <a:rPr lang="en-US" altLang="ko-KR" smtClean="0"/>
              <a:t>In MU-RTS case, the AP MLD excludes the non-AP MLDs from following MU-RTS frame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23728" y="3191105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6"/>
          <p:cNvCxnSpPr/>
          <p:nvPr/>
        </p:nvCxnSpPr>
        <p:spPr bwMode="auto">
          <a:xfrm>
            <a:off x="2123728" y="366403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 bwMode="auto">
          <a:xfrm>
            <a:off x="2514891" y="2972440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" name="矩形 7"/>
          <p:cNvSpPr/>
          <p:nvPr/>
        </p:nvSpPr>
        <p:spPr bwMode="auto">
          <a:xfrm>
            <a:off x="3684720" y="2975613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3092257" y="31948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044" y="3094962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9814" y="3041028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9590" y="3517497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矩形 7"/>
          <p:cNvSpPr/>
          <p:nvPr/>
        </p:nvSpPr>
        <p:spPr bwMode="auto">
          <a:xfrm>
            <a:off x="2198124" y="3447455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3998171" y="3559656"/>
            <a:ext cx="280588" cy="110859"/>
            <a:chOff x="3224808" y="2871819"/>
            <a:chExt cx="360040" cy="142250"/>
          </a:xfrm>
        </p:grpSpPr>
        <p:sp>
          <p:nvSpPr>
            <p:cNvPr id="20" name="평행 사변형 19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1" name="평행 사변형 20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평행 사변형 21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2234303" y="3078812"/>
            <a:ext cx="280588" cy="110859"/>
            <a:chOff x="3224808" y="2871819"/>
            <a:chExt cx="360040" cy="142250"/>
          </a:xfrm>
        </p:grpSpPr>
        <p:sp>
          <p:nvSpPr>
            <p:cNvPr id="24" name="평행 사변형 23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5" name="평행 사변형 24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평행 사변형 25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矩形 7"/>
          <p:cNvSpPr/>
          <p:nvPr/>
        </p:nvSpPr>
        <p:spPr bwMode="auto">
          <a:xfrm>
            <a:off x="8332205" y="31948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9" name="直接连接符 6"/>
          <p:cNvCxnSpPr/>
          <p:nvPr/>
        </p:nvCxnSpPr>
        <p:spPr bwMode="auto">
          <a:xfrm>
            <a:off x="2123728" y="512898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6"/>
          <p:cNvCxnSpPr/>
          <p:nvPr/>
        </p:nvCxnSpPr>
        <p:spPr bwMode="auto">
          <a:xfrm>
            <a:off x="2123728" y="5601917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矩形 7"/>
          <p:cNvSpPr/>
          <p:nvPr/>
        </p:nvSpPr>
        <p:spPr bwMode="auto">
          <a:xfrm>
            <a:off x="2514891" y="4910321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2" name="矩形 7"/>
          <p:cNvSpPr/>
          <p:nvPr/>
        </p:nvSpPr>
        <p:spPr bwMode="auto">
          <a:xfrm>
            <a:off x="3684720" y="4904702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3" name="矩形 7"/>
          <p:cNvSpPr/>
          <p:nvPr/>
        </p:nvSpPr>
        <p:spPr bwMode="auto">
          <a:xfrm>
            <a:off x="3092257" y="512390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3044" y="5032843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79814" y="4978909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79590" y="5455378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矩形 7"/>
          <p:cNvSpPr/>
          <p:nvPr/>
        </p:nvSpPr>
        <p:spPr bwMode="auto">
          <a:xfrm>
            <a:off x="2198124" y="5385336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38" name="矩形 7"/>
          <p:cNvSpPr/>
          <p:nvPr/>
        </p:nvSpPr>
        <p:spPr bwMode="auto">
          <a:xfrm>
            <a:off x="4286320" y="5385336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MU-RTS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9" name="矩形 7"/>
          <p:cNvSpPr/>
          <p:nvPr/>
        </p:nvSpPr>
        <p:spPr bwMode="auto">
          <a:xfrm>
            <a:off x="5456149" y="5379717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4863686" y="5598915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41" name="그룹 40"/>
          <p:cNvGrpSpPr/>
          <p:nvPr/>
        </p:nvGrpSpPr>
        <p:grpSpPr>
          <a:xfrm>
            <a:off x="3998171" y="5497537"/>
            <a:ext cx="280588" cy="110859"/>
            <a:chOff x="3224808" y="2871819"/>
            <a:chExt cx="360040" cy="142250"/>
          </a:xfrm>
        </p:grpSpPr>
        <p:sp>
          <p:nvSpPr>
            <p:cNvPr id="42" name="평행 사변형 4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3" name="평행 사변형 4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4" name="평행 사변형 4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5" name="그룹 44"/>
          <p:cNvGrpSpPr/>
          <p:nvPr/>
        </p:nvGrpSpPr>
        <p:grpSpPr>
          <a:xfrm>
            <a:off x="2234303" y="5016693"/>
            <a:ext cx="280588" cy="110859"/>
            <a:chOff x="3224808" y="2871819"/>
            <a:chExt cx="360040" cy="142250"/>
          </a:xfrm>
        </p:grpSpPr>
        <p:sp>
          <p:nvSpPr>
            <p:cNvPr id="46" name="평행 사변형 45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7" name="평행 사변형 46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8" name="평행 사변형 47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9" name="矩形 7"/>
          <p:cNvSpPr/>
          <p:nvPr/>
        </p:nvSpPr>
        <p:spPr bwMode="auto">
          <a:xfrm>
            <a:off x="8332205" y="512390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0" name="矩形 7"/>
          <p:cNvSpPr/>
          <p:nvPr/>
        </p:nvSpPr>
        <p:spPr bwMode="auto">
          <a:xfrm>
            <a:off x="8332205" y="5597732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62735" y="3282834"/>
            <a:ext cx="362150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000" b="1" smtClean="0">
                <a:solidFill>
                  <a:schemeClr val="tx1"/>
                </a:solidFill>
              </a:rPr>
              <a:t>AP MLD accessed </a:t>
            </a:r>
            <a:r>
              <a:rPr lang="en-US" altLang="zh-CN" sz="1000" b="1">
                <a:solidFill>
                  <a:schemeClr val="tx1"/>
                </a:solidFill>
              </a:rPr>
              <a:t>the channel but there are no frames to </a:t>
            </a:r>
            <a:r>
              <a:rPr lang="en-US" altLang="zh-CN" sz="1000" b="1" smtClean="0">
                <a:solidFill>
                  <a:schemeClr val="tx1"/>
                </a:solidFill>
              </a:rPr>
              <a:t>send,</a:t>
            </a:r>
          </a:p>
          <a:p>
            <a:r>
              <a:rPr lang="en-US" altLang="zh-CN" sz="1000" b="1" smtClean="0">
                <a:solidFill>
                  <a:schemeClr val="tx1"/>
                </a:solidFill>
              </a:rPr>
              <a:t>so the channel is released immediately.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29907" y="5832227"/>
            <a:ext cx="3582453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altLang="zh-CN" sz="1000" b="1" smtClean="0">
                <a:solidFill>
                  <a:schemeClr val="tx1"/>
                </a:solidFill>
              </a:rPr>
              <a:t>AP MLD will indicate recipients excluding the non-AP MLDs in which internal interference may be occurred.</a:t>
            </a:r>
          </a:p>
        </p:txBody>
      </p:sp>
    </p:spTree>
    <p:extLst>
      <p:ext uri="{BB962C8B-B14F-4D97-AF65-F5344CB8AC3E}">
        <p14:creationId xmlns:p14="http://schemas.microsoft.com/office/powerpoint/2010/main" val="17874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In </a:t>
            </a:r>
            <a:r>
              <a:rPr lang="en-US" altLang="ko-KR" sz="1800" smtClean="0"/>
              <a:t>option </a:t>
            </a:r>
            <a:r>
              <a:rPr lang="en-US" altLang="ko-KR" sz="1800"/>
              <a:t>1, </a:t>
            </a:r>
            <a:r>
              <a:rPr lang="en-US" altLang="ko-KR" sz="1800" smtClean="0"/>
              <a:t>even though the non-AP MLD </a:t>
            </a:r>
            <a:r>
              <a:rPr lang="en-US" altLang="ko-KR" sz="1800"/>
              <a:t>can </a:t>
            </a:r>
            <a:r>
              <a:rPr lang="en-US" altLang="ko-KR" sz="1800" smtClean="0"/>
              <a:t>receive simultaneously </a:t>
            </a:r>
            <a:r>
              <a:rPr lang="en-US" altLang="ko-KR" sz="1800"/>
              <a:t>on </a:t>
            </a:r>
            <a:r>
              <a:rPr lang="en-US" altLang="ko-KR" sz="1800" smtClean="0"/>
              <a:t>its links, the non-AP MLD </a:t>
            </a:r>
            <a:r>
              <a:rPr lang="en-US" altLang="ko-KR" sz="1800"/>
              <a:t>cannot receive any frames initiated by </a:t>
            </a:r>
            <a:r>
              <a:rPr lang="en-US" altLang="ko-KR" sz="1800" smtClean="0"/>
              <a:t>(MU-)RTS frame while </a:t>
            </a:r>
            <a:r>
              <a:rPr lang="en-US" altLang="ko-KR" sz="1800"/>
              <a:t>receiving frames on other </a:t>
            </a:r>
            <a:r>
              <a:rPr lang="en-US" altLang="ko-KR" sz="1800" smtClean="0"/>
              <a:t>links</a:t>
            </a:r>
            <a:endParaRPr lang="en-US" altLang="ko-KR" sz="1800"/>
          </a:p>
          <a:p>
            <a:r>
              <a:rPr lang="en-US" altLang="ko-KR" sz="1800" b="1" smtClean="0"/>
              <a:t>Option 2-1</a:t>
            </a:r>
            <a:r>
              <a:rPr lang="en-US" altLang="ko-KR" sz="1800" smtClean="0"/>
              <a:t>: The AP MLD can disable RTS/CTS operation regardless of RTS threshold on demand</a:t>
            </a:r>
          </a:p>
          <a:p>
            <a:pPr lvl="1"/>
            <a:r>
              <a:rPr lang="en-US" altLang="ko-KR" sz="1600" smtClean="0"/>
              <a:t>It is possible because </a:t>
            </a:r>
            <a:r>
              <a:rPr lang="en-US" altLang="ko-KR" sz="1600"/>
              <a:t>the AP MLD is aware of capabilities (i.e., whether </a:t>
            </a:r>
            <a:r>
              <a:rPr lang="en-US" altLang="ko-KR" sz="1600" smtClean="0"/>
              <a:t>STR is supported </a:t>
            </a:r>
            <a:r>
              <a:rPr lang="en-US" altLang="ko-KR" sz="1600"/>
              <a:t>or not) and current status of transmission/reception of associated non-AP </a:t>
            </a:r>
            <a:r>
              <a:rPr lang="en-US" altLang="ko-KR" sz="1600" smtClean="0"/>
              <a:t>MLDs</a:t>
            </a:r>
            <a:endParaRPr lang="en-US" altLang="ko-KR" sz="1600"/>
          </a:p>
          <a:p>
            <a:pPr lvl="1"/>
            <a:r>
              <a:rPr lang="en-US" altLang="ko-KR" sz="1600" smtClean="0"/>
              <a:t>This option is applicable to both DL SU and DL MU</a:t>
            </a:r>
          </a:p>
          <a:p>
            <a:pPr lvl="1"/>
            <a:r>
              <a:rPr lang="en-US" altLang="ko-KR" sz="1600" smtClean="0"/>
              <a:t>Instead of RTS/CTS exchange, CTS-to-self frame can be used</a:t>
            </a:r>
          </a:p>
          <a:p>
            <a:pPr lvl="1"/>
            <a:r>
              <a:rPr lang="en-US" altLang="ko-KR" sz="1600"/>
              <a:t>SM power saving cannot be supported in this option since </a:t>
            </a:r>
            <a:r>
              <a:rPr lang="en-US" altLang="ko-KR" sz="1600" smtClean="0"/>
              <a:t>(MU-)RTS frame is not transmitted in this option</a:t>
            </a:r>
            <a:endParaRPr lang="en-US" altLang="ko-KR" sz="16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23728" y="5201702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6"/>
          <p:cNvCxnSpPr/>
          <p:nvPr/>
        </p:nvCxnSpPr>
        <p:spPr bwMode="auto">
          <a:xfrm>
            <a:off x="2123728" y="5674633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 bwMode="auto">
          <a:xfrm>
            <a:off x="2514891" y="4983037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" name="矩形 7"/>
          <p:cNvSpPr/>
          <p:nvPr/>
        </p:nvSpPr>
        <p:spPr bwMode="auto">
          <a:xfrm>
            <a:off x="3684720" y="4977418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3092257" y="519661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044" y="5105559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9814" y="5051625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9590" y="5528094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矩形 7"/>
          <p:cNvSpPr/>
          <p:nvPr/>
        </p:nvSpPr>
        <p:spPr bwMode="auto">
          <a:xfrm>
            <a:off x="2198124" y="5458052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17" name="矩形 7"/>
          <p:cNvSpPr/>
          <p:nvPr/>
        </p:nvSpPr>
        <p:spPr bwMode="auto">
          <a:xfrm>
            <a:off x="4277810" y="5452433"/>
            <a:ext cx="3907343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3998171" y="5570253"/>
            <a:ext cx="280588" cy="110859"/>
            <a:chOff x="3224808" y="2871819"/>
            <a:chExt cx="360040" cy="142250"/>
          </a:xfrm>
        </p:grpSpPr>
        <p:sp>
          <p:nvSpPr>
            <p:cNvPr id="20" name="평행 사변형 19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1" name="평행 사변형 20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평행 사변형 21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2234303" y="5089409"/>
            <a:ext cx="280588" cy="110859"/>
            <a:chOff x="3224808" y="2871819"/>
            <a:chExt cx="360040" cy="142250"/>
          </a:xfrm>
        </p:grpSpPr>
        <p:sp>
          <p:nvSpPr>
            <p:cNvPr id="24" name="평행 사변형 23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5" name="평행 사변형 24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평행 사변형 25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矩形 7"/>
          <p:cNvSpPr/>
          <p:nvPr/>
        </p:nvSpPr>
        <p:spPr bwMode="auto">
          <a:xfrm>
            <a:off x="8332205" y="519661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28" name="矩形 7"/>
          <p:cNvSpPr/>
          <p:nvPr/>
        </p:nvSpPr>
        <p:spPr bwMode="auto">
          <a:xfrm>
            <a:off x="8332205" y="5670448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5808" y="5742587"/>
            <a:ext cx="3910045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000" b="1" smtClean="0">
                <a:solidFill>
                  <a:schemeClr val="tx1"/>
                </a:solidFill>
              </a:rPr>
              <a:t>Based on capabilities and current status, (MU-)RTS/CTS is disabled</a:t>
            </a:r>
          </a:p>
        </p:txBody>
      </p:sp>
    </p:spTree>
    <p:extLst>
      <p:ext uri="{BB962C8B-B14F-4D97-AF65-F5344CB8AC3E}">
        <p14:creationId xmlns:p14="http://schemas.microsoft.com/office/powerpoint/2010/main" val="176018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smtClean="0"/>
              <a:t>Option 2-2</a:t>
            </a:r>
            <a:r>
              <a:rPr lang="en-US" altLang="ko-KR" smtClean="0"/>
              <a:t>: Omit the corresponding STA’s information (e.g., RA in RTS, AID in MU-RTS) in the (MU-)RTS frame</a:t>
            </a:r>
          </a:p>
          <a:p>
            <a:pPr lvl="1"/>
            <a:r>
              <a:rPr lang="en-US" altLang="ko-KR" smtClean="0"/>
              <a:t>Regardless of receptions of CTS frames, an RU allocation plan of following PPDU does not vary</a:t>
            </a:r>
          </a:p>
          <a:p>
            <a:pPr lvl="1"/>
            <a:r>
              <a:rPr lang="en-US" altLang="ko-KR" smtClean="0"/>
              <a:t>Hence, unless </a:t>
            </a:r>
            <a:r>
              <a:rPr lang="en-US" altLang="ko-KR"/>
              <a:t>all CTS frame transmissions fail</a:t>
            </a:r>
            <a:r>
              <a:rPr lang="en-US" altLang="ko-KR" smtClean="0"/>
              <a:t>, the AP MLD will transmit data frame regardless of CTS reception result</a:t>
            </a:r>
          </a:p>
          <a:p>
            <a:pPr lvl="1"/>
            <a:r>
              <a:rPr lang="en-US" altLang="ko-KR"/>
              <a:t>SM power saving </a:t>
            </a:r>
            <a:r>
              <a:rPr lang="en-US" altLang="ko-KR" smtClean="0"/>
              <a:t>cannot be supported in </a:t>
            </a:r>
            <a:r>
              <a:rPr lang="en-US" altLang="ko-KR"/>
              <a:t>this </a:t>
            </a:r>
            <a:r>
              <a:rPr lang="en-US" altLang="ko-KR" smtClean="0"/>
              <a:t>option since a Trigger frame does not include a User Info field with the AID of the corresponding STA</a:t>
            </a:r>
          </a:p>
          <a:p>
            <a:pPr lvl="1"/>
            <a:r>
              <a:rPr lang="en-US" altLang="ko-KR" smtClean="0"/>
              <a:t>DL SU case cannot be supported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Option 2-2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AP MLD A is transmitting frame to non-AP MLDs B and C</a:t>
            </a:r>
          </a:p>
          <a:p>
            <a:r>
              <a:rPr lang="en-US" altLang="ko-KR" sz="1600" smtClean="0"/>
              <a:t>When Link B becomes idle, AP MLD A gets opportunity to access channel</a:t>
            </a:r>
          </a:p>
          <a:p>
            <a:r>
              <a:rPr lang="en-US" altLang="ko-KR" sz="1600" smtClean="0"/>
              <a:t>AP MLD A makes up MU-RTS for recipients, non-AP MLDs C and D, with omission non-AP MLD B from the MU-RTS</a:t>
            </a:r>
          </a:p>
          <a:p>
            <a:r>
              <a:rPr lang="en-US" altLang="ko-KR" sz="1600" smtClean="0"/>
              <a:t>Non-AP MLD B can successfully receive DATA2 as if a basic method, not RTS/CTS exchange</a:t>
            </a:r>
          </a:p>
          <a:p>
            <a:endParaRPr lang="ko-KR" altLang="en-US" sz="16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1356338" y="3535216"/>
            <a:ext cx="6384014" cy="2846112"/>
            <a:chOff x="-9886" y="491415"/>
            <a:chExt cx="11482947" cy="5119315"/>
          </a:xfrm>
        </p:grpSpPr>
        <p:cxnSp>
          <p:nvCxnSpPr>
            <p:cNvPr id="8" name="直接连接符 6"/>
            <p:cNvCxnSpPr/>
            <p:nvPr/>
          </p:nvCxnSpPr>
          <p:spPr bwMode="auto">
            <a:xfrm>
              <a:off x="2833061" y="208694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接连接符 6"/>
            <p:cNvCxnSpPr/>
            <p:nvPr/>
          </p:nvCxnSpPr>
          <p:spPr bwMode="auto">
            <a:xfrm>
              <a:off x="2833061" y="270396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接连接符 6"/>
            <p:cNvCxnSpPr/>
            <p:nvPr/>
          </p:nvCxnSpPr>
          <p:spPr bwMode="auto">
            <a:xfrm>
              <a:off x="2833061" y="771998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接连接符 6"/>
            <p:cNvCxnSpPr/>
            <p:nvPr/>
          </p:nvCxnSpPr>
          <p:spPr bwMode="auto">
            <a:xfrm>
              <a:off x="2833061" y="137884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矩形 7"/>
            <p:cNvSpPr/>
            <p:nvPr/>
          </p:nvSpPr>
          <p:spPr bwMode="auto">
            <a:xfrm>
              <a:off x="3334987" y="491415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3" name="矩形 7"/>
            <p:cNvSpPr/>
            <p:nvPr/>
          </p:nvSpPr>
          <p:spPr bwMode="auto">
            <a:xfrm>
              <a:off x="40758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4" name="矩形 7"/>
            <p:cNvSpPr/>
            <p:nvPr/>
          </p:nvSpPr>
          <p:spPr bwMode="auto">
            <a:xfrm>
              <a:off x="4836066" y="495486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 (RA=MLD B, MLD C)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5" name="矩形 7"/>
            <p:cNvSpPr/>
            <p:nvPr/>
          </p:nvSpPr>
          <p:spPr bwMode="auto">
            <a:xfrm>
              <a:off x="4836066" y="2089370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6" name="矩形 7"/>
            <p:cNvSpPr/>
            <p:nvPr/>
          </p:nvSpPr>
          <p:spPr bwMode="auto">
            <a:xfrm>
              <a:off x="40758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9886" y="2041268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B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9277" y="648629"/>
              <a:ext cx="1521222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 MLD A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9600" y="186397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79600" y="2485536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79600" y="56338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79600" y="1174772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</a:p>
          </p:txBody>
        </p:sp>
        <p:sp>
          <p:nvSpPr>
            <p:cNvPr id="23" name="矩形 7"/>
            <p:cNvSpPr/>
            <p:nvPr/>
          </p:nvSpPr>
          <p:spPr bwMode="auto">
            <a:xfrm>
              <a:off x="3334987" y="2090628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4" name="矩形 7"/>
            <p:cNvSpPr/>
            <p:nvPr/>
          </p:nvSpPr>
          <p:spPr bwMode="auto">
            <a:xfrm>
              <a:off x="3334987" y="1100937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5" name="矩形 7"/>
            <p:cNvSpPr/>
            <p:nvPr/>
          </p:nvSpPr>
          <p:spPr bwMode="auto">
            <a:xfrm>
              <a:off x="5608017" y="1100937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6" name="矩形 7"/>
            <p:cNvSpPr/>
            <p:nvPr/>
          </p:nvSpPr>
          <p:spPr bwMode="auto">
            <a:xfrm>
              <a:off x="7109096" y="1089193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 (RA=MLD B, MLD C, MLD D)</a:t>
              </a:r>
              <a:endParaRPr kumimoji="1" lang="zh-CN" altLang="en-US" sz="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7" name="矩形 7"/>
            <p:cNvSpPr/>
            <p:nvPr/>
          </p:nvSpPr>
          <p:spPr bwMode="auto">
            <a:xfrm>
              <a:off x="6348870" y="137046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5238274" y="1244909"/>
              <a:ext cx="360040" cy="142250"/>
              <a:chOff x="3224808" y="2871819"/>
              <a:chExt cx="360040" cy="142250"/>
            </a:xfrm>
          </p:grpSpPr>
          <p:sp>
            <p:nvSpPr>
              <p:cNvPr id="64" name="평행 사변형 63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5" name="평행 사변형 64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6" name="평행 사변형 65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974947" y="627908"/>
              <a:ext cx="360040" cy="142250"/>
              <a:chOff x="3224808" y="2871819"/>
              <a:chExt cx="360040" cy="142250"/>
            </a:xfrm>
          </p:grpSpPr>
          <p:sp>
            <p:nvSpPr>
              <p:cNvPr id="61" name="평행 사변형 60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2" name="평행 사변형 61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3" name="평행 사변형 62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sp>
          <p:nvSpPr>
            <p:cNvPr id="30" name="矩形 7"/>
            <p:cNvSpPr/>
            <p:nvPr/>
          </p:nvSpPr>
          <p:spPr bwMode="auto">
            <a:xfrm>
              <a:off x="7109096" y="2709000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2" name="矩形 7"/>
            <p:cNvSpPr/>
            <p:nvPr/>
          </p:nvSpPr>
          <p:spPr bwMode="auto">
            <a:xfrm>
              <a:off x="3334987" y="2430670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3" name="矩形 7"/>
            <p:cNvSpPr/>
            <p:nvPr/>
          </p:nvSpPr>
          <p:spPr bwMode="auto">
            <a:xfrm>
              <a:off x="107995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4" name="矩形 7"/>
            <p:cNvSpPr/>
            <p:nvPr/>
          </p:nvSpPr>
          <p:spPr bwMode="auto">
            <a:xfrm>
              <a:off x="107995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5" name="矩形 7"/>
            <p:cNvSpPr/>
            <p:nvPr/>
          </p:nvSpPr>
          <p:spPr bwMode="auto">
            <a:xfrm>
              <a:off x="10799541" y="242533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6" name="矩形 7"/>
            <p:cNvSpPr/>
            <p:nvPr/>
          </p:nvSpPr>
          <p:spPr bwMode="auto">
            <a:xfrm>
              <a:off x="10799540" y="1368944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37" name="直接连接符 6"/>
            <p:cNvCxnSpPr/>
            <p:nvPr/>
          </p:nvCxnSpPr>
          <p:spPr bwMode="auto">
            <a:xfrm>
              <a:off x="2833061" y="339058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接连接符 6"/>
            <p:cNvCxnSpPr/>
            <p:nvPr/>
          </p:nvCxnSpPr>
          <p:spPr bwMode="auto">
            <a:xfrm>
              <a:off x="2833061" y="400760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矩形 7"/>
            <p:cNvSpPr/>
            <p:nvPr/>
          </p:nvSpPr>
          <p:spPr bwMode="auto">
            <a:xfrm>
              <a:off x="40758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0" name="矩形 7"/>
            <p:cNvSpPr/>
            <p:nvPr/>
          </p:nvSpPr>
          <p:spPr bwMode="auto">
            <a:xfrm>
              <a:off x="4836066" y="3393009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6056" y="3344907"/>
              <a:ext cx="1663067" cy="605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C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79600" y="316761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879600" y="378917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4" name="矩形 7"/>
            <p:cNvSpPr/>
            <p:nvPr/>
          </p:nvSpPr>
          <p:spPr bwMode="auto">
            <a:xfrm>
              <a:off x="3334987" y="339426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5" name="矩形 7"/>
            <p:cNvSpPr/>
            <p:nvPr/>
          </p:nvSpPr>
          <p:spPr bwMode="auto">
            <a:xfrm>
              <a:off x="6348872" y="373107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6" name="矩形 7"/>
            <p:cNvSpPr/>
            <p:nvPr/>
          </p:nvSpPr>
          <p:spPr bwMode="auto">
            <a:xfrm>
              <a:off x="7109096" y="4012638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7" name="矩形 7"/>
            <p:cNvSpPr/>
            <p:nvPr/>
          </p:nvSpPr>
          <p:spPr bwMode="auto">
            <a:xfrm>
              <a:off x="5608017" y="40138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8" name="矩形 7"/>
            <p:cNvSpPr/>
            <p:nvPr/>
          </p:nvSpPr>
          <p:spPr bwMode="auto">
            <a:xfrm>
              <a:off x="3334987" y="3734309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9" name="矩形 7"/>
            <p:cNvSpPr/>
            <p:nvPr/>
          </p:nvSpPr>
          <p:spPr bwMode="auto">
            <a:xfrm>
              <a:off x="107995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0" name="矩形 7"/>
            <p:cNvSpPr/>
            <p:nvPr/>
          </p:nvSpPr>
          <p:spPr bwMode="auto">
            <a:xfrm>
              <a:off x="10799541" y="3728975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51" name="直接连接符 6"/>
            <p:cNvCxnSpPr/>
            <p:nvPr/>
          </p:nvCxnSpPr>
          <p:spPr bwMode="auto">
            <a:xfrm>
              <a:off x="2833061" y="470827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直接连接符 6"/>
            <p:cNvCxnSpPr/>
            <p:nvPr/>
          </p:nvCxnSpPr>
          <p:spPr bwMode="auto">
            <a:xfrm>
              <a:off x="2833061" y="532529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-9886" y="4662603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D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79600" y="4485307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79600" y="5106868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6" name="矩形 7"/>
            <p:cNvSpPr/>
            <p:nvPr/>
          </p:nvSpPr>
          <p:spPr bwMode="auto">
            <a:xfrm>
              <a:off x="6348871" y="504877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7" name="矩形 7"/>
            <p:cNvSpPr/>
            <p:nvPr/>
          </p:nvSpPr>
          <p:spPr bwMode="auto">
            <a:xfrm>
              <a:off x="7109096" y="5330333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8" name="矩形 7"/>
            <p:cNvSpPr/>
            <p:nvPr/>
          </p:nvSpPr>
          <p:spPr bwMode="auto">
            <a:xfrm>
              <a:off x="5608017" y="5331591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9" name="矩形 7"/>
            <p:cNvSpPr/>
            <p:nvPr/>
          </p:nvSpPr>
          <p:spPr bwMode="auto">
            <a:xfrm>
              <a:off x="3334987" y="5052003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0" name="矩形 7"/>
            <p:cNvSpPr/>
            <p:nvPr/>
          </p:nvSpPr>
          <p:spPr bwMode="auto">
            <a:xfrm>
              <a:off x="10799541" y="5046669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</p:grpSp>
      <p:sp>
        <p:nvSpPr>
          <p:cNvPr id="67" name="직사각형 66"/>
          <p:cNvSpPr/>
          <p:nvPr/>
        </p:nvSpPr>
        <p:spPr>
          <a:xfrm>
            <a:off x="4194916" y="3699507"/>
            <a:ext cx="184377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1" lang="en-US" altLang="zh-CN" sz="800" kern="0" smtClean="0">
                <a:solidFill>
                  <a:srgbClr val="000000"/>
                </a:solidFill>
                <a:latin typeface="Arial" charset="0"/>
                <a:ea typeface="宋体" charset="-122"/>
              </a:rPr>
              <a:t>(AIDs in User Info= </a:t>
            </a:r>
            <a:r>
              <a:rPr kumimoji="1" lang="en-US" altLang="zh-CN" sz="800" kern="0">
                <a:solidFill>
                  <a:srgbClr val="000000"/>
                </a:solidFill>
                <a:latin typeface="Arial" charset="0"/>
                <a:ea typeface="宋体" charset="-122"/>
              </a:rPr>
              <a:t>MLD C, MLD D)</a:t>
            </a:r>
            <a:endParaRPr kumimoji="1" lang="zh-CN" altLang="en-US" sz="800" ker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755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119394</TotalTime>
  <Words>1848</Words>
  <Application>Microsoft Office PowerPoint</Application>
  <PresentationFormat>화면 슬라이드 쇼(4:3)</PresentationFormat>
  <Paragraphs>372</Paragraphs>
  <Slides>16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6" baseType="lpstr">
      <vt:lpstr>Arial Unicode MS</vt:lpstr>
      <vt:lpstr>MS Gothic</vt:lpstr>
      <vt:lpstr>宋体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RTS/CTS for multi-link</vt:lpstr>
      <vt:lpstr>Overview</vt:lpstr>
      <vt:lpstr>Background: Multi-link framework</vt:lpstr>
      <vt:lpstr>Background: Spatial multiplexing power save</vt:lpstr>
      <vt:lpstr>Problem on RTS/CTS for non-STR MLD</vt:lpstr>
      <vt:lpstr>Candidate Options</vt:lpstr>
      <vt:lpstr>Candidate Options</vt:lpstr>
      <vt:lpstr>Candidate Options</vt:lpstr>
      <vt:lpstr>Diagram for Option 2-2</vt:lpstr>
      <vt:lpstr>Candidate Options</vt:lpstr>
      <vt:lpstr>Diagram for Option 2-3</vt:lpstr>
      <vt:lpstr>Summary</vt:lpstr>
      <vt:lpstr>Conclusion</vt:lpstr>
      <vt:lpstr>References</vt:lpstr>
      <vt:lpstr>Straw Poll 1</vt:lpstr>
      <vt:lpstr>Straw Poll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송태원/선임연구원/차세대표준(연)ICS팀(taewon.song@lge.com)</cp:lastModifiedBy>
  <cp:revision>1954</cp:revision>
  <cp:lastPrinted>2018-02-26T09:36:07Z</cp:lastPrinted>
  <dcterms:created xsi:type="dcterms:W3CDTF">2016-12-14T01:56:24Z</dcterms:created>
  <dcterms:modified xsi:type="dcterms:W3CDTF">2020-03-18T08:09:44Z</dcterms:modified>
</cp:coreProperties>
</file>