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338" r:id="rId5"/>
    <p:sldId id="448" r:id="rId6"/>
    <p:sldId id="478" r:id="rId7"/>
    <p:sldId id="480" r:id="rId8"/>
    <p:sldId id="488" r:id="rId9"/>
    <p:sldId id="498" r:id="rId10"/>
    <p:sldId id="499" r:id="rId11"/>
    <p:sldId id="500" r:id="rId12"/>
    <p:sldId id="482" r:id="rId13"/>
    <p:sldId id="489" r:id="rId14"/>
    <p:sldId id="490" r:id="rId15"/>
    <p:sldId id="492" r:id="rId16"/>
    <p:sldId id="491" r:id="rId17"/>
    <p:sldId id="483" r:id="rId18"/>
    <p:sldId id="493" r:id="rId19"/>
    <p:sldId id="497" r:id="rId20"/>
    <p:sldId id="495" r:id="rId21"/>
    <p:sldId id="496" r:id="rId22"/>
    <p:sldId id="485" r:id="rId23"/>
    <p:sldId id="487" r:id="rId24"/>
    <p:sldId id="486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99548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E329D4-2F13-4365-8199-A4D5858E5C5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82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E329D4-2F13-4365-8199-A4D5858E5C5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78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E329D4-2F13-4365-8199-A4D5858E5C5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77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97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Wingdings" charset="2"/>
              <a:buChar char="§"/>
              <a:defRPr/>
            </a:lvl1pPr>
            <a:lvl3pPr marL="1143000" indent="-228600">
              <a:buClr>
                <a:schemeClr val="accent1"/>
              </a:buClr>
              <a:buFont typeface="Wingdings" charset="2"/>
              <a:buChar char="§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C5E5E64-78F0-4FDA-A0B3-9A755FC5B662}" type="datetime1">
              <a:rPr lang="ja-JP" altLang="en-US" smtClean="0"/>
              <a:pPr>
                <a:defRPr/>
              </a:pPr>
              <a:t>2020/5/19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TW" smtClean="0"/>
              <a:t>Copyright © MediaTek Inc. All rights reserved.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6684" y="6278671"/>
            <a:ext cx="106011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148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Mar.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802.11-20/0429r0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Partial Bandwidth Transmission Opportunities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 smtClean="0"/>
              <a:t>EHT</a:t>
            </a:r>
            <a:br>
              <a:rPr lang="en-US" sz="2800" dirty="0" smtClean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Mar.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Kaiying Lu, MediaTek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571407"/>
              </p:ext>
            </p:extLst>
          </p:nvPr>
        </p:nvGraphicFramePr>
        <p:xfrm>
          <a:off x="533400" y="3124200"/>
          <a:ext cx="8737600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" name="Document" r:id="rId4" imgW="8318618" imgH="3206091" progId="Word.Document.8">
                  <p:embed/>
                </p:oleObj>
              </mc:Choice>
              <mc:Fallback>
                <p:oleObj name="Document" r:id="rId4" imgW="8318618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737600" cy="3370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399" cy="5486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An AP that meets the PBT conditions obtains a PBT TXOP using PBT channel access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PBT conditions: 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smtClean="0"/>
              <a:t>Detect an OBSS PPDU on the primary channel with signal strength level equal to or larger than a threshold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/>
              <a:t>The detected energy is equal to or larger than a </a:t>
            </a:r>
            <a:r>
              <a:rPr lang="en-US" sz="2000" dirty="0" smtClean="0"/>
              <a:t>PBT </a:t>
            </a:r>
            <a:r>
              <a:rPr lang="en-US" sz="2000" dirty="0"/>
              <a:t>ED threshold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PBT backoff: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smtClean="0"/>
              <a:t>PBT backoff can be invoked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dirty="0"/>
              <a:t>If meeting the PBT </a:t>
            </a:r>
            <a:r>
              <a:rPr lang="en-US" dirty="0" smtClean="0"/>
              <a:t>conditions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dirty="0" smtClean="0"/>
              <a:t>A TBD delay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NavSyncDelay</a:t>
            </a:r>
            <a:r>
              <a:rPr lang="en-US" dirty="0" smtClean="0"/>
              <a:t>) may be applied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000" dirty="0" smtClean="0"/>
              <a:t> One or more PBT </a:t>
            </a:r>
            <a:r>
              <a:rPr lang="en-US" sz="2000" dirty="0"/>
              <a:t>backoff </a:t>
            </a:r>
            <a:r>
              <a:rPr lang="en-US" sz="2000" dirty="0" smtClean="0"/>
              <a:t> procedure(s) can be invoked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dirty="0"/>
              <a:t>Parallel PBT </a:t>
            </a:r>
            <a:r>
              <a:rPr lang="en-US" dirty="0" err="1"/>
              <a:t>backoffs</a:t>
            </a:r>
            <a:r>
              <a:rPr lang="en-US" dirty="0"/>
              <a:t> are performed if an AP is capable of doing parallel multiple preamble detection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dirty="0"/>
              <a:t>Otherwise, one PBT backoff is performed on random selected bandwidth </a:t>
            </a:r>
            <a:r>
              <a:rPr lang="en-US" dirty="0" smtClean="0"/>
              <a:t>segment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762000"/>
          </a:xfrm>
        </p:spPr>
        <p:txBody>
          <a:bodyPr/>
          <a:lstStyle/>
          <a:p>
            <a:r>
              <a:rPr lang="en-US" dirty="0" smtClean="0"/>
              <a:t>PBT Backoff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0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17" y="908258"/>
            <a:ext cx="8229600" cy="657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PBT  TXOP Example 1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33" name="Rectangle 32"/>
          <p:cNvSpPr/>
          <p:nvPr/>
        </p:nvSpPr>
        <p:spPr>
          <a:xfrm>
            <a:off x="122483" y="2381070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514317" y="3040482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1335621" y="5289283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517355" y="3251484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1525947" y="3045401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1525216" y="2834165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398246" y="6134518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92" y="5444097"/>
            <a:ext cx="831546" cy="352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primary </a:t>
            </a:r>
          </a:p>
          <a:p>
            <a:r>
              <a:rPr lang="en-US" sz="1200" dirty="0" smtClean="0"/>
              <a:t>80 MHz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0065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64548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29031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3514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57997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50762" y="5313159"/>
            <a:ext cx="2374909" cy="801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OBSS PPDU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117343" y="5820676"/>
            <a:ext cx="416722" cy="288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314315" y="5310442"/>
            <a:ext cx="580914" cy="801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BA</a:t>
            </a:r>
            <a:endParaRPr lang="en-US" sz="1800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722271" y="6104323"/>
            <a:ext cx="9891" cy="3178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85767" y="2396511"/>
            <a:ext cx="45538" cy="41200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722480" y="6281625"/>
            <a:ext cx="5108824" cy="158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161671" y="2114997"/>
            <a:ext cx="130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PBT TXOP 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>
          <a:xfrm>
            <a:off x="832988" y="4370164"/>
            <a:ext cx="6210459" cy="6751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383654" y="4418420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815349" y="2591133"/>
            <a:ext cx="1833182" cy="18388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PPDU to STA(s)</a:t>
            </a:r>
            <a:endParaRPr lang="en-US" sz="1800" dirty="0"/>
          </a:p>
        </p:txBody>
      </p:sp>
      <p:sp>
        <p:nvSpPr>
          <p:cNvPr id="82" name="TextBox 81"/>
          <p:cNvSpPr txBox="1"/>
          <p:nvPr/>
        </p:nvSpPr>
        <p:spPr>
          <a:xfrm>
            <a:off x="7107330" y="3106323"/>
            <a:ext cx="416722" cy="288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183910" y="2851134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183910" y="3043915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28" name="Left Brace 27"/>
          <p:cNvSpPr/>
          <p:nvPr/>
        </p:nvSpPr>
        <p:spPr>
          <a:xfrm>
            <a:off x="1414470" y="3632355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Left Brace 102"/>
          <p:cNvSpPr/>
          <p:nvPr/>
        </p:nvSpPr>
        <p:spPr>
          <a:xfrm>
            <a:off x="1419846" y="4481746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Left Brace 103"/>
          <p:cNvSpPr/>
          <p:nvPr/>
        </p:nvSpPr>
        <p:spPr>
          <a:xfrm>
            <a:off x="1424272" y="5353248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874277" y="5252936"/>
            <a:ext cx="1038700" cy="352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AP Backoff suspend</a:t>
            </a:r>
            <a:endParaRPr lang="en-US" sz="1200" dirty="0"/>
          </a:p>
        </p:txBody>
      </p:sp>
      <p:sp>
        <p:nvSpPr>
          <p:cNvPr id="109" name="Rectangle 108"/>
          <p:cNvSpPr/>
          <p:nvPr/>
        </p:nvSpPr>
        <p:spPr>
          <a:xfrm>
            <a:off x="5866772" y="2585564"/>
            <a:ext cx="580914" cy="18009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BA</a:t>
            </a:r>
            <a:endParaRPr lang="en-US" sz="1800" dirty="0"/>
          </a:p>
        </p:txBody>
      </p:sp>
      <p:sp>
        <p:nvSpPr>
          <p:cNvPr id="163" name="TextBox 162"/>
          <p:cNvSpPr txBox="1"/>
          <p:nvPr/>
        </p:nvSpPr>
        <p:spPr>
          <a:xfrm>
            <a:off x="4265405" y="6271297"/>
            <a:ext cx="1392488" cy="281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OBSS TXOP</a:t>
            </a:r>
            <a:endParaRPr lang="en-US" sz="1800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810189" y="2317332"/>
            <a:ext cx="5528" cy="271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>
            <a:off x="3833331" y="2458752"/>
            <a:ext cx="3981300" cy="178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284101" y="3048497"/>
            <a:ext cx="1348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PBT backoff</a:t>
            </a:r>
          </a:p>
          <a:p>
            <a:pPr algn="ctr"/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1367349" y="3462844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Left Brace 90"/>
          <p:cNvSpPr/>
          <p:nvPr/>
        </p:nvSpPr>
        <p:spPr>
          <a:xfrm>
            <a:off x="1398165" y="2676779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66217" y="2771534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1</a:t>
            </a:r>
            <a:endParaRPr lang="en-US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93218" y="3761692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2</a:t>
            </a:r>
            <a:endParaRPr lang="en-US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703673" y="4623019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3</a:t>
            </a:r>
            <a:endParaRPr lang="en-US" sz="1000" dirty="0"/>
          </a:p>
        </p:txBody>
      </p:sp>
      <p:sp>
        <p:nvSpPr>
          <p:cNvPr id="108" name="Rectangle 107"/>
          <p:cNvSpPr/>
          <p:nvPr/>
        </p:nvSpPr>
        <p:spPr>
          <a:xfrm>
            <a:off x="3394532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459015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3523498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3588459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3652942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3717425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3183910" y="2647655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179" name="TextBox 178"/>
          <p:cNvSpPr txBox="1"/>
          <p:nvPr/>
        </p:nvSpPr>
        <p:spPr>
          <a:xfrm>
            <a:off x="1510158" y="3291343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ch1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504880" y="3068966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ch2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493097" y="2862730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ch3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479659" y="2654536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3673" y="1325633"/>
            <a:ext cx="7868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backoff is done on a 20MHz channel in one </a:t>
            </a:r>
            <a:r>
              <a:rPr lang="en-US" sz="1800" dirty="0"/>
              <a:t>randomly selected </a:t>
            </a:r>
            <a:r>
              <a:rPr lang="en-US" sz="1800" dirty="0" smtClean="0"/>
              <a:t>80MHz bandwidth segment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TXOP bandwidth can be across multiple 80MHz bandwidth segments</a:t>
            </a:r>
            <a:endParaRPr lang="en-US" sz="1800" dirty="0"/>
          </a:p>
        </p:txBody>
      </p:sp>
      <p:sp>
        <p:nvSpPr>
          <p:cNvPr id="67" name="TextBox 66"/>
          <p:cNvSpPr txBox="1"/>
          <p:nvPr/>
        </p:nvSpPr>
        <p:spPr>
          <a:xfrm>
            <a:off x="3200115" y="3468035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3202244" y="3682858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3200400" y="3911458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3200400" y="4140058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3200400" y="4569530"/>
            <a:ext cx="819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busy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6315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17" y="908258"/>
            <a:ext cx="8229600" cy="657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PBT  TXOP Example 2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33" name="Rectangle 32"/>
          <p:cNvSpPr/>
          <p:nvPr/>
        </p:nvSpPr>
        <p:spPr>
          <a:xfrm>
            <a:off x="122483" y="2381070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514317" y="3040482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1335621" y="5289283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517355" y="3251484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1525947" y="3045401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1525216" y="2834165"/>
            <a:ext cx="6283319" cy="78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398246" y="6134518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92" y="5444097"/>
            <a:ext cx="831546" cy="352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primary </a:t>
            </a:r>
          </a:p>
          <a:p>
            <a:r>
              <a:rPr lang="en-US" sz="1200" dirty="0" smtClean="0"/>
              <a:t>80 MHz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0065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64548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29031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3514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57997" y="5648264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50762" y="5313159"/>
            <a:ext cx="2374909" cy="801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OBSS PPDU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117343" y="5820676"/>
            <a:ext cx="416722" cy="288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314315" y="5310442"/>
            <a:ext cx="580914" cy="801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BA</a:t>
            </a:r>
            <a:endParaRPr lang="en-US" sz="1800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722271" y="6104323"/>
            <a:ext cx="9891" cy="3178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85767" y="2396511"/>
            <a:ext cx="45538" cy="41200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722480" y="6281625"/>
            <a:ext cx="5108824" cy="158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161671" y="2114997"/>
            <a:ext cx="130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PBT TXOP </a:t>
            </a:r>
            <a:endParaRPr lang="en-US" sz="18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383654" y="4418420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815349" y="2591134"/>
            <a:ext cx="1833182" cy="891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PPDU to STA(s)</a:t>
            </a:r>
            <a:endParaRPr lang="en-US" sz="1800" dirty="0"/>
          </a:p>
        </p:txBody>
      </p:sp>
      <p:sp>
        <p:nvSpPr>
          <p:cNvPr id="82" name="TextBox 81"/>
          <p:cNvSpPr txBox="1"/>
          <p:nvPr/>
        </p:nvSpPr>
        <p:spPr>
          <a:xfrm>
            <a:off x="7107330" y="3106323"/>
            <a:ext cx="416722" cy="288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183910" y="2851134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183910" y="3043915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28" name="Left Brace 27"/>
          <p:cNvSpPr/>
          <p:nvPr/>
        </p:nvSpPr>
        <p:spPr>
          <a:xfrm>
            <a:off x="1414470" y="3632355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Left Brace 102"/>
          <p:cNvSpPr/>
          <p:nvPr/>
        </p:nvSpPr>
        <p:spPr>
          <a:xfrm>
            <a:off x="1419846" y="4481746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Left Brace 103"/>
          <p:cNvSpPr/>
          <p:nvPr/>
        </p:nvSpPr>
        <p:spPr>
          <a:xfrm>
            <a:off x="1424272" y="5353248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874277" y="5252936"/>
            <a:ext cx="1038700" cy="352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AP Backoff suspend</a:t>
            </a:r>
            <a:endParaRPr lang="en-US" sz="1200" dirty="0"/>
          </a:p>
        </p:txBody>
      </p:sp>
      <p:sp>
        <p:nvSpPr>
          <p:cNvPr id="109" name="Rectangle 108"/>
          <p:cNvSpPr/>
          <p:nvPr/>
        </p:nvSpPr>
        <p:spPr>
          <a:xfrm>
            <a:off x="5866772" y="2585564"/>
            <a:ext cx="580914" cy="9149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BA</a:t>
            </a:r>
            <a:endParaRPr lang="en-US" sz="1800" dirty="0"/>
          </a:p>
        </p:txBody>
      </p:sp>
      <p:sp>
        <p:nvSpPr>
          <p:cNvPr id="163" name="TextBox 162"/>
          <p:cNvSpPr txBox="1"/>
          <p:nvPr/>
        </p:nvSpPr>
        <p:spPr>
          <a:xfrm>
            <a:off x="4265405" y="6271297"/>
            <a:ext cx="1392488" cy="281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OBSS TXOP</a:t>
            </a:r>
            <a:endParaRPr lang="en-US" sz="1800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810189" y="2317332"/>
            <a:ext cx="5528" cy="271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>
            <a:off x="3833331" y="2458752"/>
            <a:ext cx="3981300" cy="178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284101" y="3048497"/>
            <a:ext cx="1348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PBT backoff</a:t>
            </a:r>
          </a:p>
          <a:p>
            <a:pPr algn="ctr"/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1367349" y="3462844"/>
            <a:ext cx="6964171" cy="1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Left Brace 90"/>
          <p:cNvSpPr/>
          <p:nvPr/>
        </p:nvSpPr>
        <p:spPr>
          <a:xfrm>
            <a:off x="1398165" y="2676779"/>
            <a:ext cx="130379" cy="7541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66217" y="2771534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1</a:t>
            </a:r>
            <a:endParaRPr lang="en-US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93218" y="3761692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2</a:t>
            </a:r>
            <a:endParaRPr lang="en-US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703673" y="4623019"/>
            <a:ext cx="748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80MHz </a:t>
            </a:r>
          </a:p>
          <a:p>
            <a:r>
              <a:rPr lang="en-US" sz="1000" dirty="0" smtClean="0"/>
              <a:t>Bandwidth segment 3</a:t>
            </a:r>
            <a:endParaRPr lang="en-US" sz="1000" dirty="0"/>
          </a:p>
        </p:txBody>
      </p:sp>
      <p:sp>
        <p:nvSpPr>
          <p:cNvPr id="108" name="Rectangle 107"/>
          <p:cNvSpPr/>
          <p:nvPr/>
        </p:nvSpPr>
        <p:spPr>
          <a:xfrm>
            <a:off x="3394532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459015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3523498" y="3291879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3588459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3652942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3717425" y="3291343"/>
            <a:ext cx="64483" cy="1687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3183910" y="2647655"/>
            <a:ext cx="683956" cy="173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PIFS idle</a:t>
            </a:r>
            <a:endParaRPr lang="en-US" sz="1200" dirty="0"/>
          </a:p>
        </p:txBody>
      </p:sp>
      <p:sp>
        <p:nvSpPr>
          <p:cNvPr id="179" name="TextBox 178"/>
          <p:cNvSpPr txBox="1"/>
          <p:nvPr/>
        </p:nvSpPr>
        <p:spPr>
          <a:xfrm>
            <a:off x="1510158" y="3291343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ch1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504880" y="3068966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ch2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493097" y="2862730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ch3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479659" y="2654536"/>
            <a:ext cx="748254" cy="1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3673" y="1325633"/>
            <a:ext cx="7868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backoff is done on a 20MHz channel in one </a:t>
            </a:r>
            <a:r>
              <a:rPr lang="en-US" sz="1800" dirty="0"/>
              <a:t>randomly selected </a:t>
            </a:r>
            <a:r>
              <a:rPr lang="en-US" sz="1800" dirty="0" smtClean="0"/>
              <a:t>80MHz bandwidth segment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TXOP bandwidth is restricted to one 80MHz bandwidth segment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8152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17" y="908258"/>
            <a:ext cx="8229600" cy="657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PBT  TXOP Example 3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33" name="Rectangle 32"/>
          <p:cNvSpPr/>
          <p:nvPr/>
        </p:nvSpPr>
        <p:spPr>
          <a:xfrm>
            <a:off x="122483" y="2731799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514317" y="3040482"/>
            <a:ext cx="6753278" cy="88457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                   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66217" y="2337647"/>
            <a:ext cx="7696200" cy="4291753"/>
            <a:chOff x="309819" y="966047"/>
            <a:chExt cx="8368879" cy="5622791"/>
          </a:xfrm>
        </p:grpSpPr>
        <p:cxnSp>
          <p:nvCxnSpPr>
            <p:cNvPr id="65" name="Straight Connector 64"/>
            <p:cNvCxnSpPr/>
            <p:nvPr/>
          </p:nvCxnSpPr>
          <p:spPr>
            <a:xfrm flipV="1">
              <a:off x="1037732" y="4932932"/>
              <a:ext cx="7572868" cy="15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V="1">
              <a:off x="1235350" y="2263132"/>
              <a:ext cx="6832507" cy="10325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1244693" y="1993136"/>
              <a:ext cx="6832507" cy="10325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1243898" y="1716387"/>
              <a:ext cx="6832507" cy="10325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1105830" y="6040307"/>
              <a:ext cx="7572868" cy="15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6006" y="5135759"/>
              <a:ext cx="9042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primary </a:t>
              </a:r>
            </a:p>
            <a:p>
              <a:r>
                <a:rPr lang="en-US" sz="1200" dirty="0" smtClean="0"/>
                <a:t>80 MHz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95212" y="5403247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65331" y="5403247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35451" y="5403247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05570" y="5403247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75689" y="5403247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576562" y="4964213"/>
              <a:ext cx="2582486" cy="10499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OBSS PPDU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324799" y="5629130"/>
              <a:ext cx="453145" cy="377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64180" y="4960653"/>
              <a:ext cx="631688" cy="10499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BA</a:t>
              </a:r>
              <a:endParaRPr lang="en-US" sz="1800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2545580" y="6000747"/>
              <a:ext cx="10755" cy="41643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051646" y="1143000"/>
              <a:ext cx="49518" cy="53978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545808" y="6233037"/>
              <a:ext cx="5555356" cy="2073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5198194" y="966047"/>
              <a:ext cx="1423495" cy="483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PBT TXOP </a:t>
              </a:r>
              <a:endParaRPr lang="en-US" sz="18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91166" y="3728758"/>
              <a:ext cx="6753278" cy="884573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>
                      <a:lumMod val="60000"/>
                      <a:lumOff val="40000"/>
                    </a:schemeClr>
                  </a:solidFill>
                </a:rPr>
                <a:t>                      </a:t>
              </a:r>
              <a:endParaRPr lang="en-US" dirty="0">
                <a:solidFill>
                  <a:schemeClr val="tx1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V="1">
              <a:off x="1089963" y="3791980"/>
              <a:ext cx="7572868" cy="15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3734198" y="1397981"/>
              <a:ext cx="1993410" cy="11434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PPDU to STA(s)</a:t>
              </a:r>
              <a:endParaRPr lang="en-US" sz="18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313911" y="2072951"/>
              <a:ext cx="453145" cy="3779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047569" y="1738619"/>
              <a:ext cx="743737" cy="226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PIFS idle</a:t>
              </a:r>
              <a:endParaRPr lang="en-US" sz="12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047569" y="1991188"/>
              <a:ext cx="743737" cy="226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PIFS idle</a:t>
              </a:r>
              <a:endParaRPr lang="en-US" sz="1200" dirty="0"/>
            </a:p>
          </p:txBody>
        </p:sp>
        <p:sp>
          <p:nvSpPr>
            <p:cNvPr id="28" name="Left Brace 27"/>
            <p:cNvSpPr/>
            <p:nvPr/>
          </p:nvSpPr>
          <p:spPr>
            <a:xfrm>
              <a:off x="1123472" y="2762126"/>
              <a:ext cx="141775" cy="98806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Left Brace 102"/>
            <p:cNvSpPr/>
            <p:nvPr/>
          </p:nvSpPr>
          <p:spPr>
            <a:xfrm>
              <a:off x="1129318" y="3874946"/>
              <a:ext cx="141775" cy="98806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Left Brace 103"/>
            <p:cNvSpPr/>
            <p:nvPr/>
          </p:nvSpPr>
          <p:spPr>
            <a:xfrm>
              <a:off x="1134131" y="5016735"/>
              <a:ext cx="141775" cy="98806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23468" y="4885312"/>
              <a:ext cx="112948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AP Backoff suspend</a:t>
              </a:r>
              <a:endParaRPr lang="en-US" sz="12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964923" y="1390687"/>
              <a:ext cx="631688" cy="114642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BA</a:t>
              </a:r>
              <a:endParaRPr lang="en-US" sz="18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223591" y="6219506"/>
              <a:ext cx="1514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OBSS TXOP</a:t>
              </a:r>
              <a:endParaRPr lang="en-US" sz="1800" dirty="0"/>
            </a:p>
          </p:txBody>
        </p:sp>
        <p:cxnSp>
          <p:nvCxnSpPr>
            <p:cNvPr id="165" name="Straight Connector 164"/>
            <p:cNvCxnSpPr/>
            <p:nvPr/>
          </p:nvCxnSpPr>
          <p:spPr>
            <a:xfrm>
              <a:off x="3728587" y="1039264"/>
              <a:ext cx="6011" cy="3557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>
              <a:off x="3722364" y="1271967"/>
              <a:ext cx="4329282" cy="2343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2069113" y="1997192"/>
              <a:ext cx="1466112" cy="8467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200" dirty="0" smtClean="0"/>
            </a:p>
            <a:p>
              <a:pPr algn="ctr"/>
              <a:r>
                <a:rPr lang="en-US" sz="1200" dirty="0" smtClean="0"/>
                <a:t>PBT backoff</a:t>
              </a:r>
            </a:p>
            <a:p>
              <a:pPr algn="ctr"/>
              <a:endParaRPr lang="en-US" sz="1200" dirty="0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1072233" y="2540044"/>
              <a:ext cx="7572868" cy="15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Left Brace 90"/>
            <p:cNvSpPr/>
            <p:nvPr/>
          </p:nvSpPr>
          <p:spPr>
            <a:xfrm>
              <a:off x="1105742" y="1510189"/>
              <a:ext cx="141775" cy="98806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09819" y="1634332"/>
              <a:ext cx="813654" cy="72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80MHz </a:t>
              </a:r>
            </a:p>
            <a:p>
              <a:r>
                <a:rPr lang="en-US" sz="1000" dirty="0" smtClean="0"/>
                <a:t>Bandwidth segment 1</a:t>
              </a:r>
              <a:endParaRPr lang="en-US" sz="1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39180" y="2931576"/>
              <a:ext cx="813654" cy="72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80MHz </a:t>
              </a:r>
            </a:p>
            <a:p>
              <a:r>
                <a:rPr lang="en-US" sz="1000" dirty="0" smtClean="0"/>
                <a:t>Bandwidth segment 2</a:t>
              </a:r>
              <a:endParaRPr lang="en-US" sz="1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50549" y="4060033"/>
              <a:ext cx="813654" cy="72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80MHz </a:t>
              </a:r>
            </a:p>
            <a:p>
              <a:r>
                <a:rPr lang="en-US" sz="1000" dirty="0" smtClean="0"/>
                <a:t>Bandwidth segment 3</a:t>
              </a:r>
              <a:endParaRPr lang="en-US" sz="1000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276600" y="23160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346719" y="23160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416838" y="23160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487477" y="23153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57596" y="23153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627715" y="23153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047569" y="1472033"/>
              <a:ext cx="743737" cy="226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PIFS idle</a:t>
              </a:r>
              <a:endParaRPr lang="en-US" sz="12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784984" y="2767957"/>
              <a:ext cx="1466112" cy="10887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200" dirty="0" smtClean="0"/>
            </a:p>
            <a:p>
              <a:pPr algn="ctr"/>
              <a:r>
                <a:rPr lang="en-US" sz="1200" dirty="0" smtClean="0"/>
                <a:t>PBT backoff</a:t>
              </a:r>
            </a:p>
            <a:p>
              <a:pPr algn="ctr"/>
              <a:r>
                <a:rPr lang="en-US" sz="1200" dirty="0" smtClean="0"/>
                <a:t>suspend</a:t>
              </a:r>
            </a:p>
            <a:p>
              <a:pPr algn="ctr"/>
              <a:endParaRPr lang="en-US" sz="12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312566" y="35352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382685" y="35352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452804" y="3535256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523443" y="35345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593562" y="35345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663681" y="3534553"/>
              <a:ext cx="70119" cy="22105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993072" y="4112435"/>
              <a:ext cx="14661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200" dirty="0" smtClean="0"/>
            </a:p>
            <a:p>
              <a:pPr algn="ctr"/>
              <a:r>
                <a:rPr lang="en-US" sz="1200" dirty="0" smtClean="0"/>
                <a:t>Channel busy</a:t>
              </a:r>
            </a:p>
            <a:p>
              <a:pPr algn="ctr"/>
              <a:endParaRPr lang="en-US" sz="1200" dirty="0"/>
            </a:p>
          </p:txBody>
        </p:sp>
        <p:cxnSp>
          <p:nvCxnSpPr>
            <p:cNvPr id="31" name="Straight Connector 30"/>
            <p:cNvCxnSpPr>
              <a:stCxn id="155" idx="2"/>
              <a:endCxn id="153" idx="0"/>
            </p:cNvCxnSpPr>
            <p:nvPr/>
          </p:nvCxnSpPr>
          <p:spPr>
            <a:xfrm flipH="1" flipV="1">
              <a:off x="3558503" y="3534553"/>
              <a:ext cx="140238" cy="2210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53" idx="2"/>
              <a:endCxn id="155" idx="0"/>
            </p:cNvCxnSpPr>
            <p:nvPr/>
          </p:nvCxnSpPr>
          <p:spPr>
            <a:xfrm flipV="1">
              <a:off x="3558503" y="3534553"/>
              <a:ext cx="140238" cy="2210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/>
            <p:cNvSpPr txBox="1"/>
            <p:nvPr/>
          </p:nvSpPr>
          <p:spPr>
            <a:xfrm>
              <a:off x="1227524" y="2315353"/>
              <a:ext cx="8136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ch1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221784" y="2024009"/>
              <a:ext cx="8136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ch2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208972" y="1753811"/>
              <a:ext cx="8136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ch3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1194359" y="1481048"/>
              <a:ext cx="8136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ch4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03673" y="1325633"/>
            <a:ext cx="7868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backoff is done on parallel 20MHz channels in each non-primary 80MHz bandwidth segment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800" dirty="0" smtClean="0"/>
              <a:t>The PBT TXOP is obtained on the 80MHz bandwidth segment which is </a:t>
            </a:r>
            <a:r>
              <a:rPr lang="en-US" sz="1800" dirty="0"/>
              <a:t>the </a:t>
            </a:r>
            <a:r>
              <a:rPr lang="en-US" sz="1800" dirty="0" smtClean="0"/>
              <a:t>earliest to have PBT backoff counts down to zero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8116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Non-AP STAs </a:t>
            </a:r>
            <a:r>
              <a:rPr lang="en-US" sz="2000" dirty="0" smtClean="0"/>
              <a:t>park </a:t>
            </a:r>
            <a:r>
              <a:rPr lang="en-US" sz="2000" dirty="0"/>
              <a:t>on different </a:t>
            </a:r>
            <a:r>
              <a:rPr lang="en-US" sz="2000" dirty="0" smtClean="0"/>
              <a:t>80MHz band </a:t>
            </a:r>
            <a:r>
              <a:rPr lang="en-US" sz="2000" dirty="0"/>
              <a:t>and decode EHT-SIG from the U-SIG of </a:t>
            </a:r>
            <a:r>
              <a:rPr lang="en-US" sz="2000" dirty="0" smtClean="0"/>
              <a:t>that 80MHz [2] </a:t>
            </a:r>
            <a:r>
              <a:rPr lang="en-US" sz="2000" dirty="0"/>
              <a:t>to receive resource allocation information </a:t>
            </a:r>
            <a:r>
              <a:rPr lang="en-US" sz="2000" dirty="0" smtClean="0"/>
              <a:t>or trigger information from </a:t>
            </a:r>
            <a:r>
              <a:rPr lang="en-US" sz="2000" dirty="0"/>
              <a:t>the AP</a:t>
            </a:r>
            <a:r>
              <a:rPr lang="en-US" sz="20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The AP knows which non-AP STAs are monitoring preamble on which 80MHz bandwidth segment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The non-AP STAs do not need to switch channels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The non-AP STAs will update its NAV based on the 80MHz bandwidth segment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A </a:t>
            </a:r>
            <a:r>
              <a:rPr lang="en-US" sz="2000" dirty="0"/>
              <a:t>non-AP </a:t>
            </a:r>
            <a:r>
              <a:rPr lang="en-US" sz="2000" dirty="0" smtClean="0"/>
              <a:t>STA parking </a:t>
            </a:r>
            <a:r>
              <a:rPr lang="en-US" sz="2000" dirty="0"/>
              <a:t>on the </a:t>
            </a:r>
            <a:r>
              <a:rPr lang="en-US" sz="2000" dirty="0" smtClean="0"/>
              <a:t>specific non-primary 80MHz can </a:t>
            </a:r>
            <a:r>
              <a:rPr lang="en-US" sz="2000" dirty="0"/>
              <a:t>receive downlink transmission or be triggered for uplink transmission </a:t>
            </a:r>
            <a:r>
              <a:rPr lang="en-US" sz="2000" dirty="0" smtClean="0"/>
              <a:t>only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No contention among the AP and its </a:t>
            </a:r>
            <a:r>
              <a:rPr lang="en-US" sz="1800" dirty="0"/>
              <a:t>a</a:t>
            </a:r>
            <a:r>
              <a:rPr lang="en-US" sz="1800" dirty="0" smtClean="0"/>
              <a:t>ssociated non-AP STAs on non-primary 80MHz channel</a:t>
            </a: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A non-AP </a:t>
            </a:r>
            <a:r>
              <a:rPr lang="en-US" sz="2000" dirty="0" smtClean="0"/>
              <a:t>STA parking on the non-primary 80MHz channel needs to switch back </a:t>
            </a:r>
            <a:r>
              <a:rPr lang="en-US" sz="2000" dirty="0"/>
              <a:t>to the primary </a:t>
            </a:r>
            <a:r>
              <a:rPr lang="en-US" sz="2000" dirty="0" smtClean="0"/>
              <a:t>80MHz channel if it wants to </a:t>
            </a:r>
            <a:r>
              <a:rPr lang="en-US" sz="2000" dirty="0"/>
              <a:t>contend the medium </a:t>
            </a:r>
            <a:r>
              <a:rPr lang="en-US" sz="2000" dirty="0" smtClean="0"/>
              <a:t>for uplink transmission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468052"/>
            <a:ext cx="9144195" cy="1066800"/>
          </a:xfrm>
        </p:spPr>
        <p:txBody>
          <a:bodyPr/>
          <a:lstStyle/>
          <a:p>
            <a:r>
              <a:rPr lang="en-US" dirty="0" smtClean="0"/>
              <a:t>Non-AP STAs’ operation in PBT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82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02" y="1706563"/>
            <a:ext cx="8458200" cy="49514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PBT does no harm to STAs monitoring on the primary channel </a:t>
            </a:r>
            <a:r>
              <a:rPr lang="en-US" dirty="0"/>
              <a:t>if AP moves to transmit on a different channel after detecting the primary channel as busy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smtClean="0"/>
              <a:t>AP can configure the threshold for it to move to idling non-primary channels so that most </a:t>
            </a:r>
            <a:r>
              <a:rPr lang="en-US" dirty="0"/>
              <a:t>associated non-AP STAs parking on the primary channel may also be </a:t>
            </a:r>
            <a:r>
              <a:rPr lang="en-US" dirty="0" smtClean="0"/>
              <a:t>blocked.</a:t>
            </a:r>
            <a:endParaRPr lang="en-US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smtClean="0"/>
              <a:t>Some non-AP STAs might still transmit on the primary channel, but the transmission would have failed due </a:t>
            </a:r>
            <a:r>
              <a:rPr lang="en-US" dirty="0"/>
              <a:t>to high interference </a:t>
            </a:r>
            <a:r>
              <a:rPr lang="en-US" dirty="0" smtClean="0"/>
              <a:t>on the AP side.</a:t>
            </a:r>
            <a:endParaRPr lang="en-US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838200"/>
            <a:ext cx="914419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PBT is no harm to STAs monitoring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on the primary channel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56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458200" cy="49514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PBT </a:t>
            </a:r>
            <a:r>
              <a:rPr lang="en-US" b="0" dirty="0"/>
              <a:t>provides more restrict channel access by doing backoff on non-primary channel(s) instead of just PIFS </a:t>
            </a:r>
            <a:r>
              <a:rPr lang="en-US" b="0" dirty="0" smtClean="0"/>
              <a:t>ED check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The current wideband transmission rule only follows NAV and full backoff on the primary channel and does PIFS ED </a:t>
            </a:r>
            <a:r>
              <a:rPr lang="en-US" sz="1800" dirty="0" smtClean="0"/>
              <a:t>check</a:t>
            </a:r>
            <a:r>
              <a:rPr lang="en-US" sz="1800" b="0" dirty="0" smtClean="0"/>
              <a:t> on all non-primary channels.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If the ongoing OBSS PPDU does not occupy all the wide bandwidth (</a:t>
            </a:r>
            <a:r>
              <a:rPr lang="en-US" sz="1800" b="0" dirty="0" err="1" smtClean="0"/>
              <a:t>eg</a:t>
            </a:r>
            <a:r>
              <a:rPr lang="en-US" sz="1800" b="0" dirty="0" smtClean="0"/>
              <a:t>. 320MHz), the PBT scheme requires an AP to </a:t>
            </a:r>
            <a:r>
              <a:rPr lang="en-US" sz="1800" b="1" dirty="0" smtClean="0"/>
              <a:t>backoff</a:t>
            </a:r>
            <a:r>
              <a:rPr lang="en-US" sz="1800" b="0" dirty="0" smtClean="0"/>
              <a:t> on non-primary channel(s) and do PIFS </a:t>
            </a:r>
            <a:r>
              <a:rPr lang="en-US" sz="1800" dirty="0" smtClean="0"/>
              <a:t>ED check</a:t>
            </a:r>
            <a:r>
              <a:rPr lang="en-US" sz="1800" b="0" dirty="0" smtClean="0"/>
              <a:t> on other non-primary channels.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PBT is fair to OBSS transmission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strike="sngStrik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033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7696200" cy="49514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The </a:t>
            </a:r>
            <a:r>
              <a:rPr lang="en-US" altLang="en-US" b="0" dirty="0" smtClean="0"/>
              <a:t>PBT follows the regulatory </a:t>
            </a:r>
            <a:r>
              <a:rPr lang="en-US" altLang="en-US" b="0" dirty="0"/>
              <a:t>rules and </a:t>
            </a:r>
            <a:r>
              <a:rPr lang="en-US" altLang="en-US" b="0" dirty="0" smtClean="0"/>
              <a:t>allows </a:t>
            </a:r>
            <a:r>
              <a:rPr lang="en-US" altLang="en-US" b="0" dirty="0"/>
              <a:t>EHT </a:t>
            </a:r>
            <a:r>
              <a:rPr lang="en-US" altLang="en-US" b="0" dirty="0" smtClean="0"/>
              <a:t>to compete fairly </a:t>
            </a:r>
            <a:r>
              <a:rPr lang="en-US" altLang="en-US" b="0" dirty="0"/>
              <a:t>with </a:t>
            </a:r>
            <a:r>
              <a:rPr lang="en-US" altLang="en-US" b="0" dirty="0" smtClean="0"/>
              <a:t>competing </a:t>
            </a:r>
            <a:r>
              <a:rPr lang="en-US" altLang="en-US" b="0" dirty="0"/>
              <a:t>technologies</a:t>
            </a:r>
            <a:r>
              <a:rPr lang="en-US" altLang="en-US" b="0" dirty="0" smtClean="0"/>
              <a:t>!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b="0" dirty="0" smtClean="0"/>
              <a:t>A </a:t>
            </a:r>
            <a:r>
              <a:rPr lang="en-US" dirty="0" smtClean="0"/>
              <a:t>competing system </a:t>
            </a:r>
            <a:r>
              <a:rPr lang="en-US" b="0" dirty="0"/>
              <a:t>allows the use of any combination/grouping of 20 MHz Operating Channels if channel access requirements are satisfied on each of the 20MHz operating </a:t>
            </a:r>
            <a:r>
              <a:rPr lang="en-US" b="0" dirty="0" smtClean="0"/>
              <a:t>channel</a:t>
            </a:r>
            <a:endParaRPr lang="en-US" altLang="en-US" strike="sngStrike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2400" b="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b="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83820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PBT follows Regulatory Rules</a:t>
            </a:r>
            <a:endParaRPr lang="en-US" strike="sngStrik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4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858962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b="0" dirty="0"/>
              <a:t>To reduce possible collisions on the idling non-primary channels for DL and triggered based UL transmission when primary channel is </a:t>
            </a:r>
            <a:r>
              <a:rPr lang="en-US" altLang="en-US" b="0" dirty="0" smtClean="0"/>
              <a:t>busy</a:t>
            </a:r>
            <a:endParaRPr lang="en-US" altLang="en-US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AP</a:t>
            </a:r>
            <a:r>
              <a:rPr lang="en-US" altLang="en-US" dirty="0"/>
              <a:t> </a:t>
            </a:r>
            <a:r>
              <a:rPr lang="en-US" altLang="en-US" dirty="0" smtClean="0"/>
              <a:t>can use</a:t>
            </a:r>
            <a:r>
              <a:rPr lang="en-US" altLang="en-US" dirty="0"/>
              <a:t> RTS/CTS </a:t>
            </a:r>
            <a:r>
              <a:rPr lang="en-US" altLang="en-US" dirty="0" smtClean="0"/>
              <a:t>before downlink data </a:t>
            </a:r>
            <a:r>
              <a:rPr lang="en-US" altLang="en-US" dirty="0"/>
              <a:t>transmissions.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Non-AP</a:t>
            </a:r>
            <a:r>
              <a:rPr lang="en-US" altLang="en-US" dirty="0"/>
              <a:t> STAs parking on non-primary channels for trigger-based uplink transmissions </a:t>
            </a:r>
            <a:r>
              <a:rPr lang="en-US" altLang="en-US" dirty="0" smtClean="0"/>
              <a:t>check </a:t>
            </a:r>
            <a:r>
              <a:rPr lang="en-US" altLang="en-US" dirty="0"/>
              <a:t>virtual </a:t>
            </a:r>
            <a:r>
              <a:rPr lang="en-US" altLang="en-US" dirty="0" smtClean="0"/>
              <a:t>CS before responding to the trigger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83820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Improvement of the </a:t>
            </a:r>
            <a:r>
              <a:rPr lang="en-US" dirty="0" smtClean="0">
                <a:solidFill>
                  <a:schemeClr val="tx1"/>
                </a:solidFill>
              </a:rPr>
              <a:t>Utilization of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Idling Radio Resources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304800" y="4233763"/>
            <a:ext cx="1878138" cy="198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940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839" y="1676400"/>
            <a:ext cx="7858125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To increase spectrum utilization in 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wide band system and improve quality of services for low latency applications, partial bandwidth transmission opportunities are discussed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We </a:t>
            </a:r>
            <a:r>
              <a:rPr lang="en-US" sz="2000" dirty="0"/>
              <a:t>proposed a </a:t>
            </a:r>
            <a:r>
              <a:rPr lang="en-US" sz="2000" dirty="0" smtClean="0"/>
              <a:t>PBT operation to allow a partial bandwidth transmission on </a:t>
            </a:r>
            <a:r>
              <a:rPr lang="en-US" sz="2000" dirty="0"/>
              <a:t>the non-primary </a:t>
            </a:r>
            <a:r>
              <a:rPr lang="en-US" sz="2000" dirty="0" err="1" smtClean="0"/>
              <a:t>subchannels</a:t>
            </a:r>
            <a:r>
              <a:rPr lang="en-US" sz="2000" dirty="0" smtClean="0"/>
              <a:t> to share the medium with OBSS or other system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The fairness issues among </a:t>
            </a:r>
            <a:r>
              <a:rPr lang="en-US" altLang="en-US" dirty="0" smtClean="0"/>
              <a:t>OBSS and </a:t>
            </a:r>
            <a:r>
              <a:rPr lang="en-US" altLang="en-US" dirty="0"/>
              <a:t>between  802.11 and other competing technologies are </a:t>
            </a:r>
            <a:r>
              <a:rPr lang="en-US" altLang="en-US" dirty="0" smtClean="0"/>
              <a:t>discussed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The utilization efficiency of idling channels is also discussed</a:t>
            </a: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9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11be </a:t>
            </a:r>
            <a:r>
              <a:rPr lang="en-US" sz="2000" b="0" dirty="0" smtClean="0"/>
              <a:t>supports </a:t>
            </a:r>
            <a:r>
              <a:rPr lang="en-US" sz="2000" b="0" dirty="0"/>
              <a:t>wider bandwidth, </a:t>
            </a:r>
            <a:r>
              <a:rPr lang="en-US" sz="2000" b="0" dirty="0" err="1" smtClean="0"/>
              <a:t>eg</a:t>
            </a:r>
            <a:r>
              <a:rPr lang="en-US" sz="2000" b="0" dirty="0" smtClean="0"/>
              <a:t>., 3</a:t>
            </a:r>
            <a:r>
              <a:rPr lang="en-US" altLang="zh-CN" sz="2000" b="0" dirty="0" smtClean="0"/>
              <a:t>20/160+160 MHz , 240/160+80MHz, 160/80+80MHz </a:t>
            </a:r>
            <a:r>
              <a:rPr lang="en-US" sz="2000" b="0" dirty="0"/>
              <a:t>bandwidth operation.</a:t>
            </a:r>
            <a:r>
              <a:rPr lang="en-US" sz="2000" b="0" strike="sngStrike" dirty="0"/>
              <a:t> 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However</a:t>
            </a:r>
            <a:r>
              <a:rPr lang="en-US" sz="2000" b="0" dirty="0"/>
              <a:t>, if the primary channel is overloaded or busy, no transmission (neither dynamic bandwidth nor preamble puncturing) is allowed </a:t>
            </a:r>
          </a:p>
          <a:p>
            <a:pPr lvl="1"/>
            <a:r>
              <a:rPr lang="en-US" sz="1800" b="0" dirty="0" smtClean="0"/>
              <a:t>The </a:t>
            </a:r>
            <a:r>
              <a:rPr lang="en-US" sz="1800" b="0" dirty="0"/>
              <a:t>spectrum of the wideband channel is under </a:t>
            </a:r>
            <a:r>
              <a:rPr lang="en-US" sz="1800" b="0" dirty="0" smtClean="0"/>
              <a:t>utilized</a:t>
            </a:r>
          </a:p>
          <a:p>
            <a:pPr lvl="1"/>
            <a:r>
              <a:rPr lang="en-US" sz="1800" dirty="0" smtClean="0"/>
              <a:t>Hard to provide reasonable quality of service for low latency applications </a:t>
            </a:r>
            <a:r>
              <a:rPr lang="en-US" sz="1800" dirty="0"/>
              <a:t>like cloud gaming, voice/video calls, etc. </a:t>
            </a:r>
            <a:endParaRPr lang="en-US" sz="1800" b="0" dirty="0"/>
          </a:p>
          <a:p>
            <a:endParaRPr lang="en-US" b="0" dirty="0" smtClean="0"/>
          </a:p>
          <a:p>
            <a:pPr marL="0" indent="0">
              <a:buNone/>
            </a:pPr>
            <a:endParaRPr lang="en-US" b="0" strike="sngStrike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0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839" y="1676400"/>
            <a:ext cx="7858125" cy="4114800"/>
          </a:xfrm>
        </p:spPr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that partial bandwidth transmission opportunities should be considered when the primary channel is blocked?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17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839" y="1676400"/>
            <a:ext cx="7858125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[1] “</a:t>
            </a:r>
            <a:r>
              <a:rPr lang="fi-FI" sz="2800" b="0" u="sng" dirty="0"/>
              <a:t>ETSI EN 301 893 </a:t>
            </a:r>
            <a:r>
              <a:rPr lang="fi-FI" sz="2800" b="0" u="sng" dirty="0" smtClean="0"/>
              <a:t>V2.1.1</a:t>
            </a:r>
            <a:r>
              <a:rPr lang="en-US" sz="2800" dirty="0" smtClean="0"/>
              <a:t>”</a:t>
            </a:r>
          </a:p>
          <a:p>
            <a:pPr marL="0" indent="0">
              <a:buNone/>
            </a:pPr>
            <a:r>
              <a:rPr lang="en-US" sz="2800" dirty="0" smtClean="0"/>
              <a:t>[2] </a:t>
            </a:r>
            <a:r>
              <a:rPr lang="en-US" sz="2800" dirty="0" smtClean="0"/>
              <a:t>11-20-0380-00-00be-u-sig-structure-and-preamble-processing, Qualcomm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0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</a:t>
            </a:r>
            <a:r>
              <a:rPr lang="en-US" sz="2800" dirty="0"/>
              <a:t>contribution discusses 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to </a:t>
            </a:r>
            <a:r>
              <a:rPr lang="en-US" dirty="0" smtClean="0"/>
              <a:t>increase spectrum utilization in the wide band system by using the idling </a:t>
            </a:r>
            <a:r>
              <a:rPr lang="en-US" dirty="0"/>
              <a:t>non-primary channels while the primary channel is </a:t>
            </a:r>
            <a:r>
              <a:rPr lang="en-US" dirty="0" smtClean="0"/>
              <a:t>busy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How to improve </a:t>
            </a:r>
            <a:r>
              <a:rPr lang="en-US" dirty="0"/>
              <a:t>the service for real-time applications </a:t>
            </a:r>
            <a:r>
              <a:rPr lang="en-US" dirty="0" smtClean="0"/>
              <a:t>by providing more opportunities using non-primary channels when the primary channel is idle or busy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</p:spPr>
        <p:txBody>
          <a:bodyPr/>
          <a:lstStyle/>
          <a:p>
            <a:r>
              <a:rPr lang="en-GB" dirty="0"/>
              <a:t>Kaiying </a:t>
            </a:r>
            <a:r>
              <a:rPr lang="en-GB" dirty="0" smtClean="0"/>
              <a:t>Lu,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0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676399"/>
            <a:ext cx="7772400" cy="47990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Wide band transmission is good for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increasing the peak throughput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supporting narrow band non-AP devices with more flexible resource allocation and more transmission </a:t>
            </a:r>
            <a:r>
              <a:rPr lang="en-US" sz="1800" dirty="0" smtClean="0"/>
              <a:t>opportunities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When primary 20MHz channel is blocked, </a:t>
            </a:r>
            <a:r>
              <a:rPr lang="en-US" sz="2000" b="0" dirty="0"/>
              <a:t>is there any opportunity to use </a:t>
            </a:r>
            <a:r>
              <a:rPr lang="en-US" sz="2000" b="0" dirty="0" smtClean="0"/>
              <a:t>idling part </a:t>
            </a:r>
            <a:r>
              <a:rPr lang="en-US" sz="2000" b="0" dirty="0"/>
              <a:t>of the operating bandwidth?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600" b="0" dirty="0" smtClean="0"/>
              <a:t> </a:t>
            </a:r>
            <a:r>
              <a:rPr lang="en-US" sz="1800" dirty="0"/>
              <a:t>OBSS </a:t>
            </a:r>
            <a:r>
              <a:rPr lang="en-US" sz="1800" dirty="0" smtClean="0"/>
              <a:t>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Legacy OBSSs occupy primary 80MHz channel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 smtClean="0"/>
              <a:t>Interference from other </a:t>
            </a:r>
            <a:r>
              <a:rPr lang="en-US" sz="1800" dirty="0"/>
              <a:t>competing system (</a:t>
            </a:r>
            <a:r>
              <a:rPr lang="en-US" sz="1800" dirty="0" err="1"/>
              <a:t>eg</a:t>
            </a:r>
            <a:r>
              <a:rPr lang="en-US" sz="1800" dirty="0"/>
              <a:t>. LAA/NR-</a:t>
            </a:r>
            <a:r>
              <a:rPr lang="en-US" sz="1800" dirty="0" err="1"/>
              <a:t>Unlicense</a:t>
            </a:r>
            <a:r>
              <a:rPr lang="en-US" sz="1800" dirty="0"/>
              <a:t>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Multi-channel channel access rules allow the use of any combination/grouping </a:t>
            </a:r>
            <a:r>
              <a:rPr lang="en-US" sz="1400" dirty="0"/>
              <a:t>of 20 MHz Operating Channels </a:t>
            </a:r>
            <a:r>
              <a:rPr lang="en-US" sz="1400" dirty="0" smtClean="0"/>
              <a:t>if </a:t>
            </a:r>
            <a:r>
              <a:rPr lang="en-US" sz="1400" dirty="0"/>
              <a:t>channel access </a:t>
            </a:r>
            <a:r>
              <a:rPr lang="en-US" sz="1400" dirty="0" smtClean="0"/>
              <a:t>requirements are satisfied on each of the 20MHz  operating channel [1]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More aggressive channel contention mechanism than 802.11, and is not based on the condition of the primary 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Radar signals or incumbent signals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 smtClean="0"/>
              <a:t>Mar.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1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399"/>
            <a:ext cx="8534400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b="0" dirty="0" smtClean="0"/>
              <a:t>benefits of partial bandwidth </a:t>
            </a:r>
            <a:r>
              <a:rPr lang="en-US" b="0" dirty="0"/>
              <a:t>transmission </a:t>
            </a:r>
            <a:r>
              <a:rPr lang="en-US" b="0" dirty="0" smtClean="0"/>
              <a:t>(PBT) opportunity are: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to </a:t>
            </a:r>
            <a:r>
              <a:rPr lang="en-US" b="1" dirty="0"/>
              <a:t>allow </a:t>
            </a:r>
            <a:r>
              <a:rPr lang="en-US" b="1" dirty="0" smtClean="0"/>
              <a:t>wide bandwidth to </a:t>
            </a:r>
            <a:r>
              <a:rPr lang="en-US" b="1" dirty="0"/>
              <a:t>be </a:t>
            </a:r>
            <a:r>
              <a:rPr lang="en-US" b="1" dirty="0" smtClean="0"/>
              <a:t>used </a:t>
            </a:r>
            <a:r>
              <a:rPr lang="en-US" b="1" dirty="0"/>
              <a:t>more often </a:t>
            </a:r>
            <a:r>
              <a:rPr lang="en-US" b="1" dirty="0" smtClean="0"/>
              <a:t>among </a:t>
            </a:r>
            <a:r>
              <a:rPr lang="en-US" b="1" dirty="0"/>
              <a:t>OBSSs </a:t>
            </a:r>
            <a:r>
              <a:rPr lang="en-US" b="1" dirty="0" smtClean="0"/>
              <a:t>or other system in </a:t>
            </a:r>
            <a:r>
              <a:rPr lang="en-US" b="1" dirty="0"/>
              <a:t>dense deployment </a:t>
            </a:r>
            <a:r>
              <a:rPr lang="en-US" b="1" dirty="0" smtClean="0"/>
              <a:t>scenarios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When an AP detects an OBSS </a:t>
            </a:r>
            <a:r>
              <a:rPr lang="en-US" dirty="0" smtClean="0"/>
              <a:t>PPDU (</a:t>
            </a:r>
            <a:r>
              <a:rPr lang="en-US" dirty="0" err="1" smtClean="0"/>
              <a:t>eg</a:t>
            </a:r>
            <a:r>
              <a:rPr lang="en-US" dirty="0" smtClean="0"/>
              <a:t>. 80MHz 11ax PPDU), </a:t>
            </a:r>
            <a:r>
              <a:rPr lang="en-US" dirty="0"/>
              <a:t>the AP can take the opportunity to use the </a:t>
            </a:r>
            <a:r>
              <a:rPr lang="en-US" dirty="0" smtClean="0"/>
              <a:t>idling </a:t>
            </a:r>
            <a:r>
              <a:rPr lang="en-US" dirty="0"/>
              <a:t>non-primary </a:t>
            </a:r>
            <a:r>
              <a:rPr lang="en-US" dirty="0" smtClean="0"/>
              <a:t>channels (</a:t>
            </a:r>
            <a:r>
              <a:rPr lang="en-US" dirty="0" err="1" smtClean="0"/>
              <a:t>eg</a:t>
            </a:r>
            <a:r>
              <a:rPr lang="en-US" dirty="0" smtClean="0"/>
              <a:t>. Remaining idle 80MHz/160MHz/240MHz with/without preamble puncturing) </a:t>
            </a:r>
            <a:r>
              <a:rPr lang="en-US" dirty="0"/>
              <a:t>for </a:t>
            </a:r>
            <a:r>
              <a:rPr lang="en-US" dirty="0" smtClean="0"/>
              <a:t>partial </a:t>
            </a:r>
            <a:r>
              <a:rPr lang="en-US" dirty="0"/>
              <a:t>bandwidth transmission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AP can take the opportunity to </a:t>
            </a:r>
            <a:r>
              <a:rPr lang="en-US" dirty="0" smtClean="0"/>
              <a:t>trigger partial </a:t>
            </a:r>
            <a:r>
              <a:rPr lang="en-US" dirty="0"/>
              <a:t>bandwidth uplink </a:t>
            </a:r>
            <a:r>
              <a:rPr lang="en-US" dirty="0" smtClean="0"/>
              <a:t>transmission to other non-AP STAs which are parking on idling channels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to provide service to low latency applications more opportunities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No matter the primary channel is idle or busy, an AP can always take any </a:t>
            </a:r>
            <a:r>
              <a:rPr lang="en-US" dirty="0"/>
              <a:t>opportunity to use the </a:t>
            </a:r>
            <a:r>
              <a:rPr lang="en-US" dirty="0" smtClean="0"/>
              <a:t>idling channels </a:t>
            </a:r>
            <a:r>
              <a:rPr lang="en-US" dirty="0"/>
              <a:t>to provide services to low latency applications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mtClean="0"/>
              <a:t>Partial </a:t>
            </a:r>
            <a:r>
              <a:rPr lang="en-US" dirty="0" smtClean="0"/>
              <a:t>Bandwidth Transmission Opportunity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5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2058987"/>
            <a:ext cx="9067800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Case1</a:t>
            </a:r>
            <a:r>
              <a:rPr lang="en-US" b="1" dirty="0"/>
              <a:t>: Assume the channel access prob. is identically 60% for PIFS as well as EDCA based access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With </a:t>
            </a:r>
            <a:r>
              <a:rPr lang="en-US" b="1" dirty="0"/>
              <a:t>PBT, the upper bound of channel access on the non-primary channel should be calculated as 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b="1" dirty="0"/>
              <a:t>First part: primary 80 is idle &amp; non-primary 80 is idle, 60% x 60% =36%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b="1" dirty="0"/>
              <a:t>Second part: primary 80 is busy &amp; non-primary 80 is idle, 40% x 60% = 24%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b="1" dirty="0"/>
              <a:t>Total prob. is 36%+24% = 60%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/>
              <a:t>So, </a:t>
            </a:r>
            <a:r>
              <a:rPr lang="en-US" b="1" dirty="0"/>
              <a:t>the upper bound of channel access for PBT proposal is the same as parking on the primary channel which is 60% as well.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Further </a:t>
            </a:r>
            <a:r>
              <a:rPr lang="en-US" dirty="0" smtClean="0">
                <a:solidFill>
                  <a:schemeClr val="tx1"/>
                </a:solidFill>
              </a:rPr>
              <a:t>Analysis on </a:t>
            </a:r>
            <a:r>
              <a:rPr lang="en-US" dirty="0">
                <a:solidFill>
                  <a:schemeClr val="tx1"/>
                </a:solidFill>
              </a:rPr>
              <a:t>Partial Bandwidth Transmission Opportunity </a:t>
            </a:r>
          </a:p>
        </p:txBody>
      </p:sp>
    </p:spTree>
    <p:extLst>
      <p:ext uri="{BB962C8B-B14F-4D97-AF65-F5344CB8AC3E}">
        <p14:creationId xmlns:p14="http://schemas.microsoft.com/office/powerpoint/2010/main" val="147355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8987"/>
            <a:ext cx="8534400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Case </a:t>
            </a:r>
            <a:r>
              <a:rPr lang="en-US" dirty="0"/>
              <a:t>2: Assume that the channel access probability for PIFS is higher than 60%, say 80%, and the channel access probability for EDCA on non-primary channel is 60%.  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This </a:t>
            </a:r>
            <a:r>
              <a:rPr lang="en-US" dirty="0"/>
              <a:t>assumption is reasonable because PIFS channel access is of the highest priority.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With PBT, </a:t>
            </a:r>
            <a:r>
              <a:rPr lang="en-US" dirty="0" smtClean="0"/>
              <a:t>the </a:t>
            </a:r>
            <a:r>
              <a:rPr lang="en-US" dirty="0"/>
              <a:t>upper bound of channel access for PBT proposal is dominated by the non-primary channel access: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First part: primary 80 is idle &amp; non-primary 80 is idle, 60% x 80% = 48%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Second part: primary 80 is busy &amp; non-primary 80 is idle, 40% x 60% = 24</a:t>
            </a:r>
            <a:r>
              <a:rPr lang="en-US" dirty="0" smtClean="0"/>
              <a:t>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Total Prob. : 48% + 24% = 72%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So, the upper bound of channel access for PBT proposal is </a:t>
            </a:r>
            <a:r>
              <a:rPr lang="en-US" b="1" dirty="0" smtClean="0"/>
              <a:t>higher than which parking </a:t>
            </a:r>
            <a:r>
              <a:rPr lang="en-US" b="1" dirty="0"/>
              <a:t>on the primary </a:t>
            </a:r>
            <a:r>
              <a:rPr lang="en-US" b="1" dirty="0" smtClean="0"/>
              <a:t>channel.  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Further Analysis on Partial Bandwidth Transmission Opportunity </a:t>
            </a:r>
          </a:p>
        </p:txBody>
      </p:sp>
    </p:spTree>
    <p:extLst>
      <p:ext uri="{BB962C8B-B14F-4D97-AF65-F5344CB8AC3E}">
        <p14:creationId xmlns:p14="http://schemas.microsoft.com/office/powerpoint/2010/main" val="133302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analysis in slide 6 and 7, we can see that 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With PBT,  fairness on channel access can be provided among non-AP STAs parking on primary 80 MHz channel and non-primary 80 MHz channels, so that load balancing performance can be achieved.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With PBT,  higher opportunities may be achieved by parking on non-primary channel than parking on the primary channel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Kaiying Lu,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mtClean="0"/>
              <a:t>Partial </a:t>
            </a:r>
            <a:r>
              <a:rPr lang="en-US" dirty="0" smtClean="0"/>
              <a:t>Bandwidth Transmission Opportunity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4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399"/>
            <a:ext cx="83820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An AP </a:t>
            </a:r>
            <a:r>
              <a:rPr lang="en-US" sz="2000" dirty="0" smtClean="0"/>
              <a:t>obtains a PBT Opportunity (PBT </a:t>
            </a:r>
            <a:r>
              <a:rPr lang="en-US" sz="2000" dirty="0"/>
              <a:t>TXOP) on </a:t>
            </a:r>
            <a:r>
              <a:rPr lang="en-US" sz="2000" dirty="0" smtClean="0"/>
              <a:t>a subset of non-primary channels when </a:t>
            </a:r>
            <a:r>
              <a:rPr lang="en-US" sz="2000" dirty="0"/>
              <a:t>it </a:t>
            </a:r>
            <a:r>
              <a:rPr lang="en-US" sz="2000" dirty="0" smtClean="0"/>
              <a:t>detects the primary channel busy with signal </a:t>
            </a:r>
            <a:r>
              <a:rPr lang="en-US" sz="2000" dirty="0"/>
              <a:t>strength equal to or higher than a </a:t>
            </a:r>
            <a:r>
              <a:rPr lang="en-US" sz="2000" dirty="0" smtClean="0"/>
              <a:t>threshold.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The AP preconfigured bandwidth part(s) which is a subset of operating bandwidth (</a:t>
            </a:r>
            <a:r>
              <a:rPr lang="en-US" sz="1800" dirty="0" err="1" smtClean="0"/>
              <a:t>eg</a:t>
            </a:r>
            <a:r>
              <a:rPr lang="en-US" sz="1800" dirty="0" smtClean="0"/>
              <a:t>. Four 80MHz bandwidth segments for a 320 MHz operating bandwidth)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The AP </a:t>
            </a:r>
            <a:r>
              <a:rPr lang="en-US" sz="1800" dirty="0" smtClean="0"/>
              <a:t>contends on the designated channel(s) for channel access on the preconfigured bandwidth segment(s)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/>
              <a:t>On multiple 20 channels if the AP is capable of doing multiple parallel preamble detection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/>
              <a:t>Otherwise, on one 20 channel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The PBT TXOP is obtained on </a:t>
            </a:r>
            <a:r>
              <a:rPr lang="en-US" sz="1800" dirty="0" smtClean="0"/>
              <a:t>one or more </a:t>
            </a:r>
            <a:r>
              <a:rPr lang="en-US" sz="1800" dirty="0"/>
              <a:t>preconfigured bandwidth </a:t>
            </a:r>
            <a:r>
              <a:rPr lang="en-US" sz="1800" dirty="0" smtClean="0"/>
              <a:t>segments </a:t>
            </a:r>
            <a:r>
              <a:rPr lang="en-US" sz="1800" dirty="0"/>
              <a:t>when </a:t>
            </a:r>
            <a:r>
              <a:rPr lang="en-US" sz="1800" dirty="0" smtClean="0"/>
              <a:t>PBT backoff </a:t>
            </a:r>
            <a:r>
              <a:rPr lang="en-US" sz="1800" dirty="0"/>
              <a:t>to </a:t>
            </a:r>
            <a:r>
              <a:rPr lang="en-US" sz="1800" dirty="0" smtClean="0"/>
              <a:t>zero, and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/>
              <a:t>The PBT TXOP occupies the non-primary channels which are PIFS idle immediately before the transmission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/>
              <a:t>The idle non-primary channels may be across multiple bandwidth segments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dirty="0"/>
              <a:t>Mar.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</p:spPr>
        <p:txBody>
          <a:bodyPr/>
          <a:lstStyle/>
          <a:p>
            <a:r>
              <a:rPr lang="en-GB" dirty="0"/>
              <a:t>Kaiying Lu, </a:t>
            </a: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AP’s operation in PBT Operation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150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138889</TotalTime>
  <Words>1799</Words>
  <Application>Microsoft Office PowerPoint</Application>
  <PresentationFormat>On-screen Show (4:3)</PresentationFormat>
  <Paragraphs>284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Segoe UI</vt:lpstr>
      <vt:lpstr>Times New Roman</vt:lpstr>
      <vt:lpstr>Wingdings</vt:lpstr>
      <vt:lpstr>802-11-Submission</vt:lpstr>
      <vt:lpstr>Document</vt:lpstr>
      <vt:lpstr>Partial Bandwidth Transmission Opportunities in EHT </vt:lpstr>
      <vt:lpstr>Introduction</vt:lpstr>
      <vt:lpstr>Motivation</vt:lpstr>
      <vt:lpstr>Discussions</vt:lpstr>
      <vt:lpstr>Partial Bandwidth Transmission Opportunity </vt:lpstr>
      <vt:lpstr>Further Analysis on Partial Bandwidth Transmission Opportunity </vt:lpstr>
      <vt:lpstr>Further Analysis on Partial Bandwidth Transmission Opportunity </vt:lpstr>
      <vt:lpstr>Partial Bandwidth Transmission Opportunity </vt:lpstr>
      <vt:lpstr>AP’s operation in PBT Operation </vt:lpstr>
      <vt:lpstr>PBT Backoff</vt:lpstr>
      <vt:lpstr>PBT  TXOP Example 1 </vt:lpstr>
      <vt:lpstr>PBT  TXOP Example 2 </vt:lpstr>
      <vt:lpstr>PBT  TXOP Example 3 </vt:lpstr>
      <vt:lpstr>Non-AP STAs’ operation in PBT Operation</vt:lpstr>
      <vt:lpstr>PBT is no harm to STAs monitoring  on the primary channel </vt:lpstr>
      <vt:lpstr>PBT is fair to OBSS transmission  </vt:lpstr>
      <vt:lpstr>PBT follows Regulatory Rules</vt:lpstr>
      <vt:lpstr>Improvement of the Utilization of  Idling Radio Resources</vt:lpstr>
      <vt:lpstr>Summary</vt:lpstr>
      <vt:lpstr>SP1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1545</cp:revision>
  <cp:lastPrinted>1998-02-10T13:28:06Z</cp:lastPrinted>
  <dcterms:created xsi:type="dcterms:W3CDTF">2007-05-21T21:00:37Z</dcterms:created>
  <dcterms:modified xsi:type="dcterms:W3CDTF">2020-05-19T16:55:41Z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