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838" r:id="rId3"/>
    <p:sldId id="839" r:id="rId4"/>
    <p:sldId id="840" r:id="rId5"/>
    <p:sldId id="841" r:id="rId6"/>
    <p:sldId id="842" r:id="rId7"/>
    <p:sldId id="843" r:id="rId8"/>
    <p:sldId id="844" r:id="rId9"/>
    <p:sldId id="84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4" d="100"/>
          <a:sy n="114" d="100"/>
        </p:scale>
        <p:origin x="8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4/3/2020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4/3/2020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4/3/2020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820738" cy="276999"/>
          </a:xfrm>
          <a:ln/>
        </p:spPr>
        <p:txBody>
          <a:bodyPr/>
          <a:lstStyle>
            <a:lvl1pPr>
              <a:defRPr/>
            </a:lvl1pPr>
          </a:lstStyle>
          <a:p>
            <a:pPr>
              <a:defRPr/>
            </a:pPr>
            <a:r>
              <a:rPr lang="en-US" dirty="0"/>
              <a:t>1/6/2020</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1/6/2020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1/6/2020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8207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1/6/2020</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0427</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Synchronous multi-link operation</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4/6/2020</a:t>
            </a:r>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4AE63-7520-4107-89DC-6FA993568EA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881E6CB8-BB7A-48D2-844A-F660F4F853E9}"/>
              </a:ext>
            </a:extLst>
          </p:cNvPr>
          <p:cNvSpPr>
            <a:spLocks noGrp="1"/>
          </p:cNvSpPr>
          <p:nvPr>
            <p:ph idx="1"/>
          </p:nvPr>
        </p:nvSpPr>
        <p:spPr>
          <a:xfrm>
            <a:off x="685800" y="1981200"/>
            <a:ext cx="7772400" cy="4419600"/>
          </a:xfrm>
        </p:spPr>
        <p:txBody>
          <a:bodyPr>
            <a:normAutofit lnSpcReduction="10000"/>
          </a:bodyPr>
          <a:lstStyle/>
          <a:p>
            <a:r>
              <a:rPr lang="en-US" dirty="0"/>
              <a:t>For those non-AP MLDs that don’t support simultaneous Tx &amp; Rx on different links (non STR MLD), several mechanisms were discussed:</a:t>
            </a:r>
          </a:p>
          <a:p>
            <a:pPr lvl="1"/>
            <a:r>
              <a:rPr lang="en-US" dirty="0"/>
              <a:t>Synchronous mode operation.</a:t>
            </a:r>
          </a:p>
          <a:p>
            <a:pPr lvl="2"/>
            <a:r>
              <a:rPr lang="en-US" dirty="0"/>
              <a:t>When a non-AP MLD is in Tx mode on one link, the non-AP MLD is not supposed to be in Rx mode on the other link.</a:t>
            </a:r>
          </a:p>
          <a:p>
            <a:pPr lvl="1"/>
            <a:r>
              <a:rPr lang="en-US" dirty="0"/>
              <a:t>Reduced power operation</a:t>
            </a:r>
          </a:p>
          <a:p>
            <a:pPr lvl="2"/>
            <a:r>
              <a:rPr lang="en-US" dirty="0"/>
              <a:t>When a non-AP MLD is in Tx mode on one link, the non-AP MLD reduces its transmit power such that its interference to other link is manageable.</a:t>
            </a:r>
          </a:p>
          <a:p>
            <a:r>
              <a:rPr lang="en-US" dirty="0"/>
              <a:t>In this contribution, we discuss transmission sequence for the synchronous mode operation, especially when a transmission error happens.</a:t>
            </a:r>
          </a:p>
        </p:txBody>
      </p:sp>
      <p:sp>
        <p:nvSpPr>
          <p:cNvPr id="4" name="Date Placeholder 3">
            <a:extLst>
              <a:ext uri="{FF2B5EF4-FFF2-40B4-BE49-F238E27FC236}">
                <a16:creationId xmlns:a16="http://schemas.microsoft.com/office/drawing/2014/main" id="{B90E3050-58E9-44D3-82A9-697CCC667274}"/>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123053B-6FD0-41D3-B54B-52A657EC38E0}"/>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C72F780-8AA0-4A3D-8248-ADFA4EBCFB8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318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2C03E-0775-436C-B415-E0D970617F7A}"/>
              </a:ext>
            </a:extLst>
          </p:cNvPr>
          <p:cNvSpPr>
            <a:spLocks noGrp="1"/>
          </p:cNvSpPr>
          <p:nvPr>
            <p:ph type="title"/>
          </p:nvPr>
        </p:nvSpPr>
        <p:spPr/>
        <p:txBody>
          <a:bodyPr/>
          <a:lstStyle/>
          <a:p>
            <a:r>
              <a:rPr lang="en-US" dirty="0"/>
              <a:t>Recap: Synchronous mode operation</a:t>
            </a:r>
          </a:p>
        </p:txBody>
      </p:sp>
      <p:sp>
        <p:nvSpPr>
          <p:cNvPr id="3" name="Content Placeholder 2">
            <a:extLst>
              <a:ext uri="{FF2B5EF4-FFF2-40B4-BE49-F238E27FC236}">
                <a16:creationId xmlns:a16="http://schemas.microsoft.com/office/drawing/2014/main" id="{C5F6AF78-272D-493B-93C1-FC2CF46B09B1}"/>
              </a:ext>
            </a:extLst>
          </p:cNvPr>
          <p:cNvSpPr>
            <a:spLocks noGrp="1"/>
          </p:cNvSpPr>
          <p:nvPr>
            <p:ph idx="1"/>
          </p:nvPr>
        </p:nvSpPr>
        <p:spPr>
          <a:xfrm>
            <a:off x="685799" y="1981200"/>
            <a:ext cx="8000995" cy="2590800"/>
          </a:xfrm>
        </p:spPr>
        <p:txBody>
          <a:bodyPr>
            <a:normAutofit fontScale="85000" lnSpcReduction="10000"/>
          </a:bodyPr>
          <a:lstStyle/>
          <a:p>
            <a:r>
              <a:rPr lang="en-US" dirty="0"/>
              <a:t>Normal operation</a:t>
            </a:r>
          </a:p>
          <a:p>
            <a:pPr lvl="1"/>
            <a:r>
              <a:rPr lang="en-US" dirty="0"/>
              <a:t>Assumption: An AP MLD is a STR MLD and a non-AP MLD is a non STR MLD.</a:t>
            </a:r>
          </a:p>
          <a:p>
            <a:pPr lvl="1"/>
            <a:r>
              <a:rPr lang="en-US" dirty="0"/>
              <a:t>When the AP MLD transmits a frame (D2) on link1 to the non-AP MLD:</a:t>
            </a:r>
          </a:p>
          <a:p>
            <a:pPr lvl="2"/>
            <a:r>
              <a:rPr lang="en-US" dirty="0"/>
              <a:t>The AP MLD will transmit another frame (D3) on link2 simultaneously to the non-AP MLD.</a:t>
            </a:r>
          </a:p>
          <a:p>
            <a:pPr lvl="3"/>
            <a:r>
              <a:rPr lang="en-US" dirty="0"/>
              <a:t>The transmission end time of D2 and D3 will be the same.</a:t>
            </a:r>
          </a:p>
          <a:p>
            <a:pPr lvl="2"/>
            <a:r>
              <a:rPr lang="en-US" dirty="0"/>
              <a:t>If D2 solicits an immediate response (BA2) on link1, D3 will also solicit an immediate response (BA3) on link2.</a:t>
            </a:r>
          </a:p>
          <a:p>
            <a:pPr lvl="3"/>
            <a:r>
              <a:rPr lang="en-US" dirty="0"/>
              <a:t>The transmission end time of BA2 and BA3 will be the same.</a:t>
            </a:r>
          </a:p>
        </p:txBody>
      </p:sp>
      <p:sp>
        <p:nvSpPr>
          <p:cNvPr id="4" name="Date Placeholder 3">
            <a:extLst>
              <a:ext uri="{FF2B5EF4-FFF2-40B4-BE49-F238E27FC236}">
                <a16:creationId xmlns:a16="http://schemas.microsoft.com/office/drawing/2014/main" id="{FD625CEF-5165-4FB6-B980-12CE0F8347B7}"/>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C21F9AC4-2D61-477A-BCC8-7C7C2D7538E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2AB745E-57E2-4DCE-A491-F887BD4FC30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cxnSp>
        <p:nvCxnSpPr>
          <p:cNvPr id="7" name="Straight Connector 6">
            <a:extLst>
              <a:ext uri="{FF2B5EF4-FFF2-40B4-BE49-F238E27FC236}">
                <a16:creationId xmlns:a16="http://schemas.microsoft.com/office/drawing/2014/main" id="{BDFAA76F-D31A-42BC-821E-C3086BA3E457}"/>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C5108AE4-684B-4D0B-B29D-A2154F5665B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Rectangle 11">
            <a:extLst>
              <a:ext uri="{FF2B5EF4-FFF2-40B4-BE49-F238E27FC236}">
                <a16:creationId xmlns:a16="http://schemas.microsoft.com/office/drawing/2014/main" id="{F730C95C-518A-44DA-BD02-FDEB0A5A8EC3}"/>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13" name="Rectangle 12">
            <a:extLst>
              <a:ext uri="{FF2B5EF4-FFF2-40B4-BE49-F238E27FC236}">
                <a16:creationId xmlns:a16="http://schemas.microsoft.com/office/drawing/2014/main" id="{567E3FF0-8B14-487C-8EC7-7BD31070D8E8}"/>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14" name="Rectangle 13">
            <a:extLst>
              <a:ext uri="{FF2B5EF4-FFF2-40B4-BE49-F238E27FC236}">
                <a16:creationId xmlns:a16="http://schemas.microsoft.com/office/drawing/2014/main" id="{17AC51C1-85C0-4E97-8420-C90F3E3A974A}"/>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15" name="Rectangle 14">
            <a:extLst>
              <a:ext uri="{FF2B5EF4-FFF2-40B4-BE49-F238E27FC236}">
                <a16:creationId xmlns:a16="http://schemas.microsoft.com/office/drawing/2014/main" id="{4B7DA687-1659-4C52-8851-7E9CFCC4D99B}"/>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16" name="Rectangle 15">
            <a:extLst>
              <a:ext uri="{FF2B5EF4-FFF2-40B4-BE49-F238E27FC236}">
                <a16:creationId xmlns:a16="http://schemas.microsoft.com/office/drawing/2014/main" id="{5DEC172F-3AC4-4AD3-92EB-9AEC7DE5B122}"/>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17" name="Rectangle 16">
            <a:extLst>
              <a:ext uri="{FF2B5EF4-FFF2-40B4-BE49-F238E27FC236}">
                <a16:creationId xmlns:a16="http://schemas.microsoft.com/office/drawing/2014/main" id="{58642621-FB81-444B-B4F9-9E61BB663872}"/>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18" name="Rectangle 17">
            <a:extLst>
              <a:ext uri="{FF2B5EF4-FFF2-40B4-BE49-F238E27FC236}">
                <a16:creationId xmlns:a16="http://schemas.microsoft.com/office/drawing/2014/main" id="{5DDC978E-D9AF-4FAD-8D57-6E1C5615F733}"/>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19" name="Rectangle 18">
            <a:extLst>
              <a:ext uri="{FF2B5EF4-FFF2-40B4-BE49-F238E27FC236}">
                <a16:creationId xmlns:a16="http://schemas.microsoft.com/office/drawing/2014/main" id="{0EB0DF4C-EBC3-4240-A870-1A99A594DDA7}"/>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20" name="Rectangle 19">
            <a:extLst>
              <a:ext uri="{FF2B5EF4-FFF2-40B4-BE49-F238E27FC236}">
                <a16:creationId xmlns:a16="http://schemas.microsoft.com/office/drawing/2014/main" id="{DBEF1413-0486-4365-A1B2-D038A0CD2888}"/>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21" name="Rectangle 20">
            <a:extLst>
              <a:ext uri="{FF2B5EF4-FFF2-40B4-BE49-F238E27FC236}">
                <a16:creationId xmlns:a16="http://schemas.microsoft.com/office/drawing/2014/main" id="{696E922A-D542-4740-81E2-C22018BF1246}"/>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22" name="Rectangle 21">
            <a:extLst>
              <a:ext uri="{FF2B5EF4-FFF2-40B4-BE49-F238E27FC236}">
                <a16:creationId xmlns:a16="http://schemas.microsoft.com/office/drawing/2014/main" id="{EA0BB5D8-BDB6-4647-B4B1-F01238200F2D}"/>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D5</a:t>
            </a:r>
          </a:p>
        </p:txBody>
      </p:sp>
      <p:sp>
        <p:nvSpPr>
          <p:cNvPr id="23" name="Rectangle 22">
            <a:extLst>
              <a:ext uri="{FF2B5EF4-FFF2-40B4-BE49-F238E27FC236}">
                <a16:creationId xmlns:a16="http://schemas.microsoft.com/office/drawing/2014/main" id="{C8E76B3E-B764-4B45-BEB6-91A12F9BD00E}"/>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BA5</a:t>
            </a:r>
            <a:endParaRPr kumimoji="0" lang="en-US" sz="1200" b="0" i="0" u="none" strike="noStrike" cap="none" normalizeH="0" baseline="0" dirty="0">
              <a:ln>
                <a:noFill/>
              </a:ln>
              <a:solidFill>
                <a:schemeClr val="tx1"/>
              </a:solidFill>
              <a:effectLst/>
              <a:latin typeface="+mn-lt"/>
            </a:endParaRPr>
          </a:p>
        </p:txBody>
      </p:sp>
      <p:sp>
        <p:nvSpPr>
          <p:cNvPr id="36" name="TextBox 35">
            <a:extLst>
              <a:ext uri="{FF2B5EF4-FFF2-40B4-BE49-F238E27FC236}">
                <a16:creationId xmlns:a16="http://schemas.microsoft.com/office/drawing/2014/main" id="{3363D015-D4BA-4523-94BF-9995F77AF86A}"/>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37" name="TextBox 36">
            <a:extLst>
              <a:ext uri="{FF2B5EF4-FFF2-40B4-BE49-F238E27FC236}">
                <a16:creationId xmlns:a16="http://schemas.microsoft.com/office/drawing/2014/main" id="{ED9D63F8-AE1F-48E9-A1AB-DCE54C9F9911}"/>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38" name="Straight Connector 37">
            <a:extLst>
              <a:ext uri="{FF2B5EF4-FFF2-40B4-BE49-F238E27FC236}">
                <a16:creationId xmlns:a16="http://schemas.microsoft.com/office/drawing/2014/main" id="{AC81C353-8431-46AF-97CE-1083CFFED8D1}"/>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603DCE62-6511-4E6B-823C-04398A25FE6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D04A5CB5-9212-449C-A635-C260D0988C2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1" name="TextBox 40">
            <a:extLst>
              <a:ext uri="{FF2B5EF4-FFF2-40B4-BE49-F238E27FC236}">
                <a16:creationId xmlns:a16="http://schemas.microsoft.com/office/drawing/2014/main" id="{9AA52D0D-1320-418D-90FF-42EAA9F82BF8}"/>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42" name="Straight Connector 41">
            <a:extLst>
              <a:ext uri="{FF2B5EF4-FFF2-40B4-BE49-F238E27FC236}">
                <a16:creationId xmlns:a16="http://schemas.microsoft.com/office/drawing/2014/main" id="{7549D6EB-A0CA-4689-9769-D7063CEFC702}"/>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 name="Straight Connector 42">
            <a:extLst>
              <a:ext uri="{FF2B5EF4-FFF2-40B4-BE49-F238E27FC236}">
                <a16:creationId xmlns:a16="http://schemas.microsoft.com/office/drawing/2014/main" id="{14993E8D-7D43-46A0-88F3-3648F5EB23A6}"/>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42938F3E-74EA-4FB6-92EE-15932279210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45" name="TextBox 44">
            <a:extLst>
              <a:ext uri="{FF2B5EF4-FFF2-40B4-BE49-F238E27FC236}">
                <a16:creationId xmlns:a16="http://schemas.microsoft.com/office/drawing/2014/main" id="{E08E2C2F-FF0C-4A53-9199-934214F17BA0}"/>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spTree>
    <p:extLst>
      <p:ext uri="{BB962C8B-B14F-4D97-AF65-F5344CB8AC3E}">
        <p14:creationId xmlns:p14="http://schemas.microsoft.com/office/powerpoint/2010/main" val="2499183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090B5-4DED-40FE-A4DE-DD178607C463}"/>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435E037D-17A5-40B1-9941-1909833ADC9C}"/>
              </a:ext>
            </a:extLst>
          </p:cNvPr>
          <p:cNvSpPr>
            <a:spLocks noGrp="1"/>
          </p:cNvSpPr>
          <p:nvPr>
            <p:ph idx="1"/>
          </p:nvPr>
        </p:nvSpPr>
        <p:spPr>
          <a:xfrm>
            <a:off x="685800" y="1981200"/>
            <a:ext cx="7772400" cy="2352601"/>
          </a:xfrm>
        </p:spPr>
        <p:txBody>
          <a:bodyPr>
            <a:normAutofit fontScale="92500"/>
          </a:bodyPr>
          <a:lstStyle/>
          <a:p>
            <a:r>
              <a:rPr lang="en-US" dirty="0"/>
              <a:t>If an AP MLD transmits frames (D2/D3) on link1 and link2 simultaneously to a non-AP MLD, which solicit immediate response, but receives a response frame (BA2) on link1 only:</a:t>
            </a:r>
          </a:p>
          <a:p>
            <a:pPr lvl="1"/>
            <a:r>
              <a:rPr lang="en-US" dirty="0"/>
              <a:t>Conventional PIFS recovery may not be possible as retransmission of D2 will interfere with BA2 reception.</a:t>
            </a:r>
          </a:p>
          <a:p>
            <a:pPr lvl="2"/>
            <a:r>
              <a:rPr lang="en-US" dirty="0"/>
              <a:t>Transmission of BA2 will interfere with ED during PIFS as the non-AP MLD is a non STR MLD.</a:t>
            </a:r>
          </a:p>
        </p:txBody>
      </p:sp>
      <p:sp>
        <p:nvSpPr>
          <p:cNvPr id="4" name="Date Placeholder 3">
            <a:extLst>
              <a:ext uri="{FF2B5EF4-FFF2-40B4-BE49-F238E27FC236}">
                <a16:creationId xmlns:a16="http://schemas.microsoft.com/office/drawing/2014/main" id="{FB57F0F3-747C-4888-9D4E-4E11D481FB91}"/>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68167F5-3695-407B-9913-F8349FBC9B72}"/>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1CBC5CF3-2D37-42FA-873B-48244CDFD40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47" name="TextBox 46">
            <a:extLst>
              <a:ext uri="{FF2B5EF4-FFF2-40B4-BE49-F238E27FC236}">
                <a16:creationId xmlns:a16="http://schemas.microsoft.com/office/drawing/2014/main" id="{09F9A3CC-A051-40C1-B1E4-BAF8CC4F2EF5}"/>
              </a:ext>
            </a:extLst>
          </p:cNvPr>
          <p:cNvSpPr txBox="1"/>
          <p:nvPr/>
        </p:nvSpPr>
        <p:spPr>
          <a:xfrm>
            <a:off x="4724400" y="6096000"/>
            <a:ext cx="490840" cy="276999"/>
          </a:xfrm>
          <a:prstGeom prst="rect">
            <a:avLst/>
          </a:prstGeom>
          <a:noFill/>
        </p:spPr>
        <p:txBody>
          <a:bodyPr wrap="none" rtlCol="0">
            <a:spAutoFit/>
          </a:bodyPr>
          <a:lstStyle/>
          <a:p>
            <a:r>
              <a:rPr lang="en-US" dirty="0"/>
              <a:t>PIFS</a:t>
            </a:r>
          </a:p>
        </p:txBody>
      </p:sp>
      <p:cxnSp>
        <p:nvCxnSpPr>
          <p:cNvPr id="40" name="Straight Connector 39">
            <a:extLst>
              <a:ext uri="{FF2B5EF4-FFF2-40B4-BE49-F238E27FC236}">
                <a16:creationId xmlns:a16="http://schemas.microsoft.com/office/drawing/2014/main" id="{D7F33EA3-59DF-4ECE-B94E-0D1BF964D7E4}"/>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8C23C0EE-9B66-4B22-8939-504A0E5B9B8C}"/>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 name="Rectangle 43">
            <a:extLst>
              <a:ext uri="{FF2B5EF4-FFF2-40B4-BE49-F238E27FC236}">
                <a16:creationId xmlns:a16="http://schemas.microsoft.com/office/drawing/2014/main" id="{3CA79BF7-E9AF-45AF-ABBE-62F55F792638}"/>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5" name="Rectangle 44">
            <a:extLst>
              <a:ext uri="{FF2B5EF4-FFF2-40B4-BE49-F238E27FC236}">
                <a16:creationId xmlns:a16="http://schemas.microsoft.com/office/drawing/2014/main" id="{55CBF2C7-311D-416B-B85A-A53CC6FCFF20}"/>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6" name="Rectangle 45">
            <a:extLst>
              <a:ext uri="{FF2B5EF4-FFF2-40B4-BE49-F238E27FC236}">
                <a16:creationId xmlns:a16="http://schemas.microsoft.com/office/drawing/2014/main" id="{711FC5D3-DFD7-4CBF-8441-8B0ED9175D49}"/>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83C4618F-FD50-47C5-BD6E-952C617EAEE2}"/>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D2731C9A-855E-4268-A98E-A93CD83FC95B}"/>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6B508A19-CFCA-4A74-8176-39336840606E}"/>
              </a:ext>
            </a:extLst>
          </p:cNvPr>
          <p:cNvSpPr/>
          <p:nvPr/>
        </p:nvSpPr>
        <p:spPr bwMode="auto">
          <a:xfrm>
            <a:off x="4953000" y="5145495"/>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B79567A8-C058-41B7-B33E-A4020AFA5F94}"/>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7D253854-19D0-49C6-A39B-1CD7C143826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61770596-FA8D-46D6-95C3-EEBF5E9FA82D}"/>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6" name="Rectangle 55">
            <a:extLst>
              <a:ext uri="{FF2B5EF4-FFF2-40B4-BE49-F238E27FC236}">
                <a16:creationId xmlns:a16="http://schemas.microsoft.com/office/drawing/2014/main" id="{A13FDC77-AEBB-4024-B127-2DB9753B4D61}"/>
              </a:ext>
            </a:extLst>
          </p:cNvPr>
          <p:cNvSpPr/>
          <p:nvPr/>
        </p:nvSpPr>
        <p:spPr bwMode="auto">
          <a:xfrm>
            <a:off x="51054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8" name="TextBox 57">
            <a:extLst>
              <a:ext uri="{FF2B5EF4-FFF2-40B4-BE49-F238E27FC236}">
                <a16:creationId xmlns:a16="http://schemas.microsoft.com/office/drawing/2014/main" id="{0991B68D-2DC8-4E5A-A66A-168D223C04AB}"/>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701A9FAA-1C9D-4AFF-A726-CFDEA0D214E0}"/>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F2E9E8AD-C4AB-4B4F-8251-0144AF6C332D}"/>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A01C0766-955B-43C2-B298-454308FC77B7}"/>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808E6EB-E94F-4413-A87F-4A0EBBEB5567}"/>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39EDE102-408F-49CA-864E-AF6479F311B7}"/>
              </a:ext>
            </a:extLst>
          </p:cNvPr>
          <p:cNvSpPr txBox="1"/>
          <p:nvPr/>
        </p:nvSpPr>
        <p:spPr>
          <a:xfrm>
            <a:off x="4806945" y="4419600"/>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E1991D19-FB57-41AA-B16C-36231AC8F09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8E02ADA9-BDD7-4066-B25F-EED060CC77AD}"/>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AA7EF86E-A416-4435-B38A-4056410098EE}"/>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5618FF3E-024A-4DCC-8DBF-8DBDBC7F012F}"/>
              </a:ext>
            </a:extLst>
          </p:cNvPr>
          <p:cNvSpPr txBox="1"/>
          <p:nvPr/>
        </p:nvSpPr>
        <p:spPr>
          <a:xfrm>
            <a:off x="5433639" y="5486400"/>
            <a:ext cx="662361" cy="276999"/>
          </a:xfrm>
          <a:prstGeom prst="rect">
            <a:avLst/>
          </a:prstGeom>
          <a:noFill/>
        </p:spPr>
        <p:txBody>
          <a:bodyPr wrap="none" rtlCol="0">
            <a:spAutoFit/>
          </a:bodyPr>
          <a:lstStyle/>
          <a:p>
            <a:r>
              <a:rPr lang="en-US" sz="1200" dirty="0">
                <a:latin typeface="+mn-lt"/>
              </a:rPr>
              <a:t>TXOP2</a:t>
            </a:r>
          </a:p>
        </p:txBody>
      </p:sp>
      <p:cxnSp>
        <p:nvCxnSpPr>
          <p:cNvPr id="27" name="Straight Connector 26">
            <a:extLst>
              <a:ext uri="{FF2B5EF4-FFF2-40B4-BE49-F238E27FC236}">
                <a16:creationId xmlns:a16="http://schemas.microsoft.com/office/drawing/2014/main" id="{3EB7C77C-F04F-4B01-94F8-9CB51AD46C28}"/>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8" name="Straight Connector 27">
            <a:extLst>
              <a:ext uri="{FF2B5EF4-FFF2-40B4-BE49-F238E27FC236}">
                <a16:creationId xmlns:a16="http://schemas.microsoft.com/office/drawing/2014/main" id="{87F06AC8-954A-4545-B30A-F3CD40B188A4}"/>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68" name="Rectangle 67">
            <a:extLst>
              <a:ext uri="{FF2B5EF4-FFF2-40B4-BE49-F238E27FC236}">
                <a16:creationId xmlns:a16="http://schemas.microsoft.com/office/drawing/2014/main" id="{B8D54F12-983F-4E1C-817A-A50809A34D23}"/>
              </a:ext>
            </a:extLst>
          </p:cNvPr>
          <p:cNvSpPr/>
          <p:nvPr/>
        </p:nvSpPr>
        <p:spPr bwMode="auto">
          <a:xfrm>
            <a:off x="4954492" y="5155782"/>
            <a:ext cx="457201" cy="988977"/>
          </a:xfrm>
          <a:prstGeom prst="rect">
            <a:avLst/>
          </a:prstGeom>
          <a:solidFill>
            <a:srgbClr val="FF0000">
              <a:alpha val="3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0950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6E9C3-24DE-44BC-A052-02C7CF91A9F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940BFD68-2E7E-4B87-883C-9BD251872F33}"/>
              </a:ext>
            </a:extLst>
          </p:cNvPr>
          <p:cNvSpPr>
            <a:spLocks noGrp="1"/>
          </p:cNvSpPr>
          <p:nvPr>
            <p:ph idx="1"/>
          </p:nvPr>
        </p:nvSpPr>
        <p:spPr>
          <a:xfrm>
            <a:off x="685800" y="1981200"/>
            <a:ext cx="7772400" cy="2285966"/>
          </a:xfrm>
        </p:spPr>
        <p:txBody>
          <a:bodyPr>
            <a:normAutofit/>
          </a:bodyPr>
          <a:lstStyle/>
          <a:p>
            <a:r>
              <a:rPr lang="en-US" dirty="0"/>
              <a:t>Option 1: Terminate the TXOP on link2</a:t>
            </a:r>
          </a:p>
          <a:p>
            <a:pPr lvl="1"/>
            <a:r>
              <a:rPr lang="en-US" dirty="0"/>
              <a:t>The non-AP MLD does not initiate another TXOP on link2 during on-going TXOP on link1.</a:t>
            </a:r>
          </a:p>
          <a:p>
            <a:pPr lvl="2"/>
            <a:r>
              <a:rPr lang="en-US" dirty="0"/>
              <a:t>Benefit of using multi-link operation can be significantly reduced.</a:t>
            </a:r>
          </a:p>
        </p:txBody>
      </p:sp>
      <p:sp>
        <p:nvSpPr>
          <p:cNvPr id="4" name="Date Placeholder 3">
            <a:extLst>
              <a:ext uri="{FF2B5EF4-FFF2-40B4-BE49-F238E27FC236}">
                <a16:creationId xmlns:a16="http://schemas.microsoft.com/office/drawing/2014/main" id="{A8CB3DE3-BE33-40BD-B379-6392619668BE}"/>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CE9CF93-514C-4D76-A019-55B0AB08FA39}"/>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E8E4C420-0791-4D51-9203-39C43D8281C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cxnSp>
        <p:nvCxnSpPr>
          <p:cNvPr id="36" name="Straight Connector 35">
            <a:extLst>
              <a:ext uri="{FF2B5EF4-FFF2-40B4-BE49-F238E27FC236}">
                <a16:creationId xmlns:a16="http://schemas.microsoft.com/office/drawing/2014/main" id="{37F3D0DF-5EE9-4DF0-883B-A5D808C3A351}"/>
              </a:ext>
            </a:extLst>
          </p:cNvPr>
          <p:cNvCxnSpPr>
            <a:cxnSpLocks/>
          </p:cNvCxnSpPr>
          <p:nvPr/>
        </p:nvCxnSpPr>
        <p:spPr bwMode="auto">
          <a:xfrm flipV="1">
            <a:off x="1752600" y="5029183"/>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684F67E6-83E5-46BB-A3C4-F9CF2D2F718E}"/>
              </a:ext>
            </a:extLst>
          </p:cNvPr>
          <p:cNvCxnSpPr>
            <a:cxnSpLocks/>
          </p:cNvCxnSpPr>
          <p:nvPr/>
        </p:nvCxnSpPr>
        <p:spPr bwMode="auto">
          <a:xfrm>
            <a:off x="1752600" y="6019800"/>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8" name="Rectangle 37">
            <a:extLst>
              <a:ext uri="{FF2B5EF4-FFF2-40B4-BE49-F238E27FC236}">
                <a16:creationId xmlns:a16="http://schemas.microsoft.com/office/drawing/2014/main" id="{F69D1BA7-A1C9-404F-A9D3-BF5FDB22295E}"/>
              </a:ext>
            </a:extLst>
          </p:cNvPr>
          <p:cNvSpPr/>
          <p:nvPr/>
        </p:nvSpPr>
        <p:spPr bwMode="auto">
          <a:xfrm>
            <a:off x="1904999" y="4724400"/>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39" name="Rectangle 38">
            <a:extLst>
              <a:ext uri="{FF2B5EF4-FFF2-40B4-BE49-F238E27FC236}">
                <a16:creationId xmlns:a16="http://schemas.microsoft.com/office/drawing/2014/main" id="{7095CF8C-F40E-4C04-B2F3-184B5BC9DE70}"/>
              </a:ext>
            </a:extLst>
          </p:cNvPr>
          <p:cNvSpPr/>
          <p:nvPr/>
        </p:nvSpPr>
        <p:spPr bwMode="auto">
          <a:xfrm>
            <a:off x="2057400" y="5715017"/>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0" name="Rectangle 39">
            <a:extLst>
              <a:ext uri="{FF2B5EF4-FFF2-40B4-BE49-F238E27FC236}">
                <a16:creationId xmlns:a16="http://schemas.microsoft.com/office/drawing/2014/main" id="{5A1DC01C-5250-46A8-A67E-08C339BFE8C6}"/>
              </a:ext>
            </a:extLst>
          </p:cNvPr>
          <p:cNvSpPr/>
          <p:nvPr/>
        </p:nvSpPr>
        <p:spPr bwMode="auto">
          <a:xfrm>
            <a:off x="2667000" y="50292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1" name="Rectangle 40">
            <a:extLst>
              <a:ext uri="{FF2B5EF4-FFF2-40B4-BE49-F238E27FC236}">
                <a16:creationId xmlns:a16="http://schemas.microsoft.com/office/drawing/2014/main" id="{E57FFEA8-5EEE-476E-9B14-3ECC1D9694DC}"/>
              </a:ext>
            </a:extLst>
          </p:cNvPr>
          <p:cNvSpPr/>
          <p:nvPr/>
        </p:nvSpPr>
        <p:spPr bwMode="auto">
          <a:xfrm>
            <a:off x="2667000" y="6019817"/>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2" name="Rectangle 41">
            <a:extLst>
              <a:ext uri="{FF2B5EF4-FFF2-40B4-BE49-F238E27FC236}">
                <a16:creationId xmlns:a16="http://schemas.microsoft.com/office/drawing/2014/main" id="{6AD5DFF3-4047-466A-99D6-1C1A2D305BF9}"/>
              </a:ext>
            </a:extLst>
          </p:cNvPr>
          <p:cNvSpPr/>
          <p:nvPr/>
        </p:nvSpPr>
        <p:spPr bwMode="auto">
          <a:xfrm>
            <a:off x="3276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3" name="Rectangle 42">
            <a:extLst>
              <a:ext uri="{FF2B5EF4-FFF2-40B4-BE49-F238E27FC236}">
                <a16:creationId xmlns:a16="http://schemas.microsoft.com/office/drawing/2014/main" id="{15A972B0-BE2B-4206-981F-DAAE8176F882}"/>
              </a:ext>
            </a:extLst>
          </p:cNvPr>
          <p:cNvSpPr/>
          <p:nvPr/>
        </p:nvSpPr>
        <p:spPr bwMode="auto">
          <a:xfrm>
            <a:off x="4953000" y="5029200"/>
            <a:ext cx="457200" cy="30478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4" name="Rectangle 43">
            <a:extLst>
              <a:ext uri="{FF2B5EF4-FFF2-40B4-BE49-F238E27FC236}">
                <a16:creationId xmlns:a16="http://schemas.microsoft.com/office/drawing/2014/main" id="{E7C32A31-D8F5-448C-B95C-0017F9350828}"/>
              </a:ext>
            </a:extLst>
          </p:cNvPr>
          <p:cNvSpPr/>
          <p:nvPr/>
        </p:nvSpPr>
        <p:spPr bwMode="auto">
          <a:xfrm>
            <a:off x="5562600" y="47244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5" name="Rectangle 44">
            <a:extLst>
              <a:ext uri="{FF2B5EF4-FFF2-40B4-BE49-F238E27FC236}">
                <a16:creationId xmlns:a16="http://schemas.microsoft.com/office/drawing/2014/main" id="{982417D6-1806-4B02-AEA1-31720CCFE4F3}"/>
              </a:ext>
            </a:extLst>
          </p:cNvPr>
          <p:cNvSpPr/>
          <p:nvPr/>
        </p:nvSpPr>
        <p:spPr bwMode="auto">
          <a:xfrm>
            <a:off x="7239000" y="5029200"/>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AEDB83F9-73CE-4E04-8E39-431714090E05}"/>
              </a:ext>
            </a:extLst>
          </p:cNvPr>
          <p:cNvSpPr/>
          <p:nvPr/>
        </p:nvSpPr>
        <p:spPr bwMode="auto">
          <a:xfrm>
            <a:off x="3276600" y="5715000"/>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48" name="TextBox 47">
            <a:extLst>
              <a:ext uri="{FF2B5EF4-FFF2-40B4-BE49-F238E27FC236}">
                <a16:creationId xmlns:a16="http://schemas.microsoft.com/office/drawing/2014/main" id="{C3B0C5E3-2D00-4CCC-80E6-565E1DA3265A}"/>
              </a:ext>
            </a:extLst>
          </p:cNvPr>
          <p:cNvSpPr txBox="1"/>
          <p:nvPr/>
        </p:nvSpPr>
        <p:spPr>
          <a:xfrm>
            <a:off x="1159168" y="4752201"/>
            <a:ext cx="593432" cy="276999"/>
          </a:xfrm>
          <a:prstGeom prst="rect">
            <a:avLst/>
          </a:prstGeom>
          <a:noFill/>
        </p:spPr>
        <p:txBody>
          <a:bodyPr wrap="none" rtlCol="0">
            <a:spAutoFit/>
          </a:bodyPr>
          <a:lstStyle/>
          <a:p>
            <a:r>
              <a:rPr lang="en-US" sz="1200" dirty="0">
                <a:latin typeface="+mn-lt"/>
              </a:rPr>
              <a:t>Link 1</a:t>
            </a:r>
          </a:p>
        </p:txBody>
      </p:sp>
      <p:sp>
        <p:nvSpPr>
          <p:cNvPr id="49" name="TextBox 48">
            <a:extLst>
              <a:ext uri="{FF2B5EF4-FFF2-40B4-BE49-F238E27FC236}">
                <a16:creationId xmlns:a16="http://schemas.microsoft.com/office/drawing/2014/main" id="{FE05404A-FF62-4AFF-AAE3-AD24A1154158}"/>
              </a:ext>
            </a:extLst>
          </p:cNvPr>
          <p:cNvSpPr txBox="1"/>
          <p:nvPr/>
        </p:nvSpPr>
        <p:spPr>
          <a:xfrm>
            <a:off x="1159168" y="5742801"/>
            <a:ext cx="593432" cy="276999"/>
          </a:xfrm>
          <a:prstGeom prst="rect">
            <a:avLst/>
          </a:prstGeom>
          <a:noFill/>
        </p:spPr>
        <p:txBody>
          <a:bodyPr wrap="none" rtlCol="0">
            <a:spAutoFit/>
          </a:bodyPr>
          <a:lstStyle/>
          <a:p>
            <a:r>
              <a:rPr lang="en-US" sz="1200" dirty="0">
                <a:latin typeface="+mn-lt"/>
              </a:rPr>
              <a:t>Link 2</a:t>
            </a:r>
          </a:p>
        </p:txBody>
      </p:sp>
      <p:cxnSp>
        <p:nvCxnSpPr>
          <p:cNvPr id="50" name="Straight Connector 49">
            <a:extLst>
              <a:ext uri="{FF2B5EF4-FFF2-40B4-BE49-F238E27FC236}">
                <a16:creationId xmlns:a16="http://schemas.microsoft.com/office/drawing/2014/main" id="{0C40E034-425C-4991-96A7-1F3614C92E0C}"/>
              </a:ext>
            </a:extLst>
          </p:cNvPr>
          <p:cNvCxnSpPr>
            <a:cxnSpLocks/>
          </p:cNvCxnSpPr>
          <p:nvPr/>
        </p:nvCxnSpPr>
        <p:spPr bwMode="auto">
          <a:xfrm flipV="1">
            <a:off x="25159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a:extLst>
              <a:ext uri="{FF2B5EF4-FFF2-40B4-BE49-F238E27FC236}">
                <a16:creationId xmlns:a16="http://schemas.microsoft.com/office/drawing/2014/main" id="{6B280D2C-F86B-4CD3-BC60-7E85BFCBF1D1}"/>
              </a:ext>
            </a:extLst>
          </p:cNvPr>
          <p:cNvCxnSpPr>
            <a:cxnSpLocks/>
          </p:cNvCxnSpPr>
          <p:nvPr/>
        </p:nvCxnSpPr>
        <p:spPr bwMode="auto">
          <a:xfrm flipV="1">
            <a:off x="7697598" y="4485497"/>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a:extLst>
              <a:ext uri="{FF2B5EF4-FFF2-40B4-BE49-F238E27FC236}">
                <a16:creationId xmlns:a16="http://schemas.microsoft.com/office/drawing/2014/main" id="{3B3862C1-05FB-429C-9096-9A2FAEACCB1C}"/>
              </a:ext>
            </a:extLst>
          </p:cNvPr>
          <p:cNvCxnSpPr>
            <a:cxnSpLocks/>
          </p:cNvCxnSpPr>
          <p:nvPr/>
        </p:nvCxnSpPr>
        <p:spPr bwMode="auto">
          <a:xfrm flipH="1">
            <a:off x="2515998" y="4561697"/>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3" name="TextBox 52">
            <a:extLst>
              <a:ext uri="{FF2B5EF4-FFF2-40B4-BE49-F238E27FC236}">
                <a16:creationId xmlns:a16="http://schemas.microsoft.com/office/drawing/2014/main" id="{9A55C25A-AA35-4CE3-90AE-546CC130E12E}"/>
              </a:ext>
            </a:extLst>
          </p:cNvPr>
          <p:cNvSpPr txBox="1"/>
          <p:nvPr/>
        </p:nvSpPr>
        <p:spPr>
          <a:xfrm>
            <a:off x="4806945" y="4303305"/>
            <a:ext cx="662361" cy="276999"/>
          </a:xfrm>
          <a:prstGeom prst="rect">
            <a:avLst/>
          </a:prstGeom>
          <a:noFill/>
        </p:spPr>
        <p:txBody>
          <a:bodyPr wrap="none" rtlCol="0">
            <a:spAutoFit/>
          </a:bodyPr>
          <a:lstStyle/>
          <a:p>
            <a:r>
              <a:rPr lang="en-US" sz="1200" dirty="0">
                <a:latin typeface="+mn-lt"/>
              </a:rPr>
              <a:t>TXOP1</a:t>
            </a:r>
          </a:p>
        </p:txBody>
      </p:sp>
      <p:cxnSp>
        <p:nvCxnSpPr>
          <p:cNvPr id="54" name="Straight Connector 53">
            <a:extLst>
              <a:ext uri="{FF2B5EF4-FFF2-40B4-BE49-F238E27FC236}">
                <a16:creationId xmlns:a16="http://schemas.microsoft.com/office/drawing/2014/main" id="{FFA185D9-D559-44C0-8D7F-7113F59FA969}"/>
              </a:ext>
            </a:extLst>
          </p:cNvPr>
          <p:cNvCxnSpPr>
            <a:cxnSpLocks/>
          </p:cNvCxnSpPr>
          <p:nvPr/>
        </p:nvCxnSpPr>
        <p:spPr bwMode="auto">
          <a:xfrm flipV="1">
            <a:off x="2514600" y="5522505"/>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F6E502BD-4B0B-4A16-892D-7510AEC83955}"/>
              </a:ext>
            </a:extLst>
          </p:cNvPr>
          <p:cNvCxnSpPr>
            <a:cxnSpLocks/>
          </p:cNvCxnSpPr>
          <p:nvPr/>
        </p:nvCxnSpPr>
        <p:spPr bwMode="auto">
          <a:xfrm flipH="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59" name="Straight Connector 58">
            <a:extLst>
              <a:ext uri="{FF2B5EF4-FFF2-40B4-BE49-F238E27FC236}">
                <a16:creationId xmlns:a16="http://schemas.microsoft.com/office/drawing/2014/main" id="{0E9FF669-252D-4E08-B804-194013A146E4}"/>
              </a:ext>
            </a:extLst>
          </p:cNvPr>
          <p:cNvCxnSpPr>
            <a:cxnSpLocks/>
          </p:cNvCxnSpPr>
          <p:nvPr/>
        </p:nvCxnSpPr>
        <p:spPr bwMode="auto">
          <a:xfrm flipH="1" flipV="1">
            <a:off x="3528639" y="5574160"/>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237314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5A4CB-09B7-437A-BC08-BDC7F0149BA0}"/>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749B7C02-95CC-47F4-A1DC-E43DDB747E9D}"/>
              </a:ext>
            </a:extLst>
          </p:cNvPr>
          <p:cNvSpPr>
            <a:spLocks noGrp="1"/>
          </p:cNvSpPr>
          <p:nvPr>
            <p:ph idx="1"/>
          </p:nvPr>
        </p:nvSpPr>
        <p:spPr>
          <a:xfrm>
            <a:off x="685799" y="1981200"/>
            <a:ext cx="8077193" cy="2542386"/>
          </a:xfrm>
        </p:spPr>
        <p:txBody>
          <a:bodyPr>
            <a:normAutofit fontScale="70000" lnSpcReduction="20000"/>
          </a:bodyPr>
          <a:lstStyle/>
          <a:p>
            <a:r>
              <a:rPr lang="en-US" dirty="0"/>
              <a:t>Option 2: Continue transmission on the failed link</a:t>
            </a:r>
          </a:p>
          <a:p>
            <a:pPr lvl="1"/>
            <a:r>
              <a:rPr lang="en-US" dirty="0"/>
              <a:t>As the transmission time for the immediate response frame for both links are the same, as long as the non-AP MLD successfully receives BA2 on link1, the non-AP MLD can continue transmission during the TXOP2.</a:t>
            </a:r>
          </a:p>
          <a:p>
            <a:pPr lvl="1"/>
            <a:r>
              <a:rPr lang="en-US" dirty="0"/>
              <a:t>On link2, chance of 3</a:t>
            </a:r>
            <a:r>
              <a:rPr lang="en-US" baseline="30000" dirty="0"/>
              <a:t>rd</a:t>
            </a:r>
            <a:r>
              <a:rPr lang="en-US" dirty="0"/>
              <a:t> party STA transmits during the BA2 time is low:</a:t>
            </a:r>
          </a:p>
          <a:p>
            <a:pPr lvl="2"/>
            <a:r>
              <a:rPr lang="en-US" dirty="0"/>
              <a:t>When the 3</a:t>
            </a:r>
            <a:r>
              <a:rPr lang="en-US" baseline="30000" dirty="0"/>
              <a:t>rd</a:t>
            </a:r>
            <a:r>
              <a:rPr lang="en-US" dirty="0"/>
              <a:t> party STA receives frames that elicit TXOP (D1/BA1),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receives D3 correctly, the Duration information will prevent the 3</a:t>
            </a:r>
            <a:r>
              <a:rPr lang="en-US" baseline="30000" dirty="0"/>
              <a:t>rd</a:t>
            </a:r>
            <a:r>
              <a:rPr lang="en-US" dirty="0"/>
              <a:t> party STA from accessing the link2 during TXOP2.</a:t>
            </a:r>
          </a:p>
          <a:p>
            <a:pPr lvl="2"/>
            <a:r>
              <a:rPr lang="en-US" dirty="0"/>
              <a:t>If the 3</a:t>
            </a:r>
            <a:r>
              <a:rPr lang="en-US" baseline="30000" dirty="0"/>
              <a:t>rd</a:t>
            </a:r>
            <a:r>
              <a:rPr lang="en-US" dirty="0"/>
              <a:t> party STA fails to receive D3, the 3</a:t>
            </a:r>
            <a:r>
              <a:rPr lang="en-US" baseline="30000" dirty="0"/>
              <a:t>rd</a:t>
            </a:r>
            <a:r>
              <a:rPr lang="en-US" dirty="0"/>
              <a:t> party STA has to wait at least EIFS duration before its own transmission.</a:t>
            </a:r>
          </a:p>
          <a:p>
            <a:pPr lvl="1"/>
            <a:r>
              <a:rPr lang="en-US" dirty="0"/>
              <a:t>The non-AP MLD may need to check channel status (CCA) before transmission.</a:t>
            </a:r>
          </a:p>
          <a:p>
            <a:pPr lvl="1"/>
            <a:endParaRPr lang="en-US" dirty="0"/>
          </a:p>
          <a:p>
            <a:endParaRPr lang="en-US" dirty="0"/>
          </a:p>
        </p:txBody>
      </p:sp>
      <p:sp>
        <p:nvSpPr>
          <p:cNvPr id="4" name="Date Placeholder 3">
            <a:extLst>
              <a:ext uri="{FF2B5EF4-FFF2-40B4-BE49-F238E27FC236}">
                <a16:creationId xmlns:a16="http://schemas.microsoft.com/office/drawing/2014/main" id="{5286878C-DB7C-428F-B181-DCA092FB08BA}"/>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DCD15768-7D47-47E4-8AE9-D559025406D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07C7997F-ADFF-4245-B51B-B52E07DF823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cxnSp>
        <p:nvCxnSpPr>
          <p:cNvPr id="40" name="Straight Connector 39">
            <a:extLst>
              <a:ext uri="{FF2B5EF4-FFF2-40B4-BE49-F238E27FC236}">
                <a16:creationId xmlns:a16="http://schemas.microsoft.com/office/drawing/2014/main" id="{D8625805-0908-4C16-94EA-064E9C3E009A}"/>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6B951D23-76BB-49D4-8A8E-0C38B00E4457}"/>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Rectangle 41">
            <a:extLst>
              <a:ext uri="{FF2B5EF4-FFF2-40B4-BE49-F238E27FC236}">
                <a16:creationId xmlns:a16="http://schemas.microsoft.com/office/drawing/2014/main" id="{59C36764-CD9B-4C42-8D1E-F2144320CA25}"/>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3" name="Rectangle 42">
            <a:extLst>
              <a:ext uri="{FF2B5EF4-FFF2-40B4-BE49-F238E27FC236}">
                <a16:creationId xmlns:a16="http://schemas.microsoft.com/office/drawing/2014/main" id="{35B00E86-D146-4269-A5F9-083BEE884DB3}"/>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4" name="Rectangle 43">
            <a:extLst>
              <a:ext uri="{FF2B5EF4-FFF2-40B4-BE49-F238E27FC236}">
                <a16:creationId xmlns:a16="http://schemas.microsoft.com/office/drawing/2014/main" id="{A72C3C03-9D14-4484-9F4E-013D4ACFB3E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5" name="Rectangle 44">
            <a:extLst>
              <a:ext uri="{FF2B5EF4-FFF2-40B4-BE49-F238E27FC236}">
                <a16:creationId xmlns:a16="http://schemas.microsoft.com/office/drawing/2014/main" id="{2A418EBF-DD4C-401F-848C-7305133A6683}"/>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46" name="Rectangle 45">
            <a:extLst>
              <a:ext uri="{FF2B5EF4-FFF2-40B4-BE49-F238E27FC236}">
                <a16:creationId xmlns:a16="http://schemas.microsoft.com/office/drawing/2014/main" id="{35DDC3BB-5458-49C0-B25D-024B47AFDD3A}"/>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47" name="Rectangle 46">
            <a:extLst>
              <a:ext uri="{FF2B5EF4-FFF2-40B4-BE49-F238E27FC236}">
                <a16:creationId xmlns:a16="http://schemas.microsoft.com/office/drawing/2014/main" id="{6473092F-6952-4FAD-937B-637E0BDC32E6}"/>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48" name="Rectangle 47">
            <a:extLst>
              <a:ext uri="{FF2B5EF4-FFF2-40B4-BE49-F238E27FC236}">
                <a16:creationId xmlns:a16="http://schemas.microsoft.com/office/drawing/2014/main" id="{A256A106-948A-46A2-9958-6ACD7A64FA0D}"/>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49" name="Rectangle 48">
            <a:extLst>
              <a:ext uri="{FF2B5EF4-FFF2-40B4-BE49-F238E27FC236}">
                <a16:creationId xmlns:a16="http://schemas.microsoft.com/office/drawing/2014/main" id="{D018D457-AC54-4C76-A307-5E600B2F3CC5}"/>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269A02C5-79C5-4C8F-A106-5AAD7B5D3D11}"/>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2" name="Rectangle 51">
            <a:extLst>
              <a:ext uri="{FF2B5EF4-FFF2-40B4-BE49-F238E27FC236}">
                <a16:creationId xmlns:a16="http://schemas.microsoft.com/office/drawing/2014/main" id="{02BC20A4-5E05-4678-B049-67E64DAEA317}"/>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3" name="Rectangle 52">
            <a:extLst>
              <a:ext uri="{FF2B5EF4-FFF2-40B4-BE49-F238E27FC236}">
                <a16:creationId xmlns:a16="http://schemas.microsoft.com/office/drawing/2014/main" id="{CAA2F71D-A363-4E5F-B586-DEAB0360C676}"/>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4" name="TextBox 53">
            <a:extLst>
              <a:ext uri="{FF2B5EF4-FFF2-40B4-BE49-F238E27FC236}">
                <a16:creationId xmlns:a16="http://schemas.microsoft.com/office/drawing/2014/main" id="{7C050738-728C-4BF9-B15B-1CF65943CBC5}"/>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5" name="TextBox 54">
            <a:extLst>
              <a:ext uri="{FF2B5EF4-FFF2-40B4-BE49-F238E27FC236}">
                <a16:creationId xmlns:a16="http://schemas.microsoft.com/office/drawing/2014/main" id="{053C1BED-6E26-42A8-9BEF-4100826E7547}"/>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56" name="Straight Connector 55">
            <a:extLst>
              <a:ext uri="{FF2B5EF4-FFF2-40B4-BE49-F238E27FC236}">
                <a16:creationId xmlns:a16="http://schemas.microsoft.com/office/drawing/2014/main" id="{024FB1E5-0ED3-4290-A119-29309D12279E}"/>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 name="Straight Connector 56">
            <a:extLst>
              <a:ext uri="{FF2B5EF4-FFF2-40B4-BE49-F238E27FC236}">
                <a16:creationId xmlns:a16="http://schemas.microsoft.com/office/drawing/2014/main" id="{16F7323F-8A2C-46D1-A128-4466D52CA170}"/>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 name="Straight Connector 57">
            <a:extLst>
              <a:ext uri="{FF2B5EF4-FFF2-40B4-BE49-F238E27FC236}">
                <a16:creationId xmlns:a16="http://schemas.microsoft.com/office/drawing/2014/main" id="{523D8D37-9595-4955-93F4-A75F76C95F4B}"/>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59" name="TextBox 58">
            <a:extLst>
              <a:ext uri="{FF2B5EF4-FFF2-40B4-BE49-F238E27FC236}">
                <a16:creationId xmlns:a16="http://schemas.microsoft.com/office/drawing/2014/main" id="{E7CA915D-CE4F-4017-B731-1AE10272A1CB}"/>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0" name="Straight Connector 59">
            <a:extLst>
              <a:ext uri="{FF2B5EF4-FFF2-40B4-BE49-F238E27FC236}">
                <a16:creationId xmlns:a16="http://schemas.microsoft.com/office/drawing/2014/main" id="{599692C2-B62A-4693-99EA-64ED255CDE41}"/>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0F4F0B6B-D468-4F6E-8A02-3897FE75B117}"/>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6B68A12C-2D57-4156-B23F-CF21D4628E3B}"/>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C10B4E03-9179-4C66-9740-0442378BB16C}"/>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4" name="Straight Connector 63">
            <a:extLst>
              <a:ext uri="{FF2B5EF4-FFF2-40B4-BE49-F238E27FC236}">
                <a16:creationId xmlns:a16="http://schemas.microsoft.com/office/drawing/2014/main" id="{E33A5270-081D-439D-81ED-5BE0C5827D96}"/>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BF2BA2F7-DE55-482F-8E5A-169D54D7E4CD}"/>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96589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B1695-070D-45C1-9B46-B8DA5A614A8B}"/>
              </a:ext>
            </a:extLst>
          </p:cNvPr>
          <p:cNvSpPr>
            <a:spLocks noGrp="1"/>
          </p:cNvSpPr>
          <p:nvPr>
            <p:ph type="title"/>
          </p:nvPr>
        </p:nvSpPr>
        <p:spPr/>
        <p:txBody>
          <a:bodyPr/>
          <a:lstStyle/>
          <a:p>
            <a:r>
              <a:rPr lang="en-US" dirty="0"/>
              <a:t>Synchronous mode operation</a:t>
            </a:r>
          </a:p>
        </p:txBody>
      </p:sp>
      <p:sp>
        <p:nvSpPr>
          <p:cNvPr id="3" name="Content Placeholder 2">
            <a:extLst>
              <a:ext uri="{FF2B5EF4-FFF2-40B4-BE49-F238E27FC236}">
                <a16:creationId xmlns:a16="http://schemas.microsoft.com/office/drawing/2014/main" id="{0BCDE8ED-1299-41D4-BA50-F19D1696931B}"/>
              </a:ext>
            </a:extLst>
          </p:cNvPr>
          <p:cNvSpPr>
            <a:spLocks noGrp="1"/>
          </p:cNvSpPr>
          <p:nvPr>
            <p:ph idx="1"/>
          </p:nvPr>
        </p:nvSpPr>
        <p:spPr>
          <a:xfrm>
            <a:off x="685800" y="1981200"/>
            <a:ext cx="8153400" cy="2191158"/>
          </a:xfrm>
        </p:spPr>
        <p:txBody>
          <a:bodyPr>
            <a:normAutofit fontScale="92500" lnSpcReduction="10000"/>
          </a:bodyPr>
          <a:lstStyle/>
          <a:p>
            <a:r>
              <a:rPr lang="en-US" dirty="0"/>
              <a:t>Option 3: Dummy frame transmission on the failed link</a:t>
            </a:r>
          </a:p>
          <a:p>
            <a:pPr lvl="1"/>
            <a:r>
              <a:rPr lang="en-US" dirty="0"/>
              <a:t>For synchronous mode operation, the responder knows when to send acknowledgement frame on link2 if the responder successfully receives D2 on link1.</a:t>
            </a:r>
          </a:p>
          <a:p>
            <a:pPr lvl="1"/>
            <a:r>
              <a:rPr lang="en-US" dirty="0"/>
              <a:t>Even if the responder does not successfully receive D3 on link2, the responder sends back a Dummy frame whose packet duration is the same with BA2 so that the non-AP MLD can maintain the TXOP on link2.</a:t>
            </a:r>
          </a:p>
        </p:txBody>
      </p:sp>
      <p:sp>
        <p:nvSpPr>
          <p:cNvPr id="4" name="Date Placeholder 3">
            <a:extLst>
              <a:ext uri="{FF2B5EF4-FFF2-40B4-BE49-F238E27FC236}">
                <a16:creationId xmlns:a16="http://schemas.microsoft.com/office/drawing/2014/main" id="{7180FAF3-83F6-4877-8836-8303475FB9C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D155F87-BE5C-4DD0-B0C2-8BE5CD7B2AF1}"/>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A02D25C5-2A38-4561-99CD-A7F978D2AE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44" name="Straight Connector 43">
            <a:extLst>
              <a:ext uri="{FF2B5EF4-FFF2-40B4-BE49-F238E27FC236}">
                <a16:creationId xmlns:a16="http://schemas.microsoft.com/office/drawing/2014/main" id="{65C6004E-A27F-4627-918C-8441C824ABF3}"/>
              </a:ext>
            </a:extLst>
          </p:cNvPr>
          <p:cNvCxnSpPr>
            <a:cxnSpLocks/>
          </p:cNvCxnSpPr>
          <p:nvPr/>
        </p:nvCxnSpPr>
        <p:spPr bwMode="auto">
          <a:xfrm flipV="1">
            <a:off x="1752600" y="5145478"/>
            <a:ext cx="6324600" cy="1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1C6D1F37-4777-407B-A2B7-DB0AB179F24D}"/>
              </a:ext>
            </a:extLst>
          </p:cNvPr>
          <p:cNvCxnSpPr>
            <a:cxnSpLocks/>
          </p:cNvCxnSpPr>
          <p:nvPr/>
        </p:nvCxnSpPr>
        <p:spPr bwMode="auto">
          <a:xfrm>
            <a:off x="1752600" y="6136095"/>
            <a:ext cx="6324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 name="Rectangle 45">
            <a:extLst>
              <a:ext uri="{FF2B5EF4-FFF2-40B4-BE49-F238E27FC236}">
                <a16:creationId xmlns:a16="http://schemas.microsoft.com/office/drawing/2014/main" id="{CECC3404-42E0-4C8E-A394-07335276780F}"/>
              </a:ext>
            </a:extLst>
          </p:cNvPr>
          <p:cNvSpPr/>
          <p:nvPr/>
        </p:nvSpPr>
        <p:spPr bwMode="auto">
          <a:xfrm>
            <a:off x="1904999" y="4840695"/>
            <a:ext cx="609601"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D0</a:t>
            </a:r>
          </a:p>
        </p:txBody>
      </p:sp>
      <p:sp>
        <p:nvSpPr>
          <p:cNvPr id="47" name="Rectangle 46">
            <a:extLst>
              <a:ext uri="{FF2B5EF4-FFF2-40B4-BE49-F238E27FC236}">
                <a16:creationId xmlns:a16="http://schemas.microsoft.com/office/drawing/2014/main" id="{A9949CA1-4367-46C5-A283-D1ABA7F666F2}"/>
              </a:ext>
            </a:extLst>
          </p:cNvPr>
          <p:cNvSpPr/>
          <p:nvPr/>
        </p:nvSpPr>
        <p:spPr bwMode="auto">
          <a:xfrm>
            <a:off x="2057400" y="5831312"/>
            <a:ext cx="4572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D1</a:t>
            </a:r>
          </a:p>
        </p:txBody>
      </p:sp>
      <p:sp>
        <p:nvSpPr>
          <p:cNvPr id="48" name="Rectangle 47">
            <a:extLst>
              <a:ext uri="{FF2B5EF4-FFF2-40B4-BE49-F238E27FC236}">
                <a16:creationId xmlns:a16="http://schemas.microsoft.com/office/drawing/2014/main" id="{A7543E86-CFF9-456A-9639-236CDAC2A815}"/>
              </a:ext>
            </a:extLst>
          </p:cNvPr>
          <p:cNvSpPr/>
          <p:nvPr/>
        </p:nvSpPr>
        <p:spPr bwMode="auto">
          <a:xfrm>
            <a:off x="2667000" y="51455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BA0</a:t>
            </a:r>
            <a:endParaRPr kumimoji="0" lang="en-US" sz="1200" b="0" i="0" u="none" strike="noStrike" cap="none" normalizeH="0" baseline="0" dirty="0">
              <a:ln>
                <a:noFill/>
              </a:ln>
              <a:solidFill>
                <a:schemeClr val="tx1"/>
              </a:solidFill>
              <a:effectLst/>
              <a:latin typeface="+mn-lt"/>
            </a:endParaRPr>
          </a:p>
        </p:txBody>
      </p:sp>
      <p:sp>
        <p:nvSpPr>
          <p:cNvPr id="49" name="Rectangle 48">
            <a:extLst>
              <a:ext uri="{FF2B5EF4-FFF2-40B4-BE49-F238E27FC236}">
                <a16:creationId xmlns:a16="http://schemas.microsoft.com/office/drawing/2014/main" id="{A7D06499-8B88-4B22-9071-825A55F66FA9}"/>
              </a:ext>
            </a:extLst>
          </p:cNvPr>
          <p:cNvSpPr/>
          <p:nvPr/>
        </p:nvSpPr>
        <p:spPr bwMode="auto">
          <a:xfrm>
            <a:off x="2667000" y="6136112"/>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BA1</a:t>
            </a:r>
            <a:endParaRPr kumimoji="0" lang="en-US" sz="1200" b="0" i="0" u="none" strike="noStrike" cap="none" normalizeH="0" baseline="0" dirty="0">
              <a:ln>
                <a:noFill/>
              </a:ln>
              <a:solidFill>
                <a:schemeClr val="tx1"/>
              </a:solidFill>
              <a:effectLst/>
              <a:latin typeface="+mn-lt"/>
            </a:endParaRPr>
          </a:p>
        </p:txBody>
      </p:sp>
      <p:sp>
        <p:nvSpPr>
          <p:cNvPr id="50" name="Rectangle 49">
            <a:extLst>
              <a:ext uri="{FF2B5EF4-FFF2-40B4-BE49-F238E27FC236}">
                <a16:creationId xmlns:a16="http://schemas.microsoft.com/office/drawing/2014/main" id="{CBF14D29-BBAA-439F-B495-58B0861F2A48}"/>
              </a:ext>
            </a:extLst>
          </p:cNvPr>
          <p:cNvSpPr/>
          <p:nvPr/>
        </p:nvSpPr>
        <p:spPr bwMode="auto">
          <a:xfrm>
            <a:off x="3276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D2</a:t>
            </a:r>
          </a:p>
        </p:txBody>
      </p:sp>
      <p:sp>
        <p:nvSpPr>
          <p:cNvPr id="51" name="Rectangle 50">
            <a:extLst>
              <a:ext uri="{FF2B5EF4-FFF2-40B4-BE49-F238E27FC236}">
                <a16:creationId xmlns:a16="http://schemas.microsoft.com/office/drawing/2014/main" id="{97656DCF-3ABC-4FAA-BBE3-63AA5340CD53}"/>
              </a:ext>
            </a:extLst>
          </p:cNvPr>
          <p:cNvSpPr/>
          <p:nvPr/>
        </p:nvSpPr>
        <p:spPr bwMode="auto">
          <a:xfrm>
            <a:off x="4953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BA2</a:t>
            </a:r>
            <a:endParaRPr kumimoji="0" lang="en-US" sz="1200" b="0" i="0" u="none" strike="noStrike" cap="none" normalizeH="0" baseline="0" dirty="0">
              <a:ln>
                <a:noFill/>
              </a:ln>
              <a:solidFill>
                <a:schemeClr val="tx1"/>
              </a:solidFill>
              <a:effectLst/>
              <a:latin typeface="+mn-lt"/>
            </a:endParaRPr>
          </a:p>
        </p:txBody>
      </p:sp>
      <p:sp>
        <p:nvSpPr>
          <p:cNvPr id="52" name="Rectangle 51">
            <a:extLst>
              <a:ext uri="{FF2B5EF4-FFF2-40B4-BE49-F238E27FC236}">
                <a16:creationId xmlns:a16="http://schemas.microsoft.com/office/drawing/2014/main" id="{E319E350-F73E-450B-9246-0F9741104E0B}"/>
              </a:ext>
            </a:extLst>
          </p:cNvPr>
          <p:cNvSpPr/>
          <p:nvPr/>
        </p:nvSpPr>
        <p:spPr bwMode="auto">
          <a:xfrm>
            <a:off x="5562600" y="48406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D4</a:t>
            </a:r>
          </a:p>
        </p:txBody>
      </p:sp>
      <p:sp>
        <p:nvSpPr>
          <p:cNvPr id="53" name="Rectangle 52">
            <a:extLst>
              <a:ext uri="{FF2B5EF4-FFF2-40B4-BE49-F238E27FC236}">
                <a16:creationId xmlns:a16="http://schemas.microsoft.com/office/drawing/2014/main" id="{E3FF0E5E-277E-4C7C-BFC0-76B486F8E122}"/>
              </a:ext>
            </a:extLst>
          </p:cNvPr>
          <p:cNvSpPr/>
          <p:nvPr/>
        </p:nvSpPr>
        <p:spPr bwMode="auto">
          <a:xfrm>
            <a:off x="7239000" y="51454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BA4</a:t>
            </a:r>
            <a:endParaRPr kumimoji="0" lang="en-US" sz="1200" b="0" i="0" u="none" strike="noStrike" cap="none" normalizeH="0" baseline="0" dirty="0">
              <a:ln>
                <a:noFill/>
              </a:ln>
              <a:solidFill>
                <a:schemeClr val="tx1"/>
              </a:solidFill>
              <a:effectLst/>
              <a:latin typeface="+mn-lt"/>
            </a:endParaRPr>
          </a:p>
        </p:txBody>
      </p:sp>
      <p:sp>
        <p:nvSpPr>
          <p:cNvPr id="54" name="Rectangle 53">
            <a:extLst>
              <a:ext uri="{FF2B5EF4-FFF2-40B4-BE49-F238E27FC236}">
                <a16:creationId xmlns:a16="http://schemas.microsoft.com/office/drawing/2014/main" id="{54EAF56F-4E15-4CC9-A33F-B0166A80E326}"/>
              </a:ext>
            </a:extLst>
          </p:cNvPr>
          <p:cNvSpPr/>
          <p:nvPr/>
        </p:nvSpPr>
        <p:spPr bwMode="auto">
          <a:xfrm>
            <a:off x="3276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5" name="Rectangle 54">
            <a:extLst>
              <a:ext uri="{FF2B5EF4-FFF2-40B4-BE49-F238E27FC236}">
                <a16:creationId xmlns:a16="http://schemas.microsoft.com/office/drawing/2014/main" id="{352BACE5-FF55-4DDE-B1D7-BBA9CDBBA154}"/>
              </a:ext>
            </a:extLst>
          </p:cNvPr>
          <p:cNvSpPr/>
          <p:nvPr/>
        </p:nvSpPr>
        <p:spPr bwMode="auto">
          <a:xfrm>
            <a:off x="4953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100" dirty="0">
                <a:latin typeface="+mn-lt"/>
              </a:rPr>
              <a:t>Dummy</a:t>
            </a:r>
            <a:endParaRPr kumimoji="0" lang="en-US" sz="1100" b="0" i="0" u="none" strike="noStrike" cap="none" normalizeH="0" baseline="0" dirty="0">
              <a:ln>
                <a:noFill/>
              </a:ln>
              <a:solidFill>
                <a:schemeClr val="tx1"/>
              </a:solidFill>
              <a:effectLst/>
              <a:latin typeface="+mn-lt"/>
            </a:endParaRPr>
          </a:p>
        </p:txBody>
      </p:sp>
      <p:sp>
        <p:nvSpPr>
          <p:cNvPr id="56" name="Rectangle 55">
            <a:extLst>
              <a:ext uri="{FF2B5EF4-FFF2-40B4-BE49-F238E27FC236}">
                <a16:creationId xmlns:a16="http://schemas.microsoft.com/office/drawing/2014/main" id="{2F1C44BE-EE7C-44AB-8B4E-21046C74F713}"/>
              </a:ext>
            </a:extLst>
          </p:cNvPr>
          <p:cNvSpPr/>
          <p:nvPr/>
        </p:nvSpPr>
        <p:spPr bwMode="auto">
          <a:xfrm>
            <a:off x="5562600" y="5831295"/>
            <a:ext cx="1524000" cy="3047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D3</a:t>
            </a:r>
          </a:p>
        </p:txBody>
      </p:sp>
      <p:sp>
        <p:nvSpPr>
          <p:cNvPr id="57" name="Rectangle 56">
            <a:extLst>
              <a:ext uri="{FF2B5EF4-FFF2-40B4-BE49-F238E27FC236}">
                <a16:creationId xmlns:a16="http://schemas.microsoft.com/office/drawing/2014/main" id="{E04195BA-39C0-4624-896D-5AB5707A4E13}"/>
              </a:ext>
            </a:extLst>
          </p:cNvPr>
          <p:cNvSpPr/>
          <p:nvPr/>
        </p:nvSpPr>
        <p:spPr bwMode="auto">
          <a:xfrm>
            <a:off x="7239000" y="6136095"/>
            <a:ext cx="457200" cy="304783"/>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dirty="0">
                <a:latin typeface="+mn-lt"/>
              </a:rPr>
              <a:t>BA3</a:t>
            </a:r>
            <a:endParaRPr kumimoji="0" lang="en-US" sz="1200" b="0" i="0" u="none" strike="noStrike" cap="none" normalizeH="0" baseline="0" dirty="0">
              <a:ln>
                <a:noFill/>
              </a:ln>
              <a:solidFill>
                <a:schemeClr val="tx1"/>
              </a:solidFill>
              <a:effectLst/>
              <a:latin typeface="+mn-lt"/>
            </a:endParaRPr>
          </a:p>
        </p:txBody>
      </p:sp>
      <p:sp>
        <p:nvSpPr>
          <p:cNvPr id="58" name="TextBox 57">
            <a:extLst>
              <a:ext uri="{FF2B5EF4-FFF2-40B4-BE49-F238E27FC236}">
                <a16:creationId xmlns:a16="http://schemas.microsoft.com/office/drawing/2014/main" id="{C327CAC5-807E-429F-816A-42745C00C901}"/>
              </a:ext>
            </a:extLst>
          </p:cNvPr>
          <p:cNvSpPr txBox="1"/>
          <p:nvPr/>
        </p:nvSpPr>
        <p:spPr>
          <a:xfrm>
            <a:off x="1159168" y="4868496"/>
            <a:ext cx="593432" cy="276999"/>
          </a:xfrm>
          <a:prstGeom prst="rect">
            <a:avLst/>
          </a:prstGeom>
          <a:noFill/>
        </p:spPr>
        <p:txBody>
          <a:bodyPr wrap="none" rtlCol="0">
            <a:spAutoFit/>
          </a:bodyPr>
          <a:lstStyle/>
          <a:p>
            <a:r>
              <a:rPr lang="en-US" sz="1200" dirty="0">
                <a:latin typeface="+mn-lt"/>
              </a:rPr>
              <a:t>Link 1</a:t>
            </a:r>
          </a:p>
        </p:txBody>
      </p:sp>
      <p:sp>
        <p:nvSpPr>
          <p:cNvPr id="59" name="TextBox 58">
            <a:extLst>
              <a:ext uri="{FF2B5EF4-FFF2-40B4-BE49-F238E27FC236}">
                <a16:creationId xmlns:a16="http://schemas.microsoft.com/office/drawing/2014/main" id="{87377913-D05A-481E-BB42-FADC070A5E54}"/>
              </a:ext>
            </a:extLst>
          </p:cNvPr>
          <p:cNvSpPr txBox="1"/>
          <p:nvPr/>
        </p:nvSpPr>
        <p:spPr>
          <a:xfrm>
            <a:off x="1159168" y="5859096"/>
            <a:ext cx="593432" cy="276999"/>
          </a:xfrm>
          <a:prstGeom prst="rect">
            <a:avLst/>
          </a:prstGeom>
          <a:noFill/>
        </p:spPr>
        <p:txBody>
          <a:bodyPr wrap="none" rtlCol="0">
            <a:spAutoFit/>
          </a:bodyPr>
          <a:lstStyle/>
          <a:p>
            <a:r>
              <a:rPr lang="en-US" sz="1200" dirty="0">
                <a:latin typeface="+mn-lt"/>
              </a:rPr>
              <a:t>Link 2</a:t>
            </a:r>
          </a:p>
        </p:txBody>
      </p:sp>
      <p:cxnSp>
        <p:nvCxnSpPr>
          <p:cNvPr id="60" name="Straight Connector 59">
            <a:extLst>
              <a:ext uri="{FF2B5EF4-FFF2-40B4-BE49-F238E27FC236}">
                <a16:creationId xmlns:a16="http://schemas.microsoft.com/office/drawing/2014/main" id="{0988F792-A42E-4A77-9051-65FA7F1026FA}"/>
              </a:ext>
            </a:extLst>
          </p:cNvPr>
          <p:cNvCxnSpPr>
            <a:cxnSpLocks/>
          </p:cNvCxnSpPr>
          <p:nvPr/>
        </p:nvCxnSpPr>
        <p:spPr bwMode="auto">
          <a:xfrm flipV="1">
            <a:off x="25159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210DB369-1E69-424F-B5EB-7CED5ADFBE28}"/>
              </a:ext>
            </a:extLst>
          </p:cNvPr>
          <p:cNvCxnSpPr>
            <a:cxnSpLocks/>
          </p:cNvCxnSpPr>
          <p:nvPr/>
        </p:nvCxnSpPr>
        <p:spPr bwMode="auto">
          <a:xfrm flipV="1">
            <a:off x="7697598" y="4601792"/>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 name="Straight Connector 61">
            <a:extLst>
              <a:ext uri="{FF2B5EF4-FFF2-40B4-BE49-F238E27FC236}">
                <a16:creationId xmlns:a16="http://schemas.microsoft.com/office/drawing/2014/main" id="{DC3211FE-24C3-4A57-A0DB-A35DDA468A1D}"/>
              </a:ext>
            </a:extLst>
          </p:cNvPr>
          <p:cNvCxnSpPr>
            <a:cxnSpLocks/>
          </p:cNvCxnSpPr>
          <p:nvPr/>
        </p:nvCxnSpPr>
        <p:spPr bwMode="auto">
          <a:xfrm flipH="1">
            <a:off x="2515998" y="4677992"/>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3" name="TextBox 62">
            <a:extLst>
              <a:ext uri="{FF2B5EF4-FFF2-40B4-BE49-F238E27FC236}">
                <a16:creationId xmlns:a16="http://schemas.microsoft.com/office/drawing/2014/main" id="{007EA1AB-0B03-4DF5-B19D-C1E6C2CB955A}"/>
              </a:ext>
            </a:extLst>
          </p:cNvPr>
          <p:cNvSpPr txBox="1"/>
          <p:nvPr/>
        </p:nvSpPr>
        <p:spPr>
          <a:xfrm>
            <a:off x="4807591" y="4471908"/>
            <a:ext cx="662361" cy="276999"/>
          </a:xfrm>
          <a:prstGeom prst="rect">
            <a:avLst/>
          </a:prstGeom>
          <a:noFill/>
        </p:spPr>
        <p:txBody>
          <a:bodyPr wrap="none" rtlCol="0">
            <a:spAutoFit/>
          </a:bodyPr>
          <a:lstStyle/>
          <a:p>
            <a:r>
              <a:rPr lang="en-US" sz="1200" dirty="0">
                <a:latin typeface="+mn-lt"/>
              </a:rPr>
              <a:t>TXOP1</a:t>
            </a:r>
          </a:p>
        </p:txBody>
      </p:sp>
      <p:cxnSp>
        <p:nvCxnSpPr>
          <p:cNvPr id="64" name="Straight Connector 63">
            <a:extLst>
              <a:ext uri="{FF2B5EF4-FFF2-40B4-BE49-F238E27FC236}">
                <a16:creationId xmlns:a16="http://schemas.microsoft.com/office/drawing/2014/main" id="{3458D232-361E-4D24-98FD-F72BA7A58CA9}"/>
              </a:ext>
            </a:extLst>
          </p:cNvPr>
          <p:cNvCxnSpPr>
            <a:cxnSpLocks/>
          </p:cNvCxnSpPr>
          <p:nvPr/>
        </p:nvCxnSpPr>
        <p:spPr bwMode="auto">
          <a:xfrm flipV="1">
            <a:off x="2514600" y="5638800"/>
            <a:ext cx="0" cy="49727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 name="Straight Connector 64">
            <a:extLst>
              <a:ext uri="{FF2B5EF4-FFF2-40B4-BE49-F238E27FC236}">
                <a16:creationId xmlns:a16="http://schemas.microsoft.com/office/drawing/2014/main" id="{CC32AFD6-6685-43A4-8F96-BCA30D0ED0EB}"/>
              </a:ext>
            </a:extLst>
          </p:cNvPr>
          <p:cNvCxnSpPr>
            <a:cxnSpLocks/>
          </p:cNvCxnSpPr>
          <p:nvPr/>
        </p:nvCxnSpPr>
        <p:spPr bwMode="auto">
          <a:xfrm flipV="1">
            <a:off x="7687758" y="5616569"/>
            <a:ext cx="0" cy="533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B4DD06C8-CF08-4730-B78F-DDC6F44ADCF1}"/>
              </a:ext>
            </a:extLst>
          </p:cNvPr>
          <p:cNvCxnSpPr>
            <a:cxnSpLocks/>
          </p:cNvCxnSpPr>
          <p:nvPr/>
        </p:nvCxnSpPr>
        <p:spPr bwMode="auto">
          <a:xfrm flipH="1">
            <a:off x="2506158" y="5692769"/>
            <a:ext cx="5181600" cy="0"/>
          </a:xfrm>
          <a:prstGeom prst="line">
            <a:avLst/>
          </a:prstGeom>
          <a:solidFill>
            <a:schemeClr val="accent1"/>
          </a:solidFill>
          <a:ln w="9525" cap="flat" cmpd="sng" algn="ctr">
            <a:solidFill>
              <a:schemeClr val="tx1"/>
            </a:solidFill>
            <a:prstDash val="dash"/>
            <a:round/>
            <a:headEnd type="arrow" w="med" len="med"/>
            <a:tailEnd type="arrow" w="med" len="med"/>
          </a:ln>
          <a:effectLst/>
        </p:spPr>
      </p:cxnSp>
      <p:sp>
        <p:nvSpPr>
          <p:cNvPr id="67" name="TextBox 66">
            <a:extLst>
              <a:ext uri="{FF2B5EF4-FFF2-40B4-BE49-F238E27FC236}">
                <a16:creationId xmlns:a16="http://schemas.microsoft.com/office/drawing/2014/main" id="{6F1F1565-F46D-4EE2-A039-34DBE4A12F8D}"/>
              </a:ext>
            </a:extLst>
          </p:cNvPr>
          <p:cNvSpPr txBox="1"/>
          <p:nvPr/>
        </p:nvSpPr>
        <p:spPr>
          <a:xfrm>
            <a:off x="4875213" y="5497423"/>
            <a:ext cx="662361" cy="276999"/>
          </a:xfrm>
          <a:prstGeom prst="rect">
            <a:avLst/>
          </a:prstGeom>
          <a:noFill/>
        </p:spPr>
        <p:txBody>
          <a:bodyPr wrap="none" rtlCol="0">
            <a:spAutoFit/>
          </a:bodyPr>
          <a:lstStyle/>
          <a:p>
            <a:r>
              <a:rPr lang="en-US" sz="1200" dirty="0">
                <a:latin typeface="+mn-lt"/>
              </a:rPr>
              <a:t>TXOP2</a:t>
            </a:r>
          </a:p>
        </p:txBody>
      </p:sp>
      <p:cxnSp>
        <p:nvCxnSpPr>
          <p:cNvPr id="68" name="Straight Connector 67">
            <a:extLst>
              <a:ext uri="{FF2B5EF4-FFF2-40B4-BE49-F238E27FC236}">
                <a16:creationId xmlns:a16="http://schemas.microsoft.com/office/drawing/2014/main" id="{4F925ABB-19FB-4A51-BDC7-55BC6AFB3A8E}"/>
              </a:ext>
            </a:extLst>
          </p:cNvPr>
          <p:cNvCxnSpPr>
            <a:cxnSpLocks/>
          </p:cNvCxnSpPr>
          <p:nvPr/>
        </p:nvCxnSpPr>
        <p:spPr bwMode="auto">
          <a:xfrm flipH="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670EE990-D02C-47B6-98C9-1BDE0115B950}"/>
              </a:ext>
            </a:extLst>
          </p:cNvPr>
          <p:cNvCxnSpPr>
            <a:cxnSpLocks/>
          </p:cNvCxnSpPr>
          <p:nvPr/>
        </p:nvCxnSpPr>
        <p:spPr bwMode="auto">
          <a:xfrm flipH="1" flipV="1">
            <a:off x="3528639" y="5690455"/>
            <a:ext cx="990600" cy="53340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08684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C239-49BD-4759-BC81-09ED614092A8}"/>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C4B1EEE-64A6-4DEB-96E2-C05ACB674139}"/>
              </a:ext>
            </a:extLst>
          </p:cNvPr>
          <p:cNvSpPr>
            <a:spLocks noGrp="1"/>
          </p:cNvSpPr>
          <p:nvPr>
            <p:ph idx="1"/>
          </p:nvPr>
        </p:nvSpPr>
        <p:spPr/>
        <p:txBody>
          <a:bodyPr/>
          <a:lstStyle/>
          <a:p>
            <a:r>
              <a:rPr lang="en-US" dirty="0"/>
              <a:t>Possible options for retransmission on synchronous mode multi-link operation has been discussed.</a:t>
            </a:r>
          </a:p>
          <a:p>
            <a:pPr lvl="1"/>
            <a:r>
              <a:rPr lang="en-US" dirty="0"/>
              <a:t>Terminate the TXOP</a:t>
            </a:r>
          </a:p>
          <a:p>
            <a:pPr lvl="1"/>
            <a:r>
              <a:rPr lang="en-US" dirty="0"/>
              <a:t>Continue transmission on the failed link</a:t>
            </a:r>
          </a:p>
          <a:p>
            <a:pPr lvl="1"/>
            <a:r>
              <a:rPr lang="en-US" dirty="0"/>
              <a:t>Dummy frame transmission on the failed link</a:t>
            </a:r>
          </a:p>
        </p:txBody>
      </p:sp>
      <p:sp>
        <p:nvSpPr>
          <p:cNvPr id="4" name="Date Placeholder 3">
            <a:extLst>
              <a:ext uri="{FF2B5EF4-FFF2-40B4-BE49-F238E27FC236}">
                <a16:creationId xmlns:a16="http://schemas.microsoft.com/office/drawing/2014/main" id="{0BD76386-CAB2-462D-A750-6644D1E86A58}"/>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0A044F6D-E2F6-41B3-A32F-CB825DFDA55B}"/>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41D94E5A-AFE3-49B0-8D2E-CDA005F7EF5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81471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CA23-3537-4CA1-8CF2-C5E2E327DC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8308884-6FCE-4E99-89F1-8C1501C0C030}"/>
              </a:ext>
            </a:extLst>
          </p:cNvPr>
          <p:cNvSpPr>
            <a:spLocks noGrp="1"/>
          </p:cNvSpPr>
          <p:nvPr>
            <p:ph idx="1"/>
          </p:nvPr>
        </p:nvSpPr>
        <p:spPr>
          <a:xfrm>
            <a:off x="685800" y="1981199"/>
            <a:ext cx="8229600" cy="4494213"/>
          </a:xfrm>
        </p:spPr>
        <p:txBody>
          <a:bodyPr>
            <a:normAutofit/>
          </a:bodyPr>
          <a:lstStyle/>
          <a:p>
            <a:pPr lvl="0"/>
            <a:r>
              <a:rPr lang="en-US" dirty="0"/>
              <a:t>Do you support the following transmission sequence for the constrained multi-link operation:</a:t>
            </a:r>
          </a:p>
          <a:p>
            <a:pPr lvl="1"/>
            <a:r>
              <a:rPr lang="en-US" dirty="0"/>
              <a:t>When an AP MLD obtains TXOPs on multiple links and transmits frames to a non STR non-AP MLD soliciting immediate response on the multiple links, and intends to align the ending time of DL PPDUs during the obtained TXOPs:</a:t>
            </a:r>
          </a:p>
          <a:p>
            <a:pPr lvl="2"/>
            <a:r>
              <a:rPr lang="en-US" dirty="0"/>
              <a:t>If the AP MLD does not receive an immediate response successfully on a link that is not a first frame exchange within the obtained TXOP of the link, and if the AP MLD receives an immediate response on at least one another link, the AP MLD can continue its transmission on the link within the obtained TXOP TBD (e.g., SIFS or PIFS) time after the failed reception of the immediate response if the channel is idle.</a:t>
            </a:r>
          </a:p>
          <a:p>
            <a:pPr lvl="2"/>
            <a:r>
              <a:rPr lang="en-US" dirty="0"/>
              <a:t>CCA mechanism on the link is TBD.</a:t>
            </a:r>
          </a:p>
          <a:p>
            <a:pPr lvl="1"/>
            <a:endParaRPr lang="en-US" dirty="0"/>
          </a:p>
        </p:txBody>
      </p:sp>
      <p:sp>
        <p:nvSpPr>
          <p:cNvPr id="4" name="Date Placeholder 3">
            <a:extLst>
              <a:ext uri="{FF2B5EF4-FFF2-40B4-BE49-F238E27FC236}">
                <a16:creationId xmlns:a16="http://schemas.microsoft.com/office/drawing/2014/main" id="{8A8C6231-10CF-498E-9642-1B897E2BBBC3}"/>
              </a:ext>
            </a:extLst>
          </p:cNvPr>
          <p:cNvSpPr>
            <a:spLocks noGrp="1"/>
          </p:cNvSpPr>
          <p:nvPr>
            <p:ph type="dt" sz="half" idx="10"/>
          </p:nvPr>
        </p:nvSpPr>
        <p:spPr>
          <a:xfrm>
            <a:off x="696913" y="332601"/>
            <a:ext cx="820738" cy="276999"/>
          </a:xfrm>
        </p:spPr>
        <p:txBody>
          <a:bodyPr/>
          <a:lstStyle/>
          <a:p>
            <a:pPr>
              <a:defRPr/>
            </a:pPr>
            <a:r>
              <a:rPr lang="en-US" dirty="0"/>
              <a:t>4/6/2020</a:t>
            </a:r>
          </a:p>
        </p:txBody>
      </p:sp>
      <p:sp>
        <p:nvSpPr>
          <p:cNvPr id="5" name="Footer Placeholder 4">
            <a:extLst>
              <a:ext uri="{FF2B5EF4-FFF2-40B4-BE49-F238E27FC236}">
                <a16:creationId xmlns:a16="http://schemas.microsoft.com/office/drawing/2014/main" id="{6541AE49-FAC5-49B6-9225-AA72B3F18FAA}"/>
              </a:ext>
            </a:extLst>
          </p:cNvPr>
          <p:cNvSpPr>
            <a:spLocks noGrp="1"/>
          </p:cNvSpPr>
          <p:nvPr>
            <p:ph type="ftr" sz="quarter" idx="11"/>
          </p:nvPr>
        </p:nvSpPr>
        <p:spPr/>
        <p:txBody>
          <a:bodyPr/>
          <a:lstStyle/>
          <a:p>
            <a:pPr>
              <a:defRPr/>
            </a:pPr>
            <a:r>
              <a:rPr lang="en-US"/>
              <a:t>Young Hoon Kwon et al (NXP)</a:t>
            </a:r>
            <a:endParaRPr lang="en-US" dirty="0"/>
          </a:p>
        </p:txBody>
      </p:sp>
      <p:sp>
        <p:nvSpPr>
          <p:cNvPr id="6" name="Slide Number Placeholder 5">
            <a:extLst>
              <a:ext uri="{FF2B5EF4-FFF2-40B4-BE49-F238E27FC236}">
                <a16:creationId xmlns:a16="http://schemas.microsoft.com/office/drawing/2014/main" id="{F0160FBC-B73F-44E5-AD4F-0CBDF7F9B7A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425622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980</Words>
  <Application>Microsoft Office PowerPoint</Application>
  <PresentationFormat>On-screen Show (4:3)</PresentationFormat>
  <Paragraphs>179</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Times New Roman</vt:lpstr>
      <vt:lpstr>Wingdings</vt:lpstr>
      <vt:lpstr>802-11-Submission</vt:lpstr>
      <vt:lpstr>Synchronous multi-link operation</vt:lpstr>
      <vt:lpstr>Introduction</vt:lpstr>
      <vt:lpstr>Recap: Synchronous mode operation</vt:lpstr>
      <vt:lpstr>Synchronous mode operation</vt:lpstr>
      <vt:lpstr>Synchronous mode operation</vt:lpstr>
      <vt:lpstr>Synchronous mode operation</vt:lpstr>
      <vt:lpstr>Synchronous mode operation</vt:lpstr>
      <vt:lpstr>Summary</vt:lpstr>
      <vt:lpstr>SP</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2254</cp:revision>
  <cp:lastPrinted>1998-02-10T13:28:06Z</cp:lastPrinted>
  <dcterms:created xsi:type="dcterms:W3CDTF">2007-05-21T21:00:37Z</dcterms:created>
  <dcterms:modified xsi:type="dcterms:W3CDTF">2020-04-03T18:28:26Z</dcterms:modified>
  <cp:category>Submission</cp:category>
</cp:coreProperties>
</file>