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81" r:id="rId3"/>
    <p:sldId id="277" r:id="rId4"/>
    <p:sldId id="278" r:id="rId5"/>
    <p:sldId id="279" r:id="rId6"/>
    <p:sldId id="282" r:id="rId7"/>
    <p:sldId id="280" r:id="rId8"/>
    <p:sldId id="283"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5" d="100"/>
          <a:sy n="95" d="100"/>
        </p:scale>
        <p:origin x="90" y="1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856407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68414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4264188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Minyoung Park,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Minyoung Park,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Minyoung Park,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Minyoung Park,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Minyoung Park,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Minyoung Park,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802.11-20/0426r0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Multi-Link TSF Discussion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2020-3-10</a:t>
            </a:r>
          </a:p>
        </p:txBody>
      </p:sp>
      <p:sp>
        <p:nvSpPr>
          <p:cNvPr id="6" name="Date Placeholder 3"/>
          <p:cNvSpPr>
            <a:spLocks noGrp="1"/>
          </p:cNvSpPr>
          <p:nvPr>
            <p:ph type="dt" idx="10"/>
          </p:nvPr>
        </p:nvSpPr>
        <p:spPr/>
        <p:txBody>
          <a:bodyPr/>
          <a:lstStyle/>
          <a:p>
            <a:r>
              <a:rPr lang="en-US"/>
              <a:t>March 2020</a:t>
            </a:r>
            <a:endParaRPr lang="en-GB" dirty="0"/>
          </a:p>
        </p:txBody>
      </p:sp>
      <p:sp>
        <p:nvSpPr>
          <p:cNvPr id="7" name="Footer Placeholder 4"/>
          <p:cNvSpPr>
            <a:spLocks noGrp="1"/>
          </p:cNvSpPr>
          <p:nvPr>
            <p:ph type="ftr" idx="11"/>
          </p:nvPr>
        </p:nvSpPr>
        <p:spPr/>
        <p:txBody>
          <a:bodyPr/>
          <a:lstStyle/>
          <a:p>
            <a:r>
              <a:rPr lang="en-GB"/>
              <a:t>Minyoung Park,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426291901"/>
              </p:ext>
            </p:extLst>
          </p:nvPr>
        </p:nvGraphicFramePr>
        <p:xfrm>
          <a:off x="998538" y="2386013"/>
          <a:ext cx="10015537" cy="2427287"/>
        </p:xfrm>
        <a:graphic>
          <a:graphicData uri="http://schemas.openxmlformats.org/presentationml/2006/ole">
            <mc:AlternateContent xmlns:mc="http://schemas.openxmlformats.org/markup-compatibility/2006">
              <mc:Choice xmlns:v="urn:schemas-microsoft-com:vml" Requires="v">
                <p:oleObj spid="_x0000_s3353"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8538" y="2386013"/>
                        <a:ext cx="10015537" cy="2427287"/>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B8EFF-51BF-4951-935C-CCA063966A2A}"/>
              </a:ext>
            </a:extLst>
          </p:cNvPr>
          <p:cNvSpPr>
            <a:spLocks noGrp="1"/>
          </p:cNvSpPr>
          <p:nvPr>
            <p:ph type="title"/>
          </p:nvPr>
        </p:nvSpPr>
        <p:spPr/>
        <p:txBody>
          <a:bodyPr/>
          <a:lstStyle/>
          <a:p>
            <a:r>
              <a:rPr lang="en-US" dirty="0"/>
              <a:t>Introduction </a:t>
            </a:r>
          </a:p>
        </p:txBody>
      </p:sp>
      <p:sp>
        <p:nvSpPr>
          <p:cNvPr id="3" name="Content Placeholder 2">
            <a:extLst>
              <a:ext uri="{FF2B5EF4-FFF2-40B4-BE49-F238E27FC236}">
                <a16:creationId xmlns:a16="http://schemas.microsoft.com/office/drawing/2014/main" id="{6BB370AD-161B-4E28-9703-A6F83BCAE379}"/>
              </a:ext>
            </a:extLst>
          </p:cNvPr>
          <p:cNvSpPr>
            <a:spLocks noGrp="1"/>
          </p:cNvSpPr>
          <p:nvPr>
            <p:ph idx="1"/>
          </p:nvPr>
        </p:nvSpPr>
        <p:spPr/>
        <p:txBody>
          <a:bodyPr/>
          <a:lstStyle/>
          <a:p>
            <a:pPr>
              <a:buFont typeface="Arial" panose="020B0604020202020204" pitchFamily="34" charset="0"/>
              <a:buChar char="•"/>
            </a:pPr>
            <a:r>
              <a:rPr lang="en-US" dirty="0"/>
              <a:t>For a multiple-link operation, TSF information of each link has to be provided from an AP MLD to a non-AP MLD to coordinate activities among multiple links</a:t>
            </a:r>
          </a:p>
          <a:p>
            <a:pPr lvl="1">
              <a:buFont typeface="Arial" panose="020B0604020202020204" pitchFamily="34" charset="0"/>
              <a:buChar char="•"/>
            </a:pPr>
            <a:endParaRPr lang="en-US" dirty="0"/>
          </a:p>
          <a:p>
            <a:pPr>
              <a:buFont typeface="Arial" panose="020B0604020202020204" pitchFamily="34" charset="0"/>
              <a:buChar char="•"/>
            </a:pPr>
            <a:r>
              <a:rPr lang="en-US" dirty="0"/>
              <a:t>There are two cases to consider</a:t>
            </a:r>
          </a:p>
          <a:p>
            <a:pPr lvl="1">
              <a:buFont typeface="Arial" panose="020B0604020202020204" pitchFamily="34" charset="0"/>
              <a:buChar char="•"/>
            </a:pPr>
            <a:r>
              <a:rPr lang="en-US" dirty="0"/>
              <a:t>Case 1: an AP of an AP MLD doesn’t have TSF time information of the other AP(s)</a:t>
            </a:r>
          </a:p>
          <a:p>
            <a:pPr lvl="1">
              <a:buFont typeface="Arial" panose="020B0604020202020204" pitchFamily="34" charset="0"/>
              <a:buChar char="•"/>
            </a:pPr>
            <a:r>
              <a:rPr lang="en-US" dirty="0"/>
              <a:t>Case 2: an AP of an AP MLD have TSF time information of the other AP(s)</a:t>
            </a:r>
          </a:p>
        </p:txBody>
      </p:sp>
      <p:sp>
        <p:nvSpPr>
          <p:cNvPr id="4" name="Slide Number Placeholder 3">
            <a:extLst>
              <a:ext uri="{FF2B5EF4-FFF2-40B4-BE49-F238E27FC236}">
                <a16:creationId xmlns:a16="http://schemas.microsoft.com/office/drawing/2014/main" id="{5D81176E-688F-4B52-A2EB-42AC45A8CA9B}"/>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9EAD7B83-0506-4976-98AF-D99DFC67A3D3}"/>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E8161FDF-56C4-4992-9006-F40D11F2408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93986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76893"/>
          </a:xfrm>
        </p:spPr>
        <p:txBody>
          <a:bodyPr/>
          <a:lstStyle/>
          <a:p>
            <a:r>
              <a:rPr lang="en-US" sz="2800" dirty="0"/>
              <a:t>Case 1: an AP of an AP MLD doesn’t have TSF time information of the other AP(s)</a:t>
            </a:r>
          </a:p>
        </p:txBody>
      </p:sp>
      <p:sp>
        <p:nvSpPr>
          <p:cNvPr id="3" name="Content Placeholder 2"/>
          <p:cNvSpPr>
            <a:spLocks noGrp="1"/>
          </p:cNvSpPr>
          <p:nvPr>
            <p:ph idx="1"/>
          </p:nvPr>
        </p:nvSpPr>
        <p:spPr>
          <a:xfrm>
            <a:off x="914401" y="1707329"/>
            <a:ext cx="10361084" cy="4387086"/>
          </a:xfrm>
        </p:spPr>
        <p:txBody>
          <a:bodyPr/>
          <a:lstStyle/>
          <a:p>
            <a:pPr>
              <a:buFont typeface="Arial" panose="020B0604020202020204" pitchFamily="34" charset="0"/>
              <a:buChar char="•"/>
            </a:pPr>
            <a:r>
              <a:rPr lang="en-US" sz="1600" dirty="0">
                <a:solidFill>
                  <a:srgbClr val="FF0000"/>
                </a:solidFill>
              </a:rPr>
              <a:t>We assume each AP of an AP MLD has its own TSF counter independent from the other APs</a:t>
            </a:r>
          </a:p>
          <a:p>
            <a:pPr>
              <a:buFont typeface="Arial" panose="020B0604020202020204" pitchFamily="34" charset="0"/>
              <a:buChar char="•"/>
            </a:pPr>
            <a:r>
              <a:rPr lang="en-US" sz="1600" dirty="0"/>
              <a:t>Likewise, a non-AP STA MLD also maintains multiple TSF counters for multiple enabled links</a:t>
            </a:r>
          </a:p>
          <a:p>
            <a:pPr>
              <a:buFont typeface="Arial" panose="020B0604020202020204" pitchFamily="34" charset="0"/>
              <a:buChar char="•"/>
            </a:pPr>
            <a:r>
              <a:rPr lang="en-US" sz="1600" dirty="0"/>
              <a:t>Each TSF counter of an non-AP STA is updated by receiving a beacon on each link</a:t>
            </a:r>
          </a:p>
          <a:p>
            <a:pPr>
              <a:buFont typeface="Arial" panose="020B0604020202020204" pitchFamily="34" charset="0"/>
              <a:buChar char="•"/>
            </a:pPr>
            <a:r>
              <a:rPr lang="en-US" sz="1600" dirty="0"/>
              <a:t>Non-AP MLD calculates difference by comparing two TSF timers = t – t’ = delta(TSF) &gt; 0</a:t>
            </a:r>
          </a:p>
          <a:p>
            <a:pPr>
              <a:buFont typeface="Arial" panose="020B0604020202020204" pitchFamily="34" charset="0"/>
              <a:buChar char="•"/>
            </a:pPr>
            <a:r>
              <a:rPr lang="en-US" sz="1600" dirty="0"/>
              <a:t>The other link’s TWT can be calculated as follows: TWT2’ = TWT1 + offset - delta(TSF)</a:t>
            </a:r>
          </a:p>
          <a:p>
            <a:pPr>
              <a:buFont typeface="Arial" panose="020B0604020202020204" pitchFamily="34" charset="0"/>
              <a:buChar char="•"/>
            </a:pPr>
            <a:r>
              <a:rPr lang="en-US" sz="1600" dirty="0"/>
              <a:t>For multi-link TWT setup, both TWT1 and TWT2’ are included in a setup frame</a:t>
            </a:r>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Minyoung Park,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cxnSp>
        <p:nvCxnSpPr>
          <p:cNvPr id="12" name="Straight Connector 11"/>
          <p:cNvCxnSpPr/>
          <p:nvPr/>
        </p:nvCxnSpPr>
        <p:spPr bwMode="auto">
          <a:xfrm>
            <a:off x="3439146" y="4495978"/>
            <a:ext cx="5077108" cy="0"/>
          </a:xfrm>
          <a:prstGeom prst="line">
            <a:avLst/>
          </a:prstGeom>
          <a:solidFill>
            <a:srgbClr val="00CC99"/>
          </a:solidFill>
          <a:ln w="12700" cap="flat" cmpd="sng" algn="ctr">
            <a:solidFill>
              <a:srgbClr val="000000"/>
            </a:solidFill>
            <a:prstDash val="solid"/>
            <a:round/>
            <a:headEnd type="none" w="sm" len="sm"/>
            <a:tailEnd type="triangle" w="med" len="med"/>
          </a:ln>
          <a:effectLst/>
        </p:spPr>
      </p:cxnSp>
      <p:sp>
        <p:nvSpPr>
          <p:cNvPr id="13" name="TextBox 12"/>
          <p:cNvSpPr txBox="1"/>
          <p:nvPr/>
        </p:nvSpPr>
        <p:spPr>
          <a:xfrm>
            <a:off x="2809094" y="4368202"/>
            <a:ext cx="647318"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1</a:t>
            </a:r>
          </a:p>
        </p:txBody>
      </p:sp>
      <p:sp>
        <p:nvSpPr>
          <p:cNvPr id="16" name="TextBox 15"/>
          <p:cNvSpPr txBox="1"/>
          <p:nvPr/>
        </p:nvSpPr>
        <p:spPr>
          <a:xfrm>
            <a:off x="8346334" y="4397002"/>
            <a:ext cx="571334" cy="215444"/>
          </a:xfrm>
          <a:prstGeom prst="rect">
            <a:avLst/>
          </a:prstGeom>
          <a:noFill/>
        </p:spPr>
        <p:txBody>
          <a:bodyPr wrap="square" rtlCol="0">
            <a:spAutoFit/>
          </a:bodyPr>
          <a:lstStyle/>
          <a:p>
            <a:pPr algn="ct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a:t>
            </a:r>
          </a:p>
        </p:txBody>
      </p:sp>
      <p:sp>
        <p:nvSpPr>
          <p:cNvPr id="28" name="Rectangle 27"/>
          <p:cNvSpPr/>
          <p:nvPr/>
        </p:nvSpPr>
        <p:spPr bwMode="auto">
          <a:xfrm>
            <a:off x="1523817" y="4317356"/>
            <a:ext cx="1129079" cy="697307"/>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1</a:t>
            </a:r>
          </a:p>
          <a:p>
            <a:pPr marL="0" marR="0" lvl="0" indent="0" algn="ctr" defTabSz="914400" eaLnBrk="0" fontAlgn="base" latinLnBrk="0" hangingPunct="0">
              <a:lnSpc>
                <a:spcPct val="100000"/>
              </a:lnSpc>
              <a:spcBef>
                <a:spcPct val="0"/>
              </a:spcBef>
              <a:spcAft>
                <a:spcPct val="0"/>
              </a:spcAft>
              <a:buClrTx/>
              <a:buSzTx/>
              <a:buFontTx/>
              <a:buNone/>
              <a:tabLst/>
              <a:defRPr/>
            </a:pPr>
            <a:endParaRPr lang="en-US" sz="1000" kern="0" dirty="0">
              <a:solidFill>
                <a:srgbClr val="000000"/>
              </a:solidFill>
              <a:latin typeface="Arial" panose="020B0604020202020204" pitchFamily="34" charset="0"/>
              <a:cs typeface="Arial" panose="020B0604020202020204" pitchFamily="34"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2" name="Rectangle 31"/>
          <p:cNvSpPr/>
          <p:nvPr/>
        </p:nvSpPr>
        <p:spPr bwMode="auto">
          <a:xfrm>
            <a:off x="9036047" y="4334146"/>
            <a:ext cx="1210265" cy="607001"/>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STA 1</a:t>
            </a:r>
          </a:p>
        </p:txBody>
      </p:sp>
      <p:sp>
        <p:nvSpPr>
          <p:cNvPr id="39" name="TextBox 38"/>
          <p:cNvSpPr txBox="1"/>
          <p:nvPr/>
        </p:nvSpPr>
        <p:spPr>
          <a:xfrm>
            <a:off x="3362035" y="4528937"/>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STA1</a:t>
            </a:r>
          </a:p>
        </p:txBody>
      </p:sp>
      <p:sp>
        <p:nvSpPr>
          <p:cNvPr id="40" name="TextBox 39"/>
          <p:cNvSpPr txBox="1"/>
          <p:nvPr/>
        </p:nvSpPr>
        <p:spPr>
          <a:xfrm>
            <a:off x="3393923" y="4277151"/>
            <a:ext cx="477341"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AP1</a:t>
            </a:r>
          </a:p>
        </p:txBody>
      </p:sp>
      <p:cxnSp>
        <p:nvCxnSpPr>
          <p:cNvPr id="55" name="Straight Connector 54"/>
          <p:cNvCxnSpPr/>
          <p:nvPr/>
        </p:nvCxnSpPr>
        <p:spPr bwMode="auto">
          <a:xfrm>
            <a:off x="3439146" y="5839543"/>
            <a:ext cx="5077108" cy="0"/>
          </a:xfrm>
          <a:prstGeom prst="line">
            <a:avLst/>
          </a:prstGeom>
          <a:solidFill>
            <a:srgbClr val="00CC99"/>
          </a:solidFill>
          <a:ln w="12700" cap="flat" cmpd="sng" algn="ctr">
            <a:solidFill>
              <a:srgbClr val="000000"/>
            </a:solidFill>
            <a:prstDash val="solid"/>
            <a:round/>
            <a:headEnd type="none" w="sm" len="sm"/>
            <a:tailEnd type="triangle" w="med" len="med"/>
          </a:ln>
          <a:effectLst/>
        </p:spPr>
      </p:cxnSp>
      <p:sp>
        <p:nvSpPr>
          <p:cNvPr id="56" name="TextBox 55"/>
          <p:cNvSpPr txBox="1"/>
          <p:nvPr/>
        </p:nvSpPr>
        <p:spPr>
          <a:xfrm>
            <a:off x="2809094" y="5711767"/>
            <a:ext cx="647318"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2</a:t>
            </a:r>
          </a:p>
        </p:txBody>
      </p:sp>
      <p:sp>
        <p:nvSpPr>
          <p:cNvPr id="57" name="TextBox 56"/>
          <p:cNvSpPr txBox="1"/>
          <p:nvPr/>
        </p:nvSpPr>
        <p:spPr>
          <a:xfrm>
            <a:off x="8346334" y="5740567"/>
            <a:ext cx="571334" cy="215444"/>
          </a:xfrm>
          <a:prstGeom prst="rect">
            <a:avLst/>
          </a:prstGeom>
          <a:noFill/>
        </p:spPr>
        <p:txBody>
          <a:bodyPr wrap="square" rtlCol="0">
            <a:spAutoFit/>
          </a:bodyPr>
          <a:lstStyle/>
          <a:p>
            <a:pPr algn="ct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a:t>
            </a:r>
          </a:p>
        </p:txBody>
      </p:sp>
      <p:sp>
        <p:nvSpPr>
          <p:cNvPr id="59" name="Rectangle 58"/>
          <p:cNvSpPr/>
          <p:nvPr/>
        </p:nvSpPr>
        <p:spPr bwMode="auto">
          <a:xfrm>
            <a:off x="1523817" y="5332701"/>
            <a:ext cx="1129079" cy="702956"/>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2</a:t>
            </a:r>
          </a:p>
          <a:p>
            <a:pPr marL="0" marR="0" lvl="0" indent="0" algn="ctr" defTabSz="914400" eaLnBrk="0" fontAlgn="base" latinLnBrk="0" hangingPunct="0">
              <a:lnSpc>
                <a:spcPct val="100000"/>
              </a:lnSpc>
              <a:spcBef>
                <a:spcPct val="0"/>
              </a:spcBef>
              <a:spcAft>
                <a:spcPct val="0"/>
              </a:spcAft>
              <a:buClrTx/>
              <a:buSzTx/>
              <a:buFontTx/>
              <a:buNone/>
              <a:tabLst/>
              <a:defRPr/>
            </a:pPr>
            <a:endParaRPr lang="en-US" sz="1000" kern="0" dirty="0">
              <a:solidFill>
                <a:srgbClr val="000000"/>
              </a:solidFill>
              <a:latin typeface="Arial" panose="020B0604020202020204" pitchFamily="34" charset="0"/>
              <a:cs typeface="Arial" panose="020B0604020202020204" pitchFamily="34"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61" name="Rectangle 60"/>
          <p:cNvSpPr/>
          <p:nvPr/>
        </p:nvSpPr>
        <p:spPr bwMode="auto">
          <a:xfrm>
            <a:off x="9036047" y="5332701"/>
            <a:ext cx="1210265" cy="719746"/>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STA 2</a:t>
            </a:r>
          </a:p>
        </p:txBody>
      </p:sp>
      <p:sp>
        <p:nvSpPr>
          <p:cNvPr id="65" name="TextBox 64"/>
          <p:cNvSpPr txBox="1"/>
          <p:nvPr/>
        </p:nvSpPr>
        <p:spPr>
          <a:xfrm>
            <a:off x="3368375" y="5844091"/>
            <a:ext cx="545030"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STA2</a:t>
            </a:r>
          </a:p>
        </p:txBody>
      </p:sp>
      <p:sp>
        <p:nvSpPr>
          <p:cNvPr id="66" name="TextBox 65"/>
          <p:cNvSpPr txBox="1"/>
          <p:nvPr/>
        </p:nvSpPr>
        <p:spPr>
          <a:xfrm>
            <a:off x="3393923" y="5598375"/>
            <a:ext cx="533873"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AP2</a:t>
            </a:r>
          </a:p>
        </p:txBody>
      </p:sp>
      <p:cxnSp>
        <p:nvCxnSpPr>
          <p:cNvPr id="77" name="Straight Connector 76"/>
          <p:cNvCxnSpPr>
            <a:cxnSpLocks/>
          </p:cNvCxnSpPr>
          <p:nvPr/>
        </p:nvCxnSpPr>
        <p:spPr>
          <a:xfrm>
            <a:off x="4876800" y="3759502"/>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9" name="Rectangle 78"/>
          <p:cNvSpPr/>
          <p:nvPr/>
        </p:nvSpPr>
        <p:spPr bwMode="auto">
          <a:xfrm>
            <a:off x="1380213" y="4180464"/>
            <a:ext cx="1425083" cy="201266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lang="en-US" sz="1000" kern="0" dirty="0">
                <a:solidFill>
                  <a:srgbClr val="000000"/>
                </a:solidFill>
                <a:latin typeface="Arial" panose="020B0604020202020204" pitchFamily="34" charset="0"/>
                <a:cs typeface="Arial" panose="020B0604020202020204" pitchFamily="34" charset="0"/>
              </a:rPr>
              <a:t>AP MLD</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80" name="Rectangle 79"/>
          <p:cNvSpPr/>
          <p:nvPr/>
        </p:nvSpPr>
        <p:spPr bwMode="auto">
          <a:xfrm>
            <a:off x="8933019" y="4151971"/>
            <a:ext cx="1459091" cy="201266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lang="en-US" sz="1000" kern="0" dirty="0">
                <a:solidFill>
                  <a:srgbClr val="000000"/>
                </a:solidFill>
                <a:latin typeface="Arial" panose="020B0604020202020204" pitchFamily="34" charset="0"/>
                <a:cs typeface="Arial" panose="020B0604020202020204" pitchFamily="34" charset="0"/>
              </a:rPr>
              <a:t>Non-AP MLD</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102" name="Rectangle 101">
            <a:extLst>
              <a:ext uri="{FF2B5EF4-FFF2-40B4-BE49-F238E27FC236}">
                <a16:creationId xmlns:a16="http://schemas.microsoft.com/office/drawing/2014/main" id="{EFBC5A34-9111-4A8E-BE51-C257C64DF890}"/>
              </a:ext>
            </a:extLst>
          </p:cNvPr>
          <p:cNvSpPr/>
          <p:nvPr/>
        </p:nvSpPr>
        <p:spPr bwMode="auto">
          <a:xfrm>
            <a:off x="1593191" y="4560882"/>
            <a:ext cx="979094" cy="380265"/>
          </a:xfrm>
          <a:prstGeom prst="rect">
            <a:avLst/>
          </a:prstGeom>
          <a:solidFill>
            <a:srgbClr val="00B0F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TSF counter1 = t</a:t>
            </a:r>
          </a:p>
        </p:txBody>
      </p:sp>
      <p:sp>
        <p:nvSpPr>
          <p:cNvPr id="103" name="Rectangle 102">
            <a:extLst>
              <a:ext uri="{FF2B5EF4-FFF2-40B4-BE49-F238E27FC236}">
                <a16:creationId xmlns:a16="http://schemas.microsoft.com/office/drawing/2014/main" id="{AA1E3173-EB4D-431C-AB64-ED81E5B5A0F4}"/>
              </a:ext>
            </a:extLst>
          </p:cNvPr>
          <p:cNvSpPr/>
          <p:nvPr/>
        </p:nvSpPr>
        <p:spPr bwMode="auto">
          <a:xfrm>
            <a:off x="1593191" y="5599222"/>
            <a:ext cx="977820" cy="380265"/>
          </a:xfrm>
          <a:prstGeom prst="rect">
            <a:avLst/>
          </a:prstGeom>
          <a:solidFill>
            <a:srgbClr val="00B0F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TSF counter2 =t’</a:t>
            </a:r>
          </a:p>
        </p:txBody>
      </p:sp>
      <p:sp>
        <p:nvSpPr>
          <p:cNvPr id="118" name="Rectangle 117">
            <a:extLst>
              <a:ext uri="{FF2B5EF4-FFF2-40B4-BE49-F238E27FC236}">
                <a16:creationId xmlns:a16="http://schemas.microsoft.com/office/drawing/2014/main" id="{CAB45952-4706-418A-816C-DCA19C20B761}"/>
              </a:ext>
            </a:extLst>
          </p:cNvPr>
          <p:cNvSpPr/>
          <p:nvPr/>
        </p:nvSpPr>
        <p:spPr bwMode="auto">
          <a:xfrm>
            <a:off x="9119488" y="4534771"/>
            <a:ext cx="1020961" cy="380265"/>
          </a:xfrm>
          <a:prstGeom prst="rect">
            <a:avLst/>
          </a:prstGeom>
          <a:solidFill>
            <a:srgbClr val="00B0F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TSF counter 1 = t</a:t>
            </a:r>
          </a:p>
        </p:txBody>
      </p:sp>
      <p:sp>
        <p:nvSpPr>
          <p:cNvPr id="119" name="Rectangle 118">
            <a:extLst>
              <a:ext uri="{FF2B5EF4-FFF2-40B4-BE49-F238E27FC236}">
                <a16:creationId xmlns:a16="http://schemas.microsoft.com/office/drawing/2014/main" id="{AFB93095-01F7-4025-A302-B59000F90728}"/>
              </a:ext>
            </a:extLst>
          </p:cNvPr>
          <p:cNvSpPr/>
          <p:nvPr/>
        </p:nvSpPr>
        <p:spPr bwMode="auto">
          <a:xfrm>
            <a:off x="9119104" y="5618646"/>
            <a:ext cx="1039043" cy="380265"/>
          </a:xfrm>
          <a:prstGeom prst="rect">
            <a:avLst/>
          </a:prstGeom>
          <a:solidFill>
            <a:srgbClr val="00B0F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TSF counter 2</a:t>
            </a:r>
          </a:p>
          <a:p>
            <a:pPr marL="0" marR="0" lvl="0" indent="0" algn="ctr" defTabSz="914400" eaLnBrk="0" fontAlgn="base" latinLnBrk="0" hangingPunct="0">
              <a:lnSpc>
                <a:spcPct val="100000"/>
              </a:lnSpc>
              <a:spcBef>
                <a:spcPct val="0"/>
              </a:spcBef>
              <a:spcAft>
                <a:spcPct val="0"/>
              </a:spcAft>
              <a:buClrTx/>
              <a:buSzTx/>
              <a:buFontTx/>
              <a:buNone/>
              <a:tabLst/>
              <a:defRPr/>
            </a:pPr>
            <a:r>
              <a:rPr lang="en-US" sz="900" kern="0" dirty="0">
                <a:solidFill>
                  <a:srgbClr val="000000"/>
                </a:solidFill>
                <a:latin typeface="Arial" panose="020B0604020202020204" pitchFamily="34" charset="0"/>
                <a:cs typeface="Arial" panose="020B0604020202020204" pitchFamily="34" charset="0"/>
              </a:rPr>
              <a:t>= t’</a:t>
            </a:r>
            <a:endParaRPr kumimoji="0" lang="en-US" sz="9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cxnSp>
        <p:nvCxnSpPr>
          <p:cNvPr id="122" name="Straight Connector 121">
            <a:extLst>
              <a:ext uri="{FF2B5EF4-FFF2-40B4-BE49-F238E27FC236}">
                <a16:creationId xmlns:a16="http://schemas.microsoft.com/office/drawing/2014/main" id="{CA1D61AB-7801-4655-A252-6E9DBD00E3AE}"/>
              </a:ext>
            </a:extLst>
          </p:cNvPr>
          <p:cNvCxnSpPr>
            <a:cxnSpLocks/>
          </p:cNvCxnSpPr>
          <p:nvPr/>
        </p:nvCxnSpPr>
        <p:spPr>
          <a:xfrm>
            <a:off x="3960090" y="3759502"/>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1" name="TextBox 120">
            <a:extLst>
              <a:ext uri="{FF2B5EF4-FFF2-40B4-BE49-F238E27FC236}">
                <a16:creationId xmlns:a16="http://schemas.microsoft.com/office/drawing/2014/main" id="{B995BFDD-E564-4710-961D-A6279EA48191}"/>
              </a:ext>
            </a:extLst>
          </p:cNvPr>
          <p:cNvSpPr txBox="1"/>
          <p:nvPr/>
        </p:nvSpPr>
        <p:spPr>
          <a:xfrm>
            <a:off x="3842944" y="4552849"/>
            <a:ext cx="318051"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t1</a:t>
            </a:r>
          </a:p>
        </p:txBody>
      </p:sp>
      <p:sp>
        <p:nvSpPr>
          <p:cNvPr id="123" name="Rectangle 122">
            <a:extLst>
              <a:ext uri="{FF2B5EF4-FFF2-40B4-BE49-F238E27FC236}">
                <a16:creationId xmlns:a16="http://schemas.microsoft.com/office/drawing/2014/main" id="{01C58334-F183-492C-9007-196BEC3929FA}"/>
              </a:ext>
            </a:extLst>
          </p:cNvPr>
          <p:cNvSpPr/>
          <p:nvPr/>
        </p:nvSpPr>
        <p:spPr bwMode="auto">
          <a:xfrm>
            <a:off x="4785177" y="5559776"/>
            <a:ext cx="246020" cy="271604"/>
          </a:xfrm>
          <a:prstGeom prst="rect">
            <a:avLst/>
          </a:prstGeom>
          <a:solidFill>
            <a:srgbClr val="FFC00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B</a:t>
            </a:r>
          </a:p>
        </p:txBody>
      </p:sp>
      <p:sp>
        <p:nvSpPr>
          <p:cNvPr id="124" name="TextBox 123">
            <a:extLst>
              <a:ext uri="{FF2B5EF4-FFF2-40B4-BE49-F238E27FC236}">
                <a16:creationId xmlns:a16="http://schemas.microsoft.com/office/drawing/2014/main" id="{B361E155-41BF-4622-A04E-084246DCF939}"/>
              </a:ext>
            </a:extLst>
          </p:cNvPr>
          <p:cNvSpPr txBox="1"/>
          <p:nvPr/>
        </p:nvSpPr>
        <p:spPr>
          <a:xfrm>
            <a:off x="4442632" y="5314128"/>
            <a:ext cx="935836"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Timestamp = t2’</a:t>
            </a:r>
          </a:p>
        </p:txBody>
      </p:sp>
      <p:sp>
        <p:nvSpPr>
          <p:cNvPr id="125" name="TextBox 124">
            <a:extLst>
              <a:ext uri="{FF2B5EF4-FFF2-40B4-BE49-F238E27FC236}">
                <a16:creationId xmlns:a16="http://schemas.microsoft.com/office/drawing/2014/main" id="{472B8AC6-8804-457D-9B72-3120119C5843}"/>
              </a:ext>
            </a:extLst>
          </p:cNvPr>
          <p:cNvSpPr txBox="1"/>
          <p:nvPr/>
        </p:nvSpPr>
        <p:spPr>
          <a:xfrm>
            <a:off x="4738071" y="5881368"/>
            <a:ext cx="371462"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t2’</a:t>
            </a:r>
          </a:p>
        </p:txBody>
      </p:sp>
      <p:sp>
        <p:nvSpPr>
          <p:cNvPr id="23" name="Rectangle 22"/>
          <p:cNvSpPr/>
          <p:nvPr/>
        </p:nvSpPr>
        <p:spPr bwMode="auto">
          <a:xfrm>
            <a:off x="3890943" y="4214380"/>
            <a:ext cx="246020" cy="271604"/>
          </a:xfrm>
          <a:prstGeom prst="rect">
            <a:avLst/>
          </a:prstGeom>
          <a:solidFill>
            <a:srgbClr val="FFC00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B</a:t>
            </a:r>
          </a:p>
        </p:txBody>
      </p:sp>
      <p:sp>
        <p:nvSpPr>
          <p:cNvPr id="120" name="TextBox 119">
            <a:extLst>
              <a:ext uri="{FF2B5EF4-FFF2-40B4-BE49-F238E27FC236}">
                <a16:creationId xmlns:a16="http://schemas.microsoft.com/office/drawing/2014/main" id="{1F740C8C-BBCA-4DA5-B63E-0EBDC227328C}"/>
              </a:ext>
            </a:extLst>
          </p:cNvPr>
          <p:cNvSpPr txBox="1"/>
          <p:nvPr/>
        </p:nvSpPr>
        <p:spPr>
          <a:xfrm>
            <a:off x="3521101" y="3848550"/>
            <a:ext cx="985232" cy="33855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Beacon (Timestamp = t1)</a:t>
            </a:r>
          </a:p>
        </p:txBody>
      </p:sp>
      <p:sp>
        <p:nvSpPr>
          <p:cNvPr id="126" name="Rectangle 125">
            <a:extLst>
              <a:ext uri="{FF2B5EF4-FFF2-40B4-BE49-F238E27FC236}">
                <a16:creationId xmlns:a16="http://schemas.microsoft.com/office/drawing/2014/main" id="{65C40BD1-ACEB-41D1-8162-33D8C4DEFE4D}"/>
              </a:ext>
            </a:extLst>
          </p:cNvPr>
          <p:cNvSpPr/>
          <p:nvPr/>
        </p:nvSpPr>
        <p:spPr bwMode="auto">
          <a:xfrm>
            <a:off x="5835951" y="4224374"/>
            <a:ext cx="871165" cy="271604"/>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TWT1</a:t>
            </a:r>
          </a:p>
        </p:txBody>
      </p:sp>
      <p:sp>
        <p:nvSpPr>
          <p:cNvPr id="127" name="Rectangle 126">
            <a:extLst>
              <a:ext uri="{FF2B5EF4-FFF2-40B4-BE49-F238E27FC236}">
                <a16:creationId xmlns:a16="http://schemas.microsoft.com/office/drawing/2014/main" id="{FB07E9C8-D292-46BF-96C9-7FA7E5351B90}"/>
              </a:ext>
            </a:extLst>
          </p:cNvPr>
          <p:cNvSpPr/>
          <p:nvPr/>
        </p:nvSpPr>
        <p:spPr bwMode="auto">
          <a:xfrm>
            <a:off x="7017689" y="5556772"/>
            <a:ext cx="871165" cy="271604"/>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TWT2</a:t>
            </a:r>
          </a:p>
        </p:txBody>
      </p:sp>
      <p:cxnSp>
        <p:nvCxnSpPr>
          <p:cNvPr id="130" name="Straight Connector 129">
            <a:extLst>
              <a:ext uri="{FF2B5EF4-FFF2-40B4-BE49-F238E27FC236}">
                <a16:creationId xmlns:a16="http://schemas.microsoft.com/office/drawing/2014/main" id="{CA26B421-2B76-4EED-A2B3-BFFFD82B68E2}"/>
              </a:ext>
            </a:extLst>
          </p:cNvPr>
          <p:cNvCxnSpPr>
            <a:cxnSpLocks/>
          </p:cNvCxnSpPr>
          <p:nvPr/>
        </p:nvCxnSpPr>
        <p:spPr>
          <a:xfrm>
            <a:off x="5835951" y="3787995"/>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8" name="TextBox 127">
            <a:extLst>
              <a:ext uri="{FF2B5EF4-FFF2-40B4-BE49-F238E27FC236}">
                <a16:creationId xmlns:a16="http://schemas.microsoft.com/office/drawing/2014/main" id="{8D7EACF5-8296-4D23-B020-18B8327FDC50}"/>
              </a:ext>
            </a:extLst>
          </p:cNvPr>
          <p:cNvSpPr txBox="1"/>
          <p:nvPr/>
        </p:nvSpPr>
        <p:spPr>
          <a:xfrm>
            <a:off x="5616638" y="4550637"/>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TWT1</a:t>
            </a:r>
          </a:p>
        </p:txBody>
      </p:sp>
      <p:cxnSp>
        <p:nvCxnSpPr>
          <p:cNvPr id="26" name="Straight Arrow Connector 25">
            <a:extLst>
              <a:ext uri="{FF2B5EF4-FFF2-40B4-BE49-F238E27FC236}">
                <a16:creationId xmlns:a16="http://schemas.microsoft.com/office/drawing/2014/main" id="{B2AA718B-A0C4-46ED-BA33-2A7EAEAA3CDD}"/>
              </a:ext>
            </a:extLst>
          </p:cNvPr>
          <p:cNvCxnSpPr>
            <a:cxnSpLocks/>
            <a:endCxn id="127" idx="1"/>
          </p:cNvCxnSpPr>
          <p:nvPr/>
        </p:nvCxnSpPr>
        <p:spPr bwMode="auto">
          <a:xfrm>
            <a:off x="5850985" y="5692574"/>
            <a:ext cx="116670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1" name="TextBox 130">
            <a:extLst>
              <a:ext uri="{FF2B5EF4-FFF2-40B4-BE49-F238E27FC236}">
                <a16:creationId xmlns:a16="http://schemas.microsoft.com/office/drawing/2014/main" id="{5670D1FC-74E0-4F52-82FE-6CC8052583B5}"/>
              </a:ext>
            </a:extLst>
          </p:cNvPr>
          <p:cNvSpPr txBox="1"/>
          <p:nvPr/>
        </p:nvSpPr>
        <p:spPr>
          <a:xfrm>
            <a:off x="6172437" y="5574611"/>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offset</a:t>
            </a:r>
          </a:p>
        </p:txBody>
      </p:sp>
      <p:cxnSp>
        <p:nvCxnSpPr>
          <p:cNvPr id="132" name="Straight Connector 131">
            <a:extLst>
              <a:ext uri="{FF2B5EF4-FFF2-40B4-BE49-F238E27FC236}">
                <a16:creationId xmlns:a16="http://schemas.microsoft.com/office/drawing/2014/main" id="{BAB2ED66-EF30-437D-9800-1B498AC0957E}"/>
              </a:ext>
            </a:extLst>
          </p:cNvPr>
          <p:cNvCxnSpPr>
            <a:cxnSpLocks/>
          </p:cNvCxnSpPr>
          <p:nvPr/>
        </p:nvCxnSpPr>
        <p:spPr>
          <a:xfrm>
            <a:off x="7017689" y="3759502"/>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1D1C393F-3256-4A01-8B53-F04BAFCB9872}"/>
              </a:ext>
            </a:extLst>
          </p:cNvPr>
          <p:cNvSpPr txBox="1"/>
          <p:nvPr/>
        </p:nvSpPr>
        <p:spPr>
          <a:xfrm>
            <a:off x="6815986" y="5956756"/>
            <a:ext cx="196339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b="1" dirty="0">
                <a:solidFill>
                  <a:srgbClr val="000000"/>
                </a:solidFill>
                <a:latin typeface="Arial" panose="020B0604020202020204" pitchFamily="34" charset="0"/>
                <a:cs typeface="Arial" panose="020B0604020202020204" pitchFamily="34" charset="0"/>
              </a:rPr>
              <a:t>TWT2’ = TWT1 + offset - delta(TSF)</a:t>
            </a:r>
          </a:p>
        </p:txBody>
      </p:sp>
      <p:sp>
        <p:nvSpPr>
          <p:cNvPr id="133" name="TextBox 132">
            <a:extLst>
              <a:ext uri="{FF2B5EF4-FFF2-40B4-BE49-F238E27FC236}">
                <a16:creationId xmlns:a16="http://schemas.microsoft.com/office/drawing/2014/main" id="{F4813658-2F30-4613-8A16-6FDF132E8622}"/>
              </a:ext>
            </a:extLst>
          </p:cNvPr>
          <p:cNvSpPr txBox="1"/>
          <p:nvPr/>
        </p:nvSpPr>
        <p:spPr>
          <a:xfrm>
            <a:off x="4748510" y="4544325"/>
            <a:ext cx="366375"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t2</a:t>
            </a:r>
          </a:p>
        </p:txBody>
      </p:sp>
      <p:sp>
        <p:nvSpPr>
          <p:cNvPr id="134" name="TextBox 133">
            <a:extLst>
              <a:ext uri="{FF2B5EF4-FFF2-40B4-BE49-F238E27FC236}">
                <a16:creationId xmlns:a16="http://schemas.microsoft.com/office/drawing/2014/main" id="{A0265E90-4055-423F-B3C3-1CD3BACC45D5}"/>
              </a:ext>
            </a:extLst>
          </p:cNvPr>
          <p:cNvSpPr txBox="1"/>
          <p:nvPr/>
        </p:nvSpPr>
        <p:spPr>
          <a:xfrm>
            <a:off x="8955247" y="6230779"/>
            <a:ext cx="1459091" cy="246221"/>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Delta(TSF) = t - t’ = 10</a:t>
            </a:r>
          </a:p>
        </p:txBody>
      </p:sp>
      <p:sp>
        <p:nvSpPr>
          <p:cNvPr id="135" name="TextBox 134">
            <a:extLst>
              <a:ext uri="{FF2B5EF4-FFF2-40B4-BE49-F238E27FC236}">
                <a16:creationId xmlns:a16="http://schemas.microsoft.com/office/drawing/2014/main" id="{36289C4A-8A3C-4616-93DB-D8B7E8522243}"/>
              </a:ext>
            </a:extLst>
          </p:cNvPr>
          <p:cNvSpPr txBox="1"/>
          <p:nvPr/>
        </p:nvSpPr>
        <p:spPr>
          <a:xfrm>
            <a:off x="6803608" y="4771110"/>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300</a:t>
            </a:r>
          </a:p>
        </p:txBody>
      </p:sp>
      <p:sp>
        <p:nvSpPr>
          <p:cNvPr id="136" name="TextBox 135">
            <a:extLst>
              <a:ext uri="{FF2B5EF4-FFF2-40B4-BE49-F238E27FC236}">
                <a16:creationId xmlns:a16="http://schemas.microsoft.com/office/drawing/2014/main" id="{5123831E-A2EA-4BF3-BE7A-14127C9FFF81}"/>
              </a:ext>
            </a:extLst>
          </p:cNvPr>
          <p:cNvSpPr txBox="1"/>
          <p:nvPr/>
        </p:nvSpPr>
        <p:spPr>
          <a:xfrm>
            <a:off x="6815986" y="6111658"/>
            <a:ext cx="502868"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290</a:t>
            </a:r>
          </a:p>
        </p:txBody>
      </p:sp>
      <p:sp>
        <p:nvSpPr>
          <p:cNvPr id="137" name="TextBox 136">
            <a:extLst>
              <a:ext uri="{FF2B5EF4-FFF2-40B4-BE49-F238E27FC236}">
                <a16:creationId xmlns:a16="http://schemas.microsoft.com/office/drawing/2014/main" id="{835605B0-1A87-4AFD-B43C-8EEFEE4404EC}"/>
              </a:ext>
            </a:extLst>
          </p:cNvPr>
          <p:cNvSpPr txBox="1"/>
          <p:nvPr/>
        </p:nvSpPr>
        <p:spPr>
          <a:xfrm>
            <a:off x="5668797" y="4771110"/>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100</a:t>
            </a:r>
          </a:p>
        </p:txBody>
      </p:sp>
      <p:sp>
        <p:nvSpPr>
          <p:cNvPr id="138" name="TextBox 137">
            <a:extLst>
              <a:ext uri="{FF2B5EF4-FFF2-40B4-BE49-F238E27FC236}">
                <a16:creationId xmlns:a16="http://schemas.microsoft.com/office/drawing/2014/main" id="{BC3C55F9-6273-4D3C-AA49-171783AAC7B5}"/>
              </a:ext>
            </a:extLst>
          </p:cNvPr>
          <p:cNvSpPr txBox="1"/>
          <p:nvPr/>
        </p:nvSpPr>
        <p:spPr>
          <a:xfrm>
            <a:off x="5659036" y="6111658"/>
            <a:ext cx="502868"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90</a:t>
            </a:r>
          </a:p>
        </p:txBody>
      </p:sp>
      <p:sp>
        <p:nvSpPr>
          <p:cNvPr id="139" name="TextBox 138">
            <a:extLst>
              <a:ext uri="{FF2B5EF4-FFF2-40B4-BE49-F238E27FC236}">
                <a16:creationId xmlns:a16="http://schemas.microsoft.com/office/drawing/2014/main" id="{3FE14E30-66F0-47D7-8276-EB7C72DEA179}"/>
              </a:ext>
            </a:extLst>
          </p:cNvPr>
          <p:cNvSpPr txBox="1"/>
          <p:nvPr/>
        </p:nvSpPr>
        <p:spPr>
          <a:xfrm>
            <a:off x="6206415" y="5394708"/>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200</a:t>
            </a:r>
          </a:p>
        </p:txBody>
      </p:sp>
      <p:sp>
        <p:nvSpPr>
          <p:cNvPr id="140" name="TextBox 139">
            <a:extLst>
              <a:ext uri="{FF2B5EF4-FFF2-40B4-BE49-F238E27FC236}">
                <a16:creationId xmlns:a16="http://schemas.microsoft.com/office/drawing/2014/main" id="{28A7180E-21D9-493D-843D-8DBD1C76D4A7}"/>
              </a:ext>
            </a:extLst>
          </p:cNvPr>
          <p:cNvSpPr txBox="1"/>
          <p:nvPr/>
        </p:nvSpPr>
        <p:spPr>
          <a:xfrm>
            <a:off x="3802858" y="4771110"/>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10</a:t>
            </a:r>
          </a:p>
        </p:txBody>
      </p:sp>
      <p:sp>
        <p:nvSpPr>
          <p:cNvPr id="141" name="TextBox 140">
            <a:extLst>
              <a:ext uri="{FF2B5EF4-FFF2-40B4-BE49-F238E27FC236}">
                <a16:creationId xmlns:a16="http://schemas.microsoft.com/office/drawing/2014/main" id="{7AA0E9CD-A358-46C6-9519-CBEFAA20888E}"/>
              </a:ext>
            </a:extLst>
          </p:cNvPr>
          <p:cNvSpPr txBox="1"/>
          <p:nvPr/>
        </p:nvSpPr>
        <p:spPr>
          <a:xfrm>
            <a:off x="3835990" y="6111658"/>
            <a:ext cx="299961"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0</a:t>
            </a:r>
          </a:p>
        </p:txBody>
      </p:sp>
      <p:sp>
        <p:nvSpPr>
          <p:cNvPr id="142" name="TextBox 141">
            <a:extLst>
              <a:ext uri="{FF2B5EF4-FFF2-40B4-BE49-F238E27FC236}">
                <a16:creationId xmlns:a16="http://schemas.microsoft.com/office/drawing/2014/main" id="{C8824E63-AB20-45A4-AFB0-9607227AE0B4}"/>
              </a:ext>
            </a:extLst>
          </p:cNvPr>
          <p:cNvSpPr txBox="1"/>
          <p:nvPr/>
        </p:nvSpPr>
        <p:spPr>
          <a:xfrm>
            <a:off x="4718498" y="4771110"/>
            <a:ext cx="349699"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50</a:t>
            </a:r>
          </a:p>
        </p:txBody>
      </p:sp>
      <p:sp>
        <p:nvSpPr>
          <p:cNvPr id="143" name="TextBox 142">
            <a:extLst>
              <a:ext uri="{FF2B5EF4-FFF2-40B4-BE49-F238E27FC236}">
                <a16:creationId xmlns:a16="http://schemas.microsoft.com/office/drawing/2014/main" id="{035E0159-3309-428A-BECC-B7D0F4007FC8}"/>
              </a:ext>
            </a:extLst>
          </p:cNvPr>
          <p:cNvSpPr txBox="1"/>
          <p:nvPr/>
        </p:nvSpPr>
        <p:spPr>
          <a:xfrm>
            <a:off x="4725464" y="6111658"/>
            <a:ext cx="325872"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40</a:t>
            </a:r>
          </a:p>
        </p:txBody>
      </p:sp>
    </p:spTree>
    <p:extLst>
      <p:ext uri="{BB962C8B-B14F-4D97-AF65-F5344CB8AC3E}">
        <p14:creationId xmlns:p14="http://schemas.microsoft.com/office/powerpoint/2010/main" val="3337686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76893"/>
          </a:xfrm>
        </p:spPr>
        <p:txBody>
          <a:bodyPr/>
          <a:lstStyle/>
          <a:p>
            <a:r>
              <a:rPr lang="en-US" dirty="0"/>
              <a:t>Discussion on clock drift for Case 1</a:t>
            </a:r>
          </a:p>
        </p:txBody>
      </p:sp>
      <p:sp>
        <p:nvSpPr>
          <p:cNvPr id="3" name="Content Placeholder 2"/>
          <p:cNvSpPr>
            <a:spLocks noGrp="1"/>
          </p:cNvSpPr>
          <p:nvPr>
            <p:ph idx="1"/>
          </p:nvPr>
        </p:nvSpPr>
        <p:spPr>
          <a:xfrm>
            <a:off x="914401" y="1519564"/>
            <a:ext cx="10361084" cy="4574851"/>
          </a:xfrm>
        </p:spPr>
        <p:txBody>
          <a:bodyPr/>
          <a:lstStyle/>
          <a:p>
            <a:pPr>
              <a:buFont typeface="Arial" panose="020B0604020202020204" pitchFamily="34" charset="0"/>
              <a:buChar char="•"/>
            </a:pPr>
            <a:r>
              <a:rPr lang="en-US" sz="1600" dirty="0"/>
              <a:t>Assuming each AP of an AP MLD has independent clock and the APs don’t adjust their clock with each other, each clock will drift and one TSF counter will run faster than the other</a:t>
            </a:r>
          </a:p>
          <a:p>
            <a:pPr>
              <a:buFont typeface="Arial" panose="020B0604020202020204" pitchFamily="34" charset="0"/>
              <a:buChar char="•"/>
            </a:pPr>
            <a:r>
              <a:rPr lang="en-US" sz="1600" dirty="0"/>
              <a:t>This will result in increased or decreased offset between TWT SPs in different links</a:t>
            </a:r>
          </a:p>
          <a:p>
            <a:pPr>
              <a:buFont typeface="Arial" panose="020B0604020202020204" pitchFamily="34" charset="0"/>
              <a:buChar char="•"/>
            </a:pPr>
            <a:r>
              <a:rPr lang="en-US" sz="1600" dirty="0"/>
              <a:t>One way to address this is to track the changes of difference between the TSF counters in a non-AP MLD and report to AP MLD so that AP MLD can adjust the clock</a:t>
            </a:r>
          </a:p>
          <a:p>
            <a:pPr lvl="1">
              <a:buFont typeface="Arial" panose="020B0604020202020204" pitchFamily="34" charset="0"/>
              <a:buChar char="•"/>
            </a:pPr>
            <a:r>
              <a:rPr lang="en-US" sz="1200" dirty="0"/>
              <a:t>Non-AP STA reports delta(TSF) to AP periodically</a:t>
            </a:r>
          </a:p>
          <a:p>
            <a:pPr>
              <a:buFont typeface="Arial" panose="020B0604020202020204" pitchFamily="34" charset="0"/>
              <a:buChar char="•"/>
            </a:pPr>
            <a:r>
              <a:rPr lang="en-US" sz="1600" dirty="0"/>
              <a:t>Otherwise, the two independent clocks will just drift without any correction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Minyoung Park,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cxnSp>
        <p:nvCxnSpPr>
          <p:cNvPr id="12" name="Straight Connector 11"/>
          <p:cNvCxnSpPr/>
          <p:nvPr/>
        </p:nvCxnSpPr>
        <p:spPr bwMode="auto">
          <a:xfrm>
            <a:off x="3439146" y="4495978"/>
            <a:ext cx="5077108" cy="0"/>
          </a:xfrm>
          <a:prstGeom prst="line">
            <a:avLst/>
          </a:prstGeom>
          <a:solidFill>
            <a:srgbClr val="00CC99"/>
          </a:solidFill>
          <a:ln w="12700" cap="flat" cmpd="sng" algn="ctr">
            <a:solidFill>
              <a:srgbClr val="000000"/>
            </a:solidFill>
            <a:prstDash val="solid"/>
            <a:round/>
            <a:headEnd type="none" w="sm" len="sm"/>
            <a:tailEnd type="triangle" w="med" len="med"/>
          </a:ln>
          <a:effectLst/>
        </p:spPr>
      </p:cxnSp>
      <p:sp>
        <p:nvSpPr>
          <p:cNvPr id="13" name="TextBox 12"/>
          <p:cNvSpPr txBox="1"/>
          <p:nvPr/>
        </p:nvSpPr>
        <p:spPr>
          <a:xfrm>
            <a:off x="2809094" y="4368202"/>
            <a:ext cx="647318"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1</a:t>
            </a:r>
          </a:p>
        </p:txBody>
      </p:sp>
      <p:sp>
        <p:nvSpPr>
          <p:cNvPr id="16" name="TextBox 15"/>
          <p:cNvSpPr txBox="1"/>
          <p:nvPr/>
        </p:nvSpPr>
        <p:spPr>
          <a:xfrm>
            <a:off x="8346334" y="4397002"/>
            <a:ext cx="571334" cy="215444"/>
          </a:xfrm>
          <a:prstGeom prst="rect">
            <a:avLst/>
          </a:prstGeom>
          <a:noFill/>
        </p:spPr>
        <p:txBody>
          <a:bodyPr wrap="square" rtlCol="0">
            <a:spAutoFit/>
          </a:bodyPr>
          <a:lstStyle/>
          <a:p>
            <a:pPr algn="ct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a:t>
            </a:r>
          </a:p>
        </p:txBody>
      </p:sp>
      <p:sp>
        <p:nvSpPr>
          <p:cNvPr id="28" name="Rectangle 27"/>
          <p:cNvSpPr/>
          <p:nvPr/>
        </p:nvSpPr>
        <p:spPr bwMode="auto">
          <a:xfrm>
            <a:off x="1523817" y="4317356"/>
            <a:ext cx="1129079" cy="697307"/>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1</a:t>
            </a:r>
          </a:p>
          <a:p>
            <a:pPr marL="0" marR="0" lvl="0" indent="0" algn="ctr" defTabSz="914400" eaLnBrk="0" fontAlgn="base" latinLnBrk="0" hangingPunct="0">
              <a:lnSpc>
                <a:spcPct val="100000"/>
              </a:lnSpc>
              <a:spcBef>
                <a:spcPct val="0"/>
              </a:spcBef>
              <a:spcAft>
                <a:spcPct val="0"/>
              </a:spcAft>
              <a:buClrTx/>
              <a:buSzTx/>
              <a:buFontTx/>
              <a:buNone/>
              <a:tabLst/>
              <a:defRPr/>
            </a:pPr>
            <a:endParaRPr lang="en-US" sz="1000" kern="0" dirty="0">
              <a:solidFill>
                <a:srgbClr val="000000"/>
              </a:solidFill>
              <a:latin typeface="Arial" panose="020B0604020202020204" pitchFamily="34" charset="0"/>
              <a:cs typeface="Arial" panose="020B0604020202020204" pitchFamily="34"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2" name="Rectangle 31"/>
          <p:cNvSpPr/>
          <p:nvPr/>
        </p:nvSpPr>
        <p:spPr bwMode="auto">
          <a:xfrm>
            <a:off x="9036047" y="4334146"/>
            <a:ext cx="1210265" cy="607001"/>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STA 1</a:t>
            </a:r>
          </a:p>
        </p:txBody>
      </p:sp>
      <p:sp>
        <p:nvSpPr>
          <p:cNvPr id="39" name="TextBox 38"/>
          <p:cNvSpPr txBox="1"/>
          <p:nvPr/>
        </p:nvSpPr>
        <p:spPr>
          <a:xfrm>
            <a:off x="3362035" y="4528937"/>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STA1</a:t>
            </a:r>
          </a:p>
        </p:txBody>
      </p:sp>
      <p:sp>
        <p:nvSpPr>
          <p:cNvPr id="40" name="TextBox 39"/>
          <p:cNvSpPr txBox="1"/>
          <p:nvPr/>
        </p:nvSpPr>
        <p:spPr>
          <a:xfrm>
            <a:off x="3393923" y="4277151"/>
            <a:ext cx="477341"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AP1</a:t>
            </a:r>
          </a:p>
        </p:txBody>
      </p:sp>
      <p:cxnSp>
        <p:nvCxnSpPr>
          <p:cNvPr id="55" name="Straight Connector 54"/>
          <p:cNvCxnSpPr/>
          <p:nvPr/>
        </p:nvCxnSpPr>
        <p:spPr bwMode="auto">
          <a:xfrm>
            <a:off x="3439146" y="5839543"/>
            <a:ext cx="5077108" cy="0"/>
          </a:xfrm>
          <a:prstGeom prst="line">
            <a:avLst/>
          </a:prstGeom>
          <a:solidFill>
            <a:srgbClr val="00CC99"/>
          </a:solidFill>
          <a:ln w="12700" cap="flat" cmpd="sng" algn="ctr">
            <a:solidFill>
              <a:srgbClr val="000000"/>
            </a:solidFill>
            <a:prstDash val="solid"/>
            <a:round/>
            <a:headEnd type="none" w="sm" len="sm"/>
            <a:tailEnd type="triangle" w="med" len="med"/>
          </a:ln>
          <a:effectLst/>
        </p:spPr>
      </p:cxnSp>
      <p:sp>
        <p:nvSpPr>
          <p:cNvPr id="56" name="TextBox 55"/>
          <p:cNvSpPr txBox="1"/>
          <p:nvPr/>
        </p:nvSpPr>
        <p:spPr>
          <a:xfrm>
            <a:off x="2809094" y="5711767"/>
            <a:ext cx="647318"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2</a:t>
            </a:r>
          </a:p>
        </p:txBody>
      </p:sp>
      <p:sp>
        <p:nvSpPr>
          <p:cNvPr id="57" name="TextBox 56"/>
          <p:cNvSpPr txBox="1"/>
          <p:nvPr/>
        </p:nvSpPr>
        <p:spPr>
          <a:xfrm>
            <a:off x="8346334" y="5740567"/>
            <a:ext cx="571334" cy="215444"/>
          </a:xfrm>
          <a:prstGeom prst="rect">
            <a:avLst/>
          </a:prstGeom>
          <a:noFill/>
        </p:spPr>
        <p:txBody>
          <a:bodyPr wrap="square" rtlCol="0">
            <a:spAutoFit/>
          </a:bodyPr>
          <a:lstStyle/>
          <a:p>
            <a:pPr algn="ct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a:t>
            </a:r>
          </a:p>
        </p:txBody>
      </p:sp>
      <p:sp>
        <p:nvSpPr>
          <p:cNvPr id="59" name="Rectangle 58"/>
          <p:cNvSpPr/>
          <p:nvPr/>
        </p:nvSpPr>
        <p:spPr bwMode="auto">
          <a:xfrm>
            <a:off x="1523817" y="5332701"/>
            <a:ext cx="1129079" cy="702956"/>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2</a:t>
            </a:r>
          </a:p>
          <a:p>
            <a:pPr marL="0" marR="0" lvl="0" indent="0" algn="ctr" defTabSz="914400" eaLnBrk="0" fontAlgn="base" latinLnBrk="0" hangingPunct="0">
              <a:lnSpc>
                <a:spcPct val="100000"/>
              </a:lnSpc>
              <a:spcBef>
                <a:spcPct val="0"/>
              </a:spcBef>
              <a:spcAft>
                <a:spcPct val="0"/>
              </a:spcAft>
              <a:buClrTx/>
              <a:buSzTx/>
              <a:buFontTx/>
              <a:buNone/>
              <a:tabLst/>
              <a:defRPr/>
            </a:pPr>
            <a:endParaRPr lang="en-US" sz="1000" kern="0" dirty="0">
              <a:solidFill>
                <a:srgbClr val="000000"/>
              </a:solidFill>
              <a:latin typeface="Arial" panose="020B0604020202020204" pitchFamily="34" charset="0"/>
              <a:cs typeface="Arial" panose="020B0604020202020204" pitchFamily="34"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61" name="Rectangle 60"/>
          <p:cNvSpPr/>
          <p:nvPr/>
        </p:nvSpPr>
        <p:spPr bwMode="auto">
          <a:xfrm>
            <a:off x="9036047" y="5332701"/>
            <a:ext cx="1210265" cy="719746"/>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STA 2</a:t>
            </a:r>
          </a:p>
        </p:txBody>
      </p:sp>
      <p:sp>
        <p:nvSpPr>
          <p:cNvPr id="65" name="TextBox 64"/>
          <p:cNvSpPr txBox="1"/>
          <p:nvPr/>
        </p:nvSpPr>
        <p:spPr>
          <a:xfrm>
            <a:off x="3368375" y="5844091"/>
            <a:ext cx="545030"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STA2</a:t>
            </a:r>
          </a:p>
        </p:txBody>
      </p:sp>
      <p:sp>
        <p:nvSpPr>
          <p:cNvPr id="66" name="TextBox 65"/>
          <p:cNvSpPr txBox="1"/>
          <p:nvPr/>
        </p:nvSpPr>
        <p:spPr>
          <a:xfrm>
            <a:off x="3393923" y="5598375"/>
            <a:ext cx="533873"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AP2</a:t>
            </a:r>
          </a:p>
        </p:txBody>
      </p:sp>
      <p:cxnSp>
        <p:nvCxnSpPr>
          <p:cNvPr id="77" name="Straight Connector 76"/>
          <p:cNvCxnSpPr>
            <a:cxnSpLocks/>
          </p:cNvCxnSpPr>
          <p:nvPr/>
        </p:nvCxnSpPr>
        <p:spPr>
          <a:xfrm>
            <a:off x="4876800" y="3759502"/>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9" name="Rectangle 78"/>
          <p:cNvSpPr/>
          <p:nvPr/>
        </p:nvSpPr>
        <p:spPr bwMode="auto">
          <a:xfrm>
            <a:off x="1380213" y="4180464"/>
            <a:ext cx="1425083" cy="201266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lang="en-US" sz="1000" kern="0" dirty="0">
                <a:solidFill>
                  <a:srgbClr val="000000"/>
                </a:solidFill>
                <a:latin typeface="Arial" panose="020B0604020202020204" pitchFamily="34" charset="0"/>
                <a:cs typeface="Arial" panose="020B0604020202020204" pitchFamily="34" charset="0"/>
              </a:rPr>
              <a:t>AP MLD</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80" name="Rectangle 79"/>
          <p:cNvSpPr/>
          <p:nvPr/>
        </p:nvSpPr>
        <p:spPr bwMode="auto">
          <a:xfrm>
            <a:off x="8933019" y="4151971"/>
            <a:ext cx="1459091" cy="201266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lang="en-US" sz="1000" kern="0" dirty="0">
                <a:solidFill>
                  <a:srgbClr val="000000"/>
                </a:solidFill>
                <a:latin typeface="Arial" panose="020B0604020202020204" pitchFamily="34" charset="0"/>
                <a:cs typeface="Arial" panose="020B0604020202020204" pitchFamily="34" charset="0"/>
              </a:rPr>
              <a:t>Non-AP MLD</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102" name="Rectangle 101">
            <a:extLst>
              <a:ext uri="{FF2B5EF4-FFF2-40B4-BE49-F238E27FC236}">
                <a16:creationId xmlns:a16="http://schemas.microsoft.com/office/drawing/2014/main" id="{EFBC5A34-9111-4A8E-BE51-C257C64DF890}"/>
              </a:ext>
            </a:extLst>
          </p:cNvPr>
          <p:cNvSpPr/>
          <p:nvPr/>
        </p:nvSpPr>
        <p:spPr bwMode="auto">
          <a:xfrm>
            <a:off x="1593191" y="4560882"/>
            <a:ext cx="979094" cy="380265"/>
          </a:xfrm>
          <a:prstGeom prst="rect">
            <a:avLst/>
          </a:prstGeom>
          <a:solidFill>
            <a:srgbClr val="00B0F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TSF counter1 = t</a:t>
            </a:r>
          </a:p>
        </p:txBody>
      </p:sp>
      <p:sp>
        <p:nvSpPr>
          <p:cNvPr id="103" name="Rectangle 102">
            <a:extLst>
              <a:ext uri="{FF2B5EF4-FFF2-40B4-BE49-F238E27FC236}">
                <a16:creationId xmlns:a16="http://schemas.microsoft.com/office/drawing/2014/main" id="{AA1E3173-EB4D-431C-AB64-ED81E5B5A0F4}"/>
              </a:ext>
            </a:extLst>
          </p:cNvPr>
          <p:cNvSpPr/>
          <p:nvPr/>
        </p:nvSpPr>
        <p:spPr bwMode="auto">
          <a:xfrm>
            <a:off x="1593191" y="5599222"/>
            <a:ext cx="977820" cy="380265"/>
          </a:xfrm>
          <a:prstGeom prst="rect">
            <a:avLst/>
          </a:prstGeom>
          <a:solidFill>
            <a:srgbClr val="00B0F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TSF counter2 =t’</a:t>
            </a:r>
          </a:p>
        </p:txBody>
      </p:sp>
      <p:sp>
        <p:nvSpPr>
          <p:cNvPr id="118" name="Rectangle 117">
            <a:extLst>
              <a:ext uri="{FF2B5EF4-FFF2-40B4-BE49-F238E27FC236}">
                <a16:creationId xmlns:a16="http://schemas.microsoft.com/office/drawing/2014/main" id="{CAB45952-4706-418A-816C-DCA19C20B761}"/>
              </a:ext>
            </a:extLst>
          </p:cNvPr>
          <p:cNvSpPr/>
          <p:nvPr/>
        </p:nvSpPr>
        <p:spPr bwMode="auto">
          <a:xfrm>
            <a:off x="9119488" y="4534771"/>
            <a:ext cx="1020961" cy="380265"/>
          </a:xfrm>
          <a:prstGeom prst="rect">
            <a:avLst/>
          </a:prstGeom>
          <a:solidFill>
            <a:srgbClr val="00B0F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TSF counter 1 = t</a:t>
            </a:r>
          </a:p>
        </p:txBody>
      </p:sp>
      <p:sp>
        <p:nvSpPr>
          <p:cNvPr id="119" name="Rectangle 118">
            <a:extLst>
              <a:ext uri="{FF2B5EF4-FFF2-40B4-BE49-F238E27FC236}">
                <a16:creationId xmlns:a16="http://schemas.microsoft.com/office/drawing/2014/main" id="{AFB93095-01F7-4025-A302-B59000F90728}"/>
              </a:ext>
            </a:extLst>
          </p:cNvPr>
          <p:cNvSpPr/>
          <p:nvPr/>
        </p:nvSpPr>
        <p:spPr bwMode="auto">
          <a:xfrm>
            <a:off x="9119104" y="5618646"/>
            <a:ext cx="1039043" cy="380265"/>
          </a:xfrm>
          <a:prstGeom prst="rect">
            <a:avLst/>
          </a:prstGeom>
          <a:solidFill>
            <a:srgbClr val="00B0F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TSF counter 2</a:t>
            </a:r>
          </a:p>
          <a:p>
            <a:pPr marL="0" marR="0" lvl="0" indent="0" algn="ctr" defTabSz="914400" eaLnBrk="0" fontAlgn="base" latinLnBrk="0" hangingPunct="0">
              <a:lnSpc>
                <a:spcPct val="100000"/>
              </a:lnSpc>
              <a:spcBef>
                <a:spcPct val="0"/>
              </a:spcBef>
              <a:spcAft>
                <a:spcPct val="0"/>
              </a:spcAft>
              <a:buClrTx/>
              <a:buSzTx/>
              <a:buFontTx/>
              <a:buNone/>
              <a:tabLst/>
              <a:defRPr/>
            </a:pPr>
            <a:r>
              <a:rPr lang="en-US" sz="900" kern="0" dirty="0">
                <a:solidFill>
                  <a:srgbClr val="000000"/>
                </a:solidFill>
                <a:latin typeface="Arial" panose="020B0604020202020204" pitchFamily="34" charset="0"/>
                <a:cs typeface="Arial" panose="020B0604020202020204" pitchFamily="34" charset="0"/>
              </a:rPr>
              <a:t>= t’</a:t>
            </a:r>
            <a:endParaRPr kumimoji="0" lang="en-US" sz="9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cxnSp>
        <p:nvCxnSpPr>
          <p:cNvPr id="122" name="Straight Connector 121">
            <a:extLst>
              <a:ext uri="{FF2B5EF4-FFF2-40B4-BE49-F238E27FC236}">
                <a16:creationId xmlns:a16="http://schemas.microsoft.com/office/drawing/2014/main" id="{CA1D61AB-7801-4655-A252-6E9DBD00E3AE}"/>
              </a:ext>
            </a:extLst>
          </p:cNvPr>
          <p:cNvCxnSpPr>
            <a:cxnSpLocks/>
          </p:cNvCxnSpPr>
          <p:nvPr/>
        </p:nvCxnSpPr>
        <p:spPr>
          <a:xfrm>
            <a:off x="3960090" y="3759502"/>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3" name="Rectangle 122">
            <a:extLst>
              <a:ext uri="{FF2B5EF4-FFF2-40B4-BE49-F238E27FC236}">
                <a16:creationId xmlns:a16="http://schemas.microsoft.com/office/drawing/2014/main" id="{01C58334-F183-492C-9007-196BEC3929FA}"/>
              </a:ext>
            </a:extLst>
          </p:cNvPr>
          <p:cNvSpPr/>
          <p:nvPr/>
        </p:nvSpPr>
        <p:spPr bwMode="auto">
          <a:xfrm>
            <a:off x="4785177" y="5559776"/>
            <a:ext cx="246020" cy="271604"/>
          </a:xfrm>
          <a:prstGeom prst="rect">
            <a:avLst/>
          </a:prstGeom>
          <a:solidFill>
            <a:srgbClr val="FFC00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B</a:t>
            </a:r>
          </a:p>
        </p:txBody>
      </p:sp>
      <p:sp>
        <p:nvSpPr>
          <p:cNvPr id="124" name="TextBox 123">
            <a:extLst>
              <a:ext uri="{FF2B5EF4-FFF2-40B4-BE49-F238E27FC236}">
                <a16:creationId xmlns:a16="http://schemas.microsoft.com/office/drawing/2014/main" id="{B361E155-41BF-4622-A04E-084246DCF939}"/>
              </a:ext>
            </a:extLst>
          </p:cNvPr>
          <p:cNvSpPr txBox="1"/>
          <p:nvPr/>
        </p:nvSpPr>
        <p:spPr>
          <a:xfrm>
            <a:off x="4442632" y="5314128"/>
            <a:ext cx="935836"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Timestamp = t2’</a:t>
            </a:r>
          </a:p>
        </p:txBody>
      </p:sp>
      <p:sp>
        <p:nvSpPr>
          <p:cNvPr id="125" name="TextBox 124">
            <a:extLst>
              <a:ext uri="{FF2B5EF4-FFF2-40B4-BE49-F238E27FC236}">
                <a16:creationId xmlns:a16="http://schemas.microsoft.com/office/drawing/2014/main" id="{472B8AC6-8804-457D-9B72-3120119C5843}"/>
              </a:ext>
            </a:extLst>
          </p:cNvPr>
          <p:cNvSpPr txBox="1"/>
          <p:nvPr/>
        </p:nvSpPr>
        <p:spPr>
          <a:xfrm>
            <a:off x="4738071" y="5881368"/>
            <a:ext cx="371462"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t2’</a:t>
            </a:r>
          </a:p>
        </p:txBody>
      </p:sp>
      <p:sp>
        <p:nvSpPr>
          <p:cNvPr id="23" name="Rectangle 22"/>
          <p:cNvSpPr/>
          <p:nvPr/>
        </p:nvSpPr>
        <p:spPr bwMode="auto">
          <a:xfrm>
            <a:off x="3821885" y="4214380"/>
            <a:ext cx="246020" cy="271604"/>
          </a:xfrm>
          <a:prstGeom prst="rect">
            <a:avLst/>
          </a:prstGeom>
          <a:solidFill>
            <a:srgbClr val="FFC00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B</a:t>
            </a:r>
          </a:p>
        </p:txBody>
      </p:sp>
      <p:sp>
        <p:nvSpPr>
          <p:cNvPr id="120" name="TextBox 119">
            <a:extLst>
              <a:ext uri="{FF2B5EF4-FFF2-40B4-BE49-F238E27FC236}">
                <a16:creationId xmlns:a16="http://schemas.microsoft.com/office/drawing/2014/main" id="{1F740C8C-BBCA-4DA5-B63E-0EBDC227328C}"/>
              </a:ext>
            </a:extLst>
          </p:cNvPr>
          <p:cNvSpPr txBox="1"/>
          <p:nvPr/>
        </p:nvSpPr>
        <p:spPr>
          <a:xfrm>
            <a:off x="3521101" y="3848550"/>
            <a:ext cx="985232" cy="33855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Beacon (Timestamp = t1)</a:t>
            </a:r>
          </a:p>
        </p:txBody>
      </p:sp>
      <p:sp>
        <p:nvSpPr>
          <p:cNvPr id="126" name="Rectangle 125">
            <a:extLst>
              <a:ext uri="{FF2B5EF4-FFF2-40B4-BE49-F238E27FC236}">
                <a16:creationId xmlns:a16="http://schemas.microsoft.com/office/drawing/2014/main" id="{65C40BD1-ACEB-41D1-8162-33D8C4DEFE4D}"/>
              </a:ext>
            </a:extLst>
          </p:cNvPr>
          <p:cNvSpPr/>
          <p:nvPr/>
        </p:nvSpPr>
        <p:spPr bwMode="auto">
          <a:xfrm>
            <a:off x="5793318" y="4217170"/>
            <a:ext cx="871165" cy="271604"/>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TWT1</a:t>
            </a:r>
          </a:p>
        </p:txBody>
      </p:sp>
      <p:sp>
        <p:nvSpPr>
          <p:cNvPr id="127" name="Rectangle 126">
            <a:extLst>
              <a:ext uri="{FF2B5EF4-FFF2-40B4-BE49-F238E27FC236}">
                <a16:creationId xmlns:a16="http://schemas.microsoft.com/office/drawing/2014/main" id="{FB07E9C8-D292-46BF-96C9-7FA7E5351B90}"/>
              </a:ext>
            </a:extLst>
          </p:cNvPr>
          <p:cNvSpPr/>
          <p:nvPr/>
        </p:nvSpPr>
        <p:spPr bwMode="auto">
          <a:xfrm>
            <a:off x="7017689" y="5556772"/>
            <a:ext cx="871165" cy="271604"/>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TWT2</a:t>
            </a:r>
          </a:p>
        </p:txBody>
      </p:sp>
      <p:cxnSp>
        <p:nvCxnSpPr>
          <p:cNvPr id="130" name="Straight Connector 129">
            <a:extLst>
              <a:ext uri="{FF2B5EF4-FFF2-40B4-BE49-F238E27FC236}">
                <a16:creationId xmlns:a16="http://schemas.microsoft.com/office/drawing/2014/main" id="{CA26B421-2B76-4EED-A2B3-BFFFD82B68E2}"/>
              </a:ext>
            </a:extLst>
          </p:cNvPr>
          <p:cNvCxnSpPr>
            <a:cxnSpLocks/>
          </p:cNvCxnSpPr>
          <p:nvPr/>
        </p:nvCxnSpPr>
        <p:spPr>
          <a:xfrm>
            <a:off x="5835951" y="3787995"/>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8" name="TextBox 127">
            <a:extLst>
              <a:ext uri="{FF2B5EF4-FFF2-40B4-BE49-F238E27FC236}">
                <a16:creationId xmlns:a16="http://schemas.microsoft.com/office/drawing/2014/main" id="{8D7EACF5-8296-4D23-B020-18B8327FDC50}"/>
              </a:ext>
            </a:extLst>
          </p:cNvPr>
          <p:cNvSpPr txBox="1"/>
          <p:nvPr/>
        </p:nvSpPr>
        <p:spPr>
          <a:xfrm>
            <a:off x="5562600" y="4550637"/>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TWT1</a:t>
            </a:r>
          </a:p>
        </p:txBody>
      </p:sp>
      <p:cxnSp>
        <p:nvCxnSpPr>
          <p:cNvPr id="26" name="Straight Arrow Connector 25">
            <a:extLst>
              <a:ext uri="{FF2B5EF4-FFF2-40B4-BE49-F238E27FC236}">
                <a16:creationId xmlns:a16="http://schemas.microsoft.com/office/drawing/2014/main" id="{B2AA718B-A0C4-46ED-BA33-2A7EAEAA3CDD}"/>
              </a:ext>
            </a:extLst>
          </p:cNvPr>
          <p:cNvCxnSpPr>
            <a:cxnSpLocks/>
            <a:endCxn id="127" idx="1"/>
          </p:cNvCxnSpPr>
          <p:nvPr/>
        </p:nvCxnSpPr>
        <p:spPr bwMode="auto">
          <a:xfrm>
            <a:off x="5850985" y="5692574"/>
            <a:ext cx="116670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1" name="TextBox 130">
            <a:extLst>
              <a:ext uri="{FF2B5EF4-FFF2-40B4-BE49-F238E27FC236}">
                <a16:creationId xmlns:a16="http://schemas.microsoft.com/office/drawing/2014/main" id="{5670D1FC-74E0-4F52-82FE-6CC8052583B5}"/>
              </a:ext>
            </a:extLst>
          </p:cNvPr>
          <p:cNvSpPr txBox="1"/>
          <p:nvPr/>
        </p:nvSpPr>
        <p:spPr>
          <a:xfrm>
            <a:off x="6172437" y="5574611"/>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offset</a:t>
            </a:r>
          </a:p>
        </p:txBody>
      </p:sp>
      <p:cxnSp>
        <p:nvCxnSpPr>
          <p:cNvPr id="132" name="Straight Connector 131">
            <a:extLst>
              <a:ext uri="{FF2B5EF4-FFF2-40B4-BE49-F238E27FC236}">
                <a16:creationId xmlns:a16="http://schemas.microsoft.com/office/drawing/2014/main" id="{BAB2ED66-EF30-437D-9800-1B498AC0957E}"/>
              </a:ext>
            </a:extLst>
          </p:cNvPr>
          <p:cNvCxnSpPr>
            <a:cxnSpLocks/>
          </p:cNvCxnSpPr>
          <p:nvPr/>
        </p:nvCxnSpPr>
        <p:spPr>
          <a:xfrm>
            <a:off x="7017689" y="3759502"/>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1D1C393F-3256-4A01-8B53-F04BAFCB9872}"/>
              </a:ext>
            </a:extLst>
          </p:cNvPr>
          <p:cNvSpPr txBox="1"/>
          <p:nvPr/>
        </p:nvSpPr>
        <p:spPr>
          <a:xfrm>
            <a:off x="6815986" y="5874868"/>
            <a:ext cx="1838997"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TWT2’ = TWT1 + offset - delta(TSF)</a:t>
            </a:r>
          </a:p>
        </p:txBody>
      </p:sp>
      <p:sp>
        <p:nvSpPr>
          <p:cNvPr id="133" name="TextBox 132">
            <a:extLst>
              <a:ext uri="{FF2B5EF4-FFF2-40B4-BE49-F238E27FC236}">
                <a16:creationId xmlns:a16="http://schemas.microsoft.com/office/drawing/2014/main" id="{F4813658-2F30-4613-8A16-6FDF132E8622}"/>
              </a:ext>
            </a:extLst>
          </p:cNvPr>
          <p:cNvSpPr txBox="1"/>
          <p:nvPr/>
        </p:nvSpPr>
        <p:spPr>
          <a:xfrm>
            <a:off x="4748510" y="4544325"/>
            <a:ext cx="366375"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t2</a:t>
            </a:r>
          </a:p>
        </p:txBody>
      </p:sp>
      <p:sp>
        <p:nvSpPr>
          <p:cNvPr id="134" name="TextBox 133">
            <a:extLst>
              <a:ext uri="{FF2B5EF4-FFF2-40B4-BE49-F238E27FC236}">
                <a16:creationId xmlns:a16="http://schemas.microsoft.com/office/drawing/2014/main" id="{A0265E90-4055-423F-B3C3-1CD3BACC45D5}"/>
              </a:ext>
            </a:extLst>
          </p:cNvPr>
          <p:cNvSpPr txBox="1"/>
          <p:nvPr/>
        </p:nvSpPr>
        <p:spPr>
          <a:xfrm>
            <a:off x="8955247" y="6230779"/>
            <a:ext cx="2169953" cy="246221"/>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delta(TSF) = t - t’ = </a:t>
            </a:r>
            <a:r>
              <a:rPr lang="en-US" sz="1000" dirty="0">
                <a:solidFill>
                  <a:srgbClr val="FF0000"/>
                </a:solidFill>
                <a:latin typeface="Arial" panose="020B0604020202020204" pitchFamily="34" charset="0"/>
                <a:cs typeface="Arial" panose="020B0604020202020204" pitchFamily="34" charset="0"/>
              </a:rPr>
              <a:t>11</a:t>
            </a:r>
          </a:p>
        </p:txBody>
      </p:sp>
      <p:sp>
        <p:nvSpPr>
          <p:cNvPr id="136" name="TextBox 135">
            <a:extLst>
              <a:ext uri="{FF2B5EF4-FFF2-40B4-BE49-F238E27FC236}">
                <a16:creationId xmlns:a16="http://schemas.microsoft.com/office/drawing/2014/main" id="{5123831E-A2EA-4BF3-BE7A-14127C9FFF81}"/>
              </a:ext>
            </a:extLst>
          </p:cNvPr>
          <p:cNvSpPr txBox="1"/>
          <p:nvPr/>
        </p:nvSpPr>
        <p:spPr>
          <a:xfrm>
            <a:off x="6966665" y="6095129"/>
            <a:ext cx="502868"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290</a:t>
            </a:r>
          </a:p>
        </p:txBody>
      </p:sp>
      <p:sp>
        <p:nvSpPr>
          <p:cNvPr id="137" name="TextBox 136">
            <a:extLst>
              <a:ext uri="{FF2B5EF4-FFF2-40B4-BE49-F238E27FC236}">
                <a16:creationId xmlns:a16="http://schemas.microsoft.com/office/drawing/2014/main" id="{835605B0-1A87-4AFD-B43C-8EEFEE4404EC}"/>
              </a:ext>
            </a:extLst>
          </p:cNvPr>
          <p:cNvSpPr txBox="1"/>
          <p:nvPr/>
        </p:nvSpPr>
        <p:spPr>
          <a:xfrm>
            <a:off x="5729990" y="4752770"/>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FF0000"/>
                </a:solidFill>
                <a:latin typeface="Arial" panose="020B0604020202020204" pitchFamily="34" charset="0"/>
                <a:cs typeface="Arial" panose="020B0604020202020204" pitchFamily="34" charset="0"/>
              </a:rPr>
              <a:t>101</a:t>
            </a:r>
          </a:p>
        </p:txBody>
      </p:sp>
      <p:sp>
        <p:nvSpPr>
          <p:cNvPr id="138" name="TextBox 137">
            <a:extLst>
              <a:ext uri="{FF2B5EF4-FFF2-40B4-BE49-F238E27FC236}">
                <a16:creationId xmlns:a16="http://schemas.microsoft.com/office/drawing/2014/main" id="{BC3C55F9-6273-4D3C-AA49-171783AAC7B5}"/>
              </a:ext>
            </a:extLst>
          </p:cNvPr>
          <p:cNvSpPr txBox="1"/>
          <p:nvPr/>
        </p:nvSpPr>
        <p:spPr>
          <a:xfrm>
            <a:off x="5757470" y="6085402"/>
            <a:ext cx="502868"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90</a:t>
            </a:r>
          </a:p>
        </p:txBody>
      </p:sp>
      <p:sp>
        <p:nvSpPr>
          <p:cNvPr id="139" name="TextBox 138">
            <a:extLst>
              <a:ext uri="{FF2B5EF4-FFF2-40B4-BE49-F238E27FC236}">
                <a16:creationId xmlns:a16="http://schemas.microsoft.com/office/drawing/2014/main" id="{3FE14E30-66F0-47D7-8276-EB7C72DEA179}"/>
              </a:ext>
            </a:extLst>
          </p:cNvPr>
          <p:cNvSpPr txBox="1"/>
          <p:nvPr/>
        </p:nvSpPr>
        <p:spPr>
          <a:xfrm>
            <a:off x="6206415" y="5394708"/>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200</a:t>
            </a:r>
          </a:p>
        </p:txBody>
      </p:sp>
      <p:sp>
        <p:nvSpPr>
          <p:cNvPr id="140" name="TextBox 139">
            <a:extLst>
              <a:ext uri="{FF2B5EF4-FFF2-40B4-BE49-F238E27FC236}">
                <a16:creationId xmlns:a16="http://schemas.microsoft.com/office/drawing/2014/main" id="{28A7180E-21D9-493D-843D-8DBD1C76D4A7}"/>
              </a:ext>
            </a:extLst>
          </p:cNvPr>
          <p:cNvSpPr txBox="1"/>
          <p:nvPr/>
        </p:nvSpPr>
        <p:spPr>
          <a:xfrm>
            <a:off x="3927796" y="4771110"/>
            <a:ext cx="308872"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11</a:t>
            </a:r>
          </a:p>
        </p:txBody>
      </p:sp>
      <p:sp>
        <p:nvSpPr>
          <p:cNvPr id="141" name="TextBox 140">
            <a:extLst>
              <a:ext uri="{FF2B5EF4-FFF2-40B4-BE49-F238E27FC236}">
                <a16:creationId xmlns:a16="http://schemas.microsoft.com/office/drawing/2014/main" id="{7AA0E9CD-A358-46C6-9519-CBEFAA20888E}"/>
              </a:ext>
            </a:extLst>
          </p:cNvPr>
          <p:cNvSpPr txBox="1"/>
          <p:nvPr/>
        </p:nvSpPr>
        <p:spPr>
          <a:xfrm>
            <a:off x="3869170" y="6102302"/>
            <a:ext cx="299961"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0</a:t>
            </a:r>
          </a:p>
        </p:txBody>
      </p:sp>
      <p:sp>
        <p:nvSpPr>
          <p:cNvPr id="142" name="TextBox 141">
            <a:extLst>
              <a:ext uri="{FF2B5EF4-FFF2-40B4-BE49-F238E27FC236}">
                <a16:creationId xmlns:a16="http://schemas.microsoft.com/office/drawing/2014/main" id="{C8824E63-AB20-45A4-AFB0-9607227AE0B4}"/>
              </a:ext>
            </a:extLst>
          </p:cNvPr>
          <p:cNvSpPr txBox="1"/>
          <p:nvPr/>
        </p:nvSpPr>
        <p:spPr>
          <a:xfrm>
            <a:off x="4718498" y="4771110"/>
            <a:ext cx="349699"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51</a:t>
            </a:r>
          </a:p>
        </p:txBody>
      </p:sp>
      <p:sp>
        <p:nvSpPr>
          <p:cNvPr id="143" name="TextBox 142">
            <a:extLst>
              <a:ext uri="{FF2B5EF4-FFF2-40B4-BE49-F238E27FC236}">
                <a16:creationId xmlns:a16="http://schemas.microsoft.com/office/drawing/2014/main" id="{035E0159-3309-428A-BECC-B7D0F4007FC8}"/>
              </a:ext>
            </a:extLst>
          </p:cNvPr>
          <p:cNvSpPr txBox="1"/>
          <p:nvPr/>
        </p:nvSpPr>
        <p:spPr>
          <a:xfrm>
            <a:off x="4725464" y="6111658"/>
            <a:ext cx="325872"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40</a:t>
            </a:r>
          </a:p>
        </p:txBody>
      </p:sp>
      <p:cxnSp>
        <p:nvCxnSpPr>
          <p:cNvPr id="54" name="Straight Connector 53">
            <a:extLst>
              <a:ext uri="{FF2B5EF4-FFF2-40B4-BE49-F238E27FC236}">
                <a16:creationId xmlns:a16="http://schemas.microsoft.com/office/drawing/2014/main" id="{7C8EAD61-6E99-4198-BECA-01C85369612A}"/>
              </a:ext>
            </a:extLst>
          </p:cNvPr>
          <p:cNvCxnSpPr>
            <a:cxnSpLocks/>
          </p:cNvCxnSpPr>
          <p:nvPr/>
        </p:nvCxnSpPr>
        <p:spPr>
          <a:xfrm>
            <a:off x="5793318" y="3787995"/>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E91196F0-7D9F-4FF4-9463-0F2BB884A59D}"/>
              </a:ext>
            </a:extLst>
          </p:cNvPr>
          <p:cNvSpPr txBox="1"/>
          <p:nvPr/>
        </p:nvSpPr>
        <p:spPr>
          <a:xfrm>
            <a:off x="5516534" y="4740781"/>
            <a:ext cx="357827"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100</a:t>
            </a:r>
          </a:p>
        </p:txBody>
      </p:sp>
      <p:sp>
        <p:nvSpPr>
          <p:cNvPr id="60" name="TextBox 59">
            <a:extLst>
              <a:ext uri="{FF2B5EF4-FFF2-40B4-BE49-F238E27FC236}">
                <a16:creationId xmlns:a16="http://schemas.microsoft.com/office/drawing/2014/main" id="{D07A8051-EAB3-4440-B898-ABEC4845D1EF}"/>
              </a:ext>
            </a:extLst>
          </p:cNvPr>
          <p:cNvSpPr txBox="1"/>
          <p:nvPr/>
        </p:nvSpPr>
        <p:spPr>
          <a:xfrm>
            <a:off x="5547651" y="6085402"/>
            <a:ext cx="502868"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89</a:t>
            </a:r>
          </a:p>
        </p:txBody>
      </p:sp>
      <p:cxnSp>
        <p:nvCxnSpPr>
          <p:cNvPr id="63" name="Straight Connector 62">
            <a:extLst>
              <a:ext uri="{FF2B5EF4-FFF2-40B4-BE49-F238E27FC236}">
                <a16:creationId xmlns:a16="http://schemas.microsoft.com/office/drawing/2014/main" id="{B601EF7B-17FF-41B7-B13C-DB68426DF177}"/>
              </a:ext>
            </a:extLst>
          </p:cNvPr>
          <p:cNvCxnSpPr>
            <a:cxnSpLocks/>
          </p:cNvCxnSpPr>
          <p:nvPr/>
        </p:nvCxnSpPr>
        <p:spPr>
          <a:xfrm>
            <a:off x="3913405" y="3765649"/>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4" name="TextBox 63">
            <a:extLst>
              <a:ext uri="{FF2B5EF4-FFF2-40B4-BE49-F238E27FC236}">
                <a16:creationId xmlns:a16="http://schemas.microsoft.com/office/drawing/2014/main" id="{51016B21-ED5D-4041-BC26-17F5A5A39873}"/>
              </a:ext>
            </a:extLst>
          </p:cNvPr>
          <p:cNvSpPr txBox="1"/>
          <p:nvPr/>
        </p:nvSpPr>
        <p:spPr>
          <a:xfrm>
            <a:off x="3658623" y="4766412"/>
            <a:ext cx="308872"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10</a:t>
            </a:r>
          </a:p>
        </p:txBody>
      </p:sp>
      <p:sp>
        <p:nvSpPr>
          <p:cNvPr id="121" name="TextBox 120">
            <a:extLst>
              <a:ext uri="{FF2B5EF4-FFF2-40B4-BE49-F238E27FC236}">
                <a16:creationId xmlns:a16="http://schemas.microsoft.com/office/drawing/2014/main" id="{B995BFDD-E564-4710-961D-A6279EA48191}"/>
              </a:ext>
            </a:extLst>
          </p:cNvPr>
          <p:cNvSpPr txBox="1"/>
          <p:nvPr/>
        </p:nvSpPr>
        <p:spPr>
          <a:xfrm>
            <a:off x="3706109" y="4553440"/>
            <a:ext cx="318051"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t1</a:t>
            </a:r>
          </a:p>
        </p:txBody>
      </p:sp>
      <p:cxnSp>
        <p:nvCxnSpPr>
          <p:cNvPr id="67" name="Straight Connector 66">
            <a:extLst>
              <a:ext uri="{FF2B5EF4-FFF2-40B4-BE49-F238E27FC236}">
                <a16:creationId xmlns:a16="http://schemas.microsoft.com/office/drawing/2014/main" id="{AC06CBB4-BB75-4ED8-8C0F-F966C6A2B974}"/>
              </a:ext>
            </a:extLst>
          </p:cNvPr>
          <p:cNvCxnSpPr>
            <a:cxnSpLocks/>
          </p:cNvCxnSpPr>
          <p:nvPr/>
        </p:nvCxnSpPr>
        <p:spPr>
          <a:xfrm>
            <a:off x="6966665" y="3760321"/>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35" name="TextBox 134">
            <a:extLst>
              <a:ext uri="{FF2B5EF4-FFF2-40B4-BE49-F238E27FC236}">
                <a16:creationId xmlns:a16="http://schemas.microsoft.com/office/drawing/2014/main" id="{36289C4A-8A3C-4616-93DB-D8B7E8522243}"/>
              </a:ext>
            </a:extLst>
          </p:cNvPr>
          <p:cNvSpPr txBox="1"/>
          <p:nvPr/>
        </p:nvSpPr>
        <p:spPr>
          <a:xfrm>
            <a:off x="6966665" y="4771110"/>
            <a:ext cx="502868"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FF0000"/>
                </a:solidFill>
                <a:latin typeface="Arial" panose="020B0604020202020204" pitchFamily="34" charset="0"/>
                <a:cs typeface="Arial" panose="020B0604020202020204" pitchFamily="34" charset="0"/>
              </a:rPr>
              <a:t>301</a:t>
            </a:r>
          </a:p>
        </p:txBody>
      </p:sp>
      <p:sp>
        <p:nvSpPr>
          <p:cNvPr id="68" name="TextBox 67">
            <a:extLst>
              <a:ext uri="{FF2B5EF4-FFF2-40B4-BE49-F238E27FC236}">
                <a16:creationId xmlns:a16="http://schemas.microsoft.com/office/drawing/2014/main" id="{40C4404F-62B7-4086-A718-D55DED33908A}"/>
              </a:ext>
            </a:extLst>
          </p:cNvPr>
          <p:cNvSpPr txBox="1"/>
          <p:nvPr/>
        </p:nvSpPr>
        <p:spPr>
          <a:xfrm>
            <a:off x="6681057" y="6080120"/>
            <a:ext cx="502868"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FF0000"/>
                </a:solidFill>
                <a:latin typeface="Arial" panose="020B0604020202020204" pitchFamily="34" charset="0"/>
                <a:cs typeface="Arial" panose="020B0604020202020204" pitchFamily="34" charset="0"/>
              </a:rPr>
              <a:t>289</a:t>
            </a:r>
          </a:p>
        </p:txBody>
      </p:sp>
      <p:sp>
        <p:nvSpPr>
          <p:cNvPr id="69" name="TextBox 68">
            <a:extLst>
              <a:ext uri="{FF2B5EF4-FFF2-40B4-BE49-F238E27FC236}">
                <a16:creationId xmlns:a16="http://schemas.microsoft.com/office/drawing/2014/main" id="{99749E6A-DC5D-4D9D-803D-A630E27E0EA2}"/>
              </a:ext>
            </a:extLst>
          </p:cNvPr>
          <p:cNvSpPr txBox="1"/>
          <p:nvPr/>
        </p:nvSpPr>
        <p:spPr>
          <a:xfrm>
            <a:off x="3719176" y="6094415"/>
            <a:ext cx="299961"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-1</a:t>
            </a:r>
          </a:p>
        </p:txBody>
      </p:sp>
    </p:spTree>
    <p:extLst>
      <p:ext uri="{BB962C8B-B14F-4D97-AF65-F5344CB8AC3E}">
        <p14:creationId xmlns:p14="http://schemas.microsoft.com/office/powerpoint/2010/main" val="3323401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76893"/>
          </a:xfrm>
        </p:spPr>
        <p:txBody>
          <a:bodyPr/>
          <a:lstStyle/>
          <a:p>
            <a:r>
              <a:rPr lang="en-US" sz="2800" dirty="0"/>
              <a:t>Case 2: an AP of an AP MLD have TSF time information of the other AP(s)</a:t>
            </a:r>
          </a:p>
        </p:txBody>
      </p:sp>
      <p:sp>
        <p:nvSpPr>
          <p:cNvPr id="3" name="Content Placeholder 2"/>
          <p:cNvSpPr>
            <a:spLocks noGrp="1"/>
          </p:cNvSpPr>
          <p:nvPr>
            <p:ph idx="1"/>
          </p:nvPr>
        </p:nvSpPr>
        <p:spPr>
          <a:xfrm>
            <a:off x="914401" y="1773477"/>
            <a:ext cx="9753782" cy="4320938"/>
          </a:xfrm>
        </p:spPr>
        <p:txBody>
          <a:bodyPr/>
          <a:lstStyle/>
          <a:p>
            <a:pPr>
              <a:buFont typeface="Arial" panose="020B0604020202020204" pitchFamily="34" charset="0"/>
              <a:buChar char="•"/>
            </a:pPr>
            <a:r>
              <a:rPr lang="en-US" sz="1600" dirty="0">
                <a:solidFill>
                  <a:srgbClr val="FF0000"/>
                </a:solidFill>
              </a:rPr>
              <a:t>We assume APs of an AP MLD can exchange TSF values and calculate time difference (delta) between each other</a:t>
            </a:r>
          </a:p>
          <a:p>
            <a:pPr>
              <a:buFont typeface="Arial" panose="020B0604020202020204" pitchFamily="34" charset="0"/>
              <a:buChar char="•"/>
            </a:pPr>
            <a:r>
              <a:rPr lang="en-US" sz="1600" dirty="0">
                <a:solidFill>
                  <a:schemeClr val="tx1"/>
                </a:solidFill>
              </a:rPr>
              <a:t>Each AP announces its TSF value and time difference between other link(s)</a:t>
            </a:r>
          </a:p>
          <a:p>
            <a:pPr>
              <a:buFont typeface="Arial" panose="020B0604020202020204" pitchFamily="34" charset="0"/>
              <a:buChar char="•"/>
            </a:pPr>
            <a:r>
              <a:rPr lang="en-US" sz="1600" dirty="0"/>
              <a:t>A STA can receive a beacon on one link and synchronize to the clocks of other links (e.g. receiving one timestamp and delta between two APs)</a:t>
            </a:r>
          </a:p>
          <a:p>
            <a:pPr>
              <a:buFont typeface="Arial" panose="020B0604020202020204" pitchFamily="34" charset="0"/>
              <a:buChar char="•"/>
            </a:pPr>
            <a:r>
              <a:rPr lang="en-US" sz="1600" dirty="0"/>
              <a:t>AP MLD may compensate clock drift based on the calculated time difference between APs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Minyoung Park,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cxnSp>
        <p:nvCxnSpPr>
          <p:cNvPr id="12" name="Straight Connector 11"/>
          <p:cNvCxnSpPr/>
          <p:nvPr/>
        </p:nvCxnSpPr>
        <p:spPr bwMode="auto">
          <a:xfrm>
            <a:off x="3439146" y="4495978"/>
            <a:ext cx="5077108" cy="0"/>
          </a:xfrm>
          <a:prstGeom prst="line">
            <a:avLst/>
          </a:prstGeom>
          <a:solidFill>
            <a:srgbClr val="00CC99"/>
          </a:solidFill>
          <a:ln w="12700" cap="flat" cmpd="sng" algn="ctr">
            <a:solidFill>
              <a:srgbClr val="000000"/>
            </a:solidFill>
            <a:prstDash val="solid"/>
            <a:round/>
            <a:headEnd type="none" w="sm" len="sm"/>
            <a:tailEnd type="triangle" w="med" len="med"/>
          </a:ln>
          <a:effectLst/>
        </p:spPr>
      </p:cxnSp>
      <p:sp>
        <p:nvSpPr>
          <p:cNvPr id="13" name="TextBox 12"/>
          <p:cNvSpPr txBox="1"/>
          <p:nvPr/>
        </p:nvSpPr>
        <p:spPr>
          <a:xfrm>
            <a:off x="2809094" y="4368202"/>
            <a:ext cx="647318"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1</a:t>
            </a:r>
          </a:p>
        </p:txBody>
      </p:sp>
      <p:sp>
        <p:nvSpPr>
          <p:cNvPr id="16" name="TextBox 15"/>
          <p:cNvSpPr txBox="1"/>
          <p:nvPr/>
        </p:nvSpPr>
        <p:spPr>
          <a:xfrm>
            <a:off x="8346334" y="4397002"/>
            <a:ext cx="571334" cy="215444"/>
          </a:xfrm>
          <a:prstGeom prst="rect">
            <a:avLst/>
          </a:prstGeom>
          <a:noFill/>
        </p:spPr>
        <p:txBody>
          <a:bodyPr wrap="square" rtlCol="0">
            <a:spAutoFit/>
          </a:bodyPr>
          <a:lstStyle/>
          <a:p>
            <a:pPr algn="ct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a:t>
            </a:r>
          </a:p>
        </p:txBody>
      </p:sp>
      <p:sp>
        <p:nvSpPr>
          <p:cNvPr id="28" name="Rectangle 27"/>
          <p:cNvSpPr/>
          <p:nvPr/>
        </p:nvSpPr>
        <p:spPr bwMode="auto">
          <a:xfrm>
            <a:off x="1523817" y="4317356"/>
            <a:ext cx="1129079" cy="697307"/>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1</a:t>
            </a:r>
          </a:p>
          <a:p>
            <a:pPr marL="0" marR="0" lvl="0" indent="0" algn="ctr" defTabSz="914400" eaLnBrk="0" fontAlgn="base" latinLnBrk="0" hangingPunct="0">
              <a:lnSpc>
                <a:spcPct val="100000"/>
              </a:lnSpc>
              <a:spcBef>
                <a:spcPct val="0"/>
              </a:spcBef>
              <a:spcAft>
                <a:spcPct val="0"/>
              </a:spcAft>
              <a:buClrTx/>
              <a:buSzTx/>
              <a:buFontTx/>
              <a:buNone/>
              <a:tabLst/>
              <a:defRPr/>
            </a:pPr>
            <a:endParaRPr lang="en-US" sz="1000" kern="0" dirty="0">
              <a:solidFill>
                <a:srgbClr val="000000"/>
              </a:solidFill>
              <a:latin typeface="Arial" panose="020B0604020202020204" pitchFamily="34" charset="0"/>
              <a:cs typeface="Arial" panose="020B0604020202020204" pitchFamily="34"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2" name="Rectangle 31"/>
          <p:cNvSpPr/>
          <p:nvPr/>
        </p:nvSpPr>
        <p:spPr bwMode="auto">
          <a:xfrm>
            <a:off x="9036047" y="4334146"/>
            <a:ext cx="1210265" cy="687772"/>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STA 1</a:t>
            </a:r>
          </a:p>
        </p:txBody>
      </p:sp>
      <p:sp>
        <p:nvSpPr>
          <p:cNvPr id="39" name="TextBox 38"/>
          <p:cNvSpPr txBox="1"/>
          <p:nvPr/>
        </p:nvSpPr>
        <p:spPr>
          <a:xfrm>
            <a:off x="3362035" y="4528937"/>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STA1</a:t>
            </a:r>
          </a:p>
        </p:txBody>
      </p:sp>
      <p:sp>
        <p:nvSpPr>
          <p:cNvPr id="40" name="TextBox 39"/>
          <p:cNvSpPr txBox="1"/>
          <p:nvPr/>
        </p:nvSpPr>
        <p:spPr>
          <a:xfrm>
            <a:off x="3393923" y="4277151"/>
            <a:ext cx="477341"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AP1</a:t>
            </a:r>
          </a:p>
        </p:txBody>
      </p:sp>
      <p:cxnSp>
        <p:nvCxnSpPr>
          <p:cNvPr id="55" name="Straight Connector 54"/>
          <p:cNvCxnSpPr/>
          <p:nvPr/>
        </p:nvCxnSpPr>
        <p:spPr bwMode="auto">
          <a:xfrm>
            <a:off x="3439146" y="5839543"/>
            <a:ext cx="5077108" cy="0"/>
          </a:xfrm>
          <a:prstGeom prst="line">
            <a:avLst/>
          </a:prstGeom>
          <a:solidFill>
            <a:srgbClr val="00CC99"/>
          </a:solidFill>
          <a:ln w="12700" cap="flat" cmpd="sng" algn="ctr">
            <a:solidFill>
              <a:srgbClr val="000000"/>
            </a:solidFill>
            <a:prstDash val="solid"/>
            <a:round/>
            <a:headEnd type="none" w="sm" len="sm"/>
            <a:tailEnd type="triangle" w="med" len="med"/>
          </a:ln>
          <a:effectLst/>
        </p:spPr>
      </p:cxnSp>
      <p:sp>
        <p:nvSpPr>
          <p:cNvPr id="56" name="TextBox 55"/>
          <p:cNvSpPr txBox="1"/>
          <p:nvPr/>
        </p:nvSpPr>
        <p:spPr>
          <a:xfrm>
            <a:off x="2809094" y="5711767"/>
            <a:ext cx="647318"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2</a:t>
            </a:r>
          </a:p>
        </p:txBody>
      </p:sp>
      <p:sp>
        <p:nvSpPr>
          <p:cNvPr id="57" name="TextBox 56"/>
          <p:cNvSpPr txBox="1"/>
          <p:nvPr/>
        </p:nvSpPr>
        <p:spPr>
          <a:xfrm>
            <a:off x="8346334" y="5740567"/>
            <a:ext cx="571334" cy="215444"/>
          </a:xfrm>
          <a:prstGeom prst="rect">
            <a:avLst/>
          </a:prstGeom>
          <a:noFill/>
        </p:spPr>
        <p:txBody>
          <a:bodyPr wrap="square" rtlCol="0">
            <a:spAutoFit/>
          </a:bodyPr>
          <a:lstStyle/>
          <a:p>
            <a:pPr algn="ct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a:t>
            </a:r>
          </a:p>
        </p:txBody>
      </p:sp>
      <p:sp>
        <p:nvSpPr>
          <p:cNvPr id="59" name="Rectangle 58"/>
          <p:cNvSpPr/>
          <p:nvPr/>
        </p:nvSpPr>
        <p:spPr bwMode="auto">
          <a:xfrm>
            <a:off x="1523817" y="5332701"/>
            <a:ext cx="1129079" cy="702956"/>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2</a:t>
            </a:r>
          </a:p>
          <a:p>
            <a:pPr marL="0" marR="0" lvl="0" indent="0" algn="ctr" defTabSz="914400" eaLnBrk="0" fontAlgn="base" latinLnBrk="0" hangingPunct="0">
              <a:lnSpc>
                <a:spcPct val="100000"/>
              </a:lnSpc>
              <a:spcBef>
                <a:spcPct val="0"/>
              </a:spcBef>
              <a:spcAft>
                <a:spcPct val="0"/>
              </a:spcAft>
              <a:buClrTx/>
              <a:buSzTx/>
              <a:buFontTx/>
              <a:buNone/>
              <a:tabLst/>
              <a:defRPr/>
            </a:pPr>
            <a:endParaRPr lang="en-US" sz="1000" kern="0" dirty="0">
              <a:solidFill>
                <a:srgbClr val="000000"/>
              </a:solidFill>
              <a:latin typeface="Arial" panose="020B0604020202020204" pitchFamily="34" charset="0"/>
              <a:cs typeface="Arial" panose="020B0604020202020204" pitchFamily="34"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61" name="Rectangle 60"/>
          <p:cNvSpPr/>
          <p:nvPr/>
        </p:nvSpPr>
        <p:spPr bwMode="auto">
          <a:xfrm>
            <a:off x="9036047" y="5332701"/>
            <a:ext cx="1210265" cy="719746"/>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STA 2</a:t>
            </a:r>
          </a:p>
        </p:txBody>
      </p:sp>
      <p:sp>
        <p:nvSpPr>
          <p:cNvPr id="65" name="TextBox 64"/>
          <p:cNvSpPr txBox="1"/>
          <p:nvPr/>
        </p:nvSpPr>
        <p:spPr>
          <a:xfrm>
            <a:off x="3368375" y="5844091"/>
            <a:ext cx="545030"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STA2</a:t>
            </a:r>
          </a:p>
        </p:txBody>
      </p:sp>
      <p:sp>
        <p:nvSpPr>
          <p:cNvPr id="66" name="TextBox 65"/>
          <p:cNvSpPr txBox="1"/>
          <p:nvPr/>
        </p:nvSpPr>
        <p:spPr>
          <a:xfrm>
            <a:off x="3393923" y="5598375"/>
            <a:ext cx="533873"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AP2</a:t>
            </a:r>
          </a:p>
        </p:txBody>
      </p:sp>
      <p:cxnSp>
        <p:nvCxnSpPr>
          <p:cNvPr id="77" name="Straight Connector 76"/>
          <p:cNvCxnSpPr>
            <a:cxnSpLocks/>
          </p:cNvCxnSpPr>
          <p:nvPr/>
        </p:nvCxnSpPr>
        <p:spPr>
          <a:xfrm>
            <a:off x="4876800" y="3759502"/>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9" name="Rectangle 78"/>
          <p:cNvSpPr/>
          <p:nvPr/>
        </p:nvSpPr>
        <p:spPr bwMode="auto">
          <a:xfrm>
            <a:off x="1380213" y="4180464"/>
            <a:ext cx="1425083" cy="201266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lang="en-US" sz="1000" kern="0" dirty="0">
                <a:solidFill>
                  <a:srgbClr val="000000"/>
                </a:solidFill>
                <a:latin typeface="Arial" panose="020B0604020202020204" pitchFamily="34" charset="0"/>
                <a:cs typeface="Arial" panose="020B0604020202020204" pitchFamily="34" charset="0"/>
              </a:rPr>
              <a:t>AP MLD    </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80" name="Rectangle 79"/>
          <p:cNvSpPr/>
          <p:nvPr/>
        </p:nvSpPr>
        <p:spPr bwMode="auto">
          <a:xfrm>
            <a:off x="8933019" y="4151971"/>
            <a:ext cx="1459091" cy="201266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lang="en-US" sz="1000" kern="0" dirty="0">
                <a:solidFill>
                  <a:srgbClr val="000000"/>
                </a:solidFill>
                <a:latin typeface="Arial" panose="020B0604020202020204" pitchFamily="34" charset="0"/>
                <a:cs typeface="Arial" panose="020B0604020202020204" pitchFamily="34" charset="0"/>
              </a:rPr>
              <a:t>Non-AP MLD</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102" name="Rectangle 101">
            <a:extLst>
              <a:ext uri="{FF2B5EF4-FFF2-40B4-BE49-F238E27FC236}">
                <a16:creationId xmlns:a16="http://schemas.microsoft.com/office/drawing/2014/main" id="{EFBC5A34-9111-4A8E-BE51-C257C64DF890}"/>
              </a:ext>
            </a:extLst>
          </p:cNvPr>
          <p:cNvSpPr/>
          <p:nvPr/>
        </p:nvSpPr>
        <p:spPr bwMode="auto">
          <a:xfrm>
            <a:off x="1593191" y="4560882"/>
            <a:ext cx="979094" cy="380265"/>
          </a:xfrm>
          <a:prstGeom prst="rect">
            <a:avLst/>
          </a:prstGeom>
          <a:solidFill>
            <a:srgbClr val="00B0F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TSF counter1 = t</a:t>
            </a:r>
          </a:p>
        </p:txBody>
      </p:sp>
      <p:sp>
        <p:nvSpPr>
          <p:cNvPr id="103" name="Rectangle 102">
            <a:extLst>
              <a:ext uri="{FF2B5EF4-FFF2-40B4-BE49-F238E27FC236}">
                <a16:creationId xmlns:a16="http://schemas.microsoft.com/office/drawing/2014/main" id="{AA1E3173-EB4D-431C-AB64-ED81E5B5A0F4}"/>
              </a:ext>
            </a:extLst>
          </p:cNvPr>
          <p:cNvSpPr/>
          <p:nvPr/>
        </p:nvSpPr>
        <p:spPr bwMode="auto">
          <a:xfrm>
            <a:off x="1593191" y="5599222"/>
            <a:ext cx="977820" cy="380265"/>
          </a:xfrm>
          <a:prstGeom prst="rect">
            <a:avLst/>
          </a:prstGeom>
          <a:solidFill>
            <a:srgbClr val="00B0F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TSF counter2 =t + </a:t>
            </a:r>
            <a:r>
              <a:rPr kumimoji="0" lang="en-US" sz="900" b="0" i="0" u="none" strike="noStrike" kern="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delta</a:t>
            </a:r>
          </a:p>
        </p:txBody>
      </p:sp>
      <p:sp>
        <p:nvSpPr>
          <p:cNvPr id="118" name="Rectangle 117">
            <a:extLst>
              <a:ext uri="{FF2B5EF4-FFF2-40B4-BE49-F238E27FC236}">
                <a16:creationId xmlns:a16="http://schemas.microsoft.com/office/drawing/2014/main" id="{CAB45952-4706-418A-816C-DCA19C20B761}"/>
              </a:ext>
            </a:extLst>
          </p:cNvPr>
          <p:cNvSpPr/>
          <p:nvPr/>
        </p:nvSpPr>
        <p:spPr bwMode="auto">
          <a:xfrm>
            <a:off x="9119488" y="4534771"/>
            <a:ext cx="1020961" cy="380265"/>
          </a:xfrm>
          <a:prstGeom prst="rect">
            <a:avLst/>
          </a:prstGeom>
          <a:solidFill>
            <a:srgbClr val="00B0F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TSF counter 1 = t</a:t>
            </a:r>
          </a:p>
        </p:txBody>
      </p:sp>
      <p:sp>
        <p:nvSpPr>
          <p:cNvPr id="119" name="Rectangle 118">
            <a:extLst>
              <a:ext uri="{FF2B5EF4-FFF2-40B4-BE49-F238E27FC236}">
                <a16:creationId xmlns:a16="http://schemas.microsoft.com/office/drawing/2014/main" id="{AFB93095-01F7-4025-A302-B59000F90728}"/>
              </a:ext>
            </a:extLst>
          </p:cNvPr>
          <p:cNvSpPr/>
          <p:nvPr/>
        </p:nvSpPr>
        <p:spPr bwMode="auto">
          <a:xfrm>
            <a:off x="9119104" y="5618646"/>
            <a:ext cx="1039043" cy="380265"/>
          </a:xfrm>
          <a:prstGeom prst="rect">
            <a:avLst/>
          </a:prstGeom>
          <a:solidFill>
            <a:srgbClr val="00B0F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TSF counter 2</a:t>
            </a:r>
          </a:p>
          <a:p>
            <a:pPr marL="0" marR="0" lvl="0" indent="0" algn="ctr" defTabSz="914400" eaLnBrk="0" fontAlgn="base" latinLnBrk="0" hangingPunct="0">
              <a:lnSpc>
                <a:spcPct val="100000"/>
              </a:lnSpc>
              <a:spcBef>
                <a:spcPct val="0"/>
              </a:spcBef>
              <a:spcAft>
                <a:spcPct val="0"/>
              </a:spcAft>
              <a:buClrTx/>
              <a:buSzTx/>
              <a:buFontTx/>
              <a:buNone/>
              <a:tabLst/>
              <a:defRPr/>
            </a:pPr>
            <a:r>
              <a:rPr lang="en-US" sz="900" kern="0" dirty="0">
                <a:solidFill>
                  <a:srgbClr val="000000"/>
                </a:solidFill>
                <a:latin typeface="Arial" panose="020B0604020202020204" pitchFamily="34" charset="0"/>
                <a:cs typeface="Arial" panose="020B0604020202020204" pitchFamily="34" charset="0"/>
              </a:rPr>
              <a:t>= t + delta</a:t>
            </a:r>
            <a:endParaRPr kumimoji="0" lang="en-US" sz="9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cxnSp>
        <p:nvCxnSpPr>
          <p:cNvPr id="122" name="Straight Connector 121">
            <a:extLst>
              <a:ext uri="{FF2B5EF4-FFF2-40B4-BE49-F238E27FC236}">
                <a16:creationId xmlns:a16="http://schemas.microsoft.com/office/drawing/2014/main" id="{CA1D61AB-7801-4655-A252-6E9DBD00E3AE}"/>
              </a:ext>
            </a:extLst>
          </p:cNvPr>
          <p:cNvCxnSpPr>
            <a:cxnSpLocks/>
          </p:cNvCxnSpPr>
          <p:nvPr/>
        </p:nvCxnSpPr>
        <p:spPr>
          <a:xfrm>
            <a:off x="3960090" y="3759502"/>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1" name="TextBox 120">
            <a:extLst>
              <a:ext uri="{FF2B5EF4-FFF2-40B4-BE49-F238E27FC236}">
                <a16:creationId xmlns:a16="http://schemas.microsoft.com/office/drawing/2014/main" id="{B995BFDD-E564-4710-961D-A6279EA48191}"/>
              </a:ext>
            </a:extLst>
          </p:cNvPr>
          <p:cNvSpPr txBox="1"/>
          <p:nvPr/>
        </p:nvSpPr>
        <p:spPr>
          <a:xfrm>
            <a:off x="3842944" y="4552849"/>
            <a:ext cx="318051"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t1</a:t>
            </a:r>
          </a:p>
        </p:txBody>
      </p:sp>
      <p:sp>
        <p:nvSpPr>
          <p:cNvPr id="123" name="Rectangle 122">
            <a:extLst>
              <a:ext uri="{FF2B5EF4-FFF2-40B4-BE49-F238E27FC236}">
                <a16:creationId xmlns:a16="http://schemas.microsoft.com/office/drawing/2014/main" id="{01C58334-F183-492C-9007-196BEC3929FA}"/>
              </a:ext>
            </a:extLst>
          </p:cNvPr>
          <p:cNvSpPr/>
          <p:nvPr/>
        </p:nvSpPr>
        <p:spPr bwMode="auto">
          <a:xfrm>
            <a:off x="4785177" y="5559776"/>
            <a:ext cx="246020" cy="271604"/>
          </a:xfrm>
          <a:prstGeom prst="rect">
            <a:avLst/>
          </a:prstGeom>
          <a:solidFill>
            <a:srgbClr val="FFC00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B</a:t>
            </a:r>
          </a:p>
        </p:txBody>
      </p:sp>
      <p:sp>
        <p:nvSpPr>
          <p:cNvPr id="124" name="TextBox 123">
            <a:extLst>
              <a:ext uri="{FF2B5EF4-FFF2-40B4-BE49-F238E27FC236}">
                <a16:creationId xmlns:a16="http://schemas.microsoft.com/office/drawing/2014/main" id="{B361E155-41BF-4622-A04E-084246DCF939}"/>
              </a:ext>
            </a:extLst>
          </p:cNvPr>
          <p:cNvSpPr txBox="1"/>
          <p:nvPr/>
        </p:nvSpPr>
        <p:spPr>
          <a:xfrm>
            <a:off x="4432658" y="5169670"/>
            <a:ext cx="1084911" cy="33855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(Timestamp2 = t2,</a:t>
            </a:r>
            <a:br>
              <a:rPr lang="en-US" sz="800" dirty="0">
                <a:solidFill>
                  <a:srgbClr val="000000"/>
                </a:solidFill>
                <a:latin typeface="Arial" panose="020B0604020202020204" pitchFamily="34" charset="0"/>
                <a:cs typeface="Arial" panose="020B0604020202020204" pitchFamily="34" charset="0"/>
              </a:rPr>
            </a:br>
            <a:r>
              <a:rPr lang="en-US" sz="800" dirty="0">
                <a:solidFill>
                  <a:srgbClr val="FF0000"/>
                </a:solidFill>
                <a:latin typeface="Arial" panose="020B0604020202020204" pitchFamily="34" charset="0"/>
                <a:cs typeface="Arial" panose="020B0604020202020204" pitchFamily="34" charset="0"/>
              </a:rPr>
              <a:t>-delta</a:t>
            </a:r>
            <a:r>
              <a:rPr lang="en-US" sz="800" dirty="0">
                <a:solidFill>
                  <a:srgbClr val="000000"/>
                </a:solidFill>
                <a:latin typeface="Arial" panose="020B0604020202020204" pitchFamily="34" charset="0"/>
                <a:cs typeface="Arial" panose="020B0604020202020204" pitchFamily="34" charset="0"/>
              </a:rPr>
              <a:t>)</a:t>
            </a:r>
          </a:p>
        </p:txBody>
      </p:sp>
      <p:sp>
        <p:nvSpPr>
          <p:cNvPr id="125" name="TextBox 124">
            <a:extLst>
              <a:ext uri="{FF2B5EF4-FFF2-40B4-BE49-F238E27FC236}">
                <a16:creationId xmlns:a16="http://schemas.microsoft.com/office/drawing/2014/main" id="{472B8AC6-8804-457D-9B72-3120119C5843}"/>
              </a:ext>
            </a:extLst>
          </p:cNvPr>
          <p:cNvSpPr txBox="1"/>
          <p:nvPr/>
        </p:nvSpPr>
        <p:spPr>
          <a:xfrm>
            <a:off x="4738071" y="5881368"/>
            <a:ext cx="371462"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t2’</a:t>
            </a:r>
          </a:p>
        </p:txBody>
      </p:sp>
      <p:sp>
        <p:nvSpPr>
          <p:cNvPr id="23" name="Rectangle 22"/>
          <p:cNvSpPr/>
          <p:nvPr/>
        </p:nvSpPr>
        <p:spPr bwMode="auto">
          <a:xfrm>
            <a:off x="3890943" y="4214380"/>
            <a:ext cx="246020" cy="271604"/>
          </a:xfrm>
          <a:prstGeom prst="rect">
            <a:avLst/>
          </a:prstGeom>
          <a:solidFill>
            <a:srgbClr val="FFC00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B</a:t>
            </a:r>
          </a:p>
        </p:txBody>
      </p:sp>
      <p:sp>
        <p:nvSpPr>
          <p:cNvPr id="120" name="TextBox 119">
            <a:extLst>
              <a:ext uri="{FF2B5EF4-FFF2-40B4-BE49-F238E27FC236}">
                <a16:creationId xmlns:a16="http://schemas.microsoft.com/office/drawing/2014/main" id="{1F740C8C-BBCA-4DA5-B63E-0EBDC227328C}"/>
              </a:ext>
            </a:extLst>
          </p:cNvPr>
          <p:cNvSpPr txBox="1"/>
          <p:nvPr/>
        </p:nvSpPr>
        <p:spPr>
          <a:xfrm>
            <a:off x="3479614" y="3736175"/>
            <a:ext cx="1159102" cy="461665"/>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Beacon </a:t>
            </a:r>
            <a:br>
              <a:rPr lang="en-US" sz="800" dirty="0">
                <a:solidFill>
                  <a:srgbClr val="000000"/>
                </a:solidFill>
                <a:latin typeface="Arial" panose="020B0604020202020204" pitchFamily="34" charset="0"/>
                <a:cs typeface="Arial" panose="020B0604020202020204" pitchFamily="34" charset="0"/>
              </a:rPr>
            </a:br>
            <a:r>
              <a:rPr lang="en-US" sz="800" dirty="0">
                <a:solidFill>
                  <a:srgbClr val="000000"/>
                </a:solidFill>
                <a:latin typeface="Arial" panose="020B0604020202020204" pitchFamily="34" charset="0"/>
                <a:cs typeface="Arial" panose="020B0604020202020204" pitchFamily="34" charset="0"/>
              </a:rPr>
              <a:t>(Timestamp1 = t1, </a:t>
            </a:r>
            <a:r>
              <a:rPr lang="en-US" sz="800" dirty="0">
                <a:solidFill>
                  <a:srgbClr val="FF0000"/>
                </a:solidFill>
                <a:latin typeface="Arial" panose="020B0604020202020204" pitchFamily="34" charset="0"/>
                <a:cs typeface="Arial" panose="020B0604020202020204" pitchFamily="34" charset="0"/>
              </a:rPr>
              <a:t>+delta</a:t>
            </a:r>
            <a:r>
              <a:rPr lang="en-US" sz="800" dirty="0">
                <a:solidFill>
                  <a:srgbClr val="000000"/>
                </a:solidFill>
                <a:latin typeface="Arial" panose="020B0604020202020204" pitchFamily="34" charset="0"/>
                <a:cs typeface="Arial" panose="020B0604020202020204" pitchFamily="34" charset="0"/>
              </a:rPr>
              <a:t>)</a:t>
            </a:r>
          </a:p>
        </p:txBody>
      </p:sp>
      <p:sp>
        <p:nvSpPr>
          <p:cNvPr id="126" name="Rectangle 125">
            <a:extLst>
              <a:ext uri="{FF2B5EF4-FFF2-40B4-BE49-F238E27FC236}">
                <a16:creationId xmlns:a16="http://schemas.microsoft.com/office/drawing/2014/main" id="{65C40BD1-ACEB-41D1-8162-33D8C4DEFE4D}"/>
              </a:ext>
            </a:extLst>
          </p:cNvPr>
          <p:cNvSpPr/>
          <p:nvPr/>
        </p:nvSpPr>
        <p:spPr bwMode="auto">
          <a:xfrm>
            <a:off x="5835951" y="4224374"/>
            <a:ext cx="871165" cy="271604"/>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TWT1</a:t>
            </a:r>
          </a:p>
        </p:txBody>
      </p:sp>
      <p:sp>
        <p:nvSpPr>
          <p:cNvPr id="127" name="Rectangle 126">
            <a:extLst>
              <a:ext uri="{FF2B5EF4-FFF2-40B4-BE49-F238E27FC236}">
                <a16:creationId xmlns:a16="http://schemas.microsoft.com/office/drawing/2014/main" id="{FB07E9C8-D292-46BF-96C9-7FA7E5351B90}"/>
              </a:ext>
            </a:extLst>
          </p:cNvPr>
          <p:cNvSpPr/>
          <p:nvPr/>
        </p:nvSpPr>
        <p:spPr bwMode="auto">
          <a:xfrm>
            <a:off x="7017689" y="5556772"/>
            <a:ext cx="871165" cy="271604"/>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TWT2</a:t>
            </a:r>
          </a:p>
        </p:txBody>
      </p:sp>
      <p:cxnSp>
        <p:nvCxnSpPr>
          <p:cNvPr id="130" name="Straight Connector 129">
            <a:extLst>
              <a:ext uri="{FF2B5EF4-FFF2-40B4-BE49-F238E27FC236}">
                <a16:creationId xmlns:a16="http://schemas.microsoft.com/office/drawing/2014/main" id="{CA26B421-2B76-4EED-A2B3-BFFFD82B68E2}"/>
              </a:ext>
            </a:extLst>
          </p:cNvPr>
          <p:cNvCxnSpPr>
            <a:cxnSpLocks/>
          </p:cNvCxnSpPr>
          <p:nvPr/>
        </p:nvCxnSpPr>
        <p:spPr>
          <a:xfrm>
            <a:off x="5835951" y="3787995"/>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8" name="TextBox 127">
            <a:extLst>
              <a:ext uri="{FF2B5EF4-FFF2-40B4-BE49-F238E27FC236}">
                <a16:creationId xmlns:a16="http://schemas.microsoft.com/office/drawing/2014/main" id="{8D7EACF5-8296-4D23-B020-18B8327FDC50}"/>
              </a:ext>
            </a:extLst>
          </p:cNvPr>
          <p:cNvSpPr txBox="1"/>
          <p:nvPr/>
        </p:nvSpPr>
        <p:spPr>
          <a:xfrm>
            <a:off x="5616638" y="4550637"/>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TWT1</a:t>
            </a:r>
          </a:p>
        </p:txBody>
      </p:sp>
      <p:cxnSp>
        <p:nvCxnSpPr>
          <p:cNvPr id="26" name="Straight Arrow Connector 25">
            <a:extLst>
              <a:ext uri="{FF2B5EF4-FFF2-40B4-BE49-F238E27FC236}">
                <a16:creationId xmlns:a16="http://schemas.microsoft.com/office/drawing/2014/main" id="{B2AA718B-A0C4-46ED-BA33-2A7EAEAA3CDD}"/>
              </a:ext>
            </a:extLst>
          </p:cNvPr>
          <p:cNvCxnSpPr>
            <a:cxnSpLocks/>
            <a:endCxn id="127" idx="1"/>
          </p:cNvCxnSpPr>
          <p:nvPr/>
        </p:nvCxnSpPr>
        <p:spPr bwMode="auto">
          <a:xfrm>
            <a:off x="5850985" y="5692574"/>
            <a:ext cx="116670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1" name="TextBox 130">
            <a:extLst>
              <a:ext uri="{FF2B5EF4-FFF2-40B4-BE49-F238E27FC236}">
                <a16:creationId xmlns:a16="http://schemas.microsoft.com/office/drawing/2014/main" id="{5670D1FC-74E0-4F52-82FE-6CC8052583B5}"/>
              </a:ext>
            </a:extLst>
          </p:cNvPr>
          <p:cNvSpPr txBox="1"/>
          <p:nvPr/>
        </p:nvSpPr>
        <p:spPr>
          <a:xfrm>
            <a:off x="6172437" y="5574611"/>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offset</a:t>
            </a:r>
          </a:p>
        </p:txBody>
      </p:sp>
      <p:cxnSp>
        <p:nvCxnSpPr>
          <p:cNvPr id="132" name="Straight Connector 131">
            <a:extLst>
              <a:ext uri="{FF2B5EF4-FFF2-40B4-BE49-F238E27FC236}">
                <a16:creationId xmlns:a16="http://schemas.microsoft.com/office/drawing/2014/main" id="{BAB2ED66-EF30-437D-9800-1B498AC0957E}"/>
              </a:ext>
            </a:extLst>
          </p:cNvPr>
          <p:cNvCxnSpPr>
            <a:cxnSpLocks/>
          </p:cNvCxnSpPr>
          <p:nvPr/>
        </p:nvCxnSpPr>
        <p:spPr>
          <a:xfrm>
            <a:off x="7017689" y="3759502"/>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1D1C393F-3256-4A01-8B53-F04BAFCB9872}"/>
              </a:ext>
            </a:extLst>
          </p:cNvPr>
          <p:cNvSpPr txBox="1"/>
          <p:nvPr/>
        </p:nvSpPr>
        <p:spPr>
          <a:xfrm>
            <a:off x="6806748" y="5906523"/>
            <a:ext cx="196339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TWT2’ = TWT1 + offset + delta</a:t>
            </a:r>
          </a:p>
        </p:txBody>
      </p:sp>
      <p:sp>
        <p:nvSpPr>
          <p:cNvPr id="133" name="TextBox 132">
            <a:extLst>
              <a:ext uri="{FF2B5EF4-FFF2-40B4-BE49-F238E27FC236}">
                <a16:creationId xmlns:a16="http://schemas.microsoft.com/office/drawing/2014/main" id="{F4813658-2F30-4613-8A16-6FDF132E8622}"/>
              </a:ext>
            </a:extLst>
          </p:cNvPr>
          <p:cNvSpPr txBox="1"/>
          <p:nvPr/>
        </p:nvSpPr>
        <p:spPr>
          <a:xfrm>
            <a:off x="4748510" y="4544325"/>
            <a:ext cx="366375"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t2</a:t>
            </a:r>
          </a:p>
        </p:txBody>
      </p:sp>
      <p:sp>
        <p:nvSpPr>
          <p:cNvPr id="135" name="TextBox 134">
            <a:extLst>
              <a:ext uri="{FF2B5EF4-FFF2-40B4-BE49-F238E27FC236}">
                <a16:creationId xmlns:a16="http://schemas.microsoft.com/office/drawing/2014/main" id="{36289C4A-8A3C-4616-93DB-D8B7E8522243}"/>
              </a:ext>
            </a:extLst>
          </p:cNvPr>
          <p:cNvSpPr txBox="1"/>
          <p:nvPr/>
        </p:nvSpPr>
        <p:spPr>
          <a:xfrm>
            <a:off x="6803608" y="4771110"/>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300</a:t>
            </a:r>
          </a:p>
        </p:txBody>
      </p:sp>
      <p:sp>
        <p:nvSpPr>
          <p:cNvPr id="136" name="TextBox 135">
            <a:extLst>
              <a:ext uri="{FF2B5EF4-FFF2-40B4-BE49-F238E27FC236}">
                <a16:creationId xmlns:a16="http://schemas.microsoft.com/office/drawing/2014/main" id="{5123831E-A2EA-4BF3-BE7A-14127C9FFF81}"/>
              </a:ext>
            </a:extLst>
          </p:cNvPr>
          <p:cNvSpPr txBox="1"/>
          <p:nvPr/>
        </p:nvSpPr>
        <p:spPr>
          <a:xfrm>
            <a:off x="6815986" y="6111658"/>
            <a:ext cx="502868"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290</a:t>
            </a:r>
          </a:p>
        </p:txBody>
      </p:sp>
      <p:sp>
        <p:nvSpPr>
          <p:cNvPr id="137" name="TextBox 136">
            <a:extLst>
              <a:ext uri="{FF2B5EF4-FFF2-40B4-BE49-F238E27FC236}">
                <a16:creationId xmlns:a16="http://schemas.microsoft.com/office/drawing/2014/main" id="{835605B0-1A87-4AFD-B43C-8EEFEE4404EC}"/>
              </a:ext>
            </a:extLst>
          </p:cNvPr>
          <p:cNvSpPr txBox="1"/>
          <p:nvPr/>
        </p:nvSpPr>
        <p:spPr>
          <a:xfrm>
            <a:off x="5668797" y="4771110"/>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100</a:t>
            </a:r>
          </a:p>
        </p:txBody>
      </p:sp>
      <p:sp>
        <p:nvSpPr>
          <p:cNvPr id="138" name="TextBox 137">
            <a:extLst>
              <a:ext uri="{FF2B5EF4-FFF2-40B4-BE49-F238E27FC236}">
                <a16:creationId xmlns:a16="http://schemas.microsoft.com/office/drawing/2014/main" id="{BC3C55F9-6273-4D3C-AA49-171783AAC7B5}"/>
              </a:ext>
            </a:extLst>
          </p:cNvPr>
          <p:cNvSpPr txBox="1"/>
          <p:nvPr/>
        </p:nvSpPr>
        <p:spPr>
          <a:xfrm>
            <a:off x="5659036" y="6111658"/>
            <a:ext cx="502868"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90</a:t>
            </a:r>
          </a:p>
        </p:txBody>
      </p:sp>
      <p:sp>
        <p:nvSpPr>
          <p:cNvPr id="139" name="TextBox 138">
            <a:extLst>
              <a:ext uri="{FF2B5EF4-FFF2-40B4-BE49-F238E27FC236}">
                <a16:creationId xmlns:a16="http://schemas.microsoft.com/office/drawing/2014/main" id="{3FE14E30-66F0-47D7-8276-EB7C72DEA179}"/>
              </a:ext>
            </a:extLst>
          </p:cNvPr>
          <p:cNvSpPr txBox="1"/>
          <p:nvPr/>
        </p:nvSpPr>
        <p:spPr>
          <a:xfrm>
            <a:off x="6206415" y="5394708"/>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200</a:t>
            </a:r>
          </a:p>
        </p:txBody>
      </p:sp>
      <p:sp>
        <p:nvSpPr>
          <p:cNvPr id="140" name="TextBox 139">
            <a:extLst>
              <a:ext uri="{FF2B5EF4-FFF2-40B4-BE49-F238E27FC236}">
                <a16:creationId xmlns:a16="http://schemas.microsoft.com/office/drawing/2014/main" id="{28A7180E-21D9-493D-843D-8DBD1C76D4A7}"/>
              </a:ext>
            </a:extLst>
          </p:cNvPr>
          <p:cNvSpPr txBox="1"/>
          <p:nvPr/>
        </p:nvSpPr>
        <p:spPr>
          <a:xfrm>
            <a:off x="3802858" y="4771110"/>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10</a:t>
            </a:r>
          </a:p>
        </p:txBody>
      </p:sp>
      <p:sp>
        <p:nvSpPr>
          <p:cNvPr id="141" name="TextBox 140">
            <a:extLst>
              <a:ext uri="{FF2B5EF4-FFF2-40B4-BE49-F238E27FC236}">
                <a16:creationId xmlns:a16="http://schemas.microsoft.com/office/drawing/2014/main" id="{7AA0E9CD-A358-46C6-9519-CBEFAA20888E}"/>
              </a:ext>
            </a:extLst>
          </p:cNvPr>
          <p:cNvSpPr txBox="1"/>
          <p:nvPr/>
        </p:nvSpPr>
        <p:spPr>
          <a:xfrm>
            <a:off x="3835990" y="6111658"/>
            <a:ext cx="299961"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0</a:t>
            </a:r>
          </a:p>
        </p:txBody>
      </p:sp>
      <p:sp>
        <p:nvSpPr>
          <p:cNvPr id="142" name="TextBox 141">
            <a:extLst>
              <a:ext uri="{FF2B5EF4-FFF2-40B4-BE49-F238E27FC236}">
                <a16:creationId xmlns:a16="http://schemas.microsoft.com/office/drawing/2014/main" id="{C8824E63-AB20-45A4-AFB0-9607227AE0B4}"/>
              </a:ext>
            </a:extLst>
          </p:cNvPr>
          <p:cNvSpPr txBox="1"/>
          <p:nvPr/>
        </p:nvSpPr>
        <p:spPr>
          <a:xfrm>
            <a:off x="4718498" y="4771110"/>
            <a:ext cx="349699"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50</a:t>
            </a:r>
          </a:p>
        </p:txBody>
      </p:sp>
      <p:sp>
        <p:nvSpPr>
          <p:cNvPr id="143" name="TextBox 142">
            <a:extLst>
              <a:ext uri="{FF2B5EF4-FFF2-40B4-BE49-F238E27FC236}">
                <a16:creationId xmlns:a16="http://schemas.microsoft.com/office/drawing/2014/main" id="{035E0159-3309-428A-BECC-B7D0F4007FC8}"/>
              </a:ext>
            </a:extLst>
          </p:cNvPr>
          <p:cNvSpPr txBox="1"/>
          <p:nvPr/>
        </p:nvSpPr>
        <p:spPr>
          <a:xfrm>
            <a:off x="4725464" y="6111658"/>
            <a:ext cx="325872"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40</a:t>
            </a:r>
          </a:p>
        </p:txBody>
      </p:sp>
      <p:cxnSp>
        <p:nvCxnSpPr>
          <p:cNvPr id="8" name="Straight Connector 7">
            <a:extLst>
              <a:ext uri="{FF2B5EF4-FFF2-40B4-BE49-F238E27FC236}">
                <a16:creationId xmlns:a16="http://schemas.microsoft.com/office/drawing/2014/main" id="{040C07D7-E38F-44B4-BDC1-3FAF3A29F752}"/>
              </a:ext>
            </a:extLst>
          </p:cNvPr>
          <p:cNvCxnSpPr>
            <a:stCxn id="28" idx="2"/>
            <a:endCxn id="59" idx="0"/>
          </p:cNvCxnSpPr>
          <p:nvPr/>
        </p:nvCxnSpPr>
        <p:spPr bwMode="auto">
          <a:xfrm>
            <a:off x="2088357" y="5014663"/>
            <a:ext cx="0" cy="318038"/>
          </a:xfrm>
          <a:prstGeom prst="line">
            <a:avLst/>
          </a:prstGeom>
          <a:solidFill>
            <a:srgbClr val="00B8FF"/>
          </a:solidFill>
          <a:ln w="19050" cap="flat" cmpd="sng" algn="ctr">
            <a:solidFill>
              <a:srgbClr val="FF0000"/>
            </a:solidFill>
            <a:prstDash val="solid"/>
            <a:round/>
            <a:headEnd type="none" w="med" len="med"/>
            <a:tailEnd type="none" w="med" len="med"/>
          </a:ln>
          <a:effectLst/>
        </p:spPr>
      </p:cxnSp>
      <p:sp>
        <p:nvSpPr>
          <p:cNvPr id="58" name="TextBox 57">
            <a:extLst>
              <a:ext uri="{FF2B5EF4-FFF2-40B4-BE49-F238E27FC236}">
                <a16:creationId xmlns:a16="http://schemas.microsoft.com/office/drawing/2014/main" id="{2017EDBC-6568-4650-A085-2768D131D7F5}"/>
              </a:ext>
            </a:extLst>
          </p:cNvPr>
          <p:cNvSpPr txBox="1"/>
          <p:nvPr/>
        </p:nvSpPr>
        <p:spPr>
          <a:xfrm>
            <a:off x="2061427" y="4973627"/>
            <a:ext cx="1572710" cy="400110"/>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FF0000"/>
                </a:solidFill>
                <a:latin typeface="Arial" panose="020B0604020202020204" pitchFamily="34" charset="0"/>
                <a:cs typeface="Arial" panose="020B0604020202020204" pitchFamily="34" charset="0"/>
              </a:rPr>
              <a:t>communication channel (TSF exchange)</a:t>
            </a:r>
          </a:p>
        </p:txBody>
      </p:sp>
    </p:spTree>
    <p:extLst>
      <p:ext uri="{BB962C8B-B14F-4D97-AF65-F5344CB8AC3E}">
        <p14:creationId xmlns:p14="http://schemas.microsoft.com/office/powerpoint/2010/main" val="1386824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06926-6AC3-4A19-8079-87761855A756}"/>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A2DAC8AD-0C06-400F-A790-806A47FC8E19}"/>
              </a:ext>
            </a:extLst>
          </p:cNvPr>
          <p:cNvSpPr>
            <a:spLocks noGrp="1"/>
          </p:cNvSpPr>
          <p:nvPr>
            <p:ph idx="1"/>
          </p:nvPr>
        </p:nvSpPr>
        <p:spPr>
          <a:xfrm>
            <a:off x="914400" y="1981201"/>
            <a:ext cx="10591799" cy="4113213"/>
          </a:xfrm>
        </p:spPr>
        <p:txBody>
          <a:bodyPr/>
          <a:lstStyle/>
          <a:p>
            <a:pPr>
              <a:buFont typeface="Arial" panose="020B0604020202020204" pitchFamily="34" charset="0"/>
              <a:buChar char="•"/>
            </a:pPr>
            <a:r>
              <a:rPr lang="en-US" sz="1800" dirty="0"/>
              <a:t>Option 1 [</a:t>
            </a:r>
            <a:r>
              <a:rPr lang="en-US" sz="1800" dirty="0">
                <a:solidFill>
                  <a:srgbClr val="FF0000"/>
                </a:solidFill>
              </a:rPr>
              <a:t>Preferred</a:t>
            </a:r>
            <a:r>
              <a:rPr lang="en-US" sz="1800" dirty="0"/>
              <a:t>]: AP MLD shall calculate TSF time difference between APs on different links and announce the time difference on each link</a:t>
            </a:r>
          </a:p>
          <a:p>
            <a:pPr lvl="1">
              <a:buFont typeface="Arial" panose="020B0604020202020204" pitchFamily="34" charset="0"/>
              <a:buChar char="•"/>
            </a:pPr>
            <a:r>
              <a:rPr lang="en-US" sz="1600" dirty="0"/>
              <a:t>Non-AP MLD doesn’t need to track TSF times on multiple links</a:t>
            </a:r>
          </a:p>
          <a:p>
            <a:pPr lvl="1">
              <a:buFont typeface="Arial" panose="020B0604020202020204" pitchFamily="34" charset="0"/>
              <a:buChar char="•"/>
            </a:pPr>
            <a:r>
              <a:rPr lang="en-US" sz="1600" dirty="0"/>
              <a:t>Non-AP MLD can track TSF time of one link and knows TSF times of other links</a:t>
            </a:r>
          </a:p>
          <a:p>
            <a:pPr>
              <a:buFont typeface="Arial" panose="020B0604020202020204" pitchFamily="34" charset="0"/>
              <a:buChar char="•"/>
            </a:pPr>
            <a:r>
              <a:rPr lang="en-US" sz="1800" dirty="0"/>
              <a:t>Option 2: AP MLD doesn’t support calculation of TSF time difference between APs on different links </a:t>
            </a:r>
          </a:p>
          <a:p>
            <a:pPr lvl="1">
              <a:buFont typeface="Arial" panose="020B0604020202020204" pitchFamily="34" charset="0"/>
              <a:buChar char="•"/>
            </a:pPr>
            <a:r>
              <a:rPr lang="en-US" sz="1600" dirty="0"/>
              <a:t>Non-AP MLD needs to track TSF times of multiple links for the non-AP MLD to operate on multiple links in a time coordinated fashion (e.g. coordinated TWTs among multiple links)</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marL="0" indent="0"/>
            <a:endParaRPr lang="en-US" sz="1800" dirty="0"/>
          </a:p>
        </p:txBody>
      </p:sp>
      <p:sp>
        <p:nvSpPr>
          <p:cNvPr id="4" name="Slide Number Placeholder 3">
            <a:extLst>
              <a:ext uri="{FF2B5EF4-FFF2-40B4-BE49-F238E27FC236}">
                <a16:creationId xmlns:a16="http://schemas.microsoft.com/office/drawing/2014/main" id="{E9785378-AB4F-42BA-B664-36DFF772A19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35A0C895-969D-4125-A853-03C2006033D6}"/>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C0A5786A-D77F-4D18-AF13-6C849886CE6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36275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70620-21E0-45B7-A140-07082B4C4C75}"/>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97E8AE08-7F24-496C-8ACA-AFA7DA19BB71}"/>
              </a:ext>
            </a:extLst>
          </p:cNvPr>
          <p:cNvSpPr>
            <a:spLocks noGrp="1"/>
          </p:cNvSpPr>
          <p:nvPr>
            <p:ph idx="1"/>
          </p:nvPr>
        </p:nvSpPr>
        <p:spPr>
          <a:xfrm>
            <a:off x="914400" y="1981201"/>
            <a:ext cx="10744199" cy="4113213"/>
          </a:xfrm>
        </p:spPr>
        <p:txBody>
          <a:bodyPr/>
          <a:lstStyle/>
          <a:p>
            <a:pPr>
              <a:buFont typeface="Arial" panose="020B0604020202020204" pitchFamily="34" charset="0"/>
              <a:buChar char="•"/>
            </a:pPr>
            <a:r>
              <a:rPr lang="en-US" dirty="0"/>
              <a:t>For a multi-link operation that needs time coordinated operation between multiple links, non-AP MLD needs to know the TSF time difference between the links</a:t>
            </a:r>
          </a:p>
          <a:p>
            <a:pPr>
              <a:buFont typeface="Arial" panose="020B0604020202020204" pitchFamily="34" charset="0"/>
              <a:buChar char="•"/>
            </a:pPr>
            <a:r>
              <a:rPr lang="en-US" dirty="0"/>
              <a:t>The problem gets simpler when an AP MLD calculates TSF time difference between APs on different links and each AP of the AP MLD announces the time difference along with its TSF value</a:t>
            </a:r>
          </a:p>
          <a:p>
            <a:pPr lvl="1">
              <a:buFont typeface="Arial" panose="020B0604020202020204" pitchFamily="34" charset="0"/>
              <a:buChar char="•"/>
            </a:pPr>
            <a:r>
              <a:rPr lang="en-US" dirty="0"/>
              <a:t>Non-AP MLD obtains TSF information from one link and derives TSF info of the other links</a:t>
            </a:r>
          </a:p>
          <a:p>
            <a:pPr marL="0" indent="0"/>
            <a:endParaRPr lang="en-US" dirty="0"/>
          </a:p>
        </p:txBody>
      </p:sp>
      <p:sp>
        <p:nvSpPr>
          <p:cNvPr id="4" name="Slide Number Placeholder 3">
            <a:extLst>
              <a:ext uri="{FF2B5EF4-FFF2-40B4-BE49-F238E27FC236}">
                <a16:creationId xmlns:a16="http://schemas.microsoft.com/office/drawing/2014/main" id="{895467C1-1F15-45C1-AA6F-44DFF2B8AC3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CFF9B77-1121-4560-8998-88123285A35A}"/>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5655523E-EFDE-48CE-8A50-4BDA657D3AB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4544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80CD9-C079-4AA3-8935-F59E202491AE}"/>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1F6F8DF8-18C3-4926-A7E6-76A0F64AAAA5}"/>
              </a:ext>
            </a:extLst>
          </p:cNvPr>
          <p:cNvSpPr>
            <a:spLocks noGrp="1"/>
          </p:cNvSpPr>
          <p:nvPr>
            <p:ph idx="1"/>
          </p:nvPr>
        </p:nvSpPr>
        <p:spPr/>
        <p:txBody>
          <a:bodyPr/>
          <a:lstStyle/>
          <a:p>
            <a:r>
              <a:rPr lang="en-US" dirty="0"/>
              <a:t>Do you support to add the following to 802.11be SFD?</a:t>
            </a:r>
          </a:p>
          <a:p>
            <a:pPr>
              <a:buFont typeface="Arial" panose="020B0604020202020204" pitchFamily="34" charset="0"/>
              <a:buChar char="•"/>
            </a:pPr>
            <a:r>
              <a:rPr lang="en-US" sz="2000" b="0" dirty="0"/>
              <a:t>AP MLD shall calculate TSF time difference between APs on different links and each AP shall announce the time difference along with its TSF value on each link</a:t>
            </a:r>
          </a:p>
        </p:txBody>
      </p:sp>
      <p:sp>
        <p:nvSpPr>
          <p:cNvPr id="4" name="Slide Number Placeholder 3">
            <a:extLst>
              <a:ext uri="{FF2B5EF4-FFF2-40B4-BE49-F238E27FC236}">
                <a16:creationId xmlns:a16="http://schemas.microsoft.com/office/drawing/2014/main" id="{FED23C90-2CAD-4C95-B0E1-84BB4BA5037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E99C3D41-EABE-4F32-B43C-13168BB69613}"/>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2F0E3FC1-6610-4F5D-B8AE-5778128EAD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1636222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23339</TotalTime>
  <Words>1055</Words>
  <Application>Microsoft Office PowerPoint</Application>
  <PresentationFormat>Widescreen</PresentationFormat>
  <Paragraphs>215</Paragraphs>
  <Slides>8</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2" baseType="lpstr">
      <vt:lpstr>Arial</vt:lpstr>
      <vt:lpstr>Times New Roman</vt:lpstr>
      <vt:lpstr>Office Theme</vt:lpstr>
      <vt:lpstr>Microsoft Word 97 - 2003 Document</vt:lpstr>
      <vt:lpstr>Multi-Link TSF Discussion</vt:lpstr>
      <vt:lpstr>Introduction </vt:lpstr>
      <vt:lpstr>Case 1: an AP of an AP MLD doesn’t have TSF time information of the other AP(s)</vt:lpstr>
      <vt:lpstr>Discussion on clock drift for Case 1</vt:lpstr>
      <vt:lpstr>Case 2: an AP of an AP MLD have TSF time information of the other AP(s)</vt:lpstr>
      <vt:lpstr>Discussion</vt:lpstr>
      <vt:lpstr>Summary</vt:lpstr>
      <vt:lpstr>Straw Poll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Park, Minyoung</cp:lastModifiedBy>
  <cp:revision>334</cp:revision>
  <cp:lastPrinted>1601-01-01T00:00:00Z</cp:lastPrinted>
  <dcterms:created xsi:type="dcterms:W3CDTF">2019-10-14T21:51:06Z</dcterms:created>
  <dcterms:modified xsi:type="dcterms:W3CDTF">2020-03-10T21:07:39Z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c849aea5-8092-4a58-80b7-42e62ab63d02</vt:lpwstr>
  </property>
  <property fmtid="{D5CDD505-2E9C-101B-9397-08002B2CF9AE}" pid="3" name="CTP_TimeStamp">
    <vt:lpwstr>2020-03-10 21:07:39Z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