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6" r:id="rId5"/>
    <p:sldId id="267" r:id="rId6"/>
    <p:sldId id="265" r:id="rId7"/>
    <p:sldId id="263" r:id="rId8"/>
    <p:sldId id="704" r:id="rId9"/>
    <p:sldId id="706" r:id="rId10"/>
    <p:sldId id="705" r:id="rId11"/>
    <p:sldId id="707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0" d="100"/>
          <a:sy n="90" d="100"/>
        </p:scale>
        <p:origin x="102" y="1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802.11-20/0424r0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802.11-20/0424r0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Dennis Sundman,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802.11-20/0424r0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Dennis Sundman,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802.11-20/0424r1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582-02-00be-coordinated-ap-time-and-frequency-sharing-in-a-transmit-opportunity-in-11be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1779-05-00be-downlink-spatial-reuse-parameter-framework-with-coordinated-beamforming-null-steering-for-802-11be.pptx" TargetMode="External"/><Relationship Id="rId5" Type="http://schemas.openxmlformats.org/officeDocument/2006/relationships/hyperlink" Target="https://mentor.ieee.org/802.11/dcn/20/11-20-0091-07-00be-performance-of-parameterized-spatial-reuse-psr-with-coordinated-beamforming-null-steering-for-802-11be.pptx" TargetMode="External"/><Relationship Id="rId4" Type="http://schemas.openxmlformats.org/officeDocument/2006/relationships/hyperlink" Target="https://mentor.ieee.org/802.11/dcn/20/11-20-0107-01-00be-multi-ap-coordination-for-spatial-reuse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AP Spatial Sharing in a TXOP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820580"/>
              </p:ext>
            </p:extLst>
          </p:nvPr>
        </p:nvGraphicFramePr>
        <p:xfrm>
          <a:off x="995363" y="2408238"/>
          <a:ext cx="10069512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4" imgW="10535088" imgH="2539535" progId="Word.Document.8">
                  <p:embed/>
                </p:oleObj>
              </mc:Choice>
              <mc:Fallback>
                <p:oleObj name="Document" r:id="rId4" imgW="10535088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08238"/>
                        <a:ext cx="10069512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C575E-F41B-4155-BD66-A44FEAF40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Pen-and-paper throughput</a:t>
            </a:r>
            <a:endParaRPr lang="en-US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217AEE9-7F1E-45ED-85F5-6AB3D630FB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8060324"/>
              </p:ext>
            </p:extLst>
          </p:nvPr>
        </p:nvGraphicFramePr>
        <p:xfrm>
          <a:off x="3287688" y="3609717"/>
          <a:ext cx="5616624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5978">
                  <a:extLst>
                    <a:ext uri="{9D8B030D-6E8A-4147-A177-3AD203B41FA5}">
                      <a16:colId xmlns:a16="http://schemas.microsoft.com/office/drawing/2014/main" val="1163381739"/>
                    </a:ext>
                  </a:extLst>
                </a:gridCol>
                <a:gridCol w="2410646">
                  <a:extLst>
                    <a:ext uri="{9D8B030D-6E8A-4147-A177-3AD203B41FA5}">
                      <a16:colId xmlns:a16="http://schemas.microsoft.com/office/drawing/2014/main" val="89084984"/>
                    </a:ext>
                  </a:extLst>
                </a:gridCol>
              </a:tblGrid>
              <a:tr h="14717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Scheme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Norm. </a:t>
                      </a:r>
                      <a:r>
                        <a:rPr lang="en-US" sz="2400" b="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Tput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8579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EDCA (reference)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5832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CAP-OFDMA</a:t>
                      </a:r>
                      <a:endParaRPr lang="sv-SE" sz="2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84%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1064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CAP-TDMA</a:t>
                      </a:r>
                      <a:endParaRPr lang="sv-SE" sz="24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79%</a:t>
                      </a:r>
                      <a:endParaRPr lang="sv-SE" sz="2400" b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5530510"/>
                  </a:ext>
                </a:extLst>
              </a:tr>
              <a:tr h="28813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CAP-SDMA</a:t>
                      </a:r>
                      <a:endParaRPr lang="sv-SE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195%</a:t>
                      </a:r>
                      <a:endParaRPr lang="sv-SE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10277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FEF6A-484B-4CAA-89C9-F3E29E1D3E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53317-1CE4-4FF4-930F-6701546F8B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65C19-6EE3-40F9-9D61-8719D2FF6B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8690DAF-D2FA-4A6A-8680-EFFAEF5B471C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1231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We need to sacrifice half of the time for training all channels, but gain 4 times in sum throughput during the TX phase.</a:t>
            </a:r>
          </a:p>
        </p:txBody>
      </p:sp>
    </p:spTree>
    <p:extLst>
      <p:ext uri="{BB962C8B-B14F-4D97-AF65-F5344CB8AC3E}">
        <p14:creationId xmlns:p14="http://schemas.microsoft.com/office/powerpoint/2010/main" val="2430861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95D4A-2014-4EAB-AA3D-FFB02CCD4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CE76F-32E3-412F-AECA-E81518A4D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believe that, using the protocol in [1], we should consider TX beamforming and nulling to increase system throughput in TXOP sharing for EHT?</a:t>
            </a:r>
          </a:p>
          <a:p>
            <a:endParaRPr lang="en-US" dirty="0"/>
          </a:p>
          <a:p>
            <a:r>
              <a:rPr lang="en-US" dirty="0"/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34D5A-2B9A-4E7A-9A82-729EB132EA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67788-97F5-46E1-A6EC-66618E5480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6F0699-A2D9-4A9C-A886-76635838AF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746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[1]: </a:t>
            </a:r>
            <a:r>
              <a:rPr lang="en-US" sz="2000" dirty="0">
                <a:hlinkClick r:id="rId3"/>
              </a:rPr>
              <a:t>Coordinated AP Time and Frequency Sharing in a Transmit Opportunity in 11be</a:t>
            </a:r>
            <a:r>
              <a:rPr lang="en-US" sz="2000" dirty="0"/>
              <a:t>, Lochan Verma (Qualcomm), George Cherian (Qualcomm) et al.</a:t>
            </a:r>
          </a:p>
          <a:p>
            <a:r>
              <a:rPr lang="en-US" sz="2000" dirty="0"/>
              <a:t>[2]: </a:t>
            </a:r>
            <a:r>
              <a:rPr lang="en-US" sz="2000" dirty="0">
                <a:hlinkClick r:id="rId4"/>
              </a:rPr>
              <a:t>Multi-AP coordination for spatial reuse</a:t>
            </a:r>
            <a:r>
              <a:rPr lang="en-US" sz="2000" dirty="0"/>
              <a:t>, Dmitry </a:t>
            </a:r>
            <a:r>
              <a:rPr lang="en-US" sz="2000" dirty="0" err="1"/>
              <a:t>Akhmetov</a:t>
            </a:r>
            <a:r>
              <a:rPr lang="en-US" sz="2000" dirty="0"/>
              <a:t> (Intel) et al.</a:t>
            </a:r>
          </a:p>
          <a:p>
            <a:r>
              <a:rPr lang="en-US" sz="2000" dirty="0"/>
              <a:t>[3]: </a:t>
            </a:r>
            <a:r>
              <a:rPr lang="en-US" sz="2000" dirty="0">
                <a:hlinkClick r:id="rId5"/>
              </a:rPr>
              <a:t>Performance of parameterized spatial reuse (PSR) with coordinated beamforming/null steering for 802.11be</a:t>
            </a:r>
            <a:r>
              <a:rPr lang="en-US" sz="2000" dirty="0"/>
              <a:t>, Adrian Garcia-Rodriguez (Nokia) et al.</a:t>
            </a:r>
          </a:p>
          <a:p>
            <a:r>
              <a:rPr lang="en-US" sz="2000" dirty="0"/>
              <a:t>[4]: </a:t>
            </a:r>
            <a:r>
              <a:rPr lang="en-US" sz="2000" dirty="0">
                <a:hlinkClick r:id="rId6"/>
              </a:rPr>
              <a:t>Downlink spatial reuse parameter framework with coordinated beamforming/null steering for 802.11be</a:t>
            </a:r>
            <a:r>
              <a:rPr lang="en-US" sz="2000" dirty="0"/>
              <a:t>, David Lopez-Perez (Nokia) et al.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TXOP sharing has been discussed in several presentations [1-2].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Spatial multiplexing using coordinated beamforming and nulling has also been discussed [3-4].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propose to re-use and extend the protocol in [1] for spatial TXOP sharing. We refer to this scheme as CAP-SDMA.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CAP-SDMA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1015"/>
            <a:ext cx="10654207" cy="43434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following scheme was presented in [1]: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Use the same scheme and extend Data TX part with a Channel Sounding phase and a modified Data TX, where Nulling is done to reduce interference: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C43C42-C700-45E4-88E2-E10626F4FE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688" y="2334354"/>
            <a:ext cx="4880444" cy="1082040"/>
          </a:xfrm>
          <a:prstGeom prst="rect">
            <a:avLst/>
          </a:prstGeom>
        </p:spPr>
      </p:pic>
      <p:sp>
        <p:nvSpPr>
          <p:cNvPr id="9" name="Cube 8">
            <a:extLst>
              <a:ext uri="{FF2B5EF4-FFF2-40B4-BE49-F238E27FC236}">
                <a16:creationId xmlns:a16="http://schemas.microsoft.com/office/drawing/2014/main" id="{02BBE2E5-85B1-4AFD-82BF-F251D1EAF4EB}"/>
              </a:ext>
            </a:extLst>
          </p:cNvPr>
          <p:cNvSpPr/>
          <p:nvPr/>
        </p:nvSpPr>
        <p:spPr bwMode="auto">
          <a:xfrm>
            <a:off x="1007764" y="5013393"/>
            <a:ext cx="2373287" cy="712265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Channel Sounding</a:t>
            </a:r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D1138125-EFD7-4DA4-A077-A42B6D8EE0F9}"/>
              </a:ext>
            </a:extLst>
          </p:cNvPr>
          <p:cNvSpPr/>
          <p:nvPr/>
        </p:nvSpPr>
        <p:spPr bwMode="auto">
          <a:xfrm>
            <a:off x="3543854" y="5013176"/>
            <a:ext cx="7199806" cy="712265"/>
          </a:xfrm>
          <a:prstGeom prst="cub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Data TX and Nulling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05DA9-F537-4847-A192-5907B5D68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gains requires degrees of freedom at the 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91A98-EF06-4DFB-93D2-7DFA9A0F6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the Data TX and Nulling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Data is transmitted to STAs in the APs own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Nulls are placed to STAs in neighboring BSSs who are sharing the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full bandwidth may be spatially reused for the full TXOP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Nulling STAs in neighboring BSSs requires degrees of freedom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AP has 8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 APs cooperate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 simultaneous DL transmissions per AP, 1 spatial stream per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each AP: 2 degrees of freedom for DL data, 6 degrees of freedom for Nulling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not enough degrees of freedom to null STAs, null the ones which are interfered the most (based on e.g. CSI).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D15DD-1DAC-48D7-A679-C0E402FC16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D69A6-64C9-4CAC-84B4-EB65527906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B9CBE-BB42-4D83-8F68-8A1F12074D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95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A5E9-DC9F-48B9-8AF4-943C0007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BD50D-3447-4E47-9B99-5F7918DBA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DL: 4 spatial streams, total 80 MHz,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CAP-OFDMA: 20 MHz, full TXOP </a:t>
            </a:r>
            <a:r>
              <a:rPr lang="en-US" dirty="0">
                <a:sym typeface="Wingdings" panose="05000000000000000000" pitchFamily="2" charset="2"/>
              </a:rPr>
              <a:t> X Mbit/s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CAP-TDMA: 80 MHz, ¼ TXOP  X Mbit/s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CAP-SDMA: 80 MHz, full TXOP </a:t>
            </a:r>
            <a:r>
              <a:rPr lang="en-US" dirty="0">
                <a:sym typeface="Wingdings" panose="05000000000000000000" pitchFamily="2" charset="2"/>
              </a:rPr>
              <a:t> up to 4X Mbit/s (if channel sounding overhead is negligible)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F80AD8-624B-4A99-B652-DD3D9362ED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07942-FCF9-4FFE-9B03-7B5FDE519B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46DC62-1B89-495C-A4CD-58C5F84069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7F6C69-7943-4237-A14E-3FD4A7693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4721" y="3332984"/>
            <a:ext cx="4880444" cy="108204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42CEF0E-713D-4683-8926-647A7567492B}"/>
              </a:ext>
            </a:extLst>
          </p:cNvPr>
          <p:cNvGrpSpPr/>
          <p:nvPr/>
        </p:nvGrpSpPr>
        <p:grpSpPr>
          <a:xfrm>
            <a:off x="3654721" y="4912873"/>
            <a:ext cx="4880444" cy="1332354"/>
            <a:chOff x="2783632" y="4258806"/>
            <a:chExt cx="4880444" cy="133235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1B29375-0DF2-4C62-A2EB-5C82409EF6F1}"/>
                </a:ext>
              </a:extLst>
            </p:cNvPr>
            <p:cNvGrpSpPr/>
            <p:nvPr/>
          </p:nvGrpSpPr>
          <p:grpSpPr>
            <a:xfrm>
              <a:off x="2783632" y="4258806"/>
              <a:ext cx="4880444" cy="1332354"/>
              <a:chOff x="2783632" y="4258806"/>
              <a:chExt cx="4880444" cy="1332354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D3284B30-FEC0-4F0E-ACD8-EE77D41A26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783632" y="4509120"/>
                <a:ext cx="4880444" cy="1082040"/>
              </a:xfrm>
              <a:prstGeom prst="rect">
                <a:avLst/>
              </a:prstGeom>
            </p:spPr>
          </p:pic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9104C5E-CA89-48B9-832E-DBBF902EE4F9}"/>
                  </a:ext>
                </a:extLst>
              </p:cNvPr>
              <p:cNvSpPr/>
              <p:nvPr/>
            </p:nvSpPr>
            <p:spPr bwMode="auto">
              <a:xfrm>
                <a:off x="4295800" y="4258806"/>
                <a:ext cx="3168352" cy="100811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EEB10E64-8DFB-4FD5-A001-A4F109AB9D32}"/>
                </a:ext>
              </a:extLst>
            </p:cNvPr>
            <p:cNvSpPr/>
            <p:nvPr/>
          </p:nvSpPr>
          <p:spPr bwMode="auto">
            <a:xfrm>
              <a:off x="4318121" y="4509120"/>
              <a:ext cx="811295" cy="757798"/>
            </a:xfrm>
            <a:prstGeom prst="cub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0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Channel Sounding</a:t>
              </a:r>
            </a:p>
          </p:txBody>
        </p:sp>
        <p:sp>
          <p:nvSpPr>
            <p:cNvPr id="12" name="Cube 11">
              <a:extLst>
                <a:ext uri="{FF2B5EF4-FFF2-40B4-BE49-F238E27FC236}">
                  <a16:creationId xmlns:a16="http://schemas.microsoft.com/office/drawing/2014/main" id="{79D4A5B3-3F0D-4D13-819D-CA5545FE356E}"/>
                </a:ext>
              </a:extLst>
            </p:cNvPr>
            <p:cNvSpPr/>
            <p:nvPr/>
          </p:nvSpPr>
          <p:spPr bwMode="auto">
            <a:xfrm>
              <a:off x="5231904" y="4509120"/>
              <a:ext cx="2129760" cy="757798"/>
            </a:xfrm>
            <a:prstGeom prst="cub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Data TX and Nulling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95874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8A98D-C9BE-4AD2-A12A-EE75A9FEF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large is the channel sounding phase?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5AC96-1C5A-498C-AD6B-EC8E75810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to learn channels for each AP and each STA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Explicit sounding must be sent from each AP to all STAs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4 APs, 8 STAs </a:t>
            </a:r>
            <a:r>
              <a:rPr lang="en-US" dirty="0">
                <a:sym typeface="Wingdings" panose="05000000000000000000" pitchFamily="2" charset="2"/>
              </a:rPr>
              <a:t> 32 sounding frames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If the APs multicast their sounding frames  </a:t>
            </a:r>
            <a:r>
              <a:rPr lang="en-US" b="1" dirty="0">
                <a:sym typeface="Wingdings" panose="05000000000000000000" pitchFamily="2" charset="2"/>
              </a:rPr>
              <a:t>4 sounding frames</a:t>
            </a:r>
            <a:endParaRPr lang="en-US" b="1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STAs must report sounding feedback to all APs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4 APs, 8 STAs </a:t>
            </a:r>
            <a:r>
              <a:rPr lang="en-US" dirty="0">
                <a:sym typeface="Wingdings" panose="05000000000000000000" pitchFamily="2" charset="2"/>
              </a:rPr>
              <a:t> 32 sounding feedback frames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If the STAs multicast their feedback and include multiple APs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>
                <a:sym typeface="Wingdings" panose="05000000000000000000" pitchFamily="2" charset="2"/>
              </a:rPr>
              <a:t>8 sounding feedback frames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1" dirty="0"/>
              <a:t>Total of 12 frames ~ 1-2 </a:t>
            </a:r>
            <a:r>
              <a:rPr lang="en-US" b="1" dirty="0" err="1"/>
              <a:t>ms</a:t>
            </a:r>
            <a:r>
              <a:rPr lang="en-US" b="1" dirty="0"/>
              <a:t> of time. TXOP budget ~ 6 </a:t>
            </a:r>
            <a:r>
              <a:rPr lang="en-US" b="1" dirty="0" err="1"/>
              <a:t>ms.</a:t>
            </a:r>
            <a:r>
              <a:rPr lang="en-US" b="1" dirty="0"/>
              <a:t> Total gain 2X – 3X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A4690-155B-4C7E-BDD0-4D5FCEADD3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8A5A7-4889-438E-B09E-3ECF80A1BA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B6C2C0-4B61-4E46-BFA2-83FB243E5F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69B714-98F8-4D7F-980D-5FBBF259D0BF}"/>
              </a:ext>
            </a:extLst>
          </p:cNvPr>
          <p:cNvGrpSpPr/>
          <p:nvPr/>
        </p:nvGrpSpPr>
        <p:grpSpPr>
          <a:xfrm>
            <a:off x="3705520" y="5142524"/>
            <a:ext cx="4880444" cy="1332354"/>
            <a:chOff x="2783632" y="4258806"/>
            <a:chExt cx="4880444" cy="1332354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C55CB36-9756-4DF1-AF95-9FE719ED191A}"/>
                </a:ext>
              </a:extLst>
            </p:cNvPr>
            <p:cNvGrpSpPr/>
            <p:nvPr/>
          </p:nvGrpSpPr>
          <p:grpSpPr>
            <a:xfrm>
              <a:off x="2783632" y="4258806"/>
              <a:ext cx="4880444" cy="1332354"/>
              <a:chOff x="2783632" y="4258806"/>
              <a:chExt cx="4880444" cy="1332354"/>
            </a:xfrm>
          </p:grpSpPr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CD6B633D-F070-4ABE-A99E-5396FBBAAD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783632" y="4509120"/>
                <a:ext cx="4880444" cy="1082040"/>
              </a:xfrm>
              <a:prstGeom prst="rect">
                <a:avLst/>
              </a:prstGeom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16EEDB9-AA9B-45E7-B92E-AF26D6C8B626}"/>
                  </a:ext>
                </a:extLst>
              </p:cNvPr>
              <p:cNvSpPr/>
              <p:nvPr/>
            </p:nvSpPr>
            <p:spPr bwMode="auto">
              <a:xfrm>
                <a:off x="4295800" y="4258806"/>
                <a:ext cx="3168352" cy="100811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9" name="Cube 8">
              <a:extLst>
                <a:ext uri="{FF2B5EF4-FFF2-40B4-BE49-F238E27FC236}">
                  <a16:creationId xmlns:a16="http://schemas.microsoft.com/office/drawing/2014/main" id="{68EF11B9-C96B-4F5B-A340-2CDFF75D03E3}"/>
                </a:ext>
              </a:extLst>
            </p:cNvPr>
            <p:cNvSpPr/>
            <p:nvPr/>
          </p:nvSpPr>
          <p:spPr bwMode="auto">
            <a:xfrm>
              <a:off x="4318121" y="4509120"/>
              <a:ext cx="811295" cy="757798"/>
            </a:xfrm>
            <a:prstGeom prst="cub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0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Channel sounding</a:t>
              </a:r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4A70E51C-9A25-4265-AF0C-8BAC8F982B71}"/>
                </a:ext>
              </a:extLst>
            </p:cNvPr>
            <p:cNvSpPr/>
            <p:nvPr/>
          </p:nvSpPr>
          <p:spPr bwMode="auto">
            <a:xfrm>
              <a:off x="5231904" y="4509120"/>
              <a:ext cx="2129760" cy="757798"/>
            </a:xfrm>
            <a:prstGeom prst="cub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sv-SE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Data TX and Nulling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23A4A33-4334-4487-9910-5C4D993643F1}"/>
              </a:ext>
            </a:extLst>
          </p:cNvPr>
          <p:cNvCxnSpPr/>
          <p:nvPr/>
        </p:nvCxnSpPr>
        <p:spPr bwMode="auto">
          <a:xfrm>
            <a:off x="4007768" y="5301208"/>
            <a:ext cx="12099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D76B2CF-634F-48C7-86CA-F81EBA688B04}"/>
              </a:ext>
            </a:extLst>
          </p:cNvPr>
          <p:cNvCxnSpPr>
            <a:cxnSpLocks/>
          </p:cNvCxnSpPr>
          <p:nvPr/>
        </p:nvCxnSpPr>
        <p:spPr bwMode="auto">
          <a:xfrm>
            <a:off x="5288247" y="5301208"/>
            <a:ext cx="86554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DE45F3-3F17-45C2-A9F2-5B845AF37EA7}"/>
              </a:ext>
            </a:extLst>
          </p:cNvPr>
          <p:cNvCxnSpPr>
            <a:cxnSpLocks/>
          </p:cNvCxnSpPr>
          <p:nvPr/>
        </p:nvCxnSpPr>
        <p:spPr bwMode="auto">
          <a:xfrm>
            <a:off x="6278212" y="5301208"/>
            <a:ext cx="21078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83028C6-AF20-4912-B0DA-6B46ABC55930}"/>
              </a:ext>
            </a:extLst>
          </p:cNvPr>
          <p:cNvSpPr txBox="1"/>
          <p:nvPr/>
        </p:nvSpPr>
        <p:spPr>
          <a:xfrm>
            <a:off x="4174297" y="5029846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~300 us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0E5DFB-FE98-4469-9448-FB304D9126EA}"/>
              </a:ext>
            </a:extLst>
          </p:cNvPr>
          <p:cNvSpPr txBox="1"/>
          <p:nvPr/>
        </p:nvSpPr>
        <p:spPr>
          <a:xfrm>
            <a:off x="5278423" y="5009041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~2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71B093-02FF-4ECA-8891-226523F179B0}"/>
              </a:ext>
            </a:extLst>
          </p:cNvPr>
          <p:cNvSpPr txBox="1"/>
          <p:nvPr/>
        </p:nvSpPr>
        <p:spPr>
          <a:xfrm>
            <a:off x="6790591" y="5009041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~3.7 </a:t>
            </a:r>
            <a:r>
              <a:rPr lang="en-US" sz="1600" dirty="0" err="1">
                <a:solidFill>
                  <a:schemeClr val="tx1"/>
                </a:solidFill>
              </a:rPr>
              <a:t>ms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51B3096-D2E3-4712-9B88-0BE9B8B6A19D}"/>
              </a:ext>
            </a:extLst>
          </p:cNvPr>
          <p:cNvCxnSpPr>
            <a:cxnSpLocks/>
          </p:cNvCxnSpPr>
          <p:nvPr/>
        </p:nvCxnSpPr>
        <p:spPr bwMode="auto">
          <a:xfrm flipH="1">
            <a:off x="7608168" y="5244986"/>
            <a:ext cx="1368152" cy="4015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B9C454A-CD45-4DC6-82A4-956912DFCEE3}"/>
              </a:ext>
            </a:extLst>
          </p:cNvPr>
          <p:cNvSpPr txBox="1"/>
          <p:nvPr/>
        </p:nvSpPr>
        <p:spPr>
          <a:xfrm>
            <a:off x="8958192" y="5009041"/>
            <a:ext cx="16714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Typically 2X - 3X throughput compared to CAP-OFDMA, CAP-TDMA.</a:t>
            </a:r>
          </a:p>
        </p:txBody>
      </p:sp>
    </p:spTree>
    <p:extLst>
      <p:ext uri="{BB962C8B-B14F-4D97-AF65-F5344CB8AC3E}">
        <p14:creationId xmlns:p14="http://schemas.microsoft.com/office/powerpoint/2010/main" val="158331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2FA25DA7-9B88-41FD-864E-A0DA2EB6FF5C}"/>
              </a:ext>
            </a:extLst>
          </p:cNvPr>
          <p:cNvSpPr/>
          <p:nvPr/>
        </p:nvSpPr>
        <p:spPr bwMode="auto">
          <a:xfrm>
            <a:off x="3719736" y="4143267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AP2 obtains beamforming feedback from STAs is BSS1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8EE5274-680B-46B0-9E16-DF510D54073E}"/>
              </a:ext>
            </a:extLst>
          </p:cNvPr>
          <p:cNvSpPr/>
          <p:nvPr/>
        </p:nvSpPr>
        <p:spPr bwMode="auto">
          <a:xfrm>
            <a:off x="3715072" y="486431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AP3 obtains beamforming feedback from STAs is BSS1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2A3F2AD-E34E-44F5-8006-55FEE72F4012}"/>
              </a:ext>
            </a:extLst>
          </p:cNvPr>
          <p:cNvSpPr/>
          <p:nvPr/>
        </p:nvSpPr>
        <p:spPr bwMode="auto">
          <a:xfrm>
            <a:off x="3715072" y="5578556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AP4 obtains beamforming feedback from STAs is BSS1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E4E7F13-C089-4F44-9138-55B40AC1A2E9}"/>
              </a:ext>
            </a:extLst>
          </p:cNvPr>
          <p:cNvSpPr/>
          <p:nvPr/>
        </p:nvSpPr>
        <p:spPr bwMode="auto">
          <a:xfrm>
            <a:off x="5260752" y="3346432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AP1 obtains beamforming feedback from STAs is BSS2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FD3B09A-900D-46FE-918B-603DED8D78D5}"/>
              </a:ext>
            </a:extLst>
          </p:cNvPr>
          <p:cNvSpPr/>
          <p:nvPr/>
        </p:nvSpPr>
        <p:spPr bwMode="auto">
          <a:xfrm>
            <a:off x="5260752" y="486431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AP3 obtains beamforming feedback from STAs is BSS2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700F7EF-6E83-4B17-BA84-9FCFD70D3ABF}"/>
              </a:ext>
            </a:extLst>
          </p:cNvPr>
          <p:cNvSpPr/>
          <p:nvPr/>
        </p:nvSpPr>
        <p:spPr bwMode="auto">
          <a:xfrm>
            <a:off x="5263499" y="5579048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AP4 obtains beamforming feedback from STAs is BSS2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942D399-4FE5-485B-BDF0-6DF7C5F769AA}"/>
              </a:ext>
            </a:extLst>
          </p:cNvPr>
          <p:cNvSpPr/>
          <p:nvPr/>
        </p:nvSpPr>
        <p:spPr bwMode="auto">
          <a:xfrm>
            <a:off x="6811926" y="5578556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AP4 obtains beamforming feedback from STAs is BSS3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3CE9F1B-916D-41B0-84A1-8EAC03237004}"/>
              </a:ext>
            </a:extLst>
          </p:cNvPr>
          <p:cNvSpPr/>
          <p:nvPr/>
        </p:nvSpPr>
        <p:spPr bwMode="auto">
          <a:xfrm>
            <a:off x="6814603" y="3351664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AP1 obtains beamforming feedback from STAs is BSS3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CA2E5B8-13C2-421C-A118-C6B01100E9DC}"/>
              </a:ext>
            </a:extLst>
          </p:cNvPr>
          <p:cNvSpPr/>
          <p:nvPr/>
        </p:nvSpPr>
        <p:spPr bwMode="auto">
          <a:xfrm>
            <a:off x="6808904" y="413998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AP2 obtains beamforming feedback from STAs is BSS3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DA51091-667C-41F1-BF1D-40B34B6ACD9A}"/>
              </a:ext>
            </a:extLst>
          </p:cNvPr>
          <p:cNvSpPr/>
          <p:nvPr/>
        </p:nvSpPr>
        <p:spPr bwMode="auto">
          <a:xfrm>
            <a:off x="8341581" y="335409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AP1 obtains beamforming feedback from STAs is BSS4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992C944-64A5-4A90-8C80-F1E3F050263F}"/>
              </a:ext>
            </a:extLst>
          </p:cNvPr>
          <p:cNvSpPr/>
          <p:nvPr/>
        </p:nvSpPr>
        <p:spPr bwMode="auto">
          <a:xfrm>
            <a:off x="8343775" y="4143752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AP2 obtains beamforming feedback from STAs is BSS4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057D6C9-312B-4F44-BFE5-A25299478616}"/>
              </a:ext>
            </a:extLst>
          </p:cNvPr>
          <p:cNvSpPr/>
          <p:nvPr/>
        </p:nvSpPr>
        <p:spPr bwMode="auto">
          <a:xfrm>
            <a:off x="8341581" y="4864319"/>
            <a:ext cx="144969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AP3 obtains beamforming feedback from STAs is BSS4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93248EC-B752-416C-9745-1F5C60A17A6E}"/>
              </a:ext>
            </a:extLst>
          </p:cNvPr>
          <p:cNvSpPr/>
          <p:nvPr/>
        </p:nvSpPr>
        <p:spPr bwMode="auto">
          <a:xfrm>
            <a:off x="2135562" y="4143267"/>
            <a:ext cx="1437436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BSS2 learns the channel to AP1, AP2, AP3 and AP4.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9B87519-E35D-4F23-B508-1A47948BB60D}"/>
              </a:ext>
            </a:extLst>
          </p:cNvPr>
          <p:cNvSpPr/>
          <p:nvPr/>
        </p:nvSpPr>
        <p:spPr bwMode="auto">
          <a:xfrm>
            <a:off x="2131214" y="3354100"/>
            <a:ext cx="1441783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BSS1 learns the channel to AP1, AP2, AP3 and AP4.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EC848EB-3C15-4AC3-8FC3-E4113EB02421}"/>
              </a:ext>
            </a:extLst>
          </p:cNvPr>
          <p:cNvSpPr/>
          <p:nvPr/>
        </p:nvSpPr>
        <p:spPr bwMode="auto">
          <a:xfrm>
            <a:off x="2132222" y="4857209"/>
            <a:ext cx="1440775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BSS3 learns the channel to AP1, AP2, AP3 and AP4.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E42FD5A-BBCE-48B7-B94F-00CD5C3CE66C}"/>
              </a:ext>
            </a:extLst>
          </p:cNvPr>
          <p:cNvSpPr/>
          <p:nvPr/>
        </p:nvSpPr>
        <p:spPr bwMode="auto">
          <a:xfrm>
            <a:off x="2131214" y="5584952"/>
            <a:ext cx="1441783" cy="57603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r>
              <a:rPr lang="sv-SE" sz="11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STAs in BSS4 learns the channel to AP1, AP2, AP3 and AP4.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Channel Sounding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561900"/>
          </a:xfrm>
        </p:spPr>
        <p:txBody>
          <a:bodyPr/>
          <a:lstStyle/>
          <a:p>
            <a:r>
              <a:rPr lang="en-GB" dirty="0"/>
              <a:t>Broadcast (outside BSS) NDP. Multi-AP feedback frames.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Dennis Sundman,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9" name="Cube 18">
            <a:extLst>
              <a:ext uri="{FF2B5EF4-FFF2-40B4-BE49-F238E27FC236}">
                <a16:creationId xmlns:a16="http://schemas.microsoft.com/office/drawing/2014/main" id="{1085CF7D-8510-49DD-A22E-AAE5D1CCFE66}"/>
              </a:ext>
            </a:extLst>
          </p:cNvPr>
          <p:cNvSpPr/>
          <p:nvPr/>
        </p:nvSpPr>
        <p:spPr bwMode="auto">
          <a:xfrm>
            <a:off x="1668077" y="2564904"/>
            <a:ext cx="8316356" cy="601365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Channel Sounding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E1B0B76-3029-411C-9BB2-7A8F8F57BAA9}"/>
              </a:ext>
            </a:extLst>
          </p:cNvPr>
          <p:cNvCxnSpPr>
            <a:cxnSpLocks/>
          </p:cNvCxnSpPr>
          <p:nvPr/>
        </p:nvCxnSpPr>
        <p:spPr bwMode="auto">
          <a:xfrm>
            <a:off x="1342978" y="3933056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5F2B4EE-B4A3-4543-AA97-9B12BFD1FCEF}"/>
              </a:ext>
            </a:extLst>
          </p:cNvPr>
          <p:cNvCxnSpPr>
            <a:cxnSpLocks/>
          </p:cNvCxnSpPr>
          <p:nvPr/>
        </p:nvCxnSpPr>
        <p:spPr bwMode="auto">
          <a:xfrm>
            <a:off x="1340001" y="472514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39B6691-FD41-44FD-BECB-52D81AE6CA2D}"/>
              </a:ext>
            </a:extLst>
          </p:cNvPr>
          <p:cNvCxnSpPr>
            <a:cxnSpLocks/>
          </p:cNvCxnSpPr>
          <p:nvPr/>
        </p:nvCxnSpPr>
        <p:spPr bwMode="auto">
          <a:xfrm>
            <a:off x="1340001" y="544522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14A18CC-54E7-4883-8F7C-9C35AEB70C61}"/>
              </a:ext>
            </a:extLst>
          </p:cNvPr>
          <p:cNvCxnSpPr>
            <a:cxnSpLocks/>
          </p:cNvCxnSpPr>
          <p:nvPr/>
        </p:nvCxnSpPr>
        <p:spPr bwMode="auto">
          <a:xfrm>
            <a:off x="1340001" y="616530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3200F53E-7EBC-414D-860A-658D9CC244AD}"/>
              </a:ext>
            </a:extLst>
          </p:cNvPr>
          <p:cNvSpPr/>
          <p:nvPr/>
        </p:nvSpPr>
        <p:spPr bwMode="auto">
          <a:xfrm>
            <a:off x="1703019" y="3357005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Trg.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5B3F88E-CB29-4C31-A8D8-FA64A595B6D4}"/>
              </a:ext>
            </a:extLst>
          </p:cNvPr>
          <p:cNvSpPr/>
          <p:nvPr/>
        </p:nvSpPr>
        <p:spPr bwMode="auto">
          <a:xfrm>
            <a:off x="2135561" y="3357005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5C158E3-A1C1-4A69-ACE3-C180B43E5B37}"/>
              </a:ext>
            </a:extLst>
          </p:cNvPr>
          <p:cNvSpPr txBox="1"/>
          <p:nvPr/>
        </p:nvSpPr>
        <p:spPr>
          <a:xfrm>
            <a:off x="500338" y="3413927"/>
            <a:ext cx="1306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TXOP Owner BSS1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6CE8E15-F5AA-407D-B325-3B2D4B534CF3}"/>
              </a:ext>
            </a:extLst>
          </p:cNvPr>
          <p:cNvSpPr txBox="1"/>
          <p:nvPr/>
        </p:nvSpPr>
        <p:spPr>
          <a:xfrm>
            <a:off x="1055441" y="4404580"/>
            <a:ext cx="682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273F857-110B-47F7-BCBF-37FD23FB172E}"/>
              </a:ext>
            </a:extLst>
          </p:cNvPr>
          <p:cNvSpPr txBox="1"/>
          <p:nvPr/>
        </p:nvSpPr>
        <p:spPr>
          <a:xfrm>
            <a:off x="1055441" y="5082711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BSS3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FA1A7CD-6AF0-42F8-8E39-8D98EDBB7A9B}"/>
              </a:ext>
            </a:extLst>
          </p:cNvPr>
          <p:cNvSpPr/>
          <p:nvPr/>
        </p:nvSpPr>
        <p:spPr bwMode="auto">
          <a:xfrm>
            <a:off x="2473328" y="4149063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300D9C6-0549-4ADC-851D-D8EF73A52247}"/>
              </a:ext>
            </a:extLst>
          </p:cNvPr>
          <p:cNvSpPr/>
          <p:nvPr/>
        </p:nvSpPr>
        <p:spPr bwMode="auto">
          <a:xfrm>
            <a:off x="2841441" y="4869085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68ACFB9-BE7B-46EE-9D24-E3E8B2612F27}"/>
              </a:ext>
            </a:extLst>
          </p:cNvPr>
          <p:cNvSpPr/>
          <p:nvPr/>
        </p:nvSpPr>
        <p:spPr bwMode="auto">
          <a:xfrm>
            <a:off x="3284965" y="5589269"/>
            <a:ext cx="288032" cy="5760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36000" rIns="72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NDP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D247258-C827-4261-88E0-CC3F8FDD0EC2}"/>
              </a:ext>
            </a:extLst>
          </p:cNvPr>
          <p:cNvSpPr/>
          <p:nvPr/>
        </p:nvSpPr>
        <p:spPr bwMode="auto">
          <a:xfrm>
            <a:off x="3719736" y="3357005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7B2BB9D-13E3-4739-803F-78FE14B5881C}"/>
              </a:ext>
            </a:extLst>
          </p:cNvPr>
          <p:cNvSpPr/>
          <p:nvPr/>
        </p:nvSpPr>
        <p:spPr bwMode="auto">
          <a:xfrm>
            <a:off x="4737383" y="335700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02410A3-7F7C-4B38-9B67-CDEDD9918572}"/>
              </a:ext>
            </a:extLst>
          </p:cNvPr>
          <p:cNvSpPr/>
          <p:nvPr/>
        </p:nvSpPr>
        <p:spPr bwMode="auto">
          <a:xfrm>
            <a:off x="5260752" y="414906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5B4F28E-F6FA-4894-AA7E-F53BEABB4365}"/>
              </a:ext>
            </a:extLst>
          </p:cNvPr>
          <p:cNvSpPr/>
          <p:nvPr/>
        </p:nvSpPr>
        <p:spPr bwMode="auto">
          <a:xfrm>
            <a:off x="6278399" y="4149063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893D6C5-D5BB-4630-9B0D-C744BF2F0DE9}"/>
              </a:ext>
            </a:extLst>
          </p:cNvPr>
          <p:cNvSpPr/>
          <p:nvPr/>
        </p:nvSpPr>
        <p:spPr bwMode="auto">
          <a:xfrm>
            <a:off x="6806545" y="4864321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070FD6D-C041-48C0-991F-216F4BD8B3FD}"/>
              </a:ext>
            </a:extLst>
          </p:cNvPr>
          <p:cNvSpPr/>
          <p:nvPr/>
        </p:nvSpPr>
        <p:spPr bwMode="auto">
          <a:xfrm>
            <a:off x="7824192" y="4864320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324EB69-63D8-4783-8139-2F5BD278D1B8}"/>
              </a:ext>
            </a:extLst>
          </p:cNvPr>
          <p:cNvSpPr/>
          <p:nvPr/>
        </p:nvSpPr>
        <p:spPr bwMode="auto">
          <a:xfrm>
            <a:off x="8346245" y="558867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F227770-99E5-4A2F-BAE4-21854E270CA8}"/>
              </a:ext>
            </a:extLst>
          </p:cNvPr>
          <p:cNvSpPr/>
          <p:nvPr/>
        </p:nvSpPr>
        <p:spPr bwMode="auto">
          <a:xfrm>
            <a:off x="9380263" y="5588674"/>
            <a:ext cx="432048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Mult-AP FB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983199D-1590-483E-A736-DC0F5891F975}"/>
              </a:ext>
            </a:extLst>
          </p:cNvPr>
          <p:cNvSpPr txBox="1"/>
          <p:nvPr/>
        </p:nvSpPr>
        <p:spPr>
          <a:xfrm>
            <a:off x="1055441" y="5822433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9E7D28C-1AE6-4239-9C94-8F549CEBD9E8}"/>
              </a:ext>
            </a:extLst>
          </p:cNvPr>
          <p:cNvSpPr txBox="1"/>
          <p:nvPr/>
        </p:nvSpPr>
        <p:spPr>
          <a:xfrm>
            <a:off x="4217083" y="3343264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8C79F55-235C-4DFE-8A34-AC4D566589F6}"/>
              </a:ext>
            </a:extLst>
          </p:cNvPr>
          <p:cNvSpPr txBox="1"/>
          <p:nvPr/>
        </p:nvSpPr>
        <p:spPr>
          <a:xfrm>
            <a:off x="5750154" y="4143267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71AFB53-8124-4D24-9896-44C7C6FAD5EC}"/>
              </a:ext>
            </a:extLst>
          </p:cNvPr>
          <p:cNvSpPr txBox="1"/>
          <p:nvPr/>
        </p:nvSpPr>
        <p:spPr>
          <a:xfrm>
            <a:off x="7295947" y="4845357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BD21AD7-2320-4C30-895B-51B92A41ED55}"/>
              </a:ext>
            </a:extLst>
          </p:cNvPr>
          <p:cNvSpPr txBox="1"/>
          <p:nvPr/>
        </p:nvSpPr>
        <p:spPr>
          <a:xfrm>
            <a:off x="8843833" y="5589861"/>
            <a:ext cx="47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111AC92-BF8E-4C54-9FFB-B8D1B354FD6C}"/>
              </a:ext>
            </a:extLst>
          </p:cNvPr>
          <p:cNvSpPr/>
          <p:nvPr/>
        </p:nvSpPr>
        <p:spPr bwMode="auto">
          <a:xfrm>
            <a:off x="10795757" y="5525427"/>
            <a:ext cx="432048" cy="288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...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F1E84CD-C808-4E24-B697-8480AD437D0B}"/>
              </a:ext>
            </a:extLst>
          </p:cNvPr>
          <p:cNvSpPr/>
          <p:nvPr/>
        </p:nvSpPr>
        <p:spPr bwMode="auto">
          <a:xfrm>
            <a:off x="10795757" y="5885466"/>
            <a:ext cx="432048" cy="288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...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1DE46B5-B8BD-4DF0-9560-215E9F2FA8FD}"/>
              </a:ext>
            </a:extLst>
          </p:cNvPr>
          <p:cNvSpPr txBox="1"/>
          <p:nvPr/>
        </p:nvSpPr>
        <p:spPr>
          <a:xfrm>
            <a:off x="11225290" y="5512220"/>
            <a:ext cx="6876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AP TX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C562961-5683-4A77-8C53-9AEE44CB8F45}"/>
              </a:ext>
            </a:extLst>
          </p:cNvPr>
          <p:cNvSpPr txBox="1"/>
          <p:nvPr/>
        </p:nvSpPr>
        <p:spPr>
          <a:xfrm>
            <a:off x="11225289" y="5865070"/>
            <a:ext cx="903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STA TX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7662C4A-E8CF-4680-952C-3BD09F7D11D5}"/>
              </a:ext>
            </a:extLst>
          </p:cNvPr>
          <p:cNvSpPr/>
          <p:nvPr/>
        </p:nvSpPr>
        <p:spPr bwMode="auto">
          <a:xfrm>
            <a:off x="10797015" y="5146253"/>
            <a:ext cx="429532" cy="29394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strike="noStrike" cap="none" normalizeH="0" baseline="0" dirty="0">
                <a:ln>
                  <a:noFill/>
                </a:ln>
                <a:solidFill>
                  <a:schemeClr val="tx2">
                    <a:lumMod val="65000"/>
                    <a:lumOff val="35000"/>
                  </a:schemeClr>
                </a:solidFill>
                <a:effectLst/>
                <a:latin typeface="Times New Roman" pitchFamily="16" charset="0"/>
                <a:ea typeface="MS Gothic" charset="-128"/>
              </a:rPr>
              <a:t>...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9B915F6-9827-4393-9A2F-096549F85734}"/>
              </a:ext>
            </a:extLst>
          </p:cNvPr>
          <p:cNvSpPr txBox="1"/>
          <p:nvPr/>
        </p:nvSpPr>
        <p:spPr>
          <a:xfrm>
            <a:off x="11228852" y="5159370"/>
            <a:ext cx="7021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chemeClr val="tx1"/>
                </a:solidFill>
              </a:rPr>
              <a:t>AP RX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4D2B-CA91-440F-B045-1ABF183ED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Data TX and Nulling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059295-F4F8-4FC1-BAAD-6BA483DEE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36E87-A1C8-4D13-A133-60B4399279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Dennis Sundman,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41ED1F-CA1C-49BF-AC84-2A799208B2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8873D99-B4D7-402F-B57B-CE24C1B1F605}"/>
              </a:ext>
            </a:extLst>
          </p:cNvPr>
          <p:cNvCxnSpPr>
            <a:cxnSpLocks/>
          </p:cNvCxnSpPr>
          <p:nvPr/>
        </p:nvCxnSpPr>
        <p:spPr bwMode="auto">
          <a:xfrm>
            <a:off x="1342978" y="3933056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8E173D3-62D4-4D9B-9C67-0F1DCB03DBC7}"/>
              </a:ext>
            </a:extLst>
          </p:cNvPr>
          <p:cNvCxnSpPr>
            <a:cxnSpLocks/>
          </p:cNvCxnSpPr>
          <p:nvPr/>
        </p:nvCxnSpPr>
        <p:spPr bwMode="auto">
          <a:xfrm>
            <a:off x="1340001" y="472514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FE180CE-4D5D-4550-A9A8-916BF820D17D}"/>
              </a:ext>
            </a:extLst>
          </p:cNvPr>
          <p:cNvCxnSpPr>
            <a:cxnSpLocks/>
          </p:cNvCxnSpPr>
          <p:nvPr/>
        </p:nvCxnSpPr>
        <p:spPr bwMode="auto">
          <a:xfrm>
            <a:off x="1340001" y="544522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6481A82-D86C-47E6-BA0D-5428E6902B9A}"/>
              </a:ext>
            </a:extLst>
          </p:cNvPr>
          <p:cNvCxnSpPr>
            <a:cxnSpLocks/>
          </p:cNvCxnSpPr>
          <p:nvPr/>
        </p:nvCxnSpPr>
        <p:spPr bwMode="auto">
          <a:xfrm>
            <a:off x="1340001" y="6165304"/>
            <a:ext cx="9183394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D2F73EE-6DD3-4448-A90A-69F57344ACB4}"/>
              </a:ext>
            </a:extLst>
          </p:cNvPr>
          <p:cNvSpPr/>
          <p:nvPr/>
        </p:nvSpPr>
        <p:spPr bwMode="auto">
          <a:xfrm>
            <a:off x="1703019" y="3357005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Trg.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2C2E1C8-B6A8-4E5C-BF38-FDA4FD4602C3}"/>
              </a:ext>
            </a:extLst>
          </p:cNvPr>
          <p:cNvSpPr txBox="1"/>
          <p:nvPr/>
        </p:nvSpPr>
        <p:spPr>
          <a:xfrm>
            <a:off x="500338" y="3413927"/>
            <a:ext cx="1306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TXOP Owner BSS1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304411D-4497-4DEF-ACC4-BE532494E77D}"/>
              </a:ext>
            </a:extLst>
          </p:cNvPr>
          <p:cNvSpPr txBox="1"/>
          <p:nvPr/>
        </p:nvSpPr>
        <p:spPr>
          <a:xfrm>
            <a:off x="1055441" y="4404580"/>
            <a:ext cx="682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A085E9-1781-43A1-BEBA-A33A45567F83}"/>
              </a:ext>
            </a:extLst>
          </p:cNvPr>
          <p:cNvSpPr txBox="1"/>
          <p:nvPr/>
        </p:nvSpPr>
        <p:spPr>
          <a:xfrm>
            <a:off x="1055441" y="5082711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9BFF66A-2E50-4F65-9B17-47FFBF944EE9}"/>
              </a:ext>
            </a:extLst>
          </p:cNvPr>
          <p:cNvSpPr txBox="1"/>
          <p:nvPr/>
        </p:nvSpPr>
        <p:spPr>
          <a:xfrm>
            <a:off x="1055441" y="5822433"/>
            <a:ext cx="683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tx1"/>
                </a:solidFill>
              </a:rPr>
              <a:t>BSS4</a:t>
            </a:r>
          </a:p>
        </p:txBody>
      </p:sp>
      <p:sp>
        <p:nvSpPr>
          <p:cNvPr id="48" name="Cube 47">
            <a:extLst>
              <a:ext uri="{FF2B5EF4-FFF2-40B4-BE49-F238E27FC236}">
                <a16:creationId xmlns:a16="http://schemas.microsoft.com/office/drawing/2014/main" id="{294EC84E-2E14-4BD3-A259-D008F7160F17}"/>
              </a:ext>
            </a:extLst>
          </p:cNvPr>
          <p:cNvSpPr/>
          <p:nvPr/>
        </p:nvSpPr>
        <p:spPr bwMode="auto">
          <a:xfrm>
            <a:off x="1703020" y="2356694"/>
            <a:ext cx="8641452" cy="680579"/>
          </a:xfrm>
          <a:prstGeom prst="cub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Data TX and Nulling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1D26E49-7FFC-4E73-AEE3-145B139D6E5F}"/>
              </a:ext>
            </a:extLst>
          </p:cNvPr>
          <p:cNvSpPr/>
          <p:nvPr/>
        </p:nvSpPr>
        <p:spPr bwMode="auto">
          <a:xfrm>
            <a:off x="2063060" y="3357005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1EA6B19-A988-43EC-BE42-B3D55B60E8C7}"/>
              </a:ext>
            </a:extLst>
          </p:cNvPr>
          <p:cNvSpPr/>
          <p:nvPr/>
        </p:nvSpPr>
        <p:spPr bwMode="auto">
          <a:xfrm>
            <a:off x="2057268" y="4146950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6FA4EFD-A2F8-4282-A42A-17D9D82EF78C}"/>
              </a:ext>
            </a:extLst>
          </p:cNvPr>
          <p:cNvSpPr/>
          <p:nvPr/>
        </p:nvSpPr>
        <p:spPr bwMode="auto">
          <a:xfrm>
            <a:off x="2057268" y="4867029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9C6AA7C-36FF-430C-8E65-E609CA9AFD5B}"/>
              </a:ext>
            </a:extLst>
          </p:cNvPr>
          <p:cNvSpPr/>
          <p:nvPr/>
        </p:nvSpPr>
        <p:spPr bwMode="auto">
          <a:xfrm>
            <a:off x="2057268" y="5591348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Prmbl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F2BC4C0-1127-4E5A-A69F-6C73EC3EF81E}"/>
              </a:ext>
            </a:extLst>
          </p:cNvPr>
          <p:cNvSpPr/>
          <p:nvPr/>
        </p:nvSpPr>
        <p:spPr bwMode="auto">
          <a:xfrm>
            <a:off x="2345300" y="3354862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7DBCB5D-5B44-4417-B8B1-9FD36FA9EA8C}"/>
              </a:ext>
            </a:extLst>
          </p:cNvPr>
          <p:cNvSpPr/>
          <p:nvPr/>
        </p:nvSpPr>
        <p:spPr bwMode="auto">
          <a:xfrm>
            <a:off x="9906633" y="3354468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8E5544D-46F3-486A-91FD-7F622F4A1C9A}"/>
              </a:ext>
            </a:extLst>
          </p:cNvPr>
          <p:cNvSpPr/>
          <p:nvPr/>
        </p:nvSpPr>
        <p:spPr bwMode="auto">
          <a:xfrm>
            <a:off x="2345300" y="4144790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20DCC2A-AF40-450E-879B-E650ACC84826}"/>
              </a:ext>
            </a:extLst>
          </p:cNvPr>
          <p:cNvSpPr/>
          <p:nvPr/>
        </p:nvSpPr>
        <p:spPr bwMode="auto">
          <a:xfrm>
            <a:off x="9906633" y="4142633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5AFB55A-D7F2-47C5-8427-112D3F2D8F54}"/>
              </a:ext>
            </a:extLst>
          </p:cNvPr>
          <p:cNvSpPr/>
          <p:nvPr/>
        </p:nvSpPr>
        <p:spPr bwMode="auto">
          <a:xfrm>
            <a:off x="2345300" y="4869108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9961768-8DE7-40A9-A48F-C55314C2F861}"/>
              </a:ext>
            </a:extLst>
          </p:cNvPr>
          <p:cNvSpPr/>
          <p:nvPr/>
        </p:nvSpPr>
        <p:spPr bwMode="auto">
          <a:xfrm>
            <a:off x="9906633" y="4865781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29C94C4-29F8-4272-B45F-BD35851CA29F}"/>
              </a:ext>
            </a:extLst>
          </p:cNvPr>
          <p:cNvSpPr/>
          <p:nvPr/>
        </p:nvSpPr>
        <p:spPr bwMode="auto">
          <a:xfrm>
            <a:off x="2345300" y="5591348"/>
            <a:ext cx="7351100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PSDU(s). One or more STAs (both OFDMA and MU-MIMO). Total BW = 80 MHz.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A2368D5-EBDE-42A3-99D0-90A477005A4A}"/>
              </a:ext>
            </a:extLst>
          </p:cNvPr>
          <p:cNvSpPr/>
          <p:nvPr/>
        </p:nvSpPr>
        <p:spPr bwMode="auto">
          <a:xfrm>
            <a:off x="9906633" y="5588021"/>
            <a:ext cx="288032" cy="57603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1131729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648ADD6-A4F6-40F6-8E8A-0A210FC95D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834" y="2527731"/>
            <a:ext cx="5178989" cy="38884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0691B8D-2E98-44F4-A241-9A07929058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28" y="2527731"/>
            <a:ext cx="5178989" cy="38884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8C575E-F41B-4155-BD66-A44FEAF40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Pen-and-paper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FEF6A-484B-4CAA-89C9-F3E29E1D3E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53317-1CE4-4FF4-930F-6701546F8B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65C19-6EE3-40F9-9D61-8719D2FF6B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March 2020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989069E-B7FF-4B10-A429-30A390FAA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US" dirty="0"/>
              <a:t>Assumptions as slide 4, with 4 APs, 8 STAs in total, 8 TX antennas at the APs</a:t>
            </a:r>
          </a:p>
        </p:txBody>
      </p:sp>
    </p:spTree>
    <p:extLst>
      <p:ext uri="{BB962C8B-B14F-4D97-AF65-F5344CB8AC3E}">
        <p14:creationId xmlns:p14="http://schemas.microsoft.com/office/powerpoint/2010/main" val="2450447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640</TotalTime>
  <Words>1109</Words>
  <Application>Microsoft Office PowerPoint</Application>
  <PresentationFormat>Widescreen</PresentationFormat>
  <Paragraphs>199</Paragraphs>
  <Slides>12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Coordinated AP Spatial Sharing in a TXOP</vt:lpstr>
      <vt:lpstr>Abstract</vt:lpstr>
      <vt:lpstr>CAP-SDMA</vt:lpstr>
      <vt:lpstr>Performance gains requires degrees of freedom at the APs</vt:lpstr>
      <vt:lpstr>Performance comparison</vt:lpstr>
      <vt:lpstr>How large is the channel sounding phase?</vt:lpstr>
      <vt:lpstr>Channel Sounding</vt:lpstr>
      <vt:lpstr>Data TX and Nulling</vt:lpstr>
      <vt:lpstr>Pen-and-paper throughput</vt:lpstr>
      <vt:lpstr>Pen-and-paper throughput</vt:lpstr>
      <vt:lpstr>Straw Poll 1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AP Spatial Sharing in a TXOP</dc:title>
  <dc:creator>Dennis Sundman</dc:creator>
  <cp:lastModifiedBy>Dennis Sundman</cp:lastModifiedBy>
  <cp:revision>97</cp:revision>
  <cp:lastPrinted>1601-01-01T00:00:00Z</cp:lastPrinted>
  <dcterms:created xsi:type="dcterms:W3CDTF">2020-03-10T07:21:51Z</dcterms:created>
  <dcterms:modified xsi:type="dcterms:W3CDTF">2020-03-18T21:15:34Z</dcterms:modified>
</cp:coreProperties>
</file>