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7" r:id="rId3"/>
    <p:sldId id="262" r:id="rId4"/>
    <p:sldId id="266" r:id="rId5"/>
    <p:sldId id="267" r:id="rId6"/>
    <p:sldId id="265" r:id="rId7"/>
    <p:sldId id="263" r:id="rId8"/>
    <p:sldId id="704" r:id="rId9"/>
    <p:sldId id="706" r:id="rId10"/>
    <p:sldId id="705" r:id="rId11"/>
    <p:sldId id="264" r:id="rId12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4" autoAdjust="0"/>
    <p:restoredTop sz="94660"/>
  </p:normalViewPr>
  <p:slideViewPr>
    <p:cSldViewPr>
      <p:cViewPr varScale="1">
        <p:scale>
          <a:sx n="91" d="100"/>
          <a:sy n="91" d="100"/>
        </p:scale>
        <p:origin x="62" y="15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802.11-20/0424r0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3/15/2020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Dennis Sundman, Ericsson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802.11-20/0424r0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Dennis Sundman, Ericsson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802.11-20/0424r0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Dennis Sundman, Ericsson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802.11-20/0424r0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Dennis Sundman, Ericsson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802.11-20/0424r0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Dennis Sundman, Ericsson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7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802.11-20/0424r0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Dennis Sundman, Ericsson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11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March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Dennis Sundman, Ericsson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Dennis Sundman, Ericsson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sv-SE"/>
              <a:t>March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March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Dennis Sundman, Ericsson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March 2020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Dennis Sundman, Ericsson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March 2020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Dennis Sundman, Ericsson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March 2020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Dennis Sundman, Ericsson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March 2020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Dennis Sundman, Ericsson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March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Dennis Sundman, Ericsson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March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Dennis Sundman, Ericsson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sv-SE"/>
              <a:t>March 2020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Dennis Sundman, Ericsson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802.11-20/0424r0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9/11-19-1582-02-00be-coordinated-ap-time-and-frequency-sharing-in-a-transmit-opportunity-in-11be.pptx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19/11-19-1779-05-00be-downlink-spatial-reuse-parameter-framework-with-coordinated-beamforming-null-steering-for-802-11be.pptx" TargetMode="External"/><Relationship Id="rId5" Type="http://schemas.openxmlformats.org/officeDocument/2006/relationships/hyperlink" Target="https://mentor.ieee.org/802.11/dcn/20/11-20-0091-07-00be-performance-of-parameterized-spatial-reuse-psr-with-coordinated-beamforming-null-steering-for-802-11be.pptx" TargetMode="External"/><Relationship Id="rId4" Type="http://schemas.openxmlformats.org/officeDocument/2006/relationships/hyperlink" Target="https://mentor.ieee.org/802.11/dcn/20/11-20-0107-01-00be-multi-ap-coordination-for-spatial-reuse.pptx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Coordinated AP Spatial Sharing in a TXOP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2020-03-10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sv-SE"/>
              <a:t>March 2020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Dennis Sundman, Ericsson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02820580"/>
              </p:ext>
            </p:extLst>
          </p:nvPr>
        </p:nvGraphicFramePr>
        <p:xfrm>
          <a:off x="995363" y="2408238"/>
          <a:ext cx="10069512" cy="2438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9" name="Document" r:id="rId4" imgW="10535088" imgH="2539535" progId="Word.Document.8">
                  <p:embed/>
                </p:oleObj>
              </mc:Choice>
              <mc:Fallback>
                <p:oleObj name="Document" r:id="rId4" imgW="10535088" imgH="2539535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5363" y="2408238"/>
                        <a:ext cx="10069512" cy="24384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8C575E-F41B-4155-BD66-A44FEAF408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Simple simulation</a:t>
            </a:r>
          </a:p>
        </p:txBody>
      </p:sp>
      <p:graphicFrame>
        <p:nvGraphicFramePr>
          <p:cNvPr id="8" name="Table 8">
            <a:extLst>
              <a:ext uri="{FF2B5EF4-FFF2-40B4-BE49-F238E27FC236}">
                <a16:creationId xmlns:a16="http://schemas.microsoft.com/office/drawing/2014/main" id="{7217AEE9-7F1E-45ED-85F5-6AB3D630FB3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38060324"/>
              </p:ext>
            </p:extLst>
          </p:nvPr>
        </p:nvGraphicFramePr>
        <p:xfrm>
          <a:off x="3287688" y="3609717"/>
          <a:ext cx="5616624" cy="1844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05978">
                  <a:extLst>
                    <a:ext uri="{9D8B030D-6E8A-4147-A177-3AD203B41FA5}">
                      <a16:colId xmlns:a16="http://schemas.microsoft.com/office/drawing/2014/main" val="1163381739"/>
                    </a:ext>
                  </a:extLst>
                </a:gridCol>
                <a:gridCol w="2410646">
                  <a:extLst>
                    <a:ext uri="{9D8B030D-6E8A-4147-A177-3AD203B41FA5}">
                      <a16:colId xmlns:a16="http://schemas.microsoft.com/office/drawing/2014/main" val="89084984"/>
                    </a:ext>
                  </a:extLst>
                </a:gridCol>
              </a:tblGrid>
              <a:tr h="147176"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2400" b="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Scheme</a:t>
                      </a:r>
                      <a:endParaRPr lang="sv-SE" sz="2400" b="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2400" b="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Norm. </a:t>
                      </a:r>
                      <a:r>
                        <a:rPr lang="en-US" sz="2400" b="0" dirty="0" err="1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Tput</a:t>
                      </a:r>
                      <a:endParaRPr lang="sv-SE" sz="2400" b="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385794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2400" b="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EDCA (reference)</a:t>
                      </a:r>
                      <a:endParaRPr lang="sv-SE" sz="2400" b="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2400" b="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100%</a:t>
                      </a:r>
                      <a:endParaRPr lang="sv-SE" sz="2400" b="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758327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2400" b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CAP-OFDMA</a:t>
                      </a:r>
                      <a:endParaRPr lang="sv-SE" sz="2400" b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2400" b="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84%</a:t>
                      </a:r>
                      <a:endParaRPr lang="sv-SE" sz="2400" b="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810646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2400" b="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CAP-TDMA</a:t>
                      </a:r>
                      <a:endParaRPr lang="sv-SE" sz="2400" b="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2400" b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79%</a:t>
                      </a:r>
                      <a:endParaRPr lang="sv-SE" sz="2400" b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25530510"/>
                  </a:ext>
                </a:extLst>
              </a:tr>
              <a:tr h="288136"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24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CAP-SDMA</a:t>
                      </a:r>
                      <a:endParaRPr lang="sv-SE" sz="2400" b="1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24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195%</a:t>
                      </a:r>
                      <a:endParaRPr lang="sv-SE" sz="2400" b="1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35102774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A1FEF6A-484B-4CAA-89C9-F3E29E1D3E6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953317-1CE4-4FF4-930F-6701546F8B5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Dennis Sundman, Ericsson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4A65C19-6EE3-40F9-9D61-8719D2FF6B5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/>
              <a:t>March 2020</a:t>
            </a:r>
            <a:endParaRPr lang="en-GB" dirty="0"/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28690DAF-D2FA-4A6A-8680-EFFAEF5B471C}"/>
              </a:ext>
            </a:extLst>
          </p:cNvPr>
          <p:cNvSpPr txBox="1">
            <a:spLocks/>
          </p:cNvSpPr>
          <p:nvPr/>
        </p:nvSpPr>
        <p:spPr bwMode="auto">
          <a:xfrm>
            <a:off x="914401" y="1981201"/>
            <a:ext cx="10361084" cy="12317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lang="en-US" kern="0" dirty="0"/>
              <a:t>We need to sacrifice half of the time for training all channels, but gain 4 times in sum throughput.</a:t>
            </a:r>
          </a:p>
        </p:txBody>
      </p:sp>
    </p:spTree>
    <p:extLst>
      <p:ext uri="{BB962C8B-B14F-4D97-AF65-F5344CB8AC3E}">
        <p14:creationId xmlns:p14="http://schemas.microsoft.com/office/powerpoint/2010/main" val="24308610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000" dirty="0"/>
              <a:t>[1]: </a:t>
            </a:r>
            <a:r>
              <a:rPr lang="en-US" sz="2000" dirty="0">
                <a:hlinkClick r:id="rId3"/>
              </a:rPr>
              <a:t>Coordinated AP Time and Frequency Sharing in a Transmit Opportunity in 11be</a:t>
            </a:r>
            <a:r>
              <a:rPr lang="en-US" sz="2000" dirty="0"/>
              <a:t>, Lochan Verma (Qualcomm), George Cherian (Qualcomm) et al.</a:t>
            </a:r>
          </a:p>
          <a:p>
            <a:r>
              <a:rPr lang="en-US" sz="2000" dirty="0"/>
              <a:t>[2]: </a:t>
            </a:r>
            <a:r>
              <a:rPr lang="en-US" sz="2000" dirty="0">
                <a:hlinkClick r:id="rId4"/>
              </a:rPr>
              <a:t>Multi-AP coordination for spatial reuse</a:t>
            </a:r>
            <a:r>
              <a:rPr lang="en-US" sz="2000" dirty="0"/>
              <a:t>, Dmitry </a:t>
            </a:r>
            <a:r>
              <a:rPr lang="en-US" sz="2000" dirty="0" err="1"/>
              <a:t>Akhmetov</a:t>
            </a:r>
            <a:r>
              <a:rPr lang="en-US" sz="2000" dirty="0"/>
              <a:t> (Intel) et al.</a:t>
            </a:r>
          </a:p>
          <a:p>
            <a:r>
              <a:rPr lang="en-US" sz="2000" dirty="0"/>
              <a:t>[3]: </a:t>
            </a:r>
            <a:r>
              <a:rPr lang="en-US" sz="2000" dirty="0">
                <a:hlinkClick r:id="rId5"/>
              </a:rPr>
              <a:t>Performance of parameterized spatial reuse (PSR) with coordinated beamforming/null steering for 802.11be</a:t>
            </a:r>
            <a:r>
              <a:rPr lang="en-US" sz="2000" dirty="0"/>
              <a:t>, Adrian Garcia-Rodriguez (Nokia) et al.</a:t>
            </a:r>
          </a:p>
          <a:p>
            <a:r>
              <a:rPr lang="en-US" sz="2000" dirty="0"/>
              <a:t>[4]: </a:t>
            </a:r>
            <a:r>
              <a:rPr lang="en-US" sz="2000" dirty="0">
                <a:hlinkClick r:id="rId6"/>
              </a:rPr>
              <a:t>Downlink spatial reuse parameter framework with coordinated beamforming/null steering for 802.11be</a:t>
            </a:r>
            <a:r>
              <a:rPr lang="en-US" sz="2000" dirty="0"/>
              <a:t>, David Lopez-Perez (Nokia) et al.</a:t>
            </a:r>
            <a:endParaRPr lang="en-GB" sz="2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Dennis Sundman, Ericsson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/>
              <a:t>March 2020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TXOP sharing has been discussed in several presentations [1-2].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Spatial multiplexing using coordinated beamforming and nulling has also been discussed [3-4].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We propose to re-use and extend the protocol in [1] for spatial TXOP sharing. We refer to this scheme as CAP-SDMA.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Dennis Sundman, Ericsson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/>
              <a:t>March 2020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CAP-SDMA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0" y="1751015"/>
            <a:ext cx="10654207" cy="4343400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dirty="0"/>
              <a:t>The following scheme was presented in [1]:</a:t>
            </a:r>
          </a:p>
          <a:p>
            <a:pPr>
              <a:buFont typeface="Times New Roman" pitchFamily="16" charset="0"/>
              <a:buChar char="•"/>
            </a:pPr>
            <a:endParaRPr lang="en-GB" dirty="0"/>
          </a:p>
          <a:p>
            <a:pPr>
              <a:buFont typeface="Times New Roman" pitchFamily="16" charset="0"/>
              <a:buChar char="•"/>
            </a:pPr>
            <a:endParaRPr lang="en-GB" dirty="0"/>
          </a:p>
          <a:p>
            <a:pPr>
              <a:buFont typeface="Times New Roman" pitchFamily="16" charset="0"/>
              <a:buChar char="•"/>
            </a:pPr>
            <a:endParaRPr lang="en-GB" dirty="0"/>
          </a:p>
          <a:p>
            <a:pPr>
              <a:buFont typeface="Times New Roman" pitchFamily="16" charset="0"/>
              <a:buChar char="•"/>
            </a:pPr>
            <a:endParaRPr lang="en-GB" dirty="0"/>
          </a:p>
          <a:p>
            <a:pPr>
              <a:buFont typeface="Times New Roman" pitchFamily="16" charset="0"/>
              <a:buChar char="•"/>
            </a:pPr>
            <a:r>
              <a:rPr lang="en-GB" dirty="0"/>
              <a:t>Use the same scheme and extend Data TX part with a Channel Sounding phase and a modified Data TX, where Nulling is done to reduce interference:</a:t>
            </a:r>
          </a:p>
          <a:p>
            <a:pPr>
              <a:buFont typeface="Times New Roman" pitchFamily="16" charset="0"/>
              <a:buChar char="•"/>
            </a:pP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Dennis Sundman, Ericsson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/>
              <a:t>March 2020</a:t>
            </a:r>
            <a:endParaRPr lang="en-GB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BC43C42-C700-45E4-88E2-E10626F4FE2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87688" y="2334354"/>
            <a:ext cx="4880444" cy="1082040"/>
          </a:xfrm>
          <a:prstGeom prst="rect">
            <a:avLst/>
          </a:prstGeom>
        </p:spPr>
      </p:pic>
      <p:sp>
        <p:nvSpPr>
          <p:cNvPr id="9" name="Cube 8">
            <a:extLst>
              <a:ext uri="{FF2B5EF4-FFF2-40B4-BE49-F238E27FC236}">
                <a16:creationId xmlns:a16="http://schemas.microsoft.com/office/drawing/2014/main" id="{02BBE2E5-85B1-4AFD-82BF-F251D1EAF4EB}"/>
              </a:ext>
            </a:extLst>
          </p:cNvPr>
          <p:cNvSpPr/>
          <p:nvPr/>
        </p:nvSpPr>
        <p:spPr bwMode="auto">
          <a:xfrm>
            <a:off x="1007764" y="5013393"/>
            <a:ext cx="2373287" cy="712265"/>
          </a:xfrm>
          <a:prstGeom prst="cube">
            <a:avLst/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sv-SE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Channel Sounding</a:t>
            </a:r>
          </a:p>
        </p:txBody>
      </p:sp>
      <p:sp>
        <p:nvSpPr>
          <p:cNvPr id="10" name="Cube 9">
            <a:extLst>
              <a:ext uri="{FF2B5EF4-FFF2-40B4-BE49-F238E27FC236}">
                <a16:creationId xmlns:a16="http://schemas.microsoft.com/office/drawing/2014/main" id="{D1138125-EFD7-4DA4-A077-A42B6D8EE0F9}"/>
              </a:ext>
            </a:extLst>
          </p:cNvPr>
          <p:cNvSpPr/>
          <p:nvPr/>
        </p:nvSpPr>
        <p:spPr bwMode="auto">
          <a:xfrm>
            <a:off x="3543854" y="5013176"/>
            <a:ext cx="7199806" cy="712265"/>
          </a:xfrm>
          <a:prstGeom prst="cub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sv-SE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Data TX and Nulling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505DA9-F537-4847-A192-5907B5D68A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Performance gains requires degrees of freedom at the APs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591A98-EF06-4DFB-93D2-7DFA9A0F63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51015"/>
            <a:ext cx="10361084" cy="43434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the Data TX and Nulling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Data is transmitted to STAs in the APs own BSS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Nulls are placed to STAs in neighboring BSSs who are sharing the TXOP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 full bandwidth may be spatially reused for the full TXOP time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Nulling STAs in neighboring BSSs requires degrees of freedom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Assume for example: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Each AP has 8 antennas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4 APs cooperate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2 simultaneous DL transmissions per AP, 1 spatial stream per transmission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For each AP: 2 degrees of freedom for DL data, 6 degrees of freedom for Nulling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If not enough degrees of freedom to null STAs, null the ones which are interfered the most (based on e.g. CSI).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1DD15DD-1DAC-48D7-A679-C0E402FC166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AD69A6-64C9-4CAC-84B4-EB655279061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Dennis Sundman, Ericsson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2EB9CBE-BB42-4D83-8F68-8A1F12074DF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/>
              <a:t>March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089589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70A5E9-DC9F-48B9-8AF4-943C0007FB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Performance comparison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ABD50D-3447-4E47-9B99-5F7918DBAD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494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DL: 4 spatial streams, total 80 MHz,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CAP-OFDMA: 20 MHz, full TXOP </a:t>
            </a:r>
            <a:r>
              <a:rPr lang="en-US" dirty="0">
                <a:sym typeface="Wingdings" panose="05000000000000000000" pitchFamily="2" charset="2"/>
              </a:rPr>
              <a:t> X Mbit/s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ym typeface="Wingdings" panose="05000000000000000000" pitchFamily="2" charset="2"/>
              </a:rPr>
              <a:t>CAP-TDMA: 80 MHz, ¼ TXOP  X Mbit/s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CAP-SDMA: 80 MHz, full TXOP </a:t>
            </a:r>
            <a:r>
              <a:rPr lang="en-US" dirty="0">
                <a:sym typeface="Wingdings" panose="05000000000000000000" pitchFamily="2" charset="2"/>
              </a:rPr>
              <a:t> up to 4X Mbit/s (if channel sounding overhead is negligible)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2F80AD8-624B-4A99-B652-DD3D9362ED4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107942-FCF9-4FFE-9B03-7B5FDE519BD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Dennis Sundman, Ericsson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E46DC62-1B89-495C-A4CD-58C5F84069D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/>
              <a:t>March 2020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67F6C69-7943-4237-A14E-3FD4A7693F4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54721" y="3332984"/>
            <a:ext cx="4880444" cy="1082040"/>
          </a:xfrm>
          <a:prstGeom prst="rect">
            <a:avLst/>
          </a:prstGeom>
        </p:spPr>
      </p:pic>
      <p:grpSp>
        <p:nvGrpSpPr>
          <p:cNvPr id="13" name="Group 12">
            <a:extLst>
              <a:ext uri="{FF2B5EF4-FFF2-40B4-BE49-F238E27FC236}">
                <a16:creationId xmlns:a16="http://schemas.microsoft.com/office/drawing/2014/main" id="{B42CEF0E-713D-4683-8926-647A7567492B}"/>
              </a:ext>
            </a:extLst>
          </p:cNvPr>
          <p:cNvGrpSpPr/>
          <p:nvPr/>
        </p:nvGrpSpPr>
        <p:grpSpPr>
          <a:xfrm>
            <a:off x="3654721" y="4912873"/>
            <a:ext cx="4880444" cy="1332354"/>
            <a:chOff x="2783632" y="4258806"/>
            <a:chExt cx="4880444" cy="1332354"/>
          </a:xfrm>
        </p:grpSpPr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81B29375-0DF2-4C62-A2EB-5C82409EF6F1}"/>
                </a:ext>
              </a:extLst>
            </p:cNvPr>
            <p:cNvGrpSpPr/>
            <p:nvPr/>
          </p:nvGrpSpPr>
          <p:grpSpPr>
            <a:xfrm>
              <a:off x="2783632" y="4258806"/>
              <a:ext cx="4880444" cy="1332354"/>
              <a:chOff x="2783632" y="4258806"/>
              <a:chExt cx="4880444" cy="1332354"/>
            </a:xfrm>
          </p:grpSpPr>
          <p:pic>
            <p:nvPicPr>
              <p:cNvPr id="8" name="Picture 7">
                <a:extLst>
                  <a:ext uri="{FF2B5EF4-FFF2-40B4-BE49-F238E27FC236}">
                    <a16:creationId xmlns:a16="http://schemas.microsoft.com/office/drawing/2014/main" id="{D3284B30-FEC0-4F0E-ACD8-EE77D41A267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2783632" y="4509120"/>
                <a:ext cx="4880444" cy="1082040"/>
              </a:xfrm>
              <a:prstGeom prst="rect">
                <a:avLst/>
              </a:prstGeom>
            </p:spPr>
          </p:pic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19104C5E-CA89-48B9-832E-DBBF902EE4F9}"/>
                  </a:ext>
                </a:extLst>
              </p:cNvPr>
              <p:cNvSpPr/>
              <p:nvPr/>
            </p:nvSpPr>
            <p:spPr bwMode="auto">
              <a:xfrm>
                <a:off x="4295800" y="4258806"/>
                <a:ext cx="3168352" cy="1008112"/>
              </a:xfrm>
              <a:prstGeom prst="rect">
                <a:avLst/>
              </a:prstGeom>
              <a:solidFill>
                <a:schemeClr val="bg1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</p:grpSp>
        <p:sp>
          <p:nvSpPr>
            <p:cNvPr id="11" name="Cube 10">
              <a:extLst>
                <a:ext uri="{FF2B5EF4-FFF2-40B4-BE49-F238E27FC236}">
                  <a16:creationId xmlns:a16="http://schemas.microsoft.com/office/drawing/2014/main" id="{EEB10E64-8DFB-4FD5-A001-A4F109AB9D32}"/>
                </a:ext>
              </a:extLst>
            </p:cNvPr>
            <p:cNvSpPr/>
            <p:nvPr/>
          </p:nvSpPr>
          <p:spPr bwMode="auto">
            <a:xfrm>
              <a:off x="4318121" y="4509120"/>
              <a:ext cx="811295" cy="757798"/>
            </a:xfrm>
            <a:prstGeom prst="cube">
              <a:avLst/>
            </a:prstGeom>
            <a:solidFill>
              <a:schemeClr val="accent2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sv-SE" sz="100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</a:rPr>
                <a:t>Channel Sounding</a:t>
              </a:r>
            </a:p>
          </p:txBody>
        </p:sp>
        <p:sp>
          <p:nvSpPr>
            <p:cNvPr id="12" name="Cube 11">
              <a:extLst>
                <a:ext uri="{FF2B5EF4-FFF2-40B4-BE49-F238E27FC236}">
                  <a16:creationId xmlns:a16="http://schemas.microsoft.com/office/drawing/2014/main" id="{79D4A5B3-3F0D-4D13-819D-CA5545FE356E}"/>
                </a:ext>
              </a:extLst>
            </p:cNvPr>
            <p:cNvSpPr/>
            <p:nvPr/>
          </p:nvSpPr>
          <p:spPr bwMode="auto">
            <a:xfrm>
              <a:off x="5231904" y="4509120"/>
              <a:ext cx="2129760" cy="757798"/>
            </a:xfrm>
            <a:prstGeom prst="cub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sv-SE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</a:rPr>
                <a:t>Data TX and Nulling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7958749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68A98D-C9BE-4AD2-A12A-EE75A9FEFD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large is the channel sounding phase?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D5AC96-1C5A-498C-AD6B-EC8E758107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Need to learn channels for each AP and each STA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Explicit sounding must be sent from each AP to all STAs</a:t>
            </a:r>
          </a:p>
          <a:p>
            <a:pPr marL="1314450" lvl="2" indent="-457200">
              <a:buFont typeface="Arial" panose="020B0604020202020204" pitchFamily="34" charset="0"/>
              <a:buChar char="•"/>
            </a:pPr>
            <a:r>
              <a:rPr lang="en-US" dirty="0"/>
              <a:t>4 APs, 8 STAs </a:t>
            </a:r>
            <a:r>
              <a:rPr lang="en-US" dirty="0">
                <a:sym typeface="Wingdings" panose="05000000000000000000" pitchFamily="2" charset="2"/>
              </a:rPr>
              <a:t> 32 sounding frames</a:t>
            </a:r>
          </a:p>
          <a:p>
            <a:pPr marL="1314450" lvl="2" indent="-457200">
              <a:buFont typeface="Arial" panose="020B0604020202020204" pitchFamily="34" charset="0"/>
              <a:buChar char="•"/>
            </a:pPr>
            <a:r>
              <a:rPr lang="en-US" dirty="0">
                <a:sym typeface="Wingdings" panose="05000000000000000000" pitchFamily="2" charset="2"/>
              </a:rPr>
              <a:t>If the APs multicast their sounding frames  </a:t>
            </a:r>
            <a:r>
              <a:rPr lang="en-US" b="1" dirty="0">
                <a:sym typeface="Wingdings" panose="05000000000000000000" pitchFamily="2" charset="2"/>
              </a:rPr>
              <a:t>4 sounding frames</a:t>
            </a:r>
            <a:endParaRPr lang="en-US" b="1" dirty="0"/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STAs must report sounding feedback to all APs</a:t>
            </a:r>
          </a:p>
          <a:p>
            <a:pPr marL="1314450" lvl="2" indent="-457200">
              <a:buFont typeface="Arial" panose="020B0604020202020204" pitchFamily="34" charset="0"/>
              <a:buChar char="•"/>
            </a:pPr>
            <a:r>
              <a:rPr lang="en-US" dirty="0"/>
              <a:t>4 APs, 8 STAs </a:t>
            </a:r>
            <a:r>
              <a:rPr lang="en-US" dirty="0">
                <a:sym typeface="Wingdings" panose="05000000000000000000" pitchFamily="2" charset="2"/>
              </a:rPr>
              <a:t> 32 sounding feedback frames</a:t>
            </a:r>
          </a:p>
          <a:p>
            <a:pPr marL="1314450" lvl="2" indent="-457200">
              <a:buFont typeface="Arial" panose="020B0604020202020204" pitchFamily="34" charset="0"/>
              <a:buChar char="•"/>
            </a:pPr>
            <a:r>
              <a:rPr lang="en-US" dirty="0"/>
              <a:t>If the STAs multicast their feedback and include multiple APs </a:t>
            </a:r>
            <a:r>
              <a:rPr lang="en-US" dirty="0">
                <a:sym typeface="Wingdings" panose="05000000000000000000" pitchFamily="2" charset="2"/>
              </a:rPr>
              <a:t> </a:t>
            </a:r>
            <a:r>
              <a:rPr lang="en-US" b="1" dirty="0">
                <a:sym typeface="Wingdings" panose="05000000000000000000" pitchFamily="2" charset="2"/>
              </a:rPr>
              <a:t>8 sounding feedback frames</a:t>
            </a:r>
          </a:p>
          <a:p>
            <a:pPr marL="514350" indent="-457200">
              <a:buFont typeface="Arial" panose="020B0604020202020204" pitchFamily="34" charset="0"/>
              <a:buChar char="•"/>
            </a:pPr>
            <a:r>
              <a:rPr lang="en-US" b="1" dirty="0"/>
              <a:t>Total of 12 frames ~ 1-2 </a:t>
            </a:r>
            <a:r>
              <a:rPr lang="en-US" b="1" dirty="0" err="1"/>
              <a:t>ms</a:t>
            </a:r>
            <a:r>
              <a:rPr lang="en-US" b="1" dirty="0"/>
              <a:t> of time. TXOP budget ~ 6 </a:t>
            </a:r>
            <a:r>
              <a:rPr lang="en-US" b="1" dirty="0" err="1"/>
              <a:t>ms.</a:t>
            </a:r>
            <a:r>
              <a:rPr lang="en-US" b="1" dirty="0"/>
              <a:t> Total gain 2X – 3X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11A4690-155B-4C7E-BDD0-4D5FCEADD32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C8A5A7-4889-438E-B09E-3ECF80A1BAA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Dennis Sundman, Ericsson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5B6C2C0-4B61-4E46-BFA2-83FB243E5F1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/>
              <a:t>March 2020</a:t>
            </a:r>
            <a:endParaRPr lang="en-GB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A869B714-98F8-4D7F-980D-5FBBF259D0BF}"/>
              </a:ext>
            </a:extLst>
          </p:cNvPr>
          <p:cNvGrpSpPr/>
          <p:nvPr/>
        </p:nvGrpSpPr>
        <p:grpSpPr>
          <a:xfrm>
            <a:off x="3705520" y="5142524"/>
            <a:ext cx="4880444" cy="1332354"/>
            <a:chOff x="2783632" y="4258806"/>
            <a:chExt cx="4880444" cy="1332354"/>
          </a:xfrm>
        </p:grpSpPr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CC55CB36-9756-4DF1-AF95-9FE719ED191A}"/>
                </a:ext>
              </a:extLst>
            </p:cNvPr>
            <p:cNvGrpSpPr/>
            <p:nvPr/>
          </p:nvGrpSpPr>
          <p:grpSpPr>
            <a:xfrm>
              <a:off x="2783632" y="4258806"/>
              <a:ext cx="4880444" cy="1332354"/>
              <a:chOff x="2783632" y="4258806"/>
              <a:chExt cx="4880444" cy="1332354"/>
            </a:xfrm>
          </p:grpSpPr>
          <p:pic>
            <p:nvPicPr>
              <p:cNvPr id="11" name="Picture 10">
                <a:extLst>
                  <a:ext uri="{FF2B5EF4-FFF2-40B4-BE49-F238E27FC236}">
                    <a16:creationId xmlns:a16="http://schemas.microsoft.com/office/drawing/2014/main" id="{CD6B633D-F070-4ABE-A99E-5396FBBAADC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2783632" y="4509120"/>
                <a:ext cx="4880444" cy="1082040"/>
              </a:xfrm>
              <a:prstGeom prst="rect">
                <a:avLst/>
              </a:prstGeom>
            </p:spPr>
          </p:pic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916EEDB9-AA9B-45E7-B92E-AF26D6C8B626}"/>
                  </a:ext>
                </a:extLst>
              </p:cNvPr>
              <p:cNvSpPr/>
              <p:nvPr/>
            </p:nvSpPr>
            <p:spPr bwMode="auto">
              <a:xfrm>
                <a:off x="4295800" y="4258806"/>
                <a:ext cx="3168352" cy="1008112"/>
              </a:xfrm>
              <a:prstGeom prst="rect">
                <a:avLst/>
              </a:prstGeom>
              <a:solidFill>
                <a:schemeClr val="bg1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</p:grpSp>
        <p:sp>
          <p:nvSpPr>
            <p:cNvPr id="9" name="Cube 8">
              <a:extLst>
                <a:ext uri="{FF2B5EF4-FFF2-40B4-BE49-F238E27FC236}">
                  <a16:creationId xmlns:a16="http://schemas.microsoft.com/office/drawing/2014/main" id="{68EF11B9-C96B-4F5B-A340-2CDFF75D03E3}"/>
                </a:ext>
              </a:extLst>
            </p:cNvPr>
            <p:cNvSpPr/>
            <p:nvPr/>
          </p:nvSpPr>
          <p:spPr bwMode="auto">
            <a:xfrm>
              <a:off x="4318121" y="4509120"/>
              <a:ext cx="811295" cy="757798"/>
            </a:xfrm>
            <a:prstGeom prst="cube">
              <a:avLst/>
            </a:prstGeom>
            <a:solidFill>
              <a:schemeClr val="accent2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sv-SE" sz="100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</a:rPr>
                <a:t>Channel sounding</a:t>
              </a:r>
            </a:p>
          </p:txBody>
        </p:sp>
        <p:sp>
          <p:nvSpPr>
            <p:cNvPr id="10" name="Cube 9">
              <a:extLst>
                <a:ext uri="{FF2B5EF4-FFF2-40B4-BE49-F238E27FC236}">
                  <a16:creationId xmlns:a16="http://schemas.microsoft.com/office/drawing/2014/main" id="{4A70E51C-9A25-4265-AF0C-8BAC8F982B71}"/>
                </a:ext>
              </a:extLst>
            </p:cNvPr>
            <p:cNvSpPr/>
            <p:nvPr/>
          </p:nvSpPr>
          <p:spPr bwMode="auto">
            <a:xfrm>
              <a:off x="5231904" y="4509120"/>
              <a:ext cx="2129760" cy="757798"/>
            </a:xfrm>
            <a:prstGeom prst="cub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sv-SE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</a:rPr>
                <a:t>Data TX and Nulling</a:t>
              </a:r>
            </a:p>
          </p:txBody>
        </p:sp>
      </p:grp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823A4A33-4334-4487-9910-5C4D993643F1}"/>
              </a:ext>
            </a:extLst>
          </p:cNvPr>
          <p:cNvCxnSpPr/>
          <p:nvPr/>
        </p:nvCxnSpPr>
        <p:spPr bwMode="auto">
          <a:xfrm>
            <a:off x="4007768" y="5301208"/>
            <a:ext cx="120992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FD76B2CF-634F-48C7-86CA-F81EBA688B04}"/>
              </a:ext>
            </a:extLst>
          </p:cNvPr>
          <p:cNvCxnSpPr>
            <a:cxnSpLocks/>
          </p:cNvCxnSpPr>
          <p:nvPr/>
        </p:nvCxnSpPr>
        <p:spPr bwMode="auto">
          <a:xfrm>
            <a:off x="5288247" y="5301208"/>
            <a:ext cx="865545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E6DE45F3-3F17-45C2-A9F2-5B845AF37EA7}"/>
              </a:ext>
            </a:extLst>
          </p:cNvPr>
          <p:cNvCxnSpPr>
            <a:cxnSpLocks/>
          </p:cNvCxnSpPr>
          <p:nvPr/>
        </p:nvCxnSpPr>
        <p:spPr bwMode="auto">
          <a:xfrm>
            <a:off x="6278212" y="5301208"/>
            <a:ext cx="2107828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B83028C6-AF20-4912-B0DA-6B46ABC55930}"/>
              </a:ext>
            </a:extLst>
          </p:cNvPr>
          <p:cNvSpPr txBox="1"/>
          <p:nvPr/>
        </p:nvSpPr>
        <p:spPr>
          <a:xfrm>
            <a:off x="4174297" y="5029846"/>
            <a:ext cx="10081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~300 us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D70E5DFB-FE98-4469-9448-FB304D9126EA}"/>
              </a:ext>
            </a:extLst>
          </p:cNvPr>
          <p:cNvSpPr txBox="1"/>
          <p:nvPr/>
        </p:nvSpPr>
        <p:spPr>
          <a:xfrm>
            <a:off x="5278423" y="5009041"/>
            <a:ext cx="10081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~2 </a:t>
            </a:r>
            <a:r>
              <a:rPr lang="en-US" sz="1600" dirty="0" err="1">
                <a:solidFill>
                  <a:schemeClr val="tx1"/>
                </a:solidFill>
              </a:rPr>
              <a:t>ms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9D71B093-02FF-4ECA-8891-226523F179B0}"/>
              </a:ext>
            </a:extLst>
          </p:cNvPr>
          <p:cNvSpPr txBox="1"/>
          <p:nvPr/>
        </p:nvSpPr>
        <p:spPr>
          <a:xfrm>
            <a:off x="6790591" y="5009041"/>
            <a:ext cx="10081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~3.7 </a:t>
            </a:r>
            <a:r>
              <a:rPr lang="en-US" sz="1600" dirty="0" err="1">
                <a:solidFill>
                  <a:schemeClr val="tx1"/>
                </a:solidFill>
              </a:rPr>
              <a:t>ms</a:t>
            </a:r>
            <a:endParaRPr lang="en-US" sz="1600" dirty="0">
              <a:solidFill>
                <a:schemeClr val="tx1"/>
              </a:solidFill>
            </a:endParaRP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551B3096-D2E3-4712-9B88-0BE9B8B6A19D}"/>
              </a:ext>
            </a:extLst>
          </p:cNvPr>
          <p:cNvCxnSpPr>
            <a:cxnSpLocks/>
          </p:cNvCxnSpPr>
          <p:nvPr/>
        </p:nvCxnSpPr>
        <p:spPr bwMode="auto">
          <a:xfrm flipH="1">
            <a:off x="7608168" y="5244986"/>
            <a:ext cx="1368152" cy="40159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3B9C454A-CD45-4DC6-82A4-956912DFCEE3}"/>
              </a:ext>
            </a:extLst>
          </p:cNvPr>
          <p:cNvSpPr txBox="1"/>
          <p:nvPr/>
        </p:nvSpPr>
        <p:spPr>
          <a:xfrm>
            <a:off x="8958192" y="5009041"/>
            <a:ext cx="167140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Typically 2X - 3X throughput compared to CAP-OFDMA, CAP-TDMA.</a:t>
            </a:r>
          </a:p>
        </p:txBody>
      </p:sp>
    </p:spTree>
    <p:extLst>
      <p:ext uri="{BB962C8B-B14F-4D97-AF65-F5344CB8AC3E}">
        <p14:creationId xmlns:p14="http://schemas.microsoft.com/office/powerpoint/2010/main" val="15833164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Rectangle 59">
            <a:extLst>
              <a:ext uri="{FF2B5EF4-FFF2-40B4-BE49-F238E27FC236}">
                <a16:creationId xmlns:a16="http://schemas.microsoft.com/office/drawing/2014/main" id="{2FA25DA7-9B88-41FD-864E-A0DA2EB6FF5C}"/>
              </a:ext>
            </a:extLst>
          </p:cNvPr>
          <p:cNvSpPr/>
          <p:nvPr/>
        </p:nvSpPr>
        <p:spPr bwMode="auto">
          <a:xfrm>
            <a:off x="3719736" y="4143267"/>
            <a:ext cx="1449695" cy="576035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2700" cap="flat" cmpd="sng" algn="ctr">
            <a:solidFill>
              <a:schemeClr val="bg2">
                <a:lumMod val="20000"/>
                <a:lumOff val="8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2000" tIns="72000" rIns="72000" bIns="72000" numCol="1" rtlCol="0" anchor="t" anchorCtr="0" compatLnSpc="1">
            <a:prstTxWarp prst="textNoShape">
              <a:avLst/>
            </a:prstTxWarp>
          </a:bodyPr>
          <a:lstStyle/>
          <a:p>
            <a:r>
              <a:rPr lang="sv-SE" sz="1100" dirty="0">
                <a:solidFill>
                  <a:schemeClr val="tx2">
                    <a:lumMod val="65000"/>
                    <a:lumOff val="35000"/>
                  </a:schemeClr>
                </a:solidFill>
              </a:rPr>
              <a:t>AP2 obtains beamforming feedback from STAs is BSS1</a:t>
            </a:r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B8EE5274-680B-46B0-9E16-DF510D54073E}"/>
              </a:ext>
            </a:extLst>
          </p:cNvPr>
          <p:cNvSpPr/>
          <p:nvPr/>
        </p:nvSpPr>
        <p:spPr bwMode="auto">
          <a:xfrm>
            <a:off x="3715072" y="4864319"/>
            <a:ext cx="1449695" cy="576035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2700" cap="flat" cmpd="sng" algn="ctr">
            <a:solidFill>
              <a:schemeClr val="bg2">
                <a:lumMod val="20000"/>
                <a:lumOff val="8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2000" tIns="72000" rIns="72000" bIns="72000" numCol="1" rtlCol="0" anchor="t" anchorCtr="0" compatLnSpc="1">
            <a:prstTxWarp prst="textNoShape">
              <a:avLst/>
            </a:prstTxWarp>
          </a:bodyPr>
          <a:lstStyle/>
          <a:p>
            <a:r>
              <a:rPr lang="sv-SE" sz="1100" dirty="0">
                <a:solidFill>
                  <a:schemeClr val="tx2">
                    <a:lumMod val="65000"/>
                    <a:lumOff val="35000"/>
                  </a:schemeClr>
                </a:solidFill>
              </a:rPr>
              <a:t>AP3 obtains beamforming feedback from STAs is BSS1</a:t>
            </a:r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D2A3F2AD-E34E-44F5-8006-55FEE72F4012}"/>
              </a:ext>
            </a:extLst>
          </p:cNvPr>
          <p:cNvSpPr/>
          <p:nvPr/>
        </p:nvSpPr>
        <p:spPr bwMode="auto">
          <a:xfrm>
            <a:off x="3715072" y="5578556"/>
            <a:ext cx="1449695" cy="576035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2700" cap="flat" cmpd="sng" algn="ctr">
            <a:solidFill>
              <a:schemeClr val="bg2">
                <a:lumMod val="20000"/>
                <a:lumOff val="8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2000" tIns="72000" rIns="72000" bIns="72000" numCol="1" rtlCol="0" anchor="t" anchorCtr="0" compatLnSpc="1">
            <a:prstTxWarp prst="textNoShape">
              <a:avLst/>
            </a:prstTxWarp>
          </a:bodyPr>
          <a:lstStyle/>
          <a:p>
            <a:r>
              <a:rPr lang="sv-SE" sz="1100" dirty="0">
                <a:solidFill>
                  <a:schemeClr val="tx2">
                    <a:lumMod val="65000"/>
                    <a:lumOff val="35000"/>
                  </a:schemeClr>
                </a:solidFill>
              </a:rPr>
              <a:t>AP4 obtains beamforming feedback from STAs is BSS1</a:t>
            </a: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CE4E7F13-C089-4F44-9138-55B40AC1A2E9}"/>
              </a:ext>
            </a:extLst>
          </p:cNvPr>
          <p:cNvSpPr/>
          <p:nvPr/>
        </p:nvSpPr>
        <p:spPr bwMode="auto">
          <a:xfrm>
            <a:off x="5260752" y="3346432"/>
            <a:ext cx="1449695" cy="576035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2700" cap="flat" cmpd="sng" algn="ctr">
            <a:solidFill>
              <a:schemeClr val="bg2">
                <a:lumMod val="20000"/>
                <a:lumOff val="8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2000" tIns="72000" rIns="72000" bIns="72000" numCol="1" rtlCol="0" anchor="t" anchorCtr="0" compatLnSpc="1">
            <a:prstTxWarp prst="textNoShape">
              <a:avLst/>
            </a:prstTxWarp>
          </a:bodyPr>
          <a:lstStyle/>
          <a:p>
            <a:r>
              <a:rPr lang="sv-SE" sz="1100" dirty="0">
                <a:solidFill>
                  <a:schemeClr val="tx2">
                    <a:lumMod val="65000"/>
                    <a:lumOff val="35000"/>
                  </a:schemeClr>
                </a:solidFill>
              </a:rPr>
              <a:t>AP1 obtains beamforming feedback from STAs is BSS2</a:t>
            </a: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CFD3B09A-900D-46FE-918B-603DED8D78D5}"/>
              </a:ext>
            </a:extLst>
          </p:cNvPr>
          <p:cNvSpPr/>
          <p:nvPr/>
        </p:nvSpPr>
        <p:spPr bwMode="auto">
          <a:xfrm>
            <a:off x="5260752" y="4864319"/>
            <a:ext cx="1449695" cy="576035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2700" cap="flat" cmpd="sng" algn="ctr">
            <a:solidFill>
              <a:schemeClr val="bg2">
                <a:lumMod val="20000"/>
                <a:lumOff val="8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2000" tIns="72000" rIns="72000" bIns="72000" numCol="1" rtlCol="0" anchor="t" anchorCtr="0" compatLnSpc="1">
            <a:prstTxWarp prst="textNoShape">
              <a:avLst/>
            </a:prstTxWarp>
          </a:bodyPr>
          <a:lstStyle/>
          <a:p>
            <a:r>
              <a:rPr lang="sv-SE" sz="1100" dirty="0">
                <a:solidFill>
                  <a:schemeClr val="tx2">
                    <a:lumMod val="65000"/>
                    <a:lumOff val="35000"/>
                  </a:schemeClr>
                </a:solidFill>
              </a:rPr>
              <a:t>AP3 obtains beamforming feedback from STAs is BSS2</a:t>
            </a: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6700F7EF-6E83-4B17-BA84-9FCFD70D3ABF}"/>
              </a:ext>
            </a:extLst>
          </p:cNvPr>
          <p:cNvSpPr/>
          <p:nvPr/>
        </p:nvSpPr>
        <p:spPr bwMode="auto">
          <a:xfrm>
            <a:off x="5263499" y="5579048"/>
            <a:ext cx="1449695" cy="576035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2700" cap="flat" cmpd="sng" algn="ctr">
            <a:solidFill>
              <a:schemeClr val="bg2">
                <a:lumMod val="20000"/>
                <a:lumOff val="8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2000" tIns="72000" rIns="72000" bIns="72000" numCol="1" rtlCol="0" anchor="t" anchorCtr="0" compatLnSpc="1">
            <a:prstTxWarp prst="textNoShape">
              <a:avLst/>
            </a:prstTxWarp>
          </a:bodyPr>
          <a:lstStyle/>
          <a:p>
            <a:r>
              <a:rPr lang="sv-SE" sz="1100" dirty="0">
                <a:solidFill>
                  <a:schemeClr val="tx2">
                    <a:lumMod val="65000"/>
                    <a:lumOff val="35000"/>
                  </a:schemeClr>
                </a:solidFill>
              </a:rPr>
              <a:t>AP4 obtains beamforming feedback from STAs is BSS2</a:t>
            </a: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9942D399-4FE5-485B-BDF0-6DF7C5F769AA}"/>
              </a:ext>
            </a:extLst>
          </p:cNvPr>
          <p:cNvSpPr/>
          <p:nvPr/>
        </p:nvSpPr>
        <p:spPr bwMode="auto">
          <a:xfrm>
            <a:off x="6811926" y="5578556"/>
            <a:ext cx="1449695" cy="576035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2700" cap="flat" cmpd="sng" algn="ctr">
            <a:solidFill>
              <a:schemeClr val="bg2">
                <a:lumMod val="20000"/>
                <a:lumOff val="8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2000" tIns="72000" rIns="72000" bIns="72000" numCol="1" rtlCol="0" anchor="t" anchorCtr="0" compatLnSpc="1">
            <a:prstTxWarp prst="textNoShape">
              <a:avLst/>
            </a:prstTxWarp>
          </a:bodyPr>
          <a:lstStyle/>
          <a:p>
            <a:r>
              <a:rPr lang="sv-SE" sz="1100" dirty="0">
                <a:solidFill>
                  <a:schemeClr val="tx2">
                    <a:lumMod val="65000"/>
                    <a:lumOff val="35000"/>
                  </a:schemeClr>
                </a:solidFill>
              </a:rPr>
              <a:t>AP4 obtains beamforming feedback from STAs is BSS3</a:t>
            </a:r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B3CE9F1B-916D-41B0-84A1-8EAC03237004}"/>
              </a:ext>
            </a:extLst>
          </p:cNvPr>
          <p:cNvSpPr/>
          <p:nvPr/>
        </p:nvSpPr>
        <p:spPr bwMode="auto">
          <a:xfrm>
            <a:off x="6814603" y="3351664"/>
            <a:ext cx="1449695" cy="576035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2700" cap="flat" cmpd="sng" algn="ctr">
            <a:solidFill>
              <a:schemeClr val="bg2">
                <a:lumMod val="20000"/>
                <a:lumOff val="8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2000" tIns="72000" rIns="72000" bIns="72000" numCol="1" rtlCol="0" anchor="t" anchorCtr="0" compatLnSpc="1">
            <a:prstTxWarp prst="textNoShape">
              <a:avLst/>
            </a:prstTxWarp>
          </a:bodyPr>
          <a:lstStyle/>
          <a:p>
            <a:r>
              <a:rPr lang="sv-SE" sz="1100" dirty="0">
                <a:solidFill>
                  <a:schemeClr val="tx2">
                    <a:lumMod val="65000"/>
                    <a:lumOff val="35000"/>
                  </a:schemeClr>
                </a:solidFill>
              </a:rPr>
              <a:t>AP1 obtains beamforming feedback from STAs is BSS3</a:t>
            </a:r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ACA2E5B8-13C2-421C-A118-C6B01100E9DC}"/>
              </a:ext>
            </a:extLst>
          </p:cNvPr>
          <p:cNvSpPr/>
          <p:nvPr/>
        </p:nvSpPr>
        <p:spPr bwMode="auto">
          <a:xfrm>
            <a:off x="6808904" y="4139989"/>
            <a:ext cx="1449695" cy="576035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2700" cap="flat" cmpd="sng" algn="ctr">
            <a:solidFill>
              <a:schemeClr val="bg2">
                <a:lumMod val="20000"/>
                <a:lumOff val="8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2000" tIns="72000" rIns="72000" bIns="72000" numCol="1" rtlCol="0" anchor="t" anchorCtr="0" compatLnSpc="1">
            <a:prstTxWarp prst="textNoShape">
              <a:avLst/>
            </a:prstTxWarp>
          </a:bodyPr>
          <a:lstStyle/>
          <a:p>
            <a:r>
              <a:rPr lang="sv-SE" sz="1100" dirty="0">
                <a:solidFill>
                  <a:schemeClr val="tx2">
                    <a:lumMod val="65000"/>
                    <a:lumOff val="35000"/>
                  </a:schemeClr>
                </a:solidFill>
              </a:rPr>
              <a:t>AP2 obtains beamforming feedback from STAs is BSS3</a:t>
            </a:r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FDA51091-667C-41F1-BF1D-40B34B6ACD9A}"/>
              </a:ext>
            </a:extLst>
          </p:cNvPr>
          <p:cNvSpPr/>
          <p:nvPr/>
        </p:nvSpPr>
        <p:spPr bwMode="auto">
          <a:xfrm>
            <a:off x="8341581" y="3354099"/>
            <a:ext cx="1449695" cy="576035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2700" cap="flat" cmpd="sng" algn="ctr">
            <a:solidFill>
              <a:schemeClr val="bg2">
                <a:lumMod val="20000"/>
                <a:lumOff val="8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2000" tIns="72000" rIns="72000" bIns="72000" numCol="1" rtlCol="0" anchor="t" anchorCtr="0" compatLnSpc="1">
            <a:prstTxWarp prst="textNoShape">
              <a:avLst/>
            </a:prstTxWarp>
          </a:bodyPr>
          <a:lstStyle/>
          <a:p>
            <a:r>
              <a:rPr lang="sv-SE" sz="1100" dirty="0">
                <a:solidFill>
                  <a:schemeClr val="tx2">
                    <a:lumMod val="65000"/>
                    <a:lumOff val="35000"/>
                  </a:schemeClr>
                </a:solidFill>
              </a:rPr>
              <a:t>AP1 obtains beamforming feedback from STAs is BSS4</a:t>
            </a:r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E992C944-64A5-4A90-8C80-F1E3F050263F}"/>
              </a:ext>
            </a:extLst>
          </p:cNvPr>
          <p:cNvSpPr/>
          <p:nvPr/>
        </p:nvSpPr>
        <p:spPr bwMode="auto">
          <a:xfrm>
            <a:off x="8343775" y="4143752"/>
            <a:ext cx="1449695" cy="576035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2700" cap="flat" cmpd="sng" algn="ctr">
            <a:solidFill>
              <a:schemeClr val="bg2">
                <a:lumMod val="20000"/>
                <a:lumOff val="8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2000" tIns="72000" rIns="72000" bIns="72000" numCol="1" rtlCol="0" anchor="t" anchorCtr="0" compatLnSpc="1">
            <a:prstTxWarp prst="textNoShape">
              <a:avLst/>
            </a:prstTxWarp>
          </a:bodyPr>
          <a:lstStyle/>
          <a:p>
            <a:r>
              <a:rPr lang="sv-SE" sz="1100" dirty="0">
                <a:solidFill>
                  <a:schemeClr val="tx2">
                    <a:lumMod val="65000"/>
                    <a:lumOff val="35000"/>
                  </a:schemeClr>
                </a:solidFill>
              </a:rPr>
              <a:t>AP2 obtains beamforming feedback from STAs is BSS4</a:t>
            </a:r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0057D6C9-312B-4F44-BFE5-A25299478616}"/>
              </a:ext>
            </a:extLst>
          </p:cNvPr>
          <p:cNvSpPr/>
          <p:nvPr/>
        </p:nvSpPr>
        <p:spPr bwMode="auto">
          <a:xfrm>
            <a:off x="8341581" y="4864319"/>
            <a:ext cx="1449695" cy="576035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2700" cap="flat" cmpd="sng" algn="ctr">
            <a:solidFill>
              <a:schemeClr val="bg2">
                <a:lumMod val="20000"/>
                <a:lumOff val="8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2000" tIns="72000" rIns="72000" bIns="72000" numCol="1" rtlCol="0" anchor="t" anchorCtr="0" compatLnSpc="1">
            <a:prstTxWarp prst="textNoShape">
              <a:avLst/>
            </a:prstTxWarp>
          </a:bodyPr>
          <a:lstStyle/>
          <a:p>
            <a:r>
              <a:rPr lang="sv-SE" sz="1100" dirty="0">
                <a:solidFill>
                  <a:schemeClr val="tx2">
                    <a:lumMod val="65000"/>
                    <a:lumOff val="35000"/>
                  </a:schemeClr>
                </a:solidFill>
              </a:rPr>
              <a:t>AP3 obtains beamforming feedback from STAs is BSS4</a:t>
            </a: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893248EC-B752-416C-9745-1F5C60A17A6E}"/>
              </a:ext>
            </a:extLst>
          </p:cNvPr>
          <p:cNvSpPr/>
          <p:nvPr/>
        </p:nvSpPr>
        <p:spPr bwMode="auto">
          <a:xfrm>
            <a:off x="2135562" y="4143267"/>
            <a:ext cx="1437436" cy="576035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2700" cap="flat" cmpd="sng" algn="ctr">
            <a:solidFill>
              <a:schemeClr val="bg2">
                <a:lumMod val="20000"/>
                <a:lumOff val="8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2000" tIns="72000" rIns="72000" bIns="72000" numCol="1" rtlCol="0" anchor="t" anchorCtr="0" compatLnSpc="1">
            <a:prstTxWarp prst="textNoShape">
              <a:avLst/>
            </a:prstTxWarp>
          </a:bodyPr>
          <a:lstStyle/>
          <a:p>
            <a:r>
              <a:rPr lang="sv-SE" sz="1100" dirty="0">
                <a:solidFill>
                  <a:schemeClr val="tx2">
                    <a:lumMod val="65000"/>
                    <a:lumOff val="35000"/>
                  </a:schemeClr>
                </a:solidFill>
              </a:rPr>
              <a:t>STAs in BSS2 learns the channel to AP1, AP2, AP3 and AP4.</a:t>
            </a: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79B87519-E35D-4F23-B508-1A47948BB60D}"/>
              </a:ext>
            </a:extLst>
          </p:cNvPr>
          <p:cNvSpPr/>
          <p:nvPr/>
        </p:nvSpPr>
        <p:spPr bwMode="auto">
          <a:xfrm>
            <a:off x="2131214" y="3354100"/>
            <a:ext cx="1441783" cy="576035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2700" cap="flat" cmpd="sng" algn="ctr">
            <a:solidFill>
              <a:schemeClr val="bg2">
                <a:lumMod val="20000"/>
                <a:lumOff val="8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2000" tIns="72000" rIns="72000" bIns="72000" numCol="1" rtlCol="0" anchor="t" anchorCtr="0" compatLnSpc="1">
            <a:prstTxWarp prst="textNoShape">
              <a:avLst/>
            </a:prstTxWarp>
          </a:bodyPr>
          <a:lstStyle/>
          <a:p>
            <a:r>
              <a:rPr lang="sv-SE" sz="1100" dirty="0">
                <a:solidFill>
                  <a:schemeClr val="tx2">
                    <a:lumMod val="65000"/>
                    <a:lumOff val="35000"/>
                  </a:schemeClr>
                </a:solidFill>
              </a:rPr>
              <a:t>STAs in BSS1 learns the channel to AP1, AP2, AP3 and AP4.</a:t>
            </a:r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2EC848EB-3C15-4AC3-8FC3-E4113EB02421}"/>
              </a:ext>
            </a:extLst>
          </p:cNvPr>
          <p:cNvSpPr/>
          <p:nvPr/>
        </p:nvSpPr>
        <p:spPr bwMode="auto">
          <a:xfrm>
            <a:off x="2132222" y="4857209"/>
            <a:ext cx="1440775" cy="576035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2700" cap="flat" cmpd="sng" algn="ctr">
            <a:solidFill>
              <a:schemeClr val="bg2">
                <a:lumMod val="20000"/>
                <a:lumOff val="8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2000" tIns="72000" rIns="72000" bIns="72000" numCol="1" rtlCol="0" anchor="t" anchorCtr="0" compatLnSpc="1">
            <a:prstTxWarp prst="textNoShape">
              <a:avLst/>
            </a:prstTxWarp>
          </a:bodyPr>
          <a:lstStyle/>
          <a:p>
            <a:r>
              <a:rPr lang="sv-SE" sz="1100" dirty="0">
                <a:solidFill>
                  <a:schemeClr val="tx2">
                    <a:lumMod val="65000"/>
                    <a:lumOff val="35000"/>
                  </a:schemeClr>
                </a:solidFill>
              </a:rPr>
              <a:t>STAs in BSS3 learns the channel to AP1, AP2, AP3 and AP4.</a:t>
            </a: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9E42FD5A-BBCE-48B7-B94F-00CD5C3CE66C}"/>
              </a:ext>
            </a:extLst>
          </p:cNvPr>
          <p:cNvSpPr/>
          <p:nvPr/>
        </p:nvSpPr>
        <p:spPr bwMode="auto">
          <a:xfrm>
            <a:off x="2131214" y="5584952"/>
            <a:ext cx="1441783" cy="576035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2700" cap="flat" cmpd="sng" algn="ctr">
            <a:solidFill>
              <a:schemeClr val="bg2">
                <a:lumMod val="20000"/>
                <a:lumOff val="8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2000" tIns="72000" rIns="72000" bIns="72000" numCol="1" rtlCol="0" anchor="t" anchorCtr="0" compatLnSpc="1">
            <a:prstTxWarp prst="textNoShape">
              <a:avLst/>
            </a:prstTxWarp>
          </a:bodyPr>
          <a:lstStyle/>
          <a:p>
            <a:r>
              <a:rPr lang="sv-SE" sz="1100" dirty="0">
                <a:solidFill>
                  <a:schemeClr val="tx2">
                    <a:lumMod val="65000"/>
                    <a:lumOff val="35000"/>
                  </a:schemeClr>
                </a:solidFill>
              </a:rPr>
              <a:t>STAs in BSS4 learns the channel to AP1, AP2, AP3 and AP4.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Channel training explicit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1" y="1981202"/>
            <a:ext cx="10361084" cy="561900"/>
          </a:xfrm>
        </p:spPr>
        <p:txBody>
          <a:bodyPr/>
          <a:lstStyle/>
          <a:p>
            <a:r>
              <a:rPr lang="en-GB" dirty="0"/>
              <a:t>Broadcast (outside BSS) NDP. Multi-AP feedback frames.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Dennis Sundman, Ericsson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Month Year</a:t>
            </a:r>
            <a:endParaRPr lang="en-GB"/>
          </a:p>
        </p:txBody>
      </p:sp>
      <p:sp>
        <p:nvSpPr>
          <p:cNvPr id="19" name="Cube 18">
            <a:extLst>
              <a:ext uri="{FF2B5EF4-FFF2-40B4-BE49-F238E27FC236}">
                <a16:creationId xmlns:a16="http://schemas.microsoft.com/office/drawing/2014/main" id="{1085CF7D-8510-49DD-A22E-AAE5D1CCFE66}"/>
              </a:ext>
            </a:extLst>
          </p:cNvPr>
          <p:cNvSpPr/>
          <p:nvPr/>
        </p:nvSpPr>
        <p:spPr bwMode="auto">
          <a:xfrm>
            <a:off x="1668077" y="2564904"/>
            <a:ext cx="8316356" cy="601365"/>
          </a:xfrm>
          <a:prstGeom prst="cube">
            <a:avLst/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sv-SE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Channel Sounding</a:t>
            </a:r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1E1B0B76-3029-411C-9BB2-7A8F8F57BAA9}"/>
              </a:ext>
            </a:extLst>
          </p:cNvPr>
          <p:cNvCxnSpPr>
            <a:cxnSpLocks/>
          </p:cNvCxnSpPr>
          <p:nvPr/>
        </p:nvCxnSpPr>
        <p:spPr bwMode="auto">
          <a:xfrm>
            <a:off x="1342978" y="3933056"/>
            <a:ext cx="9183394" cy="0"/>
          </a:xfrm>
          <a:prstGeom prst="line">
            <a:avLst/>
          </a:prstGeom>
          <a:solidFill>
            <a:srgbClr val="00B8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B5F2B4EE-B4A3-4543-AA97-9B12BFD1FCEF}"/>
              </a:ext>
            </a:extLst>
          </p:cNvPr>
          <p:cNvCxnSpPr>
            <a:cxnSpLocks/>
          </p:cNvCxnSpPr>
          <p:nvPr/>
        </p:nvCxnSpPr>
        <p:spPr bwMode="auto">
          <a:xfrm>
            <a:off x="1340001" y="4725144"/>
            <a:ext cx="9183394" cy="0"/>
          </a:xfrm>
          <a:prstGeom prst="line">
            <a:avLst/>
          </a:prstGeom>
          <a:solidFill>
            <a:srgbClr val="00B8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E39B6691-FD41-44FD-BECB-52D81AE6CA2D}"/>
              </a:ext>
            </a:extLst>
          </p:cNvPr>
          <p:cNvCxnSpPr>
            <a:cxnSpLocks/>
          </p:cNvCxnSpPr>
          <p:nvPr/>
        </p:nvCxnSpPr>
        <p:spPr bwMode="auto">
          <a:xfrm>
            <a:off x="1340001" y="5445224"/>
            <a:ext cx="9183394" cy="0"/>
          </a:xfrm>
          <a:prstGeom prst="line">
            <a:avLst/>
          </a:prstGeom>
          <a:solidFill>
            <a:srgbClr val="00B8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014A18CC-54E7-4883-8F7C-9C35AEB70C61}"/>
              </a:ext>
            </a:extLst>
          </p:cNvPr>
          <p:cNvCxnSpPr>
            <a:cxnSpLocks/>
          </p:cNvCxnSpPr>
          <p:nvPr/>
        </p:nvCxnSpPr>
        <p:spPr bwMode="auto">
          <a:xfrm>
            <a:off x="1340001" y="6165304"/>
            <a:ext cx="9183394" cy="0"/>
          </a:xfrm>
          <a:prstGeom prst="line">
            <a:avLst/>
          </a:prstGeom>
          <a:solidFill>
            <a:srgbClr val="00B8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4" name="Rectangle 23">
            <a:extLst>
              <a:ext uri="{FF2B5EF4-FFF2-40B4-BE49-F238E27FC236}">
                <a16:creationId xmlns:a16="http://schemas.microsoft.com/office/drawing/2014/main" id="{3200F53E-7EBC-414D-860A-658D9CC244AD}"/>
              </a:ext>
            </a:extLst>
          </p:cNvPr>
          <p:cNvSpPr/>
          <p:nvPr/>
        </p:nvSpPr>
        <p:spPr bwMode="auto">
          <a:xfrm>
            <a:off x="1703019" y="3357005"/>
            <a:ext cx="288032" cy="576035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2000" tIns="72000" rIns="72000" bIns="720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sv-SE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Trg.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65B3F88E-CB29-4C31-A8D8-FA64A595B6D4}"/>
              </a:ext>
            </a:extLst>
          </p:cNvPr>
          <p:cNvSpPr/>
          <p:nvPr/>
        </p:nvSpPr>
        <p:spPr bwMode="auto">
          <a:xfrm>
            <a:off x="2135561" y="3357005"/>
            <a:ext cx="288032" cy="576035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2000" tIns="36000" rIns="7200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sv-SE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NDP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45C158E3-A1C1-4A69-ACE3-C180B43E5B37}"/>
              </a:ext>
            </a:extLst>
          </p:cNvPr>
          <p:cNvSpPr txBox="1"/>
          <p:nvPr/>
        </p:nvSpPr>
        <p:spPr>
          <a:xfrm>
            <a:off x="500338" y="3413927"/>
            <a:ext cx="13061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600" dirty="0">
                <a:solidFill>
                  <a:schemeClr val="tx1"/>
                </a:solidFill>
              </a:rPr>
              <a:t>TXOP Owner BSS1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06CE8E15-F5AA-407D-B325-3B2D4B534CF3}"/>
              </a:ext>
            </a:extLst>
          </p:cNvPr>
          <p:cNvSpPr txBox="1"/>
          <p:nvPr/>
        </p:nvSpPr>
        <p:spPr>
          <a:xfrm>
            <a:off x="1055441" y="4404580"/>
            <a:ext cx="6823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600" dirty="0">
                <a:solidFill>
                  <a:schemeClr val="tx1"/>
                </a:solidFill>
              </a:rPr>
              <a:t>BSS2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D273F857-110B-47F7-BCBF-37FD23FB172E}"/>
              </a:ext>
            </a:extLst>
          </p:cNvPr>
          <p:cNvSpPr txBox="1"/>
          <p:nvPr/>
        </p:nvSpPr>
        <p:spPr>
          <a:xfrm>
            <a:off x="1055441" y="5082711"/>
            <a:ext cx="68341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600" dirty="0">
                <a:solidFill>
                  <a:schemeClr val="tx1"/>
                </a:solidFill>
              </a:rPr>
              <a:t>BSS3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5FA1A7CD-6AF0-42F8-8E39-8D98EDBB7A9B}"/>
              </a:ext>
            </a:extLst>
          </p:cNvPr>
          <p:cNvSpPr/>
          <p:nvPr/>
        </p:nvSpPr>
        <p:spPr bwMode="auto">
          <a:xfrm>
            <a:off x="2473328" y="4149063"/>
            <a:ext cx="288032" cy="576035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2000" tIns="36000" rIns="7200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sv-SE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NDP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6300D9C6-0549-4ADC-851D-D8EF73A52247}"/>
              </a:ext>
            </a:extLst>
          </p:cNvPr>
          <p:cNvSpPr/>
          <p:nvPr/>
        </p:nvSpPr>
        <p:spPr bwMode="auto">
          <a:xfrm>
            <a:off x="2841441" y="4869085"/>
            <a:ext cx="288032" cy="576035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2000" tIns="36000" rIns="7200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sv-SE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NDP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168ACFB9-BE7B-46EE-9D24-E3E8B2612F27}"/>
              </a:ext>
            </a:extLst>
          </p:cNvPr>
          <p:cNvSpPr/>
          <p:nvPr/>
        </p:nvSpPr>
        <p:spPr bwMode="auto">
          <a:xfrm>
            <a:off x="3284965" y="5589269"/>
            <a:ext cx="288032" cy="576035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2000" tIns="36000" rIns="7200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sv-SE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NDP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FD247258-C827-4261-88E0-CC3F8FDD0EC2}"/>
              </a:ext>
            </a:extLst>
          </p:cNvPr>
          <p:cNvSpPr/>
          <p:nvPr/>
        </p:nvSpPr>
        <p:spPr bwMode="auto">
          <a:xfrm>
            <a:off x="3719736" y="3357005"/>
            <a:ext cx="432048" cy="576035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72000" tIns="72000" rIns="72000" bIns="720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sv-SE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Mult-AP FB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E7B2BB9D-13E3-4739-803F-78FE14B5881C}"/>
              </a:ext>
            </a:extLst>
          </p:cNvPr>
          <p:cNvSpPr/>
          <p:nvPr/>
        </p:nvSpPr>
        <p:spPr bwMode="auto">
          <a:xfrm>
            <a:off x="4737383" y="3357004"/>
            <a:ext cx="432048" cy="576035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72000" tIns="72000" rIns="72000" bIns="720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sv-SE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Mult-AP FB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302410A3-7F7C-4B38-9B67-CDEDD9918572}"/>
              </a:ext>
            </a:extLst>
          </p:cNvPr>
          <p:cNvSpPr/>
          <p:nvPr/>
        </p:nvSpPr>
        <p:spPr bwMode="auto">
          <a:xfrm>
            <a:off x="5260752" y="4149064"/>
            <a:ext cx="432048" cy="576035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72000" tIns="72000" rIns="72000" bIns="720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sv-SE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Mult-AP FB</a:t>
            </a: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35B4F28E-F6FA-4894-AA7E-F53BEABB4365}"/>
              </a:ext>
            </a:extLst>
          </p:cNvPr>
          <p:cNvSpPr/>
          <p:nvPr/>
        </p:nvSpPr>
        <p:spPr bwMode="auto">
          <a:xfrm>
            <a:off x="6278399" y="4149063"/>
            <a:ext cx="432048" cy="576035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72000" tIns="72000" rIns="72000" bIns="720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sv-SE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Mult-AP FB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6893D6C5-D5BB-4630-9B0D-C744BF2F0DE9}"/>
              </a:ext>
            </a:extLst>
          </p:cNvPr>
          <p:cNvSpPr/>
          <p:nvPr/>
        </p:nvSpPr>
        <p:spPr bwMode="auto">
          <a:xfrm>
            <a:off x="6806545" y="4864321"/>
            <a:ext cx="432048" cy="576035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72000" tIns="72000" rIns="72000" bIns="720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sv-SE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Mult-AP FB</a:t>
            </a: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A070FD6D-C041-48C0-991F-216F4BD8B3FD}"/>
              </a:ext>
            </a:extLst>
          </p:cNvPr>
          <p:cNvSpPr/>
          <p:nvPr/>
        </p:nvSpPr>
        <p:spPr bwMode="auto">
          <a:xfrm>
            <a:off x="7824192" y="4864320"/>
            <a:ext cx="432048" cy="576035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72000" tIns="72000" rIns="72000" bIns="720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sv-SE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Mult-AP FB</a:t>
            </a: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0324EB69-63D8-4783-8139-2F5BD278D1B8}"/>
              </a:ext>
            </a:extLst>
          </p:cNvPr>
          <p:cNvSpPr/>
          <p:nvPr/>
        </p:nvSpPr>
        <p:spPr bwMode="auto">
          <a:xfrm>
            <a:off x="8346245" y="5588674"/>
            <a:ext cx="432048" cy="576035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72000" tIns="72000" rIns="72000" bIns="720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sv-SE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Mult-AP FB</a:t>
            </a: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2F227770-99E5-4A2F-BAE4-21854E270CA8}"/>
              </a:ext>
            </a:extLst>
          </p:cNvPr>
          <p:cNvSpPr/>
          <p:nvPr/>
        </p:nvSpPr>
        <p:spPr bwMode="auto">
          <a:xfrm>
            <a:off x="9380263" y="5588674"/>
            <a:ext cx="432048" cy="576035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72000" tIns="72000" rIns="72000" bIns="720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sv-SE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Mult-AP FB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D983199D-1590-483E-A736-DC0F5891F975}"/>
              </a:ext>
            </a:extLst>
          </p:cNvPr>
          <p:cNvSpPr txBox="1"/>
          <p:nvPr/>
        </p:nvSpPr>
        <p:spPr>
          <a:xfrm>
            <a:off x="1055441" y="5822433"/>
            <a:ext cx="68341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600" dirty="0">
                <a:solidFill>
                  <a:schemeClr val="tx1"/>
                </a:solidFill>
              </a:rPr>
              <a:t>BSS4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E9E7D28C-1AE6-4239-9C94-8F549CEBD9E8}"/>
              </a:ext>
            </a:extLst>
          </p:cNvPr>
          <p:cNvSpPr txBox="1"/>
          <p:nvPr/>
        </p:nvSpPr>
        <p:spPr>
          <a:xfrm>
            <a:off x="4217083" y="3343264"/>
            <a:ext cx="4708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>
                <a:solidFill>
                  <a:schemeClr val="tx1"/>
                </a:solidFill>
              </a:rPr>
              <a:t>...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E8C79F55-235C-4DFE-8A34-AC4D566589F6}"/>
              </a:ext>
            </a:extLst>
          </p:cNvPr>
          <p:cNvSpPr txBox="1"/>
          <p:nvPr/>
        </p:nvSpPr>
        <p:spPr>
          <a:xfrm>
            <a:off x="5750154" y="4143267"/>
            <a:ext cx="4708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>
                <a:solidFill>
                  <a:schemeClr val="tx1"/>
                </a:solidFill>
              </a:rPr>
              <a:t>...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771AFB53-8124-4D24-9896-44C7C6FAD5EC}"/>
              </a:ext>
            </a:extLst>
          </p:cNvPr>
          <p:cNvSpPr txBox="1"/>
          <p:nvPr/>
        </p:nvSpPr>
        <p:spPr>
          <a:xfrm>
            <a:off x="7295947" y="4845357"/>
            <a:ext cx="4708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>
                <a:solidFill>
                  <a:schemeClr val="tx1"/>
                </a:solidFill>
              </a:rPr>
              <a:t>...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CBD21AD7-2320-4C30-895B-51B92A41ED55}"/>
              </a:ext>
            </a:extLst>
          </p:cNvPr>
          <p:cNvSpPr txBox="1"/>
          <p:nvPr/>
        </p:nvSpPr>
        <p:spPr>
          <a:xfrm>
            <a:off x="8843833" y="5589861"/>
            <a:ext cx="4708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>
                <a:solidFill>
                  <a:schemeClr val="tx1"/>
                </a:solidFill>
              </a:rPr>
              <a:t>...</a:t>
            </a:r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1111AC92-BF8E-4C54-9FFB-B8D1B354FD6C}"/>
              </a:ext>
            </a:extLst>
          </p:cNvPr>
          <p:cNvSpPr/>
          <p:nvPr/>
        </p:nvSpPr>
        <p:spPr bwMode="auto">
          <a:xfrm>
            <a:off x="10795757" y="5525427"/>
            <a:ext cx="432048" cy="288018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2000" tIns="72000" rIns="72000" bIns="720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sv-SE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...</a:t>
            </a:r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0F1E84CD-C808-4E24-B697-8480AD437D0B}"/>
              </a:ext>
            </a:extLst>
          </p:cNvPr>
          <p:cNvSpPr/>
          <p:nvPr/>
        </p:nvSpPr>
        <p:spPr bwMode="auto">
          <a:xfrm>
            <a:off x="10795757" y="5885466"/>
            <a:ext cx="432048" cy="288018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72000" tIns="72000" rIns="72000" bIns="720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sv-SE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...</a:t>
            </a: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E1DE46B5-B8BD-4DF0-9560-215E9F2FA8FD}"/>
              </a:ext>
            </a:extLst>
          </p:cNvPr>
          <p:cNvSpPr txBox="1"/>
          <p:nvPr/>
        </p:nvSpPr>
        <p:spPr>
          <a:xfrm>
            <a:off x="11225290" y="5512220"/>
            <a:ext cx="68768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400" dirty="0">
                <a:solidFill>
                  <a:schemeClr val="tx1"/>
                </a:solidFill>
              </a:rPr>
              <a:t>AP TX</a:t>
            </a: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CC562961-5683-4A77-8C53-9AEE44CB8F45}"/>
              </a:ext>
            </a:extLst>
          </p:cNvPr>
          <p:cNvSpPr txBox="1"/>
          <p:nvPr/>
        </p:nvSpPr>
        <p:spPr>
          <a:xfrm>
            <a:off x="11225289" y="5865070"/>
            <a:ext cx="90371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400" dirty="0">
                <a:solidFill>
                  <a:schemeClr val="tx1"/>
                </a:solidFill>
              </a:rPr>
              <a:t>STA TX</a:t>
            </a:r>
          </a:p>
        </p:txBody>
      </p:sp>
      <p:sp>
        <p:nvSpPr>
          <p:cNvPr id="76" name="Rectangle 75">
            <a:extLst>
              <a:ext uri="{FF2B5EF4-FFF2-40B4-BE49-F238E27FC236}">
                <a16:creationId xmlns:a16="http://schemas.microsoft.com/office/drawing/2014/main" id="{F7662C4A-E8CF-4680-952C-3BD09F7D11D5}"/>
              </a:ext>
            </a:extLst>
          </p:cNvPr>
          <p:cNvSpPr/>
          <p:nvPr/>
        </p:nvSpPr>
        <p:spPr bwMode="auto">
          <a:xfrm>
            <a:off x="10797015" y="5146253"/>
            <a:ext cx="429532" cy="293946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2700" cap="flat" cmpd="sng" algn="ctr">
            <a:solidFill>
              <a:schemeClr val="bg2">
                <a:lumMod val="20000"/>
                <a:lumOff val="8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2000" tIns="72000" rIns="72000" bIns="720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sv-SE" sz="1100" b="0" i="0" strike="noStrike" cap="none" normalizeH="0" baseline="0" dirty="0">
                <a:ln>
                  <a:noFill/>
                </a:ln>
                <a:solidFill>
                  <a:schemeClr val="tx2">
                    <a:lumMod val="65000"/>
                    <a:lumOff val="35000"/>
                  </a:schemeClr>
                </a:solidFill>
                <a:effectLst/>
                <a:latin typeface="Times New Roman" pitchFamily="16" charset="0"/>
                <a:ea typeface="MS Gothic" charset="-128"/>
              </a:rPr>
              <a:t>...</a:t>
            </a: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99B915F6-9827-4393-9A2F-096549F85734}"/>
              </a:ext>
            </a:extLst>
          </p:cNvPr>
          <p:cNvSpPr txBox="1"/>
          <p:nvPr/>
        </p:nvSpPr>
        <p:spPr>
          <a:xfrm>
            <a:off x="11228852" y="5159370"/>
            <a:ext cx="7021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400" dirty="0">
                <a:solidFill>
                  <a:schemeClr val="tx1"/>
                </a:solidFill>
              </a:rPr>
              <a:t>AP RX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BC4D2B-CA91-440F-B045-1ABF183EDD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Data TX and nulling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5059295-F4F8-4FC1-BAAD-6BA483DEE17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436E87-A1C8-4D13-A133-60B4399279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Dennis Sundman, Ericsson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441ED1F-CA1C-49BF-AC84-2A799208B25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Month Year</a:t>
            </a:r>
            <a:endParaRPr lang="en-GB" dirty="0"/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D8873D99-B4D7-402F-B57B-CE24C1B1F605}"/>
              </a:ext>
            </a:extLst>
          </p:cNvPr>
          <p:cNvCxnSpPr>
            <a:cxnSpLocks/>
          </p:cNvCxnSpPr>
          <p:nvPr/>
        </p:nvCxnSpPr>
        <p:spPr bwMode="auto">
          <a:xfrm>
            <a:off x="1342978" y="3933056"/>
            <a:ext cx="9183394" cy="0"/>
          </a:xfrm>
          <a:prstGeom prst="line">
            <a:avLst/>
          </a:prstGeom>
          <a:solidFill>
            <a:srgbClr val="00B8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F8E173D3-62D4-4D9B-9C67-0F1DCB03DBC7}"/>
              </a:ext>
            </a:extLst>
          </p:cNvPr>
          <p:cNvCxnSpPr>
            <a:cxnSpLocks/>
          </p:cNvCxnSpPr>
          <p:nvPr/>
        </p:nvCxnSpPr>
        <p:spPr bwMode="auto">
          <a:xfrm>
            <a:off x="1340001" y="4725144"/>
            <a:ext cx="9183394" cy="0"/>
          </a:xfrm>
          <a:prstGeom prst="line">
            <a:avLst/>
          </a:prstGeom>
          <a:solidFill>
            <a:srgbClr val="00B8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FFE180CE-4D5D-4550-A9A8-916BF820D17D}"/>
              </a:ext>
            </a:extLst>
          </p:cNvPr>
          <p:cNvCxnSpPr>
            <a:cxnSpLocks/>
          </p:cNvCxnSpPr>
          <p:nvPr/>
        </p:nvCxnSpPr>
        <p:spPr bwMode="auto">
          <a:xfrm>
            <a:off x="1340001" y="5445224"/>
            <a:ext cx="9183394" cy="0"/>
          </a:xfrm>
          <a:prstGeom prst="line">
            <a:avLst/>
          </a:prstGeom>
          <a:solidFill>
            <a:srgbClr val="00B8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B6481A82-D86C-47E6-BA0D-5428E6902B9A}"/>
              </a:ext>
            </a:extLst>
          </p:cNvPr>
          <p:cNvCxnSpPr>
            <a:cxnSpLocks/>
          </p:cNvCxnSpPr>
          <p:nvPr/>
        </p:nvCxnSpPr>
        <p:spPr bwMode="auto">
          <a:xfrm>
            <a:off x="1340001" y="6165304"/>
            <a:ext cx="9183394" cy="0"/>
          </a:xfrm>
          <a:prstGeom prst="line">
            <a:avLst/>
          </a:prstGeom>
          <a:solidFill>
            <a:srgbClr val="00B8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7" name="Rectangle 26">
            <a:extLst>
              <a:ext uri="{FF2B5EF4-FFF2-40B4-BE49-F238E27FC236}">
                <a16:creationId xmlns:a16="http://schemas.microsoft.com/office/drawing/2014/main" id="{4D2F73EE-6DD3-4448-A90A-69F57344ACB4}"/>
              </a:ext>
            </a:extLst>
          </p:cNvPr>
          <p:cNvSpPr/>
          <p:nvPr/>
        </p:nvSpPr>
        <p:spPr bwMode="auto">
          <a:xfrm>
            <a:off x="1703019" y="3357005"/>
            <a:ext cx="288032" cy="576035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2000" tIns="72000" rIns="72000" bIns="720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sv-SE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Trg.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E2C2E1C8-B6A8-4E5C-BF38-FDA4FD4602C3}"/>
              </a:ext>
            </a:extLst>
          </p:cNvPr>
          <p:cNvSpPr txBox="1"/>
          <p:nvPr/>
        </p:nvSpPr>
        <p:spPr>
          <a:xfrm>
            <a:off x="500338" y="3413927"/>
            <a:ext cx="13061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600" dirty="0">
                <a:solidFill>
                  <a:schemeClr val="tx1"/>
                </a:solidFill>
              </a:rPr>
              <a:t>TXOP Owner BSS1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C304411D-4497-4DEF-ACC4-BE532494E77D}"/>
              </a:ext>
            </a:extLst>
          </p:cNvPr>
          <p:cNvSpPr txBox="1"/>
          <p:nvPr/>
        </p:nvSpPr>
        <p:spPr>
          <a:xfrm>
            <a:off x="1055441" y="4404580"/>
            <a:ext cx="6823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600" dirty="0">
                <a:solidFill>
                  <a:schemeClr val="tx1"/>
                </a:solidFill>
              </a:rPr>
              <a:t>BSS2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29A085E9-1781-43A1-BEBA-A33A45567F83}"/>
              </a:ext>
            </a:extLst>
          </p:cNvPr>
          <p:cNvSpPr txBox="1"/>
          <p:nvPr/>
        </p:nvSpPr>
        <p:spPr>
          <a:xfrm>
            <a:off x="1055441" y="5082711"/>
            <a:ext cx="68341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600" dirty="0">
                <a:solidFill>
                  <a:schemeClr val="tx1"/>
                </a:solidFill>
              </a:rPr>
              <a:t>BSS3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29BFF66A-2E50-4F65-9B17-47FFBF944EE9}"/>
              </a:ext>
            </a:extLst>
          </p:cNvPr>
          <p:cNvSpPr txBox="1"/>
          <p:nvPr/>
        </p:nvSpPr>
        <p:spPr>
          <a:xfrm>
            <a:off x="1055441" y="5822433"/>
            <a:ext cx="68341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600" dirty="0">
                <a:solidFill>
                  <a:schemeClr val="tx1"/>
                </a:solidFill>
              </a:rPr>
              <a:t>BSS4</a:t>
            </a:r>
          </a:p>
        </p:txBody>
      </p:sp>
      <p:sp>
        <p:nvSpPr>
          <p:cNvPr id="48" name="Cube 47">
            <a:extLst>
              <a:ext uri="{FF2B5EF4-FFF2-40B4-BE49-F238E27FC236}">
                <a16:creationId xmlns:a16="http://schemas.microsoft.com/office/drawing/2014/main" id="{294EC84E-2E14-4BD3-A259-D008F7160F17}"/>
              </a:ext>
            </a:extLst>
          </p:cNvPr>
          <p:cNvSpPr/>
          <p:nvPr/>
        </p:nvSpPr>
        <p:spPr bwMode="auto">
          <a:xfrm>
            <a:off x="1703020" y="2356694"/>
            <a:ext cx="8641452" cy="680579"/>
          </a:xfrm>
          <a:prstGeom prst="cub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sv-SE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Data TX and Nulling</a:t>
            </a: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81D26E49-7FFC-4E73-AEE3-145B139D6E5F}"/>
              </a:ext>
            </a:extLst>
          </p:cNvPr>
          <p:cNvSpPr/>
          <p:nvPr/>
        </p:nvSpPr>
        <p:spPr bwMode="auto">
          <a:xfrm>
            <a:off x="2063060" y="3357005"/>
            <a:ext cx="288032" cy="576035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2000" tIns="72000" rIns="72000" bIns="720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sv-SE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Prmbl</a:t>
            </a: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71EA6B19-A988-43EC-BE42-B3D55B60E8C7}"/>
              </a:ext>
            </a:extLst>
          </p:cNvPr>
          <p:cNvSpPr/>
          <p:nvPr/>
        </p:nvSpPr>
        <p:spPr bwMode="auto">
          <a:xfrm>
            <a:off x="2057268" y="4146950"/>
            <a:ext cx="288032" cy="576035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2000" tIns="72000" rIns="72000" bIns="720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sv-SE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Prmbl</a:t>
            </a: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86FA4EFD-A2F8-4282-A42A-17D9D82EF78C}"/>
              </a:ext>
            </a:extLst>
          </p:cNvPr>
          <p:cNvSpPr/>
          <p:nvPr/>
        </p:nvSpPr>
        <p:spPr bwMode="auto">
          <a:xfrm>
            <a:off x="2057268" y="4867029"/>
            <a:ext cx="288032" cy="576035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2000" tIns="72000" rIns="72000" bIns="720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sv-SE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Prmbl</a:t>
            </a: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69C6AA7C-36FF-430C-8E65-E609CA9AFD5B}"/>
              </a:ext>
            </a:extLst>
          </p:cNvPr>
          <p:cNvSpPr/>
          <p:nvPr/>
        </p:nvSpPr>
        <p:spPr bwMode="auto">
          <a:xfrm>
            <a:off x="2057268" y="5591348"/>
            <a:ext cx="288032" cy="576035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2000" tIns="72000" rIns="72000" bIns="720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sv-SE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Prmbl</a:t>
            </a: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FF2BC4C0-1127-4E5A-A69F-6C73EC3EF81E}"/>
              </a:ext>
            </a:extLst>
          </p:cNvPr>
          <p:cNvSpPr/>
          <p:nvPr/>
        </p:nvSpPr>
        <p:spPr bwMode="auto">
          <a:xfrm>
            <a:off x="2345300" y="3354862"/>
            <a:ext cx="7351100" cy="576035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2000" tIns="72000" rIns="72000" bIns="720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sv-SE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PSDU(s). One or more STAs (both OFDMA and MU-MIMO). Total BW = 80 MHz.</a:t>
            </a: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C7DBCB5D-5B44-4417-B8B1-9FD36FA9EA8C}"/>
              </a:ext>
            </a:extLst>
          </p:cNvPr>
          <p:cNvSpPr/>
          <p:nvPr/>
        </p:nvSpPr>
        <p:spPr bwMode="auto">
          <a:xfrm>
            <a:off x="9906633" y="3354468"/>
            <a:ext cx="288032" cy="576035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2000" tIns="72000" rIns="72000" bIns="720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sv-SE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ACK</a:t>
            </a: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B8E5544D-46F3-486A-91FD-7F622F4A1C9A}"/>
              </a:ext>
            </a:extLst>
          </p:cNvPr>
          <p:cNvSpPr/>
          <p:nvPr/>
        </p:nvSpPr>
        <p:spPr bwMode="auto">
          <a:xfrm>
            <a:off x="2345300" y="4144790"/>
            <a:ext cx="7351100" cy="576035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2000" tIns="72000" rIns="72000" bIns="720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sv-SE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PSDU(s). One or more STAs (both OFDMA and MU-MIMO). Total BW = 80 MHz.</a:t>
            </a: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E20DCC2A-AF40-450E-879B-E650ACC84826}"/>
              </a:ext>
            </a:extLst>
          </p:cNvPr>
          <p:cNvSpPr/>
          <p:nvPr/>
        </p:nvSpPr>
        <p:spPr bwMode="auto">
          <a:xfrm>
            <a:off x="9906633" y="4142633"/>
            <a:ext cx="288032" cy="576035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2000" tIns="72000" rIns="72000" bIns="720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sv-SE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ACK</a:t>
            </a:r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35AFB55A-D7F2-47C5-8427-112D3F2D8F54}"/>
              </a:ext>
            </a:extLst>
          </p:cNvPr>
          <p:cNvSpPr/>
          <p:nvPr/>
        </p:nvSpPr>
        <p:spPr bwMode="auto">
          <a:xfrm>
            <a:off x="2345300" y="4869108"/>
            <a:ext cx="7351100" cy="576035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2000" tIns="72000" rIns="72000" bIns="720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sv-SE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PSDU(s). One or more STAs (both OFDMA and MU-MIMO). Total BW = 80 MHz.</a:t>
            </a: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A9961768-8DE7-40A9-A48F-C55314C2F861}"/>
              </a:ext>
            </a:extLst>
          </p:cNvPr>
          <p:cNvSpPr/>
          <p:nvPr/>
        </p:nvSpPr>
        <p:spPr bwMode="auto">
          <a:xfrm>
            <a:off x="9906633" y="4865781"/>
            <a:ext cx="288032" cy="576035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2000" tIns="72000" rIns="72000" bIns="720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sv-SE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ACK</a:t>
            </a:r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A29C94C4-29F8-4272-B45F-BD35851CA29F}"/>
              </a:ext>
            </a:extLst>
          </p:cNvPr>
          <p:cNvSpPr/>
          <p:nvPr/>
        </p:nvSpPr>
        <p:spPr bwMode="auto">
          <a:xfrm>
            <a:off x="2345300" y="5591348"/>
            <a:ext cx="7351100" cy="576035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2000" tIns="72000" rIns="72000" bIns="720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sv-SE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PSDU(s). One or more STAs (both OFDMA and MU-MIMO). Total BW = 80 MHz.</a:t>
            </a:r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CA2368D5-EBDE-42A3-99D0-90A477005A4A}"/>
              </a:ext>
            </a:extLst>
          </p:cNvPr>
          <p:cNvSpPr/>
          <p:nvPr/>
        </p:nvSpPr>
        <p:spPr bwMode="auto">
          <a:xfrm>
            <a:off x="9906633" y="5588021"/>
            <a:ext cx="288032" cy="576035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2000" tIns="72000" rIns="72000" bIns="720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sv-SE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ACK</a:t>
            </a:r>
          </a:p>
        </p:txBody>
      </p:sp>
    </p:spTree>
    <p:extLst>
      <p:ext uri="{BB962C8B-B14F-4D97-AF65-F5344CB8AC3E}">
        <p14:creationId xmlns:p14="http://schemas.microsoft.com/office/powerpoint/2010/main" val="11317291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>
            <a:extLst>
              <a:ext uri="{FF2B5EF4-FFF2-40B4-BE49-F238E27FC236}">
                <a16:creationId xmlns:a16="http://schemas.microsoft.com/office/drawing/2014/main" id="{2648ADD6-A4F6-40F6-8E8A-0A210FC95DD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19834" y="2527731"/>
            <a:ext cx="5178989" cy="3888432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50691B8D-2E98-44F4-A241-9A079290581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528" y="2527731"/>
            <a:ext cx="5178989" cy="3888432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FE8C575E-F41B-4155-BD66-A44FEAF408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Pen-and-paper throughput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A1FEF6A-484B-4CAA-89C9-F3E29E1D3E6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953317-1CE4-4FF4-930F-6701546F8B5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Dennis Sundman, Ericsson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4A65C19-6EE3-40F9-9D61-8719D2FF6B5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/>
              <a:t>March 2020</a:t>
            </a:r>
            <a:endParaRPr lang="en-GB" dirty="0"/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7989069E-B7FF-4B10-A429-30A390FAA3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113213"/>
          </a:xfrm>
        </p:spPr>
        <p:txBody>
          <a:bodyPr/>
          <a:lstStyle/>
          <a:p>
            <a:r>
              <a:rPr lang="en-US" dirty="0"/>
              <a:t>Assumptions as slide 4, with 4 APs, 8 STAs in total, 8 TX antennas at the APs</a:t>
            </a:r>
          </a:p>
        </p:txBody>
      </p:sp>
    </p:spTree>
    <p:extLst>
      <p:ext uri="{BB962C8B-B14F-4D97-AF65-F5344CB8AC3E}">
        <p14:creationId xmlns:p14="http://schemas.microsoft.com/office/powerpoint/2010/main" val="24504471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479</TotalTime>
  <Words>1060</Words>
  <Application>Microsoft Office PowerPoint</Application>
  <PresentationFormat>Widescreen</PresentationFormat>
  <Paragraphs>192</Paragraphs>
  <Slides>11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Times New Roman</vt:lpstr>
      <vt:lpstr>Office Theme</vt:lpstr>
      <vt:lpstr>Document</vt:lpstr>
      <vt:lpstr>Coordinated AP Spatial Sharing in a TXOP</vt:lpstr>
      <vt:lpstr>Abstract</vt:lpstr>
      <vt:lpstr>CAP-SDMA</vt:lpstr>
      <vt:lpstr>Performance gains requires degrees of freedom at the APs</vt:lpstr>
      <vt:lpstr>Performance comparison</vt:lpstr>
      <vt:lpstr>How large is the channel sounding phase?</vt:lpstr>
      <vt:lpstr>Channel training explicit</vt:lpstr>
      <vt:lpstr>Data TX and nulling</vt:lpstr>
      <vt:lpstr>Pen-and-paper throughput</vt:lpstr>
      <vt:lpstr>Simple simulation</vt:lpstr>
      <vt:lpstr>References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Coordinated AP Spatial Sharing in a TXOP</dc:title>
  <dc:creator>Dennis Sundman</dc:creator>
  <cp:lastModifiedBy>Dennis Sundman</cp:lastModifiedBy>
  <cp:revision>86</cp:revision>
  <cp:lastPrinted>1601-01-01T00:00:00Z</cp:lastPrinted>
  <dcterms:created xsi:type="dcterms:W3CDTF">2020-03-10T07:21:51Z</dcterms:created>
  <dcterms:modified xsi:type="dcterms:W3CDTF">2020-03-15T19:53:40Z</dcterms:modified>
</cp:coreProperties>
</file>