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73" r:id="rId3"/>
    <p:sldId id="301" r:id="rId4"/>
    <p:sldId id="299" r:id="rId5"/>
    <p:sldId id="329" r:id="rId6"/>
    <p:sldId id="309" r:id="rId7"/>
    <p:sldId id="310" r:id="rId8"/>
    <p:sldId id="354" r:id="rId9"/>
    <p:sldId id="366" r:id="rId10"/>
    <p:sldId id="323" r:id="rId11"/>
    <p:sldId id="364" r:id="rId12"/>
    <p:sldId id="324" r:id="rId13"/>
    <p:sldId id="367" r:id="rId14"/>
    <p:sldId id="296" r:id="rId15"/>
    <p:sldId id="305" r:id="rId16"/>
    <p:sldId id="298" r:id="rId17"/>
    <p:sldId id="365" r:id="rId18"/>
    <p:sldId id="331" r:id="rId19"/>
    <p:sldId id="306" r:id="rId20"/>
    <p:sldId id="304" r:id="rId21"/>
    <p:sldId id="361" r:id="rId22"/>
    <p:sldId id="297" r:id="rId23"/>
    <p:sldId id="303" r:id="rId24"/>
    <p:sldId id="359" r:id="rId25"/>
    <p:sldId id="360" r:id="rId26"/>
    <p:sldId id="363" r:id="rId27"/>
    <p:sldId id="362" r:id="rId28"/>
    <p:sldId id="326" r:id="rId29"/>
    <p:sldId id="316" r:id="rId30"/>
    <p:sldId id="358" r:id="rId31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hosh, Chittabrata" initials="GC" lastIdx="8" clrIdx="0">
    <p:extLst>
      <p:ext uri="{19B8F6BF-5375-455C-9EA6-DF929625EA0E}">
        <p15:presenceInfo xmlns:p15="http://schemas.microsoft.com/office/powerpoint/2012/main" userId="S::chittabrata.ghosh@intel.com::0fd3f5d8-329f-435f-aca5-d6660b6dc386" providerId="AD"/>
      </p:ext>
    </p:extLst>
  </p:cmAuthor>
  <p:cmAuthor id="2" name="Cariou, Laurent" initials="CL" lastIdx="4" clrIdx="1">
    <p:extLst>
      <p:ext uri="{19B8F6BF-5375-455C-9EA6-DF929625EA0E}">
        <p15:presenceInfo xmlns:p15="http://schemas.microsoft.com/office/powerpoint/2012/main" userId="S::laurent.cariou@intel.com::4453f93f-2ed2-46e8-bb8c-3237fbfdd40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336" autoAdjust="0"/>
    <p:restoredTop sz="95226" autoAdjust="0"/>
  </p:normalViewPr>
  <p:slideViewPr>
    <p:cSldViewPr>
      <p:cViewPr varScale="1">
        <p:scale>
          <a:sx n="81" d="100"/>
          <a:sy n="81" d="100"/>
        </p:scale>
        <p:origin x="1176" y="72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848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41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959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598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943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903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850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570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8024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rgbClr val="000000"/>
              </a:solidFill>
              <a:latin typeface="Times New Roman" pitchFamily="16" charset="0"/>
              <a:ea typeface="+mn-ea"/>
              <a:cs typeface="+mn-cs"/>
            </a:endParaRPr>
          </a:p>
          <a:p>
            <a:endParaRPr lang="en-US" sz="1200" b="0" i="0" u="none" strike="noStrike" kern="1200" baseline="0" dirty="0">
              <a:solidFill>
                <a:srgbClr val="000000"/>
              </a:solidFill>
              <a:latin typeface="Times New Roman" pitchFamily="16" charset="0"/>
              <a:ea typeface="+mn-ea"/>
              <a:cs typeface="+mn-cs"/>
            </a:endParaRPr>
          </a:p>
          <a:p>
            <a:endParaRPr lang="en-US" sz="1200" b="0" i="0" u="none" strike="noStrike" kern="1200" baseline="0" dirty="0">
              <a:solidFill>
                <a:srgbClr val="000000"/>
              </a:solidFill>
              <a:latin typeface="Times New Roman" pitchFamily="16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135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2020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Dave Cavalcanti, Intel Corporation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Dave Cavalcanti, Intel Corporation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March 2020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Dave Cavalcanti, Intel Corporation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2020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Dave Cavalcanti, Intel Corporation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2020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Dave Cavalcanti, Intel Corporation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2020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Dave Cavalcanti, Intel Corporation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2020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Dave Cavalcanti, Intel Corporation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Dave Cavalcanti, Intel Corporation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Dave Cavalcanti, Intel Corporation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March 2020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Dave Cavalcanti, Intel Corporation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802.11-20/0418r4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QoS Management framework in 802.11be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 2020-08-11</a:t>
            </a:r>
            <a:r>
              <a:rPr lang="en-GB" sz="2000" b="0" dirty="0"/>
              <a:t> 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March 2020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Dave Cavalcanti, Intel Corporation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3034396"/>
              </p:ext>
            </p:extLst>
          </p:nvPr>
        </p:nvGraphicFramePr>
        <p:xfrm>
          <a:off x="965200" y="2390775"/>
          <a:ext cx="9775825" cy="443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3" name="Document" r:id="rId4" imgW="10442994" imgH="4747617" progId="Word.Document.8">
                  <p:embed/>
                </p:oleObj>
              </mc:Choice>
              <mc:Fallback>
                <p:oleObj name="Document" r:id="rId4" imgW="10442994" imgH="4747617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5200" y="2390775"/>
                        <a:ext cx="9775825" cy="4432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64E4A-FD04-494F-88E7-3B1F4E1D3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Tier 1. QoS Capability in ML Discovery and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B8FFC-366E-4310-8DD0-1987944B8D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Define device-centric and network-centric access and QoS policies (</a:t>
            </a:r>
            <a:r>
              <a:rPr lang="en-US" i="1" dirty="0">
                <a:solidFill>
                  <a:schemeClr val="tx1"/>
                </a:solidFill>
              </a:rPr>
              <a:t>e.g.</a:t>
            </a:r>
            <a:r>
              <a:rPr lang="en-US" dirty="0">
                <a:solidFill>
                  <a:schemeClr val="tx1"/>
                </a:solidFill>
              </a:rPr>
              <a:t>, low latency, reliability, frame rate)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Broadcast of new QoS capabilities that allow non-AP MLD to pick a particular AP MLD that satisfies its requirements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New AP MLD signals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QoS management (LLRS) supported and QoS negotiation required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LLRS/QoS capability may be supported in a dynamic subset of available links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Other information may be added to help STAs select the AP MLD, such as BSS Load, link latency statistics</a:t>
            </a:r>
          </a:p>
          <a:p>
            <a:pPr marL="0" indent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43CF3C-6795-498F-809C-158F0D36D1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37C71D-BAED-47BE-8DE1-16BF9A174F7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Dave Cavalcanti, Intel Corporation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625FA2C-7431-4FAB-A60E-4AEE52A98E1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3411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AE848-4469-41A7-BF77-0AF29F24F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920495"/>
            <a:ext cx="10361084" cy="1065213"/>
          </a:xfrm>
        </p:spPr>
        <p:txBody>
          <a:bodyPr/>
          <a:lstStyle/>
          <a:p>
            <a:r>
              <a:rPr lang="en-US" dirty="0"/>
              <a:t>Tier 2. Traffic classification </a:t>
            </a:r>
            <a:r>
              <a:rPr lang="en-US" dirty="0">
                <a:solidFill>
                  <a:schemeClr val="tx1"/>
                </a:solidFill>
              </a:rPr>
              <a:t>and prioritization </a:t>
            </a:r>
            <a:r>
              <a:rPr lang="en-US" dirty="0"/>
              <a:t>to meet new QoS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20CBD-FABD-42F3-8842-E22A7EE47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783295"/>
            <a:ext cx="10361084" cy="187430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Traffic classification</a:t>
            </a:r>
            <a:r>
              <a:rPr lang="en-US" sz="1800" b="0" dirty="0"/>
              <a:t> for multiple streams with potentially different QoS metrics (e.g. gaming, AR/VR, </a:t>
            </a:r>
            <a:r>
              <a:rPr lang="en-US" sz="1800" b="0" dirty="0" err="1"/>
              <a:t>proAV</a:t>
            </a:r>
            <a:r>
              <a:rPr lang="en-US" sz="1800" b="0" dirty="0"/>
              <a:t>, Industrial IOT, emergency services, …)</a:t>
            </a:r>
            <a:r>
              <a:rPr lang="en-US" sz="1800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0-7 TIDs  and existing inter-AC priorities do not provide the required flexibility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TID</a:t>
            </a:r>
            <a:r>
              <a:rPr lang="en-US" sz="1600" dirty="0"/>
              <a:t>s 8 to 15 can be reused to identify new QoS streams and associated requirements (e.g. enables queuing and intra-AC prioritization more efficient and scalable)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8FAC28-4D87-4612-8AC4-B3EF2520B9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040DEA-C2FD-4A07-9E9A-11A9258AA18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Dave Cavalcanti, Intel Corporation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D41EEA0-FCD1-426D-B2BD-8F8328D5DC1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2020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39FD15-0761-4BD1-A062-60E6452099D7}"/>
              </a:ext>
            </a:extLst>
          </p:cNvPr>
          <p:cNvSpPr txBox="1"/>
          <p:nvPr/>
        </p:nvSpPr>
        <p:spPr>
          <a:xfrm>
            <a:off x="381822" y="3380114"/>
            <a:ext cx="25452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MLD can classify traffic streams with different QoS requirements (e.g. mapped to AC_VO) in the same device.</a:t>
            </a: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49F3525-18EA-4140-817D-1B1079ECC5DA}"/>
              </a:ext>
            </a:extLst>
          </p:cNvPr>
          <p:cNvSpPr/>
          <p:nvPr/>
        </p:nvSpPr>
        <p:spPr bwMode="auto">
          <a:xfrm>
            <a:off x="4038600" y="4063200"/>
            <a:ext cx="373146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0FDA528-83CF-42B1-9643-FA72AC332563}"/>
              </a:ext>
            </a:extLst>
          </p:cNvPr>
          <p:cNvSpPr/>
          <p:nvPr/>
        </p:nvSpPr>
        <p:spPr bwMode="auto">
          <a:xfrm>
            <a:off x="3581400" y="4063200"/>
            <a:ext cx="373146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F840FB5-E0DC-4BF0-B741-AA480842BF6D}"/>
              </a:ext>
            </a:extLst>
          </p:cNvPr>
          <p:cNvSpPr/>
          <p:nvPr/>
        </p:nvSpPr>
        <p:spPr bwMode="auto">
          <a:xfrm>
            <a:off x="4531980" y="4063200"/>
            <a:ext cx="373146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5724942-1103-4FCE-B469-0872A02D7036}"/>
              </a:ext>
            </a:extLst>
          </p:cNvPr>
          <p:cNvSpPr txBox="1"/>
          <p:nvPr/>
        </p:nvSpPr>
        <p:spPr>
          <a:xfrm>
            <a:off x="4531980" y="3657600"/>
            <a:ext cx="4454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TID 7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743C0D4-6BF6-411E-949A-A2923CDDA1B9}"/>
              </a:ext>
            </a:extLst>
          </p:cNvPr>
          <p:cNvSpPr txBox="1"/>
          <p:nvPr/>
        </p:nvSpPr>
        <p:spPr>
          <a:xfrm>
            <a:off x="4022253" y="3660481"/>
            <a:ext cx="4454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TID 8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7B5AACB-5815-4CAB-9A3A-37DDB819BD6A}"/>
              </a:ext>
            </a:extLst>
          </p:cNvPr>
          <p:cNvSpPr txBox="1"/>
          <p:nvPr/>
        </p:nvSpPr>
        <p:spPr>
          <a:xfrm>
            <a:off x="3530559" y="3644957"/>
            <a:ext cx="4454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TID 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D4AED35-DC0E-4046-A6E7-CC68DE9DA29B}"/>
              </a:ext>
            </a:extLst>
          </p:cNvPr>
          <p:cNvSpPr/>
          <p:nvPr/>
        </p:nvSpPr>
        <p:spPr>
          <a:xfrm>
            <a:off x="1452632" y="6050704"/>
            <a:ext cx="102059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Traffic can be prioritized based on new metrics for TIDs 8 – 15 (e.g. latency bound/deadlines)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DECE7B-7E0A-4E5F-B966-AD181960611C}"/>
              </a:ext>
            </a:extLst>
          </p:cNvPr>
          <p:cNvSpPr txBox="1"/>
          <p:nvPr/>
        </p:nvSpPr>
        <p:spPr>
          <a:xfrm>
            <a:off x="5554503" y="5524962"/>
            <a:ext cx="444854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VO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E8C5EA-B181-48C8-AC9E-AFCD143E9676}"/>
              </a:ext>
            </a:extLst>
          </p:cNvPr>
          <p:cNvSpPr txBox="1"/>
          <p:nvPr/>
        </p:nvSpPr>
        <p:spPr>
          <a:xfrm>
            <a:off x="6102358" y="5532768"/>
            <a:ext cx="444854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VI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E5AD07-D215-4316-8D0A-4349DB3504A6}"/>
              </a:ext>
            </a:extLst>
          </p:cNvPr>
          <p:cNvSpPr txBox="1"/>
          <p:nvPr/>
        </p:nvSpPr>
        <p:spPr>
          <a:xfrm>
            <a:off x="6693193" y="5537627"/>
            <a:ext cx="444854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BE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3C3EC3-6ABE-4BBB-A6F6-C17C17F57494}"/>
              </a:ext>
            </a:extLst>
          </p:cNvPr>
          <p:cNvSpPr txBox="1"/>
          <p:nvPr/>
        </p:nvSpPr>
        <p:spPr>
          <a:xfrm>
            <a:off x="7270369" y="5532768"/>
            <a:ext cx="444854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BK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90F31C3-4BE3-4961-A812-1E648D60F593}"/>
              </a:ext>
            </a:extLst>
          </p:cNvPr>
          <p:cNvSpPr/>
          <p:nvPr/>
        </p:nvSpPr>
        <p:spPr bwMode="auto">
          <a:xfrm>
            <a:off x="6169184" y="4588137"/>
            <a:ext cx="311203" cy="65773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72022B1-ECE5-48D7-AFD1-256AEC2A9EA8}"/>
              </a:ext>
            </a:extLst>
          </p:cNvPr>
          <p:cNvSpPr/>
          <p:nvPr/>
        </p:nvSpPr>
        <p:spPr bwMode="auto">
          <a:xfrm>
            <a:off x="6768514" y="4570442"/>
            <a:ext cx="311203" cy="65773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851CCDE-5904-439F-994E-70D1E443D3E3}"/>
              </a:ext>
            </a:extLst>
          </p:cNvPr>
          <p:cNvSpPr/>
          <p:nvPr/>
        </p:nvSpPr>
        <p:spPr bwMode="auto">
          <a:xfrm>
            <a:off x="7334153" y="4588137"/>
            <a:ext cx="311203" cy="65773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597184E-D529-4673-9E4F-39CA0723DDF1}"/>
              </a:ext>
            </a:extLst>
          </p:cNvPr>
          <p:cNvSpPr/>
          <p:nvPr/>
        </p:nvSpPr>
        <p:spPr bwMode="auto">
          <a:xfrm>
            <a:off x="5624604" y="4591360"/>
            <a:ext cx="311203" cy="65773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4A7E86-68BA-43C2-9C0C-0444A1D2B55F}"/>
              </a:ext>
            </a:extLst>
          </p:cNvPr>
          <p:cNvSpPr txBox="1"/>
          <p:nvPr/>
        </p:nvSpPr>
        <p:spPr>
          <a:xfrm>
            <a:off x="6254810" y="4241012"/>
            <a:ext cx="10502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EDCA Queues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7C5C91B-17EF-4C77-8429-D8241D37E750}"/>
              </a:ext>
            </a:extLst>
          </p:cNvPr>
          <p:cNvCxnSpPr>
            <a:cxnSpLocks/>
            <a:stCxn id="18" idx="2"/>
            <a:endCxn id="11" idx="0"/>
          </p:cNvCxnSpPr>
          <p:nvPr/>
        </p:nvCxnSpPr>
        <p:spPr bwMode="auto">
          <a:xfrm flipH="1">
            <a:off x="5776930" y="5249098"/>
            <a:ext cx="3276" cy="27586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E1CDF5B-C411-47AD-A623-F5447F6A5FE9}"/>
              </a:ext>
            </a:extLst>
          </p:cNvPr>
          <p:cNvCxnSpPr>
            <a:cxnSpLocks/>
            <a:endCxn id="12" idx="0"/>
          </p:cNvCxnSpPr>
          <p:nvPr/>
        </p:nvCxnSpPr>
        <p:spPr bwMode="auto">
          <a:xfrm>
            <a:off x="6317110" y="5228179"/>
            <a:ext cx="7675" cy="30458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387E056-353B-4CD3-8D7A-74A9498C18CE}"/>
              </a:ext>
            </a:extLst>
          </p:cNvPr>
          <p:cNvCxnSpPr>
            <a:cxnSpLocks/>
            <a:stCxn id="16" idx="2"/>
            <a:endCxn id="13" idx="0"/>
          </p:cNvCxnSpPr>
          <p:nvPr/>
        </p:nvCxnSpPr>
        <p:spPr bwMode="auto">
          <a:xfrm flipH="1">
            <a:off x="6915620" y="5228180"/>
            <a:ext cx="8496" cy="30944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64E468DA-EA76-43C7-B1B5-705EF8D87E9E}"/>
              </a:ext>
            </a:extLst>
          </p:cNvPr>
          <p:cNvCxnSpPr>
            <a:cxnSpLocks/>
          </p:cNvCxnSpPr>
          <p:nvPr/>
        </p:nvCxnSpPr>
        <p:spPr bwMode="auto">
          <a:xfrm>
            <a:off x="7524571" y="5228179"/>
            <a:ext cx="0" cy="27405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7B6E7E5E-0427-4986-839C-23F695CD46CF}"/>
              </a:ext>
            </a:extLst>
          </p:cNvPr>
          <p:cNvCxnSpPr>
            <a:cxnSpLocks/>
          </p:cNvCxnSpPr>
          <p:nvPr/>
        </p:nvCxnSpPr>
        <p:spPr bwMode="auto">
          <a:xfrm>
            <a:off x="5751573" y="5768488"/>
            <a:ext cx="0" cy="16121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1BBD0181-C3C8-4F72-809C-00BB93C0896D}"/>
              </a:ext>
            </a:extLst>
          </p:cNvPr>
          <p:cNvCxnSpPr/>
          <p:nvPr/>
        </p:nvCxnSpPr>
        <p:spPr bwMode="auto">
          <a:xfrm>
            <a:off x="6317110" y="5776294"/>
            <a:ext cx="0" cy="16121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7DF9AB0-7C94-4844-931E-8FDB6D6B2555}"/>
              </a:ext>
            </a:extLst>
          </p:cNvPr>
          <p:cNvCxnSpPr/>
          <p:nvPr/>
        </p:nvCxnSpPr>
        <p:spPr bwMode="auto">
          <a:xfrm>
            <a:off x="6889065" y="5776294"/>
            <a:ext cx="0" cy="16121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761E3E1E-5481-497F-A655-57AB06B04C7E}"/>
              </a:ext>
            </a:extLst>
          </p:cNvPr>
          <p:cNvCxnSpPr/>
          <p:nvPr/>
        </p:nvCxnSpPr>
        <p:spPr bwMode="auto">
          <a:xfrm>
            <a:off x="7524571" y="5776294"/>
            <a:ext cx="0" cy="16121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DFF6F04-5510-4862-92B3-EEB9D70C5ED3}"/>
              </a:ext>
            </a:extLst>
          </p:cNvPr>
          <p:cNvCxnSpPr>
            <a:cxnSpLocks/>
          </p:cNvCxnSpPr>
          <p:nvPr/>
        </p:nvCxnSpPr>
        <p:spPr bwMode="auto">
          <a:xfrm>
            <a:off x="5739524" y="5929699"/>
            <a:ext cx="1808561" cy="664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7943CC6-2E78-4B4C-92DC-1190A0F3CBAE}"/>
              </a:ext>
            </a:extLst>
          </p:cNvPr>
          <p:cNvSpPr txBox="1"/>
          <p:nvPr/>
        </p:nvSpPr>
        <p:spPr>
          <a:xfrm>
            <a:off x="8561279" y="3761921"/>
            <a:ext cx="34362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Note: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11ax has already used TIDs 14, 15 in M-BA for acknowledging MMPDUs, but not for data frames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11be SP passed unanimously on using TID &gt;7 for frames with NS/EP characterization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The proposed QoS mechanism enables generic LLRS services/applications and is compatible with other uses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CF1EB0C-2A35-4E15-9ED4-12FB1E3C2431}"/>
              </a:ext>
            </a:extLst>
          </p:cNvPr>
          <p:cNvSpPr/>
          <p:nvPr/>
        </p:nvSpPr>
        <p:spPr bwMode="auto">
          <a:xfrm>
            <a:off x="5624604" y="5134440"/>
            <a:ext cx="311202" cy="114658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74324F4B-F934-444C-862D-FC3C8AD47420}"/>
              </a:ext>
            </a:extLst>
          </p:cNvPr>
          <p:cNvSpPr/>
          <p:nvPr/>
        </p:nvSpPr>
        <p:spPr bwMode="auto">
          <a:xfrm>
            <a:off x="4531979" y="4800600"/>
            <a:ext cx="373145" cy="173735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EE6FE5E-4D0E-4E69-9CDE-34A94FE9A71F}"/>
              </a:ext>
            </a:extLst>
          </p:cNvPr>
          <p:cNvSpPr/>
          <p:nvPr/>
        </p:nvSpPr>
        <p:spPr bwMode="auto">
          <a:xfrm>
            <a:off x="3110621" y="4075843"/>
            <a:ext cx="373146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D18BB67-7E69-45D8-8586-6566F9018D57}"/>
              </a:ext>
            </a:extLst>
          </p:cNvPr>
          <p:cNvSpPr txBox="1"/>
          <p:nvPr/>
        </p:nvSpPr>
        <p:spPr>
          <a:xfrm>
            <a:off x="3059780" y="3657600"/>
            <a:ext cx="4454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TID 10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E0D086B-F9F3-46BB-AE1F-918E3D6909EC}"/>
              </a:ext>
            </a:extLst>
          </p:cNvPr>
          <p:cNvSpPr/>
          <p:nvPr/>
        </p:nvSpPr>
        <p:spPr bwMode="auto">
          <a:xfrm>
            <a:off x="4037975" y="4801692"/>
            <a:ext cx="373145" cy="17373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9F2EA7F-CBBF-4AEE-A619-47A68A64E08A}"/>
              </a:ext>
            </a:extLst>
          </p:cNvPr>
          <p:cNvSpPr/>
          <p:nvPr/>
        </p:nvSpPr>
        <p:spPr bwMode="auto">
          <a:xfrm>
            <a:off x="3575868" y="4876800"/>
            <a:ext cx="373145" cy="132813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80429AEC-90FB-48D3-B2F9-4F191BB75756}"/>
              </a:ext>
            </a:extLst>
          </p:cNvPr>
          <p:cNvSpPr/>
          <p:nvPr/>
        </p:nvSpPr>
        <p:spPr bwMode="auto">
          <a:xfrm>
            <a:off x="3764132" y="4944862"/>
            <a:ext cx="1784412" cy="263951"/>
          </a:xfrm>
          <a:custGeom>
            <a:avLst/>
            <a:gdLst>
              <a:gd name="connsiteX0" fmla="*/ 0 w 1784412"/>
              <a:gd name="connsiteY0" fmla="*/ 0 h 263951"/>
              <a:gd name="connsiteX1" fmla="*/ 834501 w 1784412"/>
              <a:gd name="connsiteY1" fmla="*/ 230820 h 263951"/>
              <a:gd name="connsiteX2" fmla="*/ 1784412 w 1784412"/>
              <a:gd name="connsiteY2" fmla="*/ 257453 h 26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84412" h="263951">
                <a:moveTo>
                  <a:pt x="0" y="0"/>
                </a:moveTo>
                <a:cubicBezTo>
                  <a:pt x="268549" y="93955"/>
                  <a:pt x="537099" y="187911"/>
                  <a:pt x="834501" y="230820"/>
                </a:cubicBezTo>
                <a:cubicBezTo>
                  <a:pt x="1131903" y="273729"/>
                  <a:pt x="1458157" y="265591"/>
                  <a:pt x="1784412" y="257453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F1A2161-382D-4AEA-B02B-5B78B6BCDDFB}"/>
              </a:ext>
            </a:extLst>
          </p:cNvPr>
          <p:cNvSpPr txBox="1"/>
          <p:nvPr/>
        </p:nvSpPr>
        <p:spPr>
          <a:xfrm>
            <a:off x="1187709" y="5070646"/>
            <a:ext cx="34112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TID 9: LLRS (1 </a:t>
            </a:r>
            <a:r>
              <a:rPr lang="en-US" sz="1200" dirty="0" err="1">
                <a:solidFill>
                  <a:schemeClr val="tx1"/>
                </a:solidFill>
              </a:rPr>
              <a:t>msec</a:t>
            </a:r>
            <a:r>
              <a:rPr lang="en-US" sz="1200" dirty="0">
                <a:solidFill>
                  <a:schemeClr val="tx1"/>
                </a:solidFill>
              </a:rPr>
              <a:t> deadline, 99.9% PDR) 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387AA4A-A734-41FE-9368-03E669F419B7}"/>
              </a:ext>
            </a:extLst>
          </p:cNvPr>
          <p:cNvSpPr txBox="1"/>
          <p:nvPr/>
        </p:nvSpPr>
        <p:spPr>
          <a:xfrm>
            <a:off x="1189063" y="5392325"/>
            <a:ext cx="34112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TID 8: LLRS (5 </a:t>
            </a:r>
            <a:r>
              <a:rPr lang="en-US" sz="1200" dirty="0" err="1">
                <a:solidFill>
                  <a:schemeClr val="tx1"/>
                </a:solidFill>
              </a:rPr>
              <a:t>msec</a:t>
            </a:r>
            <a:r>
              <a:rPr lang="en-US" sz="1200" dirty="0">
                <a:solidFill>
                  <a:schemeClr val="tx1"/>
                </a:solidFill>
              </a:rPr>
              <a:t> deadline, 95% PDR) 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77113F2-00D9-47CB-B9B8-EE848139080E}"/>
              </a:ext>
            </a:extLst>
          </p:cNvPr>
          <p:cNvSpPr txBox="1"/>
          <p:nvPr/>
        </p:nvSpPr>
        <p:spPr>
          <a:xfrm>
            <a:off x="1200301" y="5696216"/>
            <a:ext cx="34112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TID 7: VoIP</a:t>
            </a:r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82223C74-74A0-44C2-B0A7-B732210C0626}"/>
              </a:ext>
            </a:extLst>
          </p:cNvPr>
          <p:cNvSpPr/>
          <p:nvPr/>
        </p:nvSpPr>
        <p:spPr bwMode="auto">
          <a:xfrm>
            <a:off x="4226003" y="4711912"/>
            <a:ext cx="1420427" cy="312211"/>
          </a:xfrm>
          <a:custGeom>
            <a:avLst/>
            <a:gdLst>
              <a:gd name="connsiteX0" fmla="*/ 0 w 1420427"/>
              <a:gd name="connsiteY0" fmla="*/ 99147 h 312211"/>
              <a:gd name="connsiteX1" fmla="*/ 861134 w 1420427"/>
              <a:gd name="connsiteY1" fmla="*/ 10370 h 312211"/>
              <a:gd name="connsiteX2" fmla="*/ 1420427 w 1420427"/>
              <a:gd name="connsiteY2" fmla="*/ 312211 h 312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0427" h="312211">
                <a:moveTo>
                  <a:pt x="0" y="99147"/>
                </a:moveTo>
                <a:cubicBezTo>
                  <a:pt x="312198" y="37003"/>
                  <a:pt x="624396" y="-25141"/>
                  <a:pt x="861134" y="10370"/>
                </a:cubicBezTo>
                <a:cubicBezTo>
                  <a:pt x="1097872" y="45881"/>
                  <a:pt x="1259149" y="179046"/>
                  <a:pt x="1420427" y="312211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32699D76-AF32-49E1-BBA2-77EF95AEC4DF}"/>
              </a:ext>
            </a:extLst>
          </p:cNvPr>
          <p:cNvSpPr/>
          <p:nvPr/>
        </p:nvSpPr>
        <p:spPr bwMode="auto">
          <a:xfrm>
            <a:off x="5635622" y="5000355"/>
            <a:ext cx="300184" cy="1454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BFDB5F21-6EA9-4187-A5C9-A7D4A136B66D}"/>
              </a:ext>
            </a:extLst>
          </p:cNvPr>
          <p:cNvSpPr/>
          <p:nvPr/>
        </p:nvSpPr>
        <p:spPr bwMode="auto">
          <a:xfrm>
            <a:off x="5629595" y="4830886"/>
            <a:ext cx="300184" cy="145479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710AC88B-08B7-4A89-AAFD-8BBF87959616}"/>
              </a:ext>
            </a:extLst>
          </p:cNvPr>
          <p:cNvSpPr/>
          <p:nvPr/>
        </p:nvSpPr>
        <p:spPr bwMode="auto">
          <a:xfrm>
            <a:off x="2927049" y="3581400"/>
            <a:ext cx="2359903" cy="155304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921D70F-39E4-4306-AC7B-7C23334074F0}"/>
              </a:ext>
            </a:extLst>
          </p:cNvPr>
          <p:cNvSpPr txBox="1"/>
          <p:nvPr/>
        </p:nvSpPr>
        <p:spPr>
          <a:xfrm>
            <a:off x="3046343" y="3281625"/>
            <a:ext cx="44212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Queue management (implementation specific) to avoid HOL latency</a:t>
            </a:r>
          </a:p>
        </p:txBody>
      </p:sp>
    </p:spTree>
    <p:extLst>
      <p:ext uri="{BB962C8B-B14F-4D97-AF65-F5344CB8AC3E}">
        <p14:creationId xmlns:p14="http://schemas.microsoft.com/office/powerpoint/2010/main" val="861756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1D823-F01A-4188-BB9B-72BF90205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Tier 2. Traffic stream QoS description and negotiation for MLO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2A0DA-66B6-49BB-892F-44E2A867C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6" y="1600200"/>
            <a:ext cx="10361084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New QoS information exchange between a non-AP MLD and AP MLD for QoS negotiation and stream classification over the air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Upper layer traffic classification capabilities can be re-used (e.g. TCLAS)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New QoS traffic description can be associated to streams identified by the TIDs 8 – 15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New TIDs 8 – 15 can be dynamically mapped to ACs (enabled by QoS negotiation)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Define new traffic description with min. set of parameters to describe a stream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Examples: Max MSDU size, Min Service Interval, arrival (start) time, burst size (within SI), latency bound, jitter, PDR (packet delivery ratio)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Meeting the negotiated QoS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Once a traffic stream is negotiated and</a:t>
            </a:r>
            <a:r>
              <a:rPr lang="en-US" sz="1800" dirty="0">
                <a:solidFill>
                  <a:schemeClr val="tx1"/>
                </a:solidFill>
              </a:rPr>
              <a:t> can be classified (using TIDs 8 -15), the stream is prioritized in the 802.11 MAC to meet its requireme</a:t>
            </a:r>
            <a:r>
              <a:rPr lang="en-US" sz="1800" dirty="0"/>
              <a:t>nts (e.g. worst case latency with a given PDR) </a:t>
            </a:r>
            <a:r>
              <a:rPr lang="en-US" sz="1800" dirty="0">
                <a:solidFill>
                  <a:schemeClr val="tx1"/>
                </a:solidFill>
              </a:rPr>
              <a:t>by using</a:t>
            </a:r>
          </a:p>
          <a:p>
            <a:pPr marL="1314450" lvl="2" indent="-457200"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Existing tools (e.g. scheduling)</a:t>
            </a:r>
          </a:p>
          <a:p>
            <a:pPr marL="1314450" lvl="2" indent="-457200"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New tools offered by 11be </a:t>
            </a:r>
            <a:r>
              <a:rPr lang="en-US" sz="1400" dirty="0">
                <a:solidFill>
                  <a:schemeClr val="tx1"/>
                </a:solidFill>
              </a:rPr>
              <a:t>Multi-link framework: TID-link-mapping, redundancy, limiting load/traffic on some links, EDCA parameters per link, general latency benefits from MLO </a:t>
            </a:r>
            <a:endParaRPr lang="en-US" sz="2000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If the network cannot meet the requirements, it can terminate the negotiated service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F19A71-4AA8-4542-AD90-65205543117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B1A199-6CF9-4B7B-A521-DEFB5AB2B8B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Dave Cavalcanti, Intel Corporation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AB7D0FC-9C67-4E84-A1CD-BCB11881B23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8739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2B41B-B352-4C7E-928E-5A2D247D8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enabling new QoS for TID&gt;7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910C3-4115-420F-AB0D-2E24B5D950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Prioritized traffic handling for LLRS streams once negotiated, ease of queue management to address HOL issue;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Existing traffic classification and smart queuing/SN assignment implementation can reduce this problem in the DL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Current approaches may work for Voice, but as more low latency applications emerge (AR/VR, gaming, …) and need to share the high priority queue, handling more low priority packets in the same queue will become more complex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new TIDs will facilitate implementation and be more future-proof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Enable better TID-link mapping for low latency traffic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No added overhead for existing TIDs 0 – 7, new QoS management can be used only for TID &gt; 7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66B8F2-1FC6-47B4-8AB9-CE69909CBC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2A740B-7F1F-44FB-A9E7-AB6381DB3C2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Dave Cavalcanti, Intel Corporation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72390CB-3010-498A-891C-41523A8E74F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097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1065213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Scope of QoS Management Framework in 11be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06B781AF-4CCF-49B0-A572-DE54FBE5D942}" type="slidenum">
              <a:rPr lang="en-GB" smtClean="0"/>
              <a:pPr>
                <a:spcAft>
                  <a:spcPts val="600"/>
                </a:spcAft>
              </a:pPr>
              <a:t>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4"/>
          </p:nvPr>
        </p:nvSpPr>
        <p:spPr>
          <a:xfrm>
            <a:off x="7143757" y="6475414"/>
            <a:ext cx="4246027" cy="1809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/>
              <a:t>Dave Cavalcanti, Intel Corporation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March 2020</a:t>
            </a:r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8E57B6-2692-4D8A-B935-F4E289C8E568}"/>
              </a:ext>
            </a:extLst>
          </p:cNvPr>
          <p:cNvSpPr txBox="1"/>
          <p:nvPr/>
        </p:nvSpPr>
        <p:spPr>
          <a:xfrm>
            <a:off x="1219200" y="5486400"/>
            <a:ext cx="100562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EHT STAs discover which APs support the required QoS and start QoS negotiation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No QoS negotiation required for regular STAs that don’t implement new QoS capabilities, but they must follow AP MLD rules for traffic classification/prioritization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1C2CC9-71C5-4D79-8595-3CC0DB261D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339" y="1712914"/>
            <a:ext cx="10153207" cy="381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324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87794-A257-4691-B682-D554311FE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Channel access enhancements to support LLRS (R2)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3D69B-9F86-423B-8C99-0B6533AF81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EDCA is simple/scalable, but AC_VO and AC_VI access categories only do not represent well the broad range of new applications that need LLRS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Many other applications will need more strict latency and reliability QoS than voice and video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802.11be can adapt the 802.11 EDCA QoS to model to make it future proof: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New AC could be defined for LLRS that uses the newly defined TIDs 8 - 15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Enable mapping to </a:t>
            </a:r>
            <a:r>
              <a:rPr lang="en-US" b="1" dirty="0"/>
              <a:t>a wider range of applications/requirements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Enable capabilities so that </a:t>
            </a:r>
            <a:r>
              <a:rPr lang="en-US" b="1" dirty="0"/>
              <a:t>packets can be individually prioritized </a:t>
            </a:r>
            <a:r>
              <a:rPr lang="en-US" dirty="0"/>
              <a:t>based on hard time deadlines (worst case latency vs. average latency) and protected from other traffic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9F9D5F-B983-42E2-845A-800CFDEF25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F11BD-9073-4FA3-BE01-B6808281657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Dave Cavalcanti, Intel Corporation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7694A47-DB02-4911-A83F-9704B41A299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2696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1C156-19F7-49C0-BFFC-24445EF96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FE759-7E47-417B-84C6-9DF91D296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454342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QoS management enhancements will enable 802.11be solution providers to offer an important and required Low Latency Reliable Service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It’s an important capability to ensure that 802.11 is ready for emerging applications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Main QoS provisioning enhancements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Announce new QoS capabilities (e.g. LLRS) in ML Discovery and Operation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Enable Traffic stream QoS description and negotiation for QoS ML-operation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Traffic classification and lightweight prioritization to enable new QoS metrics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CB472A-116A-447A-9EE7-D30DA67218E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DBF0FF-5546-41D2-AA15-FA1AD22F4C2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Dave Cavalcanti, Intel Corporation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02866B0-9F16-4DDF-AB0E-4CC2C19C305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6105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EE543-93B0-4875-8E2D-DB0AA46D9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79105-E0A8-464A-AC33-423B350F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5000"/>
            <a:ext cx="10361084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Do you agree to add to the </a:t>
            </a:r>
            <a:r>
              <a:rPr lang="en-US" dirty="0" err="1"/>
              <a:t>TGbe</a:t>
            </a:r>
            <a:r>
              <a:rPr lang="en-US" dirty="0"/>
              <a:t> SFD that for multi-link operation: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The AP MLD advertises the new QoS capability and a non-AP MLD may negotiate the new QoS treatment (e.g. LLRS, or name TBD)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 non-AP MLD may provide QoS traffic description to the AP MLD (specific QoS signaling is TBD) as part of the QoS negotiation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TIDs &gt; 7 may be assigned to new QoS data streams (e.g. LLRS streams)</a:t>
            </a:r>
          </a:p>
          <a:p>
            <a:pPr marL="857250" lvl="2" indent="0"/>
            <a:r>
              <a:rPr lang="en-US" dirty="0"/>
              <a:t>- to be used with EDCA, and other channel access methods (TBD)</a:t>
            </a:r>
          </a:p>
          <a:p>
            <a:pPr marL="857250" lvl="2" indent="0"/>
            <a:r>
              <a:rPr lang="en-US" dirty="0"/>
              <a:t>- and allow intra-AC prioritization</a:t>
            </a:r>
          </a:p>
          <a:p>
            <a:pPr lvl="2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2" indent="-285750">
              <a:buFont typeface="Arial" panose="020B0604020202020204" pitchFamily="34" charset="0"/>
              <a:buChar char="•"/>
            </a:pPr>
            <a:r>
              <a:rPr lang="en-US" dirty="0"/>
              <a:t>Note: usage of TID &gt; 7 shall be compatible with relevant baseline spec (e.g. TID 14, 15 in 11ax)</a:t>
            </a:r>
          </a:p>
          <a:p>
            <a:pPr lvl="2" indent="-285750">
              <a:buFont typeface="Arial" panose="020B0604020202020204" pitchFamily="34" charset="0"/>
              <a:buChar char="•"/>
            </a:pPr>
            <a:r>
              <a:rPr lang="en-US" dirty="0"/>
              <a:t>Note: without QoS negotiation, low latency traffic may use the baseline TIDs 0 – 7</a:t>
            </a:r>
          </a:p>
          <a:p>
            <a:pPr lvl="2" indent="-285750">
              <a:buFont typeface="Arial" panose="020B0604020202020204" pitchFamily="34" charset="0"/>
              <a:buChar char="•"/>
            </a:pPr>
            <a:r>
              <a:rPr lang="en-US" dirty="0"/>
              <a:t>Note: Enhanced features of provisioning QoS (e.g. enhanced channel access, …) in R2 are TBD.</a:t>
            </a:r>
          </a:p>
          <a:p>
            <a:pPr marL="857250" lvl="2" indent="0"/>
            <a:endParaRPr lang="en-US" dirty="0"/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21A172-E792-491C-9D4E-76954AF3C73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126ED-5B39-4D43-A5B1-E32F97D932D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Dave Cavalcanti, Intel Corporation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BBED44A-8A87-4D91-A393-6664264CB000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24045"/>
            <a:ext cx="2499764" cy="273050"/>
          </a:xfrm>
        </p:spPr>
        <p:txBody>
          <a:bodyPr/>
          <a:lstStyle/>
          <a:p>
            <a:r>
              <a:rPr lang="en-US"/>
              <a:t>March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9435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5800D-8DFC-4590-9364-44CDFA69F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5BBFE3-1E2A-4A22-81EA-E23FA2B576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7445CA-5AEF-46CE-B6BB-15111638D34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March 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416562-C762-4142-96D5-C4CCD181B28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Dave Cavalcanti, Intel Corporation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B8E572-4E6D-4500-B5F1-DA56A1FC72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ABCC52B-A3F7-440B-BBF2-55191E6E7773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423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QoS traffic description for low latency reliable 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419099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Parameters to describe a LLRS traffic stream: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Max MSDU Size</a:t>
            </a:r>
            <a:r>
              <a:rPr lang="en-US" dirty="0"/>
              <a:t>: Maximum size of MSDU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Burst size</a:t>
            </a:r>
            <a:r>
              <a:rPr lang="en-US" dirty="0"/>
              <a:t>: Maximum aggregate size MSDUs that arrive within a service interval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Min Service Interval: </a:t>
            </a:r>
            <a:r>
              <a:rPr lang="en-US" dirty="0"/>
              <a:t>requested minimal periodicity of service or min MSDU interarrival time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Latency bound: </a:t>
            </a:r>
            <a:r>
              <a:rPr lang="en-US" dirty="0"/>
              <a:t>Maximum time required for successful delivery of the MSDU/A-MPDU (from MAC-SAP to MAC-SAP)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PDR (Reliability): </a:t>
            </a:r>
            <a:r>
              <a:rPr lang="en-US" dirty="0"/>
              <a:t>Expected packet delivery ratio within the latency bound.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Jitter: </a:t>
            </a:r>
            <a:r>
              <a:rPr lang="en-US" dirty="0"/>
              <a:t>expected variation in latency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Dave Cavalcanti, Intel Corporation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1433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A8F1C-FAF9-4661-9576-9775BC8B0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2EBAD-B38A-49E2-ACD7-1A56F0B9C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454342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This presentation proposes a QoS management framework to enable </a:t>
            </a:r>
            <a:r>
              <a:rPr lang="en-US" sz="2000" dirty="0">
                <a:solidFill>
                  <a:schemeClr val="tx1"/>
                </a:solidFill>
              </a:rPr>
              <a:t>multiple applications with requirements of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/>
              <a:t>low worst case latency, </a:t>
            </a:r>
            <a:r>
              <a:rPr lang="en-US" sz="2000" dirty="0">
                <a:solidFill>
                  <a:schemeClr val="tx1"/>
                </a:solidFill>
              </a:rPr>
              <a:t>jitter, reliability, priority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/>
              <a:t>in 802.11be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In view of the recent developments, the original contribution title was updated to reflect a broader QoS </a:t>
            </a:r>
            <a:r>
              <a:rPr lang="en-US" sz="1600"/>
              <a:t>management capability</a:t>
            </a: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This presentation builds on the straw poll in contribution 20-697r3 on QoS provisioning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Proposed QoS framework: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An11be QoS framework that leverages new 11be capabilities (e.g. ML operation) to enable  low latency services</a:t>
            </a:r>
            <a:r>
              <a:rPr lang="en-US" sz="1800" strike="sngStrike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QoS management enhancements including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/>
              <a:t>ML discovery and management with QoS support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/>
              <a:t>QoS negotiation requirements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/>
              <a:t>Enhanced traffic classification, prioritization and channel access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4C856C-42AE-494E-83A0-149CAE3B25A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E9CA96-EB5A-40E6-93F7-69B33C4BA1F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Dave Cavalcanti, Intel Corporation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8584DD3-B021-4E77-958E-0EA3840ADC6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39224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3728D-0175-41C3-A20F-6B044F140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Traffic Stream and TSPEC Capabilities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F579DE-BE03-4CE1-BF4A-A53B8772BC7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March 2020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EB7993-C07A-4FBF-B808-B10ACBF1098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Dave Cavalcanti, Intel Corporation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6EF307-E64C-48EC-9A3B-48289279E4A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20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7FE057-E6D7-4733-89C5-B0B97EABC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917" y="2172979"/>
            <a:ext cx="4043683" cy="26392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0D7DA5-B8D1-4109-9801-9699CFF48614}"/>
              </a:ext>
            </a:extLst>
          </p:cNvPr>
          <p:cNvSpPr txBox="1"/>
          <p:nvPr/>
        </p:nvSpPr>
        <p:spPr>
          <a:xfrm>
            <a:off x="1447800" y="16764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STA</a:t>
            </a:r>
            <a:r>
              <a:rPr lang="en-US" sz="1800" b="1" dirty="0">
                <a:solidFill>
                  <a:srgbClr val="7030A0"/>
                </a:solidFill>
                <a:sym typeface="Wingdings" panose="05000000000000000000" pitchFamily="2" charset="2"/>
              </a:rPr>
              <a:t> 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AP: </a:t>
            </a:r>
            <a:r>
              <a:rPr lang="en-US" sz="1800" dirty="0">
                <a:solidFill>
                  <a:schemeClr val="tx1"/>
                </a:solidFill>
              </a:rPr>
              <a:t>ADDTS Request[TSPEC, TCLAS]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D2F72E5-2F01-4952-B6A0-FA61D277E37D}"/>
              </a:ext>
            </a:extLst>
          </p:cNvPr>
          <p:cNvCxnSpPr>
            <a:cxnSpLocks/>
          </p:cNvCxnSpPr>
          <p:nvPr/>
        </p:nvCxnSpPr>
        <p:spPr bwMode="auto">
          <a:xfrm flipV="1">
            <a:off x="2523048" y="2031692"/>
            <a:ext cx="0" cy="711508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7BE549CC-1F7D-43BB-A0DD-428C3A3981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9077" y="2713544"/>
            <a:ext cx="5148074" cy="17925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3B24DC7-D988-4F88-8874-CB7FA7BDA2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6690" y="1559141"/>
            <a:ext cx="4254277" cy="1014670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5CABBF3-C849-4DFC-98B9-09D5FE5F7F31}"/>
              </a:ext>
            </a:extLst>
          </p:cNvPr>
          <p:cNvCxnSpPr>
            <a:cxnSpLocks/>
          </p:cNvCxnSpPr>
          <p:nvPr/>
        </p:nvCxnSpPr>
        <p:spPr>
          <a:xfrm flipV="1">
            <a:off x="8154269" y="2514600"/>
            <a:ext cx="481069" cy="381001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08248906-F3AD-42DF-866B-DA6A2423B875}"/>
              </a:ext>
            </a:extLst>
          </p:cNvPr>
          <p:cNvSpPr/>
          <p:nvPr/>
        </p:nvSpPr>
        <p:spPr>
          <a:xfrm>
            <a:off x="7717217" y="1534427"/>
            <a:ext cx="350994" cy="889687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en-US" sz="2000" b="1" dirty="0" err="1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BA66EED-9370-4F63-9375-C907E9C4056E}"/>
              </a:ext>
            </a:extLst>
          </p:cNvPr>
          <p:cNvSpPr/>
          <p:nvPr/>
        </p:nvSpPr>
        <p:spPr>
          <a:xfrm>
            <a:off x="8101163" y="1534426"/>
            <a:ext cx="350994" cy="889687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en-US" sz="2000" b="1" dirty="0" err="1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0C6E81F-1960-452F-8E07-B69E2B80B427}"/>
              </a:ext>
            </a:extLst>
          </p:cNvPr>
          <p:cNvSpPr/>
          <p:nvPr/>
        </p:nvSpPr>
        <p:spPr bwMode="auto">
          <a:xfrm>
            <a:off x="9099494" y="3418152"/>
            <a:ext cx="425506" cy="808311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B5EB86A-4D4A-4D0C-90A1-926E6F15DDB6}"/>
              </a:ext>
            </a:extLst>
          </p:cNvPr>
          <p:cNvSpPr/>
          <p:nvPr/>
        </p:nvSpPr>
        <p:spPr bwMode="auto">
          <a:xfrm>
            <a:off x="8811684" y="2652579"/>
            <a:ext cx="484715" cy="808311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7E4716C-8956-44AF-9A3B-D160059DD291}"/>
              </a:ext>
            </a:extLst>
          </p:cNvPr>
          <p:cNvSpPr/>
          <p:nvPr/>
        </p:nvSpPr>
        <p:spPr bwMode="auto">
          <a:xfrm>
            <a:off x="9282642" y="2649006"/>
            <a:ext cx="484715" cy="808311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0411A9F-6B20-4DF5-871E-CC88E0944D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2948" y="4751965"/>
            <a:ext cx="3508456" cy="658235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87FAC6F1-7133-46FE-BD26-52B7A7ECADAB}"/>
              </a:ext>
            </a:extLst>
          </p:cNvPr>
          <p:cNvSpPr/>
          <p:nvPr/>
        </p:nvSpPr>
        <p:spPr>
          <a:xfrm>
            <a:off x="9888995" y="4478814"/>
            <a:ext cx="692706" cy="889687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en-US" sz="2000" b="1" dirty="0" err="1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932243-5A1B-423D-B517-3339FBAA6AC4}"/>
              </a:ext>
            </a:extLst>
          </p:cNvPr>
          <p:cNvSpPr txBox="1"/>
          <p:nvPr/>
        </p:nvSpPr>
        <p:spPr>
          <a:xfrm>
            <a:off x="1051644" y="4754850"/>
            <a:ext cx="5975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AP  STA : </a:t>
            </a:r>
            <a:r>
              <a:rPr lang="en-US" sz="1800" dirty="0">
                <a:solidFill>
                  <a:schemeClr val="tx1"/>
                </a:solidFill>
              </a:rPr>
              <a:t>ADDTS Response[Status, TSPEC, TCLAS]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A783799-8904-45B7-ADB6-33EFF169E850}"/>
              </a:ext>
            </a:extLst>
          </p:cNvPr>
          <p:cNvCxnSpPr>
            <a:cxnSpLocks/>
          </p:cNvCxnSpPr>
          <p:nvPr/>
        </p:nvCxnSpPr>
        <p:spPr bwMode="auto">
          <a:xfrm>
            <a:off x="2514581" y="3810000"/>
            <a:ext cx="0" cy="94485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741CA75-05C9-47F2-A144-8791E19EB232}"/>
              </a:ext>
            </a:extLst>
          </p:cNvPr>
          <p:cNvSpPr txBox="1"/>
          <p:nvPr/>
        </p:nvSpPr>
        <p:spPr>
          <a:xfrm>
            <a:off x="3657602" y="5050422"/>
            <a:ext cx="1676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2"/>
                </a:solidFill>
              </a:rPr>
              <a:t>(Accept/Reject)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1812C4-28C0-4D17-8F28-B8DF8E10DD93}"/>
              </a:ext>
            </a:extLst>
          </p:cNvPr>
          <p:cNvSpPr/>
          <p:nvPr/>
        </p:nvSpPr>
        <p:spPr>
          <a:xfrm>
            <a:off x="6443454" y="5479755"/>
            <a:ext cx="54821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The current TSPEC has more parameters than required, and misses a few important parameters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Definition of parameters may also need to clarifications/updates, WMM vs IEEE TSPEC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1A2F796-F240-4149-9A46-F04C630943E8}"/>
              </a:ext>
            </a:extLst>
          </p:cNvPr>
          <p:cNvSpPr/>
          <p:nvPr/>
        </p:nvSpPr>
        <p:spPr>
          <a:xfrm>
            <a:off x="243077" y="5484560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Once a TS is set up using ADDTS Request/Response with TSPEC+TCLAS, the frames can be classified and inserted in the corresponding EDCA queues.</a:t>
            </a:r>
          </a:p>
        </p:txBody>
      </p:sp>
    </p:spTree>
    <p:extLst>
      <p:ext uri="{BB962C8B-B14F-4D97-AF65-F5344CB8AC3E}">
        <p14:creationId xmlns:p14="http://schemas.microsoft.com/office/powerpoint/2010/main" val="1594177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47803-238E-4EDF-8EF2-8FA29A179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Alternate EDCA capability &amp; limitations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D30765-984E-4A9C-A8C1-899EDFF0979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March 2020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D96595-10E3-4B08-AA7D-FA53D70A6A1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Dave Cavalcanti, Intel Corporation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58E48F-8EF8-4F77-9DCA-C1BA91F05C3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21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768BB2-F514-4F06-8993-346908D03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1728184"/>
            <a:ext cx="5845012" cy="35052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115D90D-5DF9-42D9-AD3C-74DE118E5F1F}"/>
              </a:ext>
            </a:extLst>
          </p:cNvPr>
          <p:cNvSpPr/>
          <p:nvPr/>
        </p:nvSpPr>
        <p:spPr>
          <a:xfrm>
            <a:off x="533400" y="2074209"/>
            <a:ext cx="533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TimesNewRomanPSMT"/>
              </a:rPr>
              <a:t>MSDU(s) from the queue with the higher UP are </a:t>
            </a:r>
            <a:r>
              <a:rPr lang="en-US" sz="2000" b="1" dirty="0">
                <a:solidFill>
                  <a:srgbClr val="000000"/>
                </a:solidFill>
                <a:latin typeface="TimesNewRomanPSMT"/>
              </a:rPr>
              <a:t>selected with a higher probability </a:t>
            </a:r>
            <a:r>
              <a:rPr lang="en-US" sz="2000" dirty="0">
                <a:solidFill>
                  <a:srgbClr val="000000"/>
                </a:solidFill>
                <a:latin typeface="TimesNewRomanPSMT"/>
              </a:rPr>
              <a:t>than from the queue with the lower UP</a:t>
            </a:r>
            <a:r>
              <a:rPr lang="en-US" sz="2000" dirty="0"/>
              <a:t> 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>
                <a:solidFill>
                  <a:schemeClr val="tx1"/>
                </a:solidFill>
              </a:rPr>
              <a:t>If AC_VO is used for LLRS streams, </a:t>
            </a:r>
            <a:r>
              <a:rPr lang="en-US" sz="2000" b="1" dirty="0">
                <a:solidFill>
                  <a:schemeClr val="tx1"/>
                </a:solidFill>
              </a:rPr>
              <a:t>only one additional stream with new QoS parameters can be supported when voice traffic is present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Several streams with different QoS requirements (e.g. deadlines) may be simultaneously active in the same BSS/device, e.g.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voice, gaming, AV (VR) in a home network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Industrial PLCs (multiple control cycles per device) in an enterprise network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4BE1B0-CB48-4DD8-961C-354E3BD5C79A}"/>
              </a:ext>
            </a:extLst>
          </p:cNvPr>
          <p:cNvSpPr/>
          <p:nvPr/>
        </p:nvSpPr>
        <p:spPr>
          <a:xfrm>
            <a:off x="6079392" y="5124271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2 TIDs per AC is NOT a scalable solution for supporting multiple LLRS streams simultaneously with voice and video traffic</a:t>
            </a:r>
            <a:endParaRPr lang="en-US" sz="20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4310BEA-DB47-423E-BFD4-A5B3B0841A75}"/>
              </a:ext>
            </a:extLst>
          </p:cNvPr>
          <p:cNvSpPr/>
          <p:nvPr/>
        </p:nvSpPr>
        <p:spPr bwMode="auto">
          <a:xfrm>
            <a:off x="5867400" y="2490184"/>
            <a:ext cx="1524000" cy="2286000"/>
          </a:xfrm>
          <a:prstGeom prst="ellips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86479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E7395-BE73-4294-81AE-07E856275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MAC enhancements for 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168AD-6A24-469C-9D9F-32A921E79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454342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Ultimately, the AP decides if and how the LLS can be delivered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802.11be features that reduce latency can be leveraged to implement the service more efficiently, e.g., wider bandwidth, multi-link/channel, multi-AP, etc.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TSN features can help provide accurate time-aware delivery and integrate with Ethernet TSN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OBSS considerations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In managed scenarios, OBSS should have minimal impact on the service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AP should monitor the BSS/channel activities and decide whether OBSS may impact the service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AP may choose to terminate the service or adapt the BSS operation to minimize the impact of OBSS (all is implementation specific)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8948AC-BF67-4C36-B273-E68D18A0EE7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8F294C-0247-4E33-95EF-1BEE0D68F13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Dave Cavalcanti, Intel Corporation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EBE5BFB-199A-4339-9922-97E02AC557D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6395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C3C14-9CB8-4652-8637-4CF13AEB6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Latency Reliable Service under OBSS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34FFD1-2845-4681-B1F9-270B7064692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March 2020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9E11C8-4169-45CB-80E0-B5AC1F11650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Dave Cavalcanti, Intel Corporation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2F54F3-45C6-4A73-88E3-D6148F0C4D3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C92421-217F-4877-AC1B-03CA234B1DDC}"/>
              </a:ext>
            </a:extLst>
          </p:cNvPr>
          <p:cNvSpPr txBox="1"/>
          <p:nvPr/>
        </p:nvSpPr>
        <p:spPr>
          <a:xfrm>
            <a:off x="376651" y="1693343"/>
            <a:ext cx="4670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Latency (99</a:t>
            </a:r>
            <a:r>
              <a:rPr lang="en-US" sz="2000" baseline="30000" dirty="0">
                <a:solidFill>
                  <a:schemeClr val="tx1"/>
                </a:solidFill>
              </a:rPr>
              <a:t>th</a:t>
            </a:r>
            <a:r>
              <a:rPr lang="en-US" sz="2000" dirty="0">
                <a:solidFill>
                  <a:schemeClr val="tx1"/>
                </a:solidFill>
              </a:rPr>
              <a:t> percentile) for gaming traffic with background traffic and OBSSs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95DC86-4ABA-4E2D-BA26-6CC91F43B3C7}"/>
              </a:ext>
            </a:extLst>
          </p:cNvPr>
          <p:cNvSpPr txBox="1"/>
          <p:nvPr/>
        </p:nvSpPr>
        <p:spPr>
          <a:xfrm>
            <a:off x="5181600" y="1751014"/>
            <a:ext cx="665951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</a:rPr>
              <a:t>Assumptions</a:t>
            </a:r>
            <a:r>
              <a:rPr lang="en-US" sz="2000" dirty="0">
                <a:solidFill>
                  <a:schemeClr val="tx1"/>
                </a:solidFill>
              </a:rPr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802.11ax trigger based access with traffic classification and priority scheduling for LLS packets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5 BSS (neighboring townhouses – two story) – 2 gaming STAs in the central house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Single AP (80 MHz) per BSS (SISO)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2 channels are used with BSS coloring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Traffic: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Real cloud game traffic: UL (game control) +DL streaming (10 Mbps)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Background: 2 Mbps CBR per STA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99% of the gaming packet are delivered under 10 </a:t>
            </a:r>
            <a:r>
              <a:rPr lang="en-US" sz="2000" b="1" dirty="0" err="1">
                <a:solidFill>
                  <a:schemeClr val="tx1"/>
                </a:solidFill>
              </a:rPr>
              <a:t>msec</a:t>
            </a:r>
            <a:r>
              <a:rPr lang="en-US" sz="2000" b="1" dirty="0">
                <a:solidFill>
                  <a:schemeClr val="tx1"/>
                </a:solidFill>
              </a:rPr>
              <a:t> (mostly around 5-6 </a:t>
            </a:r>
            <a:r>
              <a:rPr lang="en-US" sz="2000" b="1" dirty="0" err="1">
                <a:solidFill>
                  <a:schemeClr val="tx1"/>
                </a:solidFill>
              </a:rPr>
              <a:t>msec</a:t>
            </a:r>
            <a:r>
              <a:rPr lang="en-US" sz="2000" b="1" dirty="0">
                <a:solidFill>
                  <a:schemeClr val="tx1"/>
                </a:solidFill>
              </a:rPr>
              <a:t>)</a:t>
            </a:r>
            <a:r>
              <a:rPr lang="en-US" sz="2000" dirty="0">
                <a:solidFill>
                  <a:schemeClr val="tx1"/>
                </a:solidFill>
              </a:rPr>
              <a:t> with up to 5 Background STAs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The BSS can decide if the service is feasible given its capabilities, deployment, and network conditions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181FFEE-23EF-4A0C-87F0-C15A4B7C3C6C}"/>
              </a:ext>
            </a:extLst>
          </p:cNvPr>
          <p:cNvGrpSpPr/>
          <p:nvPr/>
        </p:nvGrpSpPr>
        <p:grpSpPr>
          <a:xfrm>
            <a:off x="350887" y="2438400"/>
            <a:ext cx="4776565" cy="3581400"/>
            <a:chOff x="350887" y="2438400"/>
            <a:chExt cx="4776565" cy="3581400"/>
          </a:xfrm>
        </p:grpSpPr>
        <p:pic>
          <p:nvPicPr>
            <p:cNvPr id="10" name="Picture 9" descr="A close up of text on a white background&#10;&#10;Description automatically generated">
              <a:extLst>
                <a:ext uri="{FF2B5EF4-FFF2-40B4-BE49-F238E27FC236}">
                  <a16:creationId xmlns:a16="http://schemas.microsoft.com/office/drawing/2014/main" id="{9AA31548-48EE-4B10-9C9D-39C4DF36A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887" y="2438400"/>
              <a:ext cx="4776565" cy="35814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A00FC94-0A8B-4AA9-A363-A1DA42F39A02}"/>
                </a:ext>
              </a:extLst>
            </p:cNvPr>
            <p:cNvSpPr txBox="1"/>
            <p:nvPr/>
          </p:nvSpPr>
          <p:spPr>
            <a:xfrm rot="16200000">
              <a:off x="151927" y="3277965"/>
              <a:ext cx="77681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1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msec</a:t>
              </a:r>
              <a:r>
                <a:rPr lang="en-US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533AF42-307F-4F9C-BDE3-B803102179C9}"/>
                </a:ext>
              </a:extLst>
            </p:cNvPr>
            <p:cNvSpPr txBox="1"/>
            <p:nvPr/>
          </p:nvSpPr>
          <p:spPr>
            <a:xfrm rot="16200000">
              <a:off x="151927" y="4905803"/>
              <a:ext cx="77681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1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msec</a:t>
              </a:r>
              <a:r>
                <a:rPr lang="en-US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4501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96568-7A65-44AD-AAF7-9B79449E8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scenario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989CA-7291-46D3-82C7-4EF859D123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Single BSS: 6 STAs (2 Low Latency, 4 BE - 6 Mbps), 20 MHz channel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LL traffic streams: 10Mpbs streaming video DL, Periodic 100 Byte every 4 </a:t>
            </a:r>
            <a:r>
              <a:rPr lang="en-US" dirty="0" err="1"/>
              <a:t>ms</a:t>
            </a:r>
            <a:r>
              <a:rPr lang="en-US" dirty="0"/>
              <a:t> UL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LLS: low latency traffic using AC_VO + protected windows (period of time dedicated for low latency streams)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1 </a:t>
            </a:r>
            <a:r>
              <a:rPr lang="en-US" dirty="0" err="1"/>
              <a:t>ms</a:t>
            </a:r>
            <a:r>
              <a:rPr lang="en-US" dirty="0"/>
              <a:t> windows every 5 </a:t>
            </a:r>
            <a:r>
              <a:rPr lang="en-US" dirty="0" err="1"/>
              <a:t>ms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VO: low latency streams using AC_VO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Channel access: EDCA + Protected window for LLRS traffic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B181C-C2DF-45BF-8DB9-7A0BA162C51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2020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7DD40-9E37-46DB-9CC9-E9AE8BED603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Dave Cavalcanti, Intel Corporation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AADA30-0716-4C05-8001-4AC6A4D8ED6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54314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AAF92-EC77-445B-A563-B5E1EDBFE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1 - Results (20 MHz)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FA1B64-57C3-4D1D-AD28-0330B522C9D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S Gothic"/>
                <a:cs typeface="Arial Unicode MS" charset="0"/>
              </a:rPr>
              <a:t>March 2020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Gothic"/>
              <a:cs typeface="Arial Unicode MS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1991DF-2BCE-4FBA-A7CF-7B63ED52BB5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S Gothic"/>
                <a:cs typeface="Arial Unicode MS" charset="0"/>
              </a:rPr>
              <a:t>Dave Cavalcanti, Intel Corporation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634270-7B05-41C2-BCF5-D442E1F3226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S Gothic"/>
                <a:cs typeface="Arial Unicode MS" charset="0"/>
              </a:rPr>
              <a:t>Slide </a:t>
            </a:r>
            <a:fld id="{06B781AF-4CCF-49B0-A572-DE54FBE5D94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S Gothic"/>
                <a:cs typeface="Arial Unicode MS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Gothic"/>
              <a:cs typeface="Arial Unicode MS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4ABB6C-8327-4225-BCAD-BEDB279077BE}"/>
              </a:ext>
            </a:extLst>
          </p:cNvPr>
          <p:cNvSpPr txBox="1"/>
          <p:nvPr/>
        </p:nvSpPr>
        <p:spPr>
          <a:xfrm>
            <a:off x="1143000" y="1598294"/>
            <a:ext cx="4856018" cy="33855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+mn-cs"/>
              </a:rPr>
              <a:t>LLS: low latency streams with protected windows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+mn-cs"/>
              </a:rPr>
              <a:t>VO: low latency as AC_VO (no protected windows)</a:t>
            </a:r>
          </a:p>
        </p:txBody>
      </p:sp>
      <p:pic>
        <p:nvPicPr>
          <p:cNvPr id="11" name="Picture 10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2817DE0E-D630-49BE-B952-6488124673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0" y="1991039"/>
            <a:ext cx="5822942" cy="4365959"/>
          </a:xfrm>
          <a:prstGeom prst="rect">
            <a:avLst/>
          </a:prstGeom>
        </p:spPr>
      </p:pic>
      <p:pic>
        <p:nvPicPr>
          <p:cNvPr id="12" name="Picture 11" descr="A close up of a map&#10;&#10;Description automatically generated">
            <a:extLst>
              <a:ext uri="{FF2B5EF4-FFF2-40B4-BE49-F238E27FC236}">
                <a16:creationId xmlns:a16="http://schemas.microsoft.com/office/drawing/2014/main" id="{02B3129F-814D-4E8C-95F3-A9C598F264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486" y="2062814"/>
            <a:ext cx="5736773" cy="430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8661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AAF92-EC77-445B-A563-B5E1EDBFE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1 - Results (80 MHz)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FA1B64-57C3-4D1D-AD28-0330B522C9D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S Gothic"/>
                <a:cs typeface="Arial Unicode MS" charset="0"/>
              </a:rPr>
              <a:t>March 2020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Gothic"/>
              <a:cs typeface="Arial Unicode MS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1991DF-2BCE-4FBA-A7CF-7B63ED52BB5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S Gothic"/>
                <a:cs typeface="Arial Unicode MS" charset="0"/>
              </a:rPr>
              <a:t>Dave Cavalcanti, Intel Corporation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634270-7B05-41C2-BCF5-D442E1F3226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S Gothic"/>
                <a:cs typeface="Arial Unicode MS" charset="0"/>
              </a:rPr>
              <a:t>Slide </a:t>
            </a:r>
            <a:fld id="{06B781AF-4CCF-49B0-A572-DE54FBE5D94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S Gothic"/>
                <a:cs typeface="Arial Unicode MS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Gothic"/>
              <a:cs typeface="Arial Unicode MS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4ABB6C-8327-4225-BCAD-BEDB279077BE}"/>
              </a:ext>
            </a:extLst>
          </p:cNvPr>
          <p:cNvSpPr txBox="1"/>
          <p:nvPr/>
        </p:nvSpPr>
        <p:spPr>
          <a:xfrm>
            <a:off x="1143000" y="1598294"/>
            <a:ext cx="4856018" cy="33855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+mn-cs"/>
              </a:rPr>
              <a:t>LLS: low latency streams with protected windows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+mn-cs"/>
              </a:rPr>
              <a:t>VO: low latency as AC_VO (no protected windows)</a:t>
            </a:r>
          </a:p>
        </p:txBody>
      </p:sp>
      <p:pic>
        <p:nvPicPr>
          <p:cNvPr id="11" name="Picture 10" descr="A close up of a map&#10;&#10;Description automatically generated">
            <a:extLst>
              <a:ext uri="{FF2B5EF4-FFF2-40B4-BE49-F238E27FC236}">
                <a16:creationId xmlns:a16="http://schemas.microsoft.com/office/drawing/2014/main" id="{76304FA1-1383-495C-AEBB-F90F1AC89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17" y="2059466"/>
            <a:ext cx="5634589" cy="4224735"/>
          </a:xfrm>
          <a:prstGeom prst="rect">
            <a:avLst/>
          </a:prstGeom>
        </p:spPr>
      </p:pic>
      <p:pic>
        <p:nvPicPr>
          <p:cNvPr id="12" name="Picture 11" descr="A close up of a map&#10;&#10;Description automatically generated">
            <a:extLst>
              <a:ext uri="{FF2B5EF4-FFF2-40B4-BE49-F238E27FC236}">
                <a16:creationId xmlns:a16="http://schemas.microsoft.com/office/drawing/2014/main" id="{FDB5A7ED-C121-49BE-A8B4-418226F783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423" y="2046210"/>
            <a:ext cx="5634589" cy="422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3447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AAF92-EC77-445B-A563-B5E1EDBFE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1 - Results (40 MHz)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FA1B64-57C3-4D1D-AD28-0330B522C9D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S Gothic"/>
                <a:cs typeface="Arial Unicode MS" charset="0"/>
              </a:rPr>
              <a:t>March 2020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Gothic"/>
              <a:cs typeface="Arial Unicode MS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1991DF-2BCE-4FBA-A7CF-7B63ED52BB5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S Gothic"/>
                <a:cs typeface="Arial Unicode MS" charset="0"/>
              </a:rPr>
              <a:t>Dave Cavalcanti, Intel Corporation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634270-7B05-41C2-BCF5-D442E1F3226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S Gothic"/>
                <a:cs typeface="Arial Unicode MS" charset="0"/>
              </a:rPr>
              <a:t>Slide </a:t>
            </a:r>
            <a:fld id="{06B781AF-4CCF-49B0-A572-DE54FBE5D94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S Gothic"/>
                <a:cs typeface="Arial Unicode MS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Gothic"/>
              <a:cs typeface="Arial Unicode MS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4ABB6C-8327-4225-BCAD-BEDB279077BE}"/>
              </a:ext>
            </a:extLst>
          </p:cNvPr>
          <p:cNvSpPr txBox="1"/>
          <p:nvPr/>
        </p:nvSpPr>
        <p:spPr>
          <a:xfrm>
            <a:off x="1143000" y="1598294"/>
            <a:ext cx="4856018" cy="33855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+mn-cs"/>
              </a:rPr>
              <a:t>LLS: low latency streams with protected windows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+mn-cs"/>
              </a:rPr>
              <a:t>VO: low latency as AC_VO (no protected windows)</a:t>
            </a:r>
          </a:p>
        </p:txBody>
      </p:sp>
      <p:pic>
        <p:nvPicPr>
          <p:cNvPr id="9" name="Picture 8" descr="A picture containing white, black&#10;&#10;Description automatically generated">
            <a:extLst>
              <a:ext uri="{FF2B5EF4-FFF2-40B4-BE49-F238E27FC236}">
                <a16:creationId xmlns:a16="http://schemas.microsoft.com/office/drawing/2014/main" id="{A88DDF61-CE22-4CC2-9AEA-26E496FFE3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53791"/>
            <a:ext cx="5380515" cy="4034234"/>
          </a:xfrm>
          <a:prstGeom prst="rect">
            <a:avLst/>
          </a:prstGeom>
        </p:spPr>
      </p:pic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9F13D5F6-2AEC-41FE-B744-1AC70066DC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806" y="2253791"/>
            <a:ext cx="5570178" cy="417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55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96568-7A65-44AD-AAF7-9B79449E8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scenario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989CA-7291-46D3-82C7-4EF859D123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Single BSS: 6 STAs (2 Low Latency, 4 BE - 6 Mbps), 20 MHz channel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LL traffic streams: 100Bytes every 4 </a:t>
            </a:r>
            <a:r>
              <a:rPr lang="en-US" dirty="0" err="1"/>
              <a:t>ms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LLS: low latency traffic using AC_VO + protected windows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500 microseconds windows every 4 </a:t>
            </a:r>
            <a:r>
              <a:rPr lang="en-US" dirty="0" err="1"/>
              <a:t>ms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VO: low latency traffic using AC_VO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Case 1: EDCA in protected window (AP and STAs contend)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Case 2: Trigger based in protected window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79355D-E707-470E-BF3E-7C46BDF984A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2020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9ED4D-C286-461D-816F-949B6B5A5A9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Dave Cavalcanti, Intel Corporation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35A5B-36A7-434F-9D5B-E9BEC8F7984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7399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AAF92-EC77-445B-A563-B5E1EDBFE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2- Case 1 Results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FA1B64-57C3-4D1D-AD28-0330B522C9D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March 2020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1991DF-2BCE-4FBA-A7CF-7B63ED52BB5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Dave Cavalcanti, Intel Corporation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634270-7B05-41C2-BCF5-D442E1F3226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</a:t>
            </a:r>
            <a:fld id="{06B781AF-4CCF-49B0-A572-DE54FBE5D94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4ABB6C-8327-4225-BCAD-BEDB279077BE}"/>
              </a:ext>
            </a:extLst>
          </p:cNvPr>
          <p:cNvSpPr txBox="1"/>
          <p:nvPr/>
        </p:nvSpPr>
        <p:spPr>
          <a:xfrm>
            <a:off x="1143000" y="1598294"/>
            <a:ext cx="4856018" cy="33855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>
                <a:solidFill>
                  <a:srgbClr val="003C71"/>
                </a:solidFill>
              </a:rPr>
              <a:t>LLS: low latency stream with protected windows</a:t>
            </a:r>
          </a:p>
          <a:p>
            <a:r>
              <a:rPr lang="en-US" sz="1100" dirty="0">
                <a:solidFill>
                  <a:srgbClr val="003C71"/>
                </a:solidFill>
              </a:rPr>
              <a:t>VO: low latency as AC_VO (no protected windows)</a:t>
            </a:r>
          </a:p>
        </p:txBody>
      </p:sp>
      <p:pic>
        <p:nvPicPr>
          <p:cNvPr id="9" name="Picture 8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246CA19E-FA59-43ED-83D1-8C50143685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83" y="2108939"/>
            <a:ext cx="5631443" cy="4222376"/>
          </a:xfrm>
          <a:prstGeom prst="rect">
            <a:avLst/>
          </a:prstGeom>
        </p:spPr>
      </p:pic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FD74B53E-0BDD-4E77-B613-92EF60747F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026" y="2108939"/>
            <a:ext cx="5607894" cy="420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216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D975B-55DE-4971-9108-DF67897EA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Latency Reliable Service Definition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812F5E-7DD0-4B8B-BDDC-0281E04DD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 service provided to a higher layer traffic stream that prioritizes and delivers MSDUs within a worst case latency budget with a given reliability/packet delivery ratio (PDR) and low jitter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Example (not actual target): 99.9% of the packets are delivered within a 2 </a:t>
            </a:r>
            <a:r>
              <a:rPr lang="en-US" dirty="0" err="1"/>
              <a:t>msec</a:t>
            </a:r>
            <a:r>
              <a:rPr lang="en-US" dirty="0"/>
              <a:t> latency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Requirements for using and providing the service: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QoS management and negotiation to discover, request and confirm the service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decision on whether the service can be supported/advertised is implementation specific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service may be terminated if the traffic stream does not conform with the QoS profile provided during service negotiation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BAA591-E2D6-49B5-9598-D6EC288C918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F777FB-8680-424F-969C-EB0543AF7D7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Dave Cavalcanti, Intel Corporation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54F26F-ABF3-4617-91FE-BD965BC2AB3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2371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AAF92-EC77-445B-A563-B5E1EDBFE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2 - Case 2 Results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FA1B64-57C3-4D1D-AD28-0330B522C9D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March 2020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1991DF-2BCE-4FBA-A7CF-7B63ED52BB5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Dave Cavalcanti, Intel Corporation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634270-7B05-41C2-BCF5-D442E1F3226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</a:t>
            </a:r>
            <a:fld id="{06B781AF-4CCF-49B0-A572-DE54FBE5D94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4ABB6C-8327-4225-BCAD-BEDB279077BE}"/>
              </a:ext>
            </a:extLst>
          </p:cNvPr>
          <p:cNvSpPr txBox="1"/>
          <p:nvPr/>
        </p:nvSpPr>
        <p:spPr>
          <a:xfrm>
            <a:off x="1143000" y="1598294"/>
            <a:ext cx="4856018" cy="33855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>
                <a:solidFill>
                  <a:srgbClr val="003C71"/>
                </a:solidFill>
              </a:rPr>
              <a:t>LLS: low latency stream with protected windows</a:t>
            </a:r>
          </a:p>
          <a:p>
            <a:r>
              <a:rPr lang="en-US" sz="1100" dirty="0">
                <a:solidFill>
                  <a:srgbClr val="003C71"/>
                </a:solidFill>
              </a:rPr>
              <a:t>VO: low latency as AC_VO (no protected windows)</a:t>
            </a:r>
          </a:p>
        </p:txBody>
      </p:sp>
      <p:pic>
        <p:nvPicPr>
          <p:cNvPr id="11" name="Picture 10" descr="A close up of a map&#10;&#10;Description automatically generated">
            <a:extLst>
              <a:ext uri="{FF2B5EF4-FFF2-40B4-BE49-F238E27FC236}">
                <a16:creationId xmlns:a16="http://schemas.microsoft.com/office/drawing/2014/main" id="{F5DDA6EB-DE13-4A05-920C-44C079B6A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25" y="1954959"/>
            <a:ext cx="5786375" cy="4338541"/>
          </a:xfrm>
          <a:prstGeom prst="rect">
            <a:avLst/>
          </a:prstGeom>
        </p:spPr>
      </p:pic>
      <p:pic>
        <p:nvPicPr>
          <p:cNvPr id="12" name="Picture 11" descr="A close up of a map&#10;&#10;Description automatically generated">
            <a:extLst>
              <a:ext uri="{FF2B5EF4-FFF2-40B4-BE49-F238E27FC236}">
                <a16:creationId xmlns:a16="http://schemas.microsoft.com/office/drawing/2014/main" id="{2DE0BBAC-A1B6-4434-BEA9-F3D45695D4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922" y="2073757"/>
            <a:ext cx="5494194" cy="411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291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97982-7B42-42C4-BE87-26A242A03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for a Low Latency Reliable Service in 11be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4CE5-465E-4680-9AC6-6AB672A566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802.11 has no clear definition of a Low Latency Reliable Service interface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802.11 defines QoS negotiation procedures, but there are no data delivery expectations including worst case latency and reliability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URLLC is a clear (explicit) mode available for low latency services in 5G: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There is no upfront guarantee that a 5G UE can receive URLLC service, but the capability to negotiate the service exists in 5G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1" dirty="0"/>
              <a:t>QoS negotiation</a:t>
            </a:r>
            <a:r>
              <a:rPr lang="en-US" sz="1800" dirty="0"/>
              <a:t> is required and </a:t>
            </a:r>
            <a:r>
              <a:rPr lang="en-US" sz="1800" b="1" dirty="0"/>
              <a:t>implementation specific algorithms (e.g. scheduling)</a:t>
            </a:r>
            <a:r>
              <a:rPr lang="en-US" sz="1800" dirty="0"/>
              <a:t> are needed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There is also a “perception” in the general public, that only 5G URLLC can provide low latency services and that 802.11 is not suitable for these applications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Defining a LLRS in 802.11be will enable implementations to decide whether such service can be provided depending on the deployment and use cases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2E7438-B177-4564-AC87-143F055BB43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33F5F-4657-462A-97AE-92CCBAC42DB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Dave Cavalcanti, Intel Corporation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1FA0C97-1819-48F4-8C9B-777FF4C02BE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2023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Latency Reliable Service (LLRS) - use case example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March 2020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6624647" y="6428761"/>
            <a:ext cx="4246027" cy="180975"/>
          </a:xfrm>
        </p:spPr>
        <p:txBody>
          <a:bodyPr/>
          <a:lstStyle/>
          <a:p>
            <a:r>
              <a:rPr lang="en-GB"/>
              <a:t>Dave Cavalcanti, Intel Corporation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D85D0D-CAC8-4B94-A8D7-BDB006069FDA}"/>
              </a:ext>
            </a:extLst>
          </p:cNvPr>
          <p:cNvSpPr/>
          <p:nvPr/>
        </p:nvSpPr>
        <p:spPr>
          <a:xfrm>
            <a:off x="6400800" y="2404210"/>
            <a:ext cx="569135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</a:rPr>
              <a:t>Min Service Interval: </a:t>
            </a:r>
            <a:r>
              <a:rPr lang="en-US" sz="1400" dirty="0">
                <a:solidFill>
                  <a:schemeClr val="tx1"/>
                </a:solidFill>
              </a:rPr>
              <a:t>requested minimal periodicity of service or min MSDU interarrival time</a:t>
            </a:r>
          </a:p>
          <a:p>
            <a:r>
              <a:rPr lang="en-US" sz="1400" b="1" dirty="0">
                <a:solidFill>
                  <a:schemeClr val="tx1"/>
                </a:solidFill>
              </a:rPr>
              <a:t>Latency bound: </a:t>
            </a:r>
            <a:r>
              <a:rPr lang="en-US" sz="1400" dirty="0">
                <a:solidFill>
                  <a:schemeClr val="tx1"/>
                </a:solidFill>
              </a:rPr>
              <a:t>Maximum time required for successful delivery of the MSDU/A-MPDU (from MAC-SAP to MAC-SAP)</a:t>
            </a:r>
          </a:p>
          <a:p>
            <a:r>
              <a:rPr lang="en-US" sz="1400" b="1" dirty="0">
                <a:solidFill>
                  <a:schemeClr val="tx1"/>
                </a:solidFill>
              </a:rPr>
              <a:t>PDR (Reliability): </a:t>
            </a:r>
            <a:r>
              <a:rPr lang="en-US" sz="1400" dirty="0">
                <a:solidFill>
                  <a:schemeClr val="tx1"/>
                </a:solidFill>
              </a:rPr>
              <a:t>Expected packet delivery ratio within the latency bound (from MAC-SAP to MAC-SAP)</a:t>
            </a:r>
          </a:p>
          <a:p>
            <a:r>
              <a:rPr lang="en-US" sz="1400" b="1" dirty="0">
                <a:solidFill>
                  <a:schemeClr val="tx1"/>
                </a:solidFill>
              </a:rPr>
              <a:t>Jitter</a:t>
            </a:r>
            <a:r>
              <a:rPr lang="en-US" sz="1400" dirty="0">
                <a:solidFill>
                  <a:schemeClr val="tx1"/>
                </a:solidFill>
              </a:rPr>
              <a:t>: Expected variation in latency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2743B7-235B-4102-BD3C-891E79815291}"/>
              </a:ext>
            </a:extLst>
          </p:cNvPr>
          <p:cNvSpPr txBox="1"/>
          <p:nvPr/>
        </p:nvSpPr>
        <p:spPr>
          <a:xfrm>
            <a:off x="7010400" y="1830390"/>
            <a:ext cx="47058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</a:rPr>
              <a:t>LLRS traffic stream QoS parameters (example):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7D7809-98D8-4622-8C7B-54FEDF329EF9}"/>
              </a:ext>
            </a:extLst>
          </p:cNvPr>
          <p:cNvSpPr txBox="1"/>
          <p:nvPr/>
        </p:nvSpPr>
        <p:spPr>
          <a:xfrm>
            <a:off x="1321326" y="5110352"/>
            <a:ext cx="44719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The service can be used by different low latency applications: gaming, AR/VR, Industrial IOT, emergency services, …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410D9BF-CDC8-4756-A666-11D7B35805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269" y="1830390"/>
            <a:ext cx="5043149" cy="31226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D04430-FDFB-4492-86A1-A399D042E81C}"/>
              </a:ext>
            </a:extLst>
          </p:cNvPr>
          <p:cNvSpPr txBox="1"/>
          <p:nvPr/>
        </p:nvSpPr>
        <p:spPr>
          <a:xfrm>
            <a:off x="6532433" y="4116646"/>
            <a:ext cx="54280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The </a:t>
            </a:r>
            <a:r>
              <a:rPr lang="en-US" b="1" dirty="0">
                <a:solidFill>
                  <a:schemeClr val="tx2"/>
                </a:solidFill>
              </a:rPr>
              <a:t>802.11 RTA TIG report </a:t>
            </a:r>
            <a:r>
              <a:rPr lang="en-US" dirty="0">
                <a:solidFill>
                  <a:schemeClr val="tx2"/>
                </a:solidFill>
              </a:rPr>
              <a:t>documented requirements from various applications: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2"/>
                </a:solidFill>
              </a:rPr>
              <a:t>See 11-0065r6 and 11-2009r6</a:t>
            </a:r>
          </a:p>
          <a:p>
            <a:endParaRPr lang="en-US" b="1" dirty="0">
              <a:solidFill>
                <a:schemeClr val="tx2"/>
              </a:solidFill>
            </a:endParaRPr>
          </a:p>
          <a:p>
            <a:r>
              <a:rPr lang="en-US" b="1" dirty="0">
                <a:solidFill>
                  <a:schemeClr val="tx2"/>
                </a:solidFill>
              </a:rPr>
              <a:t>A flexible QoS framework is needed given the variety of requirements</a:t>
            </a:r>
          </a:p>
        </p:txBody>
      </p:sp>
    </p:spTree>
    <p:extLst>
      <p:ext uri="{BB962C8B-B14F-4D97-AF65-F5344CB8AC3E}">
        <p14:creationId xmlns:p14="http://schemas.microsoft.com/office/powerpoint/2010/main" val="455908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B17FB-5C09-4FFB-965A-62D0FB080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 QoS management is a key capability to LLRS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D06FF8-483E-499D-927B-CA2FD3F4057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March 2020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2CF7A8-9E4E-4D07-B1D8-FD64BD7F049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Dave Cavalcanti, Intel Corporation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8A8B04-1A62-4B5B-9837-E0E8D63408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77420D-CF4C-4447-BB9C-78D86A69D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801" y="2646943"/>
            <a:ext cx="4432977" cy="269760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6D15C5C-E688-4223-B36A-01178B5EC671}"/>
              </a:ext>
            </a:extLst>
          </p:cNvPr>
          <p:cNvSpPr/>
          <p:nvPr/>
        </p:nvSpPr>
        <p:spPr>
          <a:xfrm>
            <a:off x="233680" y="2069276"/>
            <a:ext cx="44329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1" indent="0"/>
            <a:r>
              <a:rPr lang="en-US" dirty="0">
                <a:solidFill>
                  <a:schemeClr val="tx1"/>
                </a:solidFill>
              </a:rPr>
              <a:t>EDCA and HCCA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1C6DA8-2A96-4CA7-A62E-99EBDEFE1CCD}"/>
              </a:ext>
            </a:extLst>
          </p:cNvPr>
          <p:cNvSpPr txBox="1"/>
          <p:nvPr/>
        </p:nvSpPr>
        <p:spPr>
          <a:xfrm>
            <a:off x="800099" y="1581730"/>
            <a:ext cx="4051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802.11e QoS (2005)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FB2352-E40A-4A45-BCB2-CE1E34ED6A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0360" y="2431545"/>
            <a:ext cx="5372100" cy="15381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6C21B4B-8274-4A7B-972F-791D7174C0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3223" y="4161061"/>
            <a:ext cx="1696561" cy="21380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EAFE6E5-A7CA-4BF7-BA8C-52D64878EC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9818" y="3169738"/>
            <a:ext cx="2564119" cy="105606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79FDDA7-F02D-472F-B142-4743EC3C64B1}"/>
              </a:ext>
            </a:extLst>
          </p:cNvPr>
          <p:cNvSpPr/>
          <p:nvPr/>
        </p:nvSpPr>
        <p:spPr>
          <a:xfrm>
            <a:off x="5233076" y="1627897"/>
            <a:ext cx="67303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Voice, video, and mobile were the future in 2005 and are the main traffic today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4E6DD4F-3B2F-4DAA-8EC3-0A09213E00CE}"/>
              </a:ext>
            </a:extLst>
          </p:cNvPr>
          <p:cNvSpPr/>
          <p:nvPr/>
        </p:nvSpPr>
        <p:spPr bwMode="auto">
          <a:xfrm>
            <a:off x="5233076" y="2431545"/>
            <a:ext cx="6400800" cy="4018469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91A7DAC-6A6B-4C75-917B-DA976CA892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6850" y="4225808"/>
            <a:ext cx="3475422" cy="196487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AE620B3-A298-433B-AE14-9B361A025562}"/>
              </a:ext>
            </a:extLst>
          </p:cNvPr>
          <p:cNvSpPr/>
          <p:nvPr/>
        </p:nvSpPr>
        <p:spPr>
          <a:xfrm>
            <a:off x="266014" y="5385081"/>
            <a:ext cx="45860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1" indent="0"/>
            <a:r>
              <a:rPr lang="en-US" dirty="0">
                <a:solidFill>
                  <a:schemeClr val="tx1"/>
                </a:solidFill>
              </a:rPr>
              <a:t>EDCA is the main mechanism for traffic prioritization today</a:t>
            </a:r>
          </a:p>
        </p:txBody>
      </p:sp>
    </p:spTree>
    <p:extLst>
      <p:ext uri="{BB962C8B-B14F-4D97-AF65-F5344CB8AC3E}">
        <p14:creationId xmlns:p14="http://schemas.microsoft.com/office/powerpoint/2010/main" val="796406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DDE64-A898-4E32-8EBB-7069C3F15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802.11 QoS management ready for the next 15 years?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03F65-1A88-4C93-BB34-20DE60D81C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Combined with enhancements in throughput, security and other performance vectors, the 802.11e EDCA model has worked well so far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What is coming in the next 15 years?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812B8E-6B24-4025-8E98-5742B199E50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DACC24-C21A-417A-80E3-6D6B484C0A3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Dave Cavalcanti, Intel Corporation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41C4D9A-E492-4D67-A36A-CCE71291F65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2020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DA6790-F4F0-4E55-983A-3355C3F6E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6924" y="3763896"/>
            <a:ext cx="1854045" cy="12360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8A586D-7537-466C-B3DC-88D3B2707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429000"/>
            <a:ext cx="3926642" cy="25472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989062-41B7-4355-9E75-5AD115A046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3318" y="4851170"/>
            <a:ext cx="1835302" cy="1221310"/>
          </a:xfrm>
          <a:prstGeom prst="rect">
            <a:avLst/>
          </a:prstGeom>
        </p:spPr>
      </p:pic>
      <p:pic>
        <p:nvPicPr>
          <p:cNvPr id="12" name="Picture 11" descr="INT_VR_overlay-EJ_16x9.png">
            <a:extLst>
              <a:ext uri="{FF2B5EF4-FFF2-40B4-BE49-F238E27FC236}">
                <a16:creationId xmlns:a16="http://schemas.microsoft.com/office/drawing/2014/main" id="{F6810F65-C69C-47C5-B5B4-1A6B899F0AD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7639" y="2881309"/>
            <a:ext cx="3138087" cy="1765174"/>
          </a:xfrm>
          <a:prstGeom prst="rect">
            <a:avLst/>
          </a:prstGeom>
        </p:spPr>
      </p:pic>
      <p:pic>
        <p:nvPicPr>
          <p:cNvPr id="13" name="Picture 12" descr="5G_Landingpage_Images-HERO-R4_V1-AS_Industrial2_1920x1080.png">
            <a:extLst>
              <a:ext uri="{FF2B5EF4-FFF2-40B4-BE49-F238E27FC236}">
                <a16:creationId xmlns:a16="http://schemas.microsoft.com/office/drawing/2014/main" id="{B9E88555-0F9C-4389-A562-E0FF271A086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7639" y="4664105"/>
            <a:ext cx="3169525" cy="178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876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330F1904-5F11-49E3-977E-08086CEAE28A}"/>
              </a:ext>
            </a:extLst>
          </p:cNvPr>
          <p:cNvSpPr/>
          <p:nvPr/>
        </p:nvSpPr>
        <p:spPr>
          <a:xfrm>
            <a:off x="6736702" y="1383192"/>
            <a:ext cx="5333051" cy="302641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3DB30E-A39E-4765-9C45-7ECA7C25D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Tiered Approach to QoS Management in 11be</a:t>
            </a:r>
          </a:p>
        </p:txBody>
      </p:sp>
      <p:sp>
        <p:nvSpPr>
          <p:cNvPr id="83" name="Content Placeholder 82">
            <a:extLst>
              <a:ext uri="{FF2B5EF4-FFF2-40B4-BE49-F238E27FC236}">
                <a16:creationId xmlns:a16="http://schemas.microsoft.com/office/drawing/2014/main" id="{BA2AC973-72DF-4C9D-B007-CC7190D17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12" y="1828800"/>
            <a:ext cx="6533107" cy="4113213"/>
          </a:xfrm>
        </p:spPr>
        <p:txBody>
          <a:bodyPr/>
          <a:lstStyle/>
          <a:p>
            <a:pPr marL="0" indent="0"/>
            <a:r>
              <a:rPr lang="en-US" sz="1600" dirty="0"/>
              <a:t>We propose to define QoS management in every tier of the device system architecture once it receives packets at its host interface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Tier 1 (Host): Stream / flow classification of MSDUs</a:t>
            </a:r>
          </a:p>
          <a:p>
            <a:pPr marL="643459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New access and QoS policies (low latency, reliability, frame rate)</a:t>
            </a:r>
          </a:p>
          <a:p>
            <a:pPr marL="1104881" lvl="2" indent="-342900">
              <a:buFont typeface="Arial" panose="020B0604020202020204" pitchFamily="34" charset="0"/>
              <a:buChar char="•"/>
            </a:pPr>
            <a:r>
              <a:rPr lang="en-US" sz="1600" dirty="0"/>
              <a:t>Device-centric and network-centric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Tier 2 (MAC SAP): AP MLD or non-AP scheduling/mapping of MSDUs</a:t>
            </a:r>
          </a:p>
          <a:p>
            <a:pPr marL="643459" lvl="1" indent="-34290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TIDs 8-15 to be allowed over EDCA</a:t>
            </a:r>
          </a:p>
          <a:p>
            <a:pPr marL="1104881" lvl="2" indent="-342900">
              <a:buFont typeface="Arial" panose="020B0604020202020204" pitchFamily="34" charset="0"/>
              <a:buChar char="•"/>
            </a:pPr>
            <a:r>
              <a:rPr lang="en-US" sz="1600" dirty="0"/>
              <a:t>Enable mapping of TIDs 8-15 to ACs</a:t>
            </a:r>
          </a:p>
          <a:p>
            <a:pPr marL="704831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TID-link mapping as appropriate QoS (e.g. LLRS) including dynamic link-set per MLD </a:t>
            </a:r>
          </a:p>
          <a:p>
            <a:pPr marL="704831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Stream QoS negotiation for multi-link QoS priorities</a:t>
            </a:r>
          </a:p>
          <a:p>
            <a:pPr marL="1104881" lvl="2" indent="-342900">
              <a:buFont typeface="Arial" panose="020B0604020202020204" pitchFamily="34" charset="0"/>
              <a:buChar char="•"/>
            </a:pPr>
            <a:r>
              <a:rPr lang="en-US" sz="1600" dirty="0"/>
              <a:t>Stream/flow-to-link assignment among Segments / VAPs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Tier 3 (MAC): Prioritized channel access</a:t>
            </a:r>
          </a:p>
          <a:p>
            <a:pPr marL="643459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Protected/priority access periods for queued traffic with </a:t>
            </a:r>
            <a:r>
              <a:rPr lang="en-US" sz="1600" dirty="0">
                <a:solidFill>
                  <a:schemeClr val="tx1"/>
                </a:solidFill>
              </a:rPr>
              <a:t>TIDs</a:t>
            </a:r>
            <a:r>
              <a:rPr lang="en-US" sz="1600" dirty="0"/>
              <a:t> 8-15  </a:t>
            </a:r>
          </a:p>
          <a:p>
            <a:endParaRPr lang="en-US" sz="16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B90195-CCDF-4180-A35A-ABFAC55881A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0AA344-FE6D-4C8E-9F5C-50775F2A881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Dave Cavalcanti, Intel Corporation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9C0BAE-52E5-4396-9CD1-5D5EEBD4177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2020</a:t>
            </a:r>
            <a:endParaRPr lang="en-GB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556E8E1-48D4-447A-BA46-C87C792A7F7F}"/>
              </a:ext>
            </a:extLst>
          </p:cNvPr>
          <p:cNvSpPr txBox="1"/>
          <p:nvPr/>
        </p:nvSpPr>
        <p:spPr>
          <a:xfrm>
            <a:off x="9314343" y="5930661"/>
            <a:ext cx="1704496" cy="33855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>
                <a:solidFill>
                  <a:srgbClr val="003C71"/>
                </a:solidFill>
              </a:rPr>
              <a:t>Prioritized channel access</a:t>
            </a:r>
          </a:p>
          <a:p>
            <a:r>
              <a:rPr lang="en-US" sz="1100" dirty="0">
                <a:solidFill>
                  <a:srgbClr val="003C71"/>
                </a:solidFill>
              </a:rPr>
              <a:t>    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B8AA5F3B-E6A0-4F89-BF50-697D38E427C6}"/>
              </a:ext>
            </a:extLst>
          </p:cNvPr>
          <p:cNvSpPr/>
          <p:nvPr/>
        </p:nvSpPr>
        <p:spPr>
          <a:xfrm>
            <a:off x="8990166" y="2288476"/>
            <a:ext cx="1185056" cy="25745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MAC SAPs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2A9483B6-8E5A-44F7-8976-1FB82422C3E8}"/>
              </a:ext>
            </a:extLst>
          </p:cNvPr>
          <p:cNvSpPr/>
          <p:nvPr/>
        </p:nvSpPr>
        <p:spPr>
          <a:xfrm>
            <a:off x="8179004" y="3903896"/>
            <a:ext cx="961797" cy="35505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AP 1 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</a:rPr>
              <a:t>(BE/VO/VI)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D35E43A0-FD79-4A79-8BCA-E6BEABA37A9C}"/>
              </a:ext>
            </a:extLst>
          </p:cNvPr>
          <p:cNvSpPr/>
          <p:nvPr/>
        </p:nvSpPr>
        <p:spPr>
          <a:xfrm>
            <a:off x="10175222" y="3915347"/>
            <a:ext cx="954840" cy="3301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AP 2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</a:rPr>
              <a:t>(BE/VO/VI)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B76950B0-FF55-42FC-87F8-8D643A5D8CAC}"/>
              </a:ext>
            </a:extLst>
          </p:cNvPr>
          <p:cNvSpPr/>
          <p:nvPr/>
        </p:nvSpPr>
        <p:spPr>
          <a:xfrm>
            <a:off x="9068822" y="2979740"/>
            <a:ext cx="150635" cy="6458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EF927A28-F132-4FC5-AC22-241F071480E2}"/>
              </a:ext>
            </a:extLst>
          </p:cNvPr>
          <p:cNvSpPr/>
          <p:nvPr/>
        </p:nvSpPr>
        <p:spPr>
          <a:xfrm>
            <a:off x="10019066" y="3232588"/>
            <a:ext cx="150635" cy="6458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Arrow: Right 91">
            <a:extLst>
              <a:ext uri="{FF2B5EF4-FFF2-40B4-BE49-F238E27FC236}">
                <a16:creationId xmlns:a16="http://schemas.microsoft.com/office/drawing/2014/main" id="{82E3B926-2537-4890-8B11-BD092581D1F1}"/>
              </a:ext>
            </a:extLst>
          </p:cNvPr>
          <p:cNvSpPr/>
          <p:nvPr/>
        </p:nvSpPr>
        <p:spPr>
          <a:xfrm rot="8097542">
            <a:off x="8990161" y="2594573"/>
            <a:ext cx="510250" cy="293432"/>
          </a:xfrm>
          <a:prstGeom prst="right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Arrow: Right 92">
            <a:extLst>
              <a:ext uri="{FF2B5EF4-FFF2-40B4-BE49-F238E27FC236}">
                <a16:creationId xmlns:a16="http://schemas.microsoft.com/office/drawing/2014/main" id="{6BB55BC1-3998-4AF8-92C1-EBDB96DF2404}"/>
              </a:ext>
            </a:extLst>
          </p:cNvPr>
          <p:cNvSpPr/>
          <p:nvPr/>
        </p:nvSpPr>
        <p:spPr>
          <a:xfrm rot="2236571">
            <a:off x="9607320" y="2611643"/>
            <a:ext cx="510250" cy="293432"/>
          </a:xfrm>
          <a:prstGeom prst="right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0046E7A5-EEB6-4CF3-8E42-37E48FEF7B99}"/>
              </a:ext>
            </a:extLst>
          </p:cNvPr>
          <p:cNvSpPr txBox="1"/>
          <p:nvPr/>
        </p:nvSpPr>
        <p:spPr>
          <a:xfrm>
            <a:off x="8084551" y="3652459"/>
            <a:ext cx="490175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>
                <a:solidFill>
                  <a:srgbClr val="003C71"/>
                </a:solidFill>
              </a:rPr>
              <a:t>AC 1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7A503E9D-1963-4E38-BE61-4BFD2903AFC3}"/>
              </a:ext>
            </a:extLst>
          </p:cNvPr>
          <p:cNvSpPr txBox="1"/>
          <p:nvPr/>
        </p:nvSpPr>
        <p:spPr>
          <a:xfrm>
            <a:off x="8413930" y="3657376"/>
            <a:ext cx="490175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>
                <a:solidFill>
                  <a:srgbClr val="003C71"/>
                </a:solidFill>
              </a:rPr>
              <a:t>AC 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EF4E048B-0A3D-4310-853A-B866BECA738E}"/>
              </a:ext>
            </a:extLst>
          </p:cNvPr>
          <p:cNvSpPr txBox="1"/>
          <p:nvPr/>
        </p:nvSpPr>
        <p:spPr>
          <a:xfrm>
            <a:off x="8748230" y="3657376"/>
            <a:ext cx="490175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>
                <a:solidFill>
                  <a:srgbClr val="003C71"/>
                </a:solidFill>
              </a:rPr>
              <a:t>AC 3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74C3F3BE-F620-415A-8A47-440FC70733B6}"/>
              </a:ext>
            </a:extLst>
          </p:cNvPr>
          <p:cNvSpPr txBox="1"/>
          <p:nvPr/>
        </p:nvSpPr>
        <p:spPr>
          <a:xfrm>
            <a:off x="9082528" y="3657374"/>
            <a:ext cx="490175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>
                <a:solidFill>
                  <a:srgbClr val="003C71"/>
                </a:solidFill>
              </a:rPr>
              <a:t>AC 4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54243D5C-1CCE-4E93-85FA-3F87C941B3A2}"/>
              </a:ext>
            </a:extLst>
          </p:cNvPr>
          <p:cNvSpPr/>
          <p:nvPr/>
        </p:nvSpPr>
        <p:spPr>
          <a:xfrm>
            <a:off x="8004291" y="2836385"/>
            <a:ext cx="150635" cy="6458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EEF81BCC-08A7-4495-8C72-2BC149AA61FF}"/>
              </a:ext>
            </a:extLst>
          </p:cNvPr>
          <p:cNvSpPr/>
          <p:nvPr/>
        </p:nvSpPr>
        <p:spPr>
          <a:xfrm>
            <a:off x="8304176" y="2841299"/>
            <a:ext cx="150635" cy="6458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6E4A3E57-8273-4021-A769-D404ECFFA517}"/>
              </a:ext>
            </a:extLst>
          </p:cNvPr>
          <p:cNvSpPr/>
          <p:nvPr/>
        </p:nvSpPr>
        <p:spPr>
          <a:xfrm>
            <a:off x="8584392" y="2831471"/>
            <a:ext cx="150635" cy="6458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92CD8EEF-03B2-4E4D-8D6F-7FEE2FDCAFD3}"/>
              </a:ext>
            </a:extLst>
          </p:cNvPr>
          <p:cNvSpPr/>
          <p:nvPr/>
        </p:nvSpPr>
        <p:spPr>
          <a:xfrm>
            <a:off x="8894109" y="2836385"/>
            <a:ext cx="150635" cy="6458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5DDF771F-4391-4A8B-84E8-C50A3DF43CD9}"/>
              </a:ext>
            </a:extLst>
          </p:cNvPr>
          <p:cNvSpPr/>
          <p:nvPr/>
        </p:nvSpPr>
        <p:spPr>
          <a:xfrm>
            <a:off x="7868595" y="2739078"/>
            <a:ext cx="150635" cy="6458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2A3AD7DB-1F32-4E6E-B330-F2D37089BADE}"/>
              </a:ext>
            </a:extLst>
          </p:cNvPr>
          <p:cNvSpPr/>
          <p:nvPr/>
        </p:nvSpPr>
        <p:spPr>
          <a:xfrm>
            <a:off x="8168480" y="2743992"/>
            <a:ext cx="150635" cy="6458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90AA1053-D83A-4467-96D4-245AF3563CDC}"/>
              </a:ext>
            </a:extLst>
          </p:cNvPr>
          <p:cNvSpPr/>
          <p:nvPr/>
        </p:nvSpPr>
        <p:spPr>
          <a:xfrm>
            <a:off x="8448696" y="2734164"/>
            <a:ext cx="150635" cy="6458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301327B8-B2AF-4DED-B781-D6260016CB09}"/>
              </a:ext>
            </a:extLst>
          </p:cNvPr>
          <p:cNvSpPr/>
          <p:nvPr/>
        </p:nvSpPr>
        <p:spPr>
          <a:xfrm>
            <a:off x="8758413" y="2739078"/>
            <a:ext cx="150635" cy="6458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22AC0A85-536E-4E7E-B979-F788039F5B85}"/>
              </a:ext>
            </a:extLst>
          </p:cNvPr>
          <p:cNvSpPr/>
          <p:nvPr/>
        </p:nvSpPr>
        <p:spPr>
          <a:xfrm>
            <a:off x="8179004" y="2979740"/>
            <a:ext cx="150635" cy="6458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B9D44E9E-B640-4387-81F3-D27A173A6A4F}"/>
              </a:ext>
            </a:extLst>
          </p:cNvPr>
          <p:cNvSpPr/>
          <p:nvPr/>
        </p:nvSpPr>
        <p:spPr>
          <a:xfrm>
            <a:off x="8478889" y="2984654"/>
            <a:ext cx="150635" cy="6458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7F86C9C8-B910-4ECB-A942-5D96EC601775}"/>
              </a:ext>
            </a:extLst>
          </p:cNvPr>
          <p:cNvSpPr/>
          <p:nvPr/>
        </p:nvSpPr>
        <p:spPr>
          <a:xfrm>
            <a:off x="8759105" y="2974826"/>
            <a:ext cx="150635" cy="6458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F53C61A1-6860-4891-BF53-7FF290F14F8E}"/>
              </a:ext>
            </a:extLst>
          </p:cNvPr>
          <p:cNvSpPr/>
          <p:nvPr/>
        </p:nvSpPr>
        <p:spPr>
          <a:xfrm>
            <a:off x="7094415" y="3550782"/>
            <a:ext cx="961797" cy="35505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VAP 1 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(TSN)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EF279FDF-E8E8-46D0-8658-C72655E0B8C8}"/>
              </a:ext>
            </a:extLst>
          </p:cNvPr>
          <p:cNvSpPr/>
          <p:nvPr/>
        </p:nvSpPr>
        <p:spPr>
          <a:xfrm>
            <a:off x="11352949" y="3026136"/>
            <a:ext cx="792888" cy="355053"/>
          </a:xfrm>
          <a:prstGeom prst="rect">
            <a:avLst/>
          </a:prstGeom>
          <a:solidFill>
            <a:srgbClr val="FFC000"/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VAP 2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</a:rPr>
              <a:t>(AR/VR)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CE90D9B1-E66A-450F-B145-B2BA0A8ABB8F}"/>
              </a:ext>
            </a:extLst>
          </p:cNvPr>
          <p:cNvSpPr/>
          <p:nvPr/>
        </p:nvSpPr>
        <p:spPr>
          <a:xfrm>
            <a:off x="10280729" y="3037353"/>
            <a:ext cx="150635" cy="6458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A1032AEC-19C6-4CB4-AE1B-287555CA9ED8}"/>
              </a:ext>
            </a:extLst>
          </p:cNvPr>
          <p:cNvSpPr/>
          <p:nvPr/>
        </p:nvSpPr>
        <p:spPr>
          <a:xfrm>
            <a:off x="10580614" y="3042267"/>
            <a:ext cx="150635" cy="6458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07D68B35-DF8B-4D28-803C-5352F11A23BC}"/>
              </a:ext>
            </a:extLst>
          </p:cNvPr>
          <p:cNvSpPr/>
          <p:nvPr/>
        </p:nvSpPr>
        <p:spPr>
          <a:xfrm>
            <a:off x="10860830" y="3032439"/>
            <a:ext cx="150635" cy="6458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1C32FCE1-37AE-4F7A-802E-AA9BAC9947A9}"/>
              </a:ext>
            </a:extLst>
          </p:cNvPr>
          <p:cNvSpPr/>
          <p:nvPr/>
        </p:nvSpPr>
        <p:spPr>
          <a:xfrm>
            <a:off x="11170547" y="3037353"/>
            <a:ext cx="150635" cy="6458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6A66ACBF-B3E3-4035-949C-48E9ED0C0398}"/>
              </a:ext>
            </a:extLst>
          </p:cNvPr>
          <p:cNvSpPr/>
          <p:nvPr/>
        </p:nvSpPr>
        <p:spPr>
          <a:xfrm>
            <a:off x="10145033" y="2753436"/>
            <a:ext cx="150635" cy="6458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ADD6680A-D6F7-4977-BAFF-FE59516A4036}"/>
              </a:ext>
            </a:extLst>
          </p:cNvPr>
          <p:cNvSpPr/>
          <p:nvPr/>
        </p:nvSpPr>
        <p:spPr>
          <a:xfrm>
            <a:off x="10444918" y="2758350"/>
            <a:ext cx="150635" cy="6458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A4A152B3-42A1-45EB-A877-94F96EB40D74}"/>
              </a:ext>
            </a:extLst>
          </p:cNvPr>
          <p:cNvSpPr/>
          <p:nvPr/>
        </p:nvSpPr>
        <p:spPr>
          <a:xfrm>
            <a:off x="10725134" y="2748522"/>
            <a:ext cx="150635" cy="6458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8CB27740-9A44-4D70-A11C-D817C97DFE99}"/>
              </a:ext>
            </a:extLst>
          </p:cNvPr>
          <p:cNvSpPr/>
          <p:nvPr/>
        </p:nvSpPr>
        <p:spPr>
          <a:xfrm>
            <a:off x="11034851" y="2753436"/>
            <a:ext cx="150635" cy="6458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1FF36D9D-D2B5-4188-AB43-A3956E77B9E4}"/>
              </a:ext>
            </a:extLst>
          </p:cNvPr>
          <p:cNvSpPr/>
          <p:nvPr/>
        </p:nvSpPr>
        <p:spPr>
          <a:xfrm>
            <a:off x="11203204" y="2321167"/>
            <a:ext cx="773478" cy="35505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VAP 3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(Gaming)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8EB8DEFF-CAE5-423B-9799-D402FACD5D2E}"/>
              </a:ext>
            </a:extLst>
          </p:cNvPr>
          <p:cNvSpPr/>
          <p:nvPr/>
        </p:nvSpPr>
        <p:spPr>
          <a:xfrm>
            <a:off x="6959886" y="3040234"/>
            <a:ext cx="709303" cy="35505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VAP3 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(Data)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6D8DE1CF-11B3-443F-B66F-5B4E83098DCE}"/>
              </a:ext>
            </a:extLst>
          </p:cNvPr>
          <p:cNvSpPr/>
          <p:nvPr/>
        </p:nvSpPr>
        <p:spPr>
          <a:xfrm>
            <a:off x="9125197" y="1549531"/>
            <a:ext cx="150635" cy="10559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CC4AE435-5CE2-4D94-98E0-4800E45712DB}"/>
              </a:ext>
            </a:extLst>
          </p:cNvPr>
          <p:cNvSpPr/>
          <p:nvPr/>
        </p:nvSpPr>
        <p:spPr>
          <a:xfrm>
            <a:off x="9336589" y="1554450"/>
            <a:ext cx="150635" cy="105596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22DBB535-B2D3-4BC5-8489-2FBD32328906}"/>
              </a:ext>
            </a:extLst>
          </p:cNvPr>
          <p:cNvSpPr/>
          <p:nvPr/>
        </p:nvSpPr>
        <p:spPr>
          <a:xfrm>
            <a:off x="9555959" y="1555069"/>
            <a:ext cx="150635" cy="105596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E02A1A92-08BE-4AF2-A433-98CBFA12E243}"/>
              </a:ext>
            </a:extLst>
          </p:cNvPr>
          <p:cNvSpPr/>
          <p:nvPr/>
        </p:nvSpPr>
        <p:spPr>
          <a:xfrm>
            <a:off x="9778291" y="1554000"/>
            <a:ext cx="150635" cy="105596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12317CE8-193A-4B0F-B318-E67E5B23C604}"/>
              </a:ext>
            </a:extLst>
          </p:cNvPr>
          <p:cNvSpPr/>
          <p:nvPr/>
        </p:nvSpPr>
        <p:spPr>
          <a:xfrm>
            <a:off x="9053757" y="3471041"/>
            <a:ext cx="165699" cy="10559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8D235EC4-5BE9-4360-8EEC-BD177AD28777}"/>
              </a:ext>
            </a:extLst>
          </p:cNvPr>
          <p:cNvSpPr/>
          <p:nvPr/>
        </p:nvSpPr>
        <p:spPr>
          <a:xfrm>
            <a:off x="11022772" y="2934562"/>
            <a:ext cx="150635" cy="105596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69F0B0B5-D219-44A5-B2A6-11BABC31002C}"/>
              </a:ext>
            </a:extLst>
          </p:cNvPr>
          <p:cNvSpPr/>
          <p:nvPr/>
        </p:nvSpPr>
        <p:spPr>
          <a:xfrm>
            <a:off x="10022993" y="3771349"/>
            <a:ext cx="150635" cy="105596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A80F1BB4-E28D-44A7-ABFC-ADB7BBF06F88}"/>
              </a:ext>
            </a:extLst>
          </p:cNvPr>
          <p:cNvSpPr/>
          <p:nvPr/>
        </p:nvSpPr>
        <p:spPr>
          <a:xfrm>
            <a:off x="10146999" y="3281679"/>
            <a:ext cx="150635" cy="105596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F9DFB95E-1778-4DBE-BAD8-B1D00E61D9F9}"/>
              </a:ext>
            </a:extLst>
          </p:cNvPr>
          <p:cNvSpPr/>
          <p:nvPr/>
        </p:nvSpPr>
        <p:spPr>
          <a:xfrm>
            <a:off x="7851918" y="3254733"/>
            <a:ext cx="150635" cy="10559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C07A8D8A-FA45-4548-A25E-6D5C0AD7C283}"/>
              </a:ext>
            </a:extLst>
          </p:cNvPr>
          <p:cNvSpPr/>
          <p:nvPr/>
        </p:nvSpPr>
        <p:spPr>
          <a:xfrm>
            <a:off x="7856836" y="3112165"/>
            <a:ext cx="150635" cy="10559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A8209327-9568-45B6-95C7-BC7883609EB6}"/>
              </a:ext>
            </a:extLst>
          </p:cNvPr>
          <p:cNvCxnSpPr/>
          <p:nvPr/>
        </p:nvCxnSpPr>
        <p:spPr>
          <a:xfrm>
            <a:off x="9211924" y="1688555"/>
            <a:ext cx="0" cy="602033"/>
          </a:xfrm>
          <a:prstGeom prst="straightConnector1">
            <a:avLst/>
          </a:prstGeom>
          <a:ln>
            <a:solidFill>
              <a:schemeClr val="tx2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9ADDB9C2-5E52-4D25-9A6A-71DA6EE92189}"/>
              </a:ext>
            </a:extLst>
          </p:cNvPr>
          <p:cNvCxnSpPr/>
          <p:nvPr/>
        </p:nvCxnSpPr>
        <p:spPr>
          <a:xfrm>
            <a:off x="9433150" y="1693473"/>
            <a:ext cx="0" cy="602033"/>
          </a:xfrm>
          <a:prstGeom prst="straightConnector1">
            <a:avLst/>
          </a:prstGeom>
          <a:ln>
            <a:solidFill>
              <a:schemeClr val="tx2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440E3C00-12DE-4D5C-BB0D-FE575DB78173}"/>
              </a:ext>
            </a:extLst>
          </p:cNvPr>
          <p:cNvCxnSpPr/>
          <p:nvPr/>
        </p:nvCxnSpPr>
        <p:spPr>
          <a:xfrm>
            <a:off x="9639626" y="1703305"/>
            <a:ext cx="0" cy="602033"/>
          </a:xfrm>
          <a:prstGeom prst="straightConnector1">
            <a:avLst/>
          </a:prstGeom>
          <a:ln>
            <a:solidFill>
              <a:schemeClr val="tx2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358008B8-4D87-495A-B417-4685864DB731}"/>
              </a:ext>
            </a:extLst>
          </p:cNvPr>
          <p:cNvCxnSpPr/>
          <p:nvPr/>
        </p:nvCxnSpPr>
        <p:spPr>
          <a:xfrm>
            <a:off x="9836274" y="1683638"/>
            <a:ext cx="0" cy="602033"/>
          </a:xfrm>
          <a:prstGeom prst="straightConnector1">
            <a:avLst/>
          </a:prstGeom>
          <a:ln>
            <a:solidFill>
              <a:schemeClr val="tx2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5" name="Oval 134">
            <a:extLst>
              <a:ext uri="{FF2B5EF4-FFF2-40B4-BE49-F238E27FC236}">
                <a16:creationId xmlns:a16="http://schemas.microsoft.com/office/drawing/2014/main" id="{A490F318-DEBC-4CFA-9597-C87E9D4E16F6}"/>
              </a:ext>
            </a:extLst>
          </p:cNvPr>
          <p:cNvSpPr/>
          <p:nvPr/>
        </p:nvSpPr>
        <p:spPr>
          <a:xfrm>
            <a:off x="9072637" y="1483922"/>
            <a:ext cx="1154857" cy="270147"/>
          </a:xfrm>
          <a:prstGeom prst="ellipse">
            <a:avLst/>
          </a:prstGeom>
          <a:noFill/>
          <a:ln w="19050">
            <a:solidFill>
              <a:srgbClr val="C0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3F980058-3F1A-42FC-A517-AD3D8BD4649D}"/>
              </a:ext>
            </a:extLst>
          </p:cNvPr>
          <p:cNvSpPr txBox="1"/>
          <p:nvPr/>
        </p:nvSpPr>
        <p:spPr>
          <a:xfrm>
            <a:off x="7476223" y="1943239"/>
            <a:ext cx="1824456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>
                <a:solidFill>
                  <a:srgbClr val="003C71"/>
                </a:solidFill>
              </a:rPr>
              <a:t>Stream /flow classification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6CA4B6B-C678-45F8-8BDB-501C20A52A4E}"/>
              </a:ext>
            </a:extLst>
          </p:cNvPr>
          <p:cNvSpPr txBox="1"/>
          <p:nvPr/>
        </p:nvSpPr>
        <p:spPr>
          <a:xfrm>
            <a:off x="7508272" y="2517067"/>
            <a:ext cx="1704496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>
                <a:solidFill>
                  <a:srgbClr val="003C71"/>
                </a:solidFill>
              </a:rPr>
              <a:t>MLD scheduling/mapping</a:t>
            </a:r>
          </a:p>
        </p:txBody>
      </p: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E0B086FC-5CB5-427D-91DB-9CF893E40A3A}"/>
              </a:ext>
            </a:extLst>
          </p:cNvPr>
          <p:cNvCxnSpPr/>
          <p:nvPr/>
        </p:nvCxnSpPr>
        <p:spPr>
          <a:xfrm>
            <a:off x="10686764" y="4321632"/>
            <a:ext cx="0" cy="969582"/>
          </a:xfrm>
          <a:prstGeom prst="straightConnector1">
            <a:avLst/>
          </a:prstGeom>
          <a:ln>
            <a:solidFill>
              <a:schemeClr val="tx2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3FC56D34-95E7-4A43-95C6-2777ABFFC885}"/>
              </a:ext>
            </a:extLst>
          </p:cNvPr>
          <p:cNvCxnSpPr/>
          <p:nvPr/>
        </p:nvCxnSpPr>
        <p:spPr>
          <a:xfrm>
            <a:off x="8833730" y="4321632"/>
            <a:ext cx="0" cy="969582"/>
          </a:xfrm>
          <a:prstGeom prst="straightConnector1">
            <a:avLst/>
          </a:prstGeom>
          <a:ln>
            <a:solidFill>
              <a:schemeClr val="tx2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0" name="Rectangle 139">
            <a:extLst>
              <a:ext uri="{FF2B5EF4-FFF2-40B4-BE49-F238E27FC236}">
                <a16:creationId xmlns:a16="http://schemas.microsoft.com/office/drawing/2014/main" id="{066CA70E-FD9F-4A1F-96B7-A0ABE5087EFD}"/>
              </a:ext>
            </a:extLst>
          </p:cNvPr>
          <p:cNvSpPr/>
          <p:nvPr/>
        </p:nvSpPr>
        <p:spPr>
          <a:xfrm>
            <a:off x="10559839" y="3181019"/>
            <a:ext cx="150635" cy="6458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6D84D0C9-5F93-40E2-B91B-DF60A775DCAF}"/>
              </a:ext>
            </a:extLst>
          </p:cNvPr>
          <p:cNvSpPr/>
          <p:nvPr/>
        </p:nvSpPr>
        <p:spPr>
          <a:xfrm>
            <a:off x="10830228" y="3185936"/>
            <a:ext cx="150635" cy="6458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6B0C477A-1273-461A-9166-617A6B64BFAD}"/>
              </a:ext>
            </a:extLst>
          </p:cNvPr>
          <p:cNvSpPr/>
          <p:nvPr/>
        </p:nvSpPr>
        <p:spPr>
          <a:xfrm>
            <a:off x="10289455" y="3200176"/>
            <a:ext cx="150635" cy="6458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72779D3C-5865-48C7-81D7-7C6A6376B68D}"/>
              </a:ext>
            </a:extLst>
          </p:cNvPr>
          <p:cNvCxnSpPr/>
          <p:nvPr/>
        </p:nvCxnSpPr>
        <p:spPr>
          <a:xfrm>
            <a:off x="8524013" y="5700253"/>
            <a:ext cx="1338432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4" name="Rectangle 143">
            <a:extLst>
              <a:ext uri="{FF2B5EF4-FFF2-40B4-BE49-F238E27FC236}">
                <a16:creationId xmlns:a16="http://schemas.microsoft.com/office/drawing/2014/main" id="{C4FA05B4-0968-45D8-BFF8-EFECAE2BFF9D}"/>
              </a:ext>
            </a:extLst>
          </p:cNvPr>
          <p:cNvSpPr/>
          <p:nvPr/>
        </p:nvSpPr>
        <p:spPr>
          <a:xfrm>
            <a:off x="8594253" y="5103334"/>
            <a:ext cx="150635" cy="587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E6341EF5-7DBE-4B02-87F7-0D51B1FE250A}"/>
              </a:ext>
            </a:extLst>
          </p:cNvPr>
          <p:cNvSpPr/>
          <p:nvPr/>
        </p:nvSpPr>
        <p:spPr>
          <a:xfrm>
            <a:off x="9006569" y="5599729"/>
            <a:ext cx="150635" cy="10559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24EAA0A7-40CC-4C0B-886F-27D650330C40}"/>
              </a:ext>
            </a:extLst>
          </p:cNvPr>
          <p:cNvSpPr/>
          <p:nvPr/>
        </p:nvSpPr>
        <p:spPr>
          <a:xfrm>
            <a:off x="7999507" y="3426603"/>
            <a:ext cx="155243" cy="9835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36CE7C32-53FC-4B32-99E7-DE0018D206FC}"/>
              </a:ext>
            </a:extLst>
          </p:cNvPr>
          <p:cNvSpPr/>
          <p:nvPr/>
        </p:nvSpPr>
        <p:spPr>
          <a:xfrm>
            <a:off x="8790897" y="5589899"/>
            <a:ext cx="150635" cy="105596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C1D53D2F-ACF7-485E-902C-9B67FB092937}"/>
              </a:ext>
            </a:extLst>
          </p:cNvPr>
          <p:cNvCxnSpPr/>
          <p:nvPr/>
        </p:nvCxnSpPr>
        <p:spPr>
          <a:xfrm>
            <a:off x="10731358" y="5715000"/>
            <a:ext cx="1338432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9" name="Rectangle 148">
            <a:extLst>
              <a:ext uri="{FF2B5EF4-FFF2-40B4-BE49-F238E27FC236}">
                <a16:creationId xmlns:a16="http://schemas.microsoft.com/office/drawing/2014/main" id="{20E02B6D-0C8D-48E2-ACB7-329DC061A4ED}"/>
              </a:ext>
            </a:extLst>
          </p:cNvPr>
          <p:cNvSpPr/>
          <p:nvPr/>
        </p:nvSpPr>
        <p:spPr>
          <a:xfrm>
            <a:off x="11209635" y="5599729"/>
            <a:ext cx="150635" cy="105596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0C5E7950-9909-4E10-A6EF-3EF9B44C896B}"/>
              </a:ext>
            </a:extLst>
          </p:cNvPr>
          <p:cNvSpPr/>
          <p:nvPr/>
        </p:nvSpPr>
        <p:spPr>
          <a:xfrm>
            <a:off x="10801598" y="5118081"/>
            <a:ext cx="150635" cy="587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8F52FF70-7962-4E69-BD4A-10BA17DFCD0A}"/>
              </a:ext>
            </a:extLst>
          </p:cNvPr>
          <p:cNvSpPr/>
          <p:nvPr/>
        </p:nvSpPr>
        <p:spPr>
          <a:xfrm>
            <a:off x="11421034" y="5594808"/>
            <a:ext cx="150635" cy="105596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CED273EC-3129-4AF2-B3A2-718694BFA480}"/>
              </a:ext>
            </a:extLst>
          </p:cNvPr>
          <p:cNvSpPr/>
          <p:nvPr/>
        </p:nvSpPr>
        <p:spPr>
          <a:xfrm>
            <a:off x="10998242" y="5604646"/>
            <a:ext cx="150635" cy="105596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5D79C3A7-C3A6-435A-82AF-2A3F03B2FDF1}"/>
              </a:ext>
            </a:extLst>
          </p:cNvPr>
          <p:cNvSpPr/>
          <p:nvPr/>
        </p:nvSpPr>
        <p:spPr>
          <a:xfrm>
            <a:off x="10005382" y="1571300"/>
            <a:ext cx="150635" cy="10559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A4C1A393-E3E4-4599-9A21-1408A975ACBA}"/>
              </a:ext>
            </a:extLst>
          </p:cNvPr>
          <p:cNvCxnSpPr/>
          <p:nvPr/>
        </p:nvCxnSpPr>
        <p:spPr>
          <a:xfrm>
            <a:off x="10063322" y="1705404"/>
            <a:ext cx="0" cy="602033"/>
          </a:xfrm>
          <a:prstGeom prst="straightConnector1">
            <a:avLst/>
          </a:prstGeom>
          <a:ln>
            <a:solidFill>
              <a:schemeClr val="tx2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5" name="TextBox 154">
            <a:extLst>
              <a:ext uri="{FF2B5EF4-FFF2-40B4-BE49-F238E27FC236}">
                <a16:creationId xmlns:a16="http://schemas.microsoft.com/office/drawing/2014/main" id="{B6C798FF-C2AD-4E6E-84DB-2A3491EE1057}"/>
              </a:ext>
            </a:extLst>
          </p:cNvPr>
          <p:cNvSpPr txBox="1"/>
          <p:nvPr/>
        </p:nvSpPr>
        <p:spPr>
          <a:xfrm rot="5400000">
            <a:off x="9961448" y="1916439"/>
            <a:ext cx="490175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>
                <a:solidFill>
                  <a:srgbClr val="003C71"/>
                </a:solidFill>
              </a:rPr>
              <a:t>Gaming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809A8D6E-3956-443D-BC0F-14AF3B99D807}"/>
              </a:ext>
            </a:extLst>
          </p:cNvPr>
          <p:cNvSpPr txBox="1"/>
          <p:nvPr/>
        </p:nvSpPr>
        <p:spPr>
          <a:xfrm rot="5400000">
            <a:off x="9735030" y="2005886"/>
            <a:ext cx="390292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>
                <a:solidFill>
                  <a:srgbClr val="003C71"/>
                </a:solidFill>
              </a:rPr>
              <a:t>TSN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B19E30B6-14E1-4A80-ACEC-3B5B07BDC70B}"/>
              </a:ext>
            </a:extLst>
          </p:cNvPr>
          <p:cNvSpPr txBox="1"/>
          <p:nvPr/>
        </p:nvSpPr>
        <p:spPr>
          <a:xfrm rot="5400000">
            <a:off x="9318061" y="1908786"/>
            <a:ext cx="429604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>
                <a:solidFill>
                  <a:srgbClr val="003C71"/>
                </a:solidFill>
              </a:rPr>
              <a:t>AR/VR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0D7EA6DE-A5E9-4748-BA34-3FFF21ECA13B}"/>
              </a:ext>
            </a:extLst>
          </p:cNvPr>
          <p:cNvSpPr txBox="1"/>
          <p:nvPr/>
        </p:nvSpPr>
        <p:spPr>
          <a:xfrm>
            <a:off x="8105904" y="4393515"/>
            <a:ext cx="8898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5 GHz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B4356F89-C605-4416-BA8A-2E7DA38E5645}"/>
              </a:ext>
            </a:extLst>
          </p:cNvPr>
          <p:cNvSpPr txBox="1"/>
          <p:nvPr/>
        </p:nvSpPr>
        <p:spPr>
          <a:xfrm>
            <a:off x="10018160" y="4356006"/>
            <a:ext cx="8898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6 GHz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EEFCEA3A-49E0-4392-8810-BB8A3F00359E}"/>
              </a:ext>
            </a:extLst>
          </p:cNvPr>
          <p:cNvSpPr/>
          <p:nvPr/>
        </p:nvSpPr>
        <p:spPr>
          <a:xfrm>
            <a:off x="11148877" y="3745651"/>
            <a:ext cx="961797" cy="35505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VAP 1 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(TSN)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C766529D-AEAB-4D99-ACDD-6BD7DEBEF528}"/>
              </a:ext>
            </a:extLst>
          </p:cNvPr>
          <p:cNvSpPr txBox="1"/>
          <p:nvPr/>
        </p:nvSpPr>
        <p:spPr>
          <a:xfrm rot="5400000">
            <a:off x="9089292" y="1908787"/>
            <a:ext cx="429604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>
                <a:solidFill>
                  <a:srgbClr val="003C71"/>
                </a:solidFill>
              </a:rPr>
              <a:t>Data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BB03848C-B0DD-4E94-AAB9-CD77DDDB7C08}"/>
              </a:ext>
            </a:extLst>
          </p:cNvPr>
          <p:cNvSpPr txBox="1"/>
          <p:nvPr/>
        </p:nvSpPr>
        <p:spPr>
          <a:xfrm rot="5400000">
            <a:off x="9551243" y="1929826"/>
            <a:ext cx="390292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>
                <a:solidFill>
                  <a:srgbClr val="003C71"/>
                </a:solidFill>
              </a:rPr>
              <a:t>Video</a:t>
            </a: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92DACB31-C49D-4743-8110-567CB266E135}"/>
              </a:ext>
            </a:extLst>
          </p:cNvPr>
          <p:cNvSpPr/>
          <p:nvPr/>
        </p:nvSpPr>
        <p:spPr>
          <a:xfrm>
            <a:off x="10403264" y="2233702"/>
            <a:ext cx="773478" cy="355053"/>
          </a:xfrm>
          <a:prstGeom prst="rect">
            <a:avLst/>
          </a:prstGeom>
          <a:solidFill>
            <a:srgbClr val="C00000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VAP 2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(Video)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A4A19575-09D5-401A-B9F9-C41933D4FCEE}"/>
              </a:ext>
            </a:extLst>
          </p:cNvPr>
          <p:cNvSpPr/>
          <p:nvPr/>
        </p:nvSpPr>
        <p:spPr>
          <a:xfrm>
            <a:off x="11649611" y="5604646"/>
            <a:ext cx="150635" cy="10559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856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BCA16-42FC-43F7-918F-BE2D8FEEE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802.11 QoS and traffic classification limitations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AC5679-2A5B-4023-B871-1FC4D2A9843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March 2020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7267E1-7A8E-45E1-869F-96538993E35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Dave Cavalcanti, Intel Corporation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7146A9-6389-440E-BAFB-D793BAC008E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4098" name="Picture 1" descr="image001">
            <a:extLst>
              <a:ext uri="{FF2B5EF4-FFF2-40B4-BE49-F238E27FC236}">
                <a16:creationId xmlns:a16="http://schemas.microsoft.com/office/drawing/2014/main" id="{7EB337ED-53C5-488E-983E-74F8421A0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942" y="4502366"/>
            <a:ext cx="5634500" cy="1737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06161D2-ECDA-4DCC-8D92-14CCF439797C}"/>
              </a:ext>
            </a:extLst>
          </p:cNvPr>
          <p:cNvSpPr/>
          <p:nvPr/>
        </p:nvSpPr>
        <p:spPr>
          <a:xfrm>
            <a:off x="1475669" y="4635208"/>
            <a:ext cx="419157" cy="18466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04A661F-E235-49C4-8E4E-CE7854D41337}"/>
              </a:ext>
            </a:extLst>
          </p:cNvPr>
          <p:cNvSpPr/>
          <p:nvPr/>
        </p:nvSpPr>
        <p:spPr>
          <a:xfrm>
            <a:off x="1238193" y="2573433"/>
            <a:ext cx="2566779" cy="2986671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B5C9E7-6ACA-4347-A7E5-B35970D2974C}"/>
              </a:ext>
            </a:extLst>
          </p:cNvPr>
          <p:cNvSpPr/>
          <p:nvPr/>
        </p:nvSpPr>
        <p:spPr>
          <a:xfrm>
            <a:off x="1487809" y="5176099"/>
            <a:ext cx="2116031" cy="25872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MAC-PHY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98D277-4323-40D4-82B8-837440DB7B36}"/>
              </a:ext>
            </a:extLst>
          </p:cNvPr>
          <p:cNvSpPr/>
          <p:nvPr/>
        </p:nvSpPr>
        <p:spPr>
          <a:xfrm>
            <a:off x="1920771" y="4207519"/>
            <a:ext cx="1185056" cy="1598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MAC SAP</a:t>
            </a:r>
          </a:p>
        </p:txBody>
      </p:sp>
      <p:sp>
        <p:nvSpPr>
          <p:cNvPr id="12" name="Arrow: Up-Down 11">
            <a:extLst>
              <a:ext uri="{FF2B5EF4-FFF2-40B4-BE49-F238E27FC236}">
                <a16:creationId xmlns:a16="http://schemas.microsoft.com/office/drawing/2014/main" id="{C5095032-EB69-4AD0-B3C0-AC97CD0B335A}"/>
              </a:ext>
            </a:extLst>
          </p:cNvPr>
          <p:cNvSpPr/>
          <p:nvPr/>
        </p:nvSpPr>
        <p:spPr>
          <a:xfrm>
            <a:off x="2050504" y="4393204"/>
            <a:ext cx="149290" cy="243331"/>
          </a:xfrm>
          <a:prstGeom prst="upDownArrow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5C1894-CADD-454B-A78D-FA3CAC243B42}"/>
              </a:ext>
            </a:extLst>
          </p:cNvPr>
          <p:cNvSpPr txBox="1"/>
          <p:nvPr/>
        </p:nvSpPr>
        <p:spPr>
          <a:xfrm>
            <a:off x="1344944" y="5865804"/>
            <a:ext cx="2870318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400" dirty="0">
                <a:solidFill>
                  <a:srgbClr val="003C71"/>
                </a:solidFill>
              </a:rPr>
              <a:t>Channel access over wireless medium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EF297FB-1FBF-462D-8181-16B3CE5A034A}"/>
              </a:ext>
            </a:extLst>
          </p:cNvPr>
          <p:cNvCxnSpPr/>
          <p:nvPr/>
        </p:nvCxnSpPr>
        <p:spPr>
          <a:xfrm>
            <a:off x="2258889" y="3932266"/>
            <a:ext cx="0" cy="265922"/>
          </a:xfrm>
          <a:prstGeom prst="straightConnector1">
            <a:avLst/>
          </a:prstGeom>
          <a:ln>
            <a:solidFill>
              <a:schemeClr val="tx2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8F22524-9035-4BF6-9B11-550ED7C2568F}"/>
              </a:ext>
            </a:extLst>
          </p:cNvPr>
          <p:cNvCxnSpPr/>
          <p:nvPr/>
        </p:nvCxnSpPr>
        <p:spPr>
          <a:xfrm>
            <a:off x="2523256" y="3932266"/>
            <a:ext cx="0" cy="265922"/>
          </a:xfrm>
          <a:prstGeom prst="straightConnector1">
            <a:avLst/>
          </a:prstGeom>
          <a:ln>
            <a:solidFill>
              <a:schemeClr val="tx2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FF645E6-F1F4-420A-B139-D0A1E7518F13}"/>
              </a:ext>
            </a:extLst>
          </p:cNvPr>
          <p:cNvCxnSpPr/>
          <p:nvPr/>
        </p:nvCxnSpPr>
        <p:spPr>
          <a:xfrm>
            <a:off x="2773004" y="3941597"/>
            <a:ext cx="0" cy="265922"/>
          </a:xfrm>
          <a:prstGeom prst="straightConnector1">
            <a:avLst/>
          </a:prstGeom>
          <a:ln>
            <a:solidFill>
              <a:schemeClr val="tx2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7DEF093-BB77-4AB2-889A-E8F4F5901F5F}"/>
              </a:ext>
            </a:extLst>
          </p:cNvPr>
          <p:cNvSpPr txBox="1"/>
          <p:nvPr/>
        </p:nvSpPr>
        <p:spPr>
          <a:xfrm>
            <a:off x="1994517" y="3685005"/>
            <a:ext cx="1101041" cy="24622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r>
              <a:rPr lang="en-US" sz="1600" dirty="0">
                <a:solidFill>
                  <a:srgbClr val="003C71"/>
                </a:solidFill>
              </a:rPr>
              <a:t>      Driver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14C835B-83C4-4371-94EA-9DC2D1974799}"/>
              </a:ext>
            </a:extLst>
          </p:cNvPr>
          <p:cNvSpPr/>
          <p:nvPr/>
        </p:nvSpPr>
        <p:spPr>
          <a:xfrm>
            <a:off x="1728299" y="4665049"/>
            <a:ext cx="150635" cy="10559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2D9C90-7056-45AA-B853-5C40B0303F14}"/>
              </a:ext>
            </a:extLst>
          </p:cNvPr>
          <p:cNvSpPr/>
          <p:nvPr/>
        </p:nvSpPr>
        <p:spPr>
          <a:xfrm>
            <a:off x="1507474" y="4658321"/>
            <a:ext cx="150635" cy="10559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F7ECCF5-767C-4A41-9AF5-81524C99E364}"/>
              </a:ext>
            </a:extLst>
          </p:cNvPr>
          <p:cNvSpPr/>
          <p:nvPr/>
        </p:nvSpPr>
        <p:spPr>
          <a:xfrm>
            <a:off x="2188609" y="4667658"/>
            <a:ext cx="150635" cy="10559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29760BC-3062-4BA7-B0D4-86DD958C4144}"/>
              </a:ext>
            </a:extLst>
          </p:cNvPr>
          <p:cNvSpPr/>
          <p:nvPr/>
        </p:nvSpPr>
        <p:spPr>
          <a:xfrm>
            <a:off x="1939791" y="4666231"/>
            <a:ext cx="150635" cy="9599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478CD4E-813C-4606-B877-C61AEE5F08D4}"/>
              </a:ext>
            </a:extLst>
          </p:cNvPr>
          <p:cNvSpPr/>
          <p:nvPr/>
        </p:nvSpPr>
        <p:spPr>
          <a:xfrm>
            <a:off x="2629758" y="4667150"/>
            <a:ext cx="150635" cy="10559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384554D-79C6-4BF2-BA52-B3F53C8BD490}"/>
              </a:ext>
            </a:extLst>
          </p:cNvPr>
          <p:cNvSpPr/>
          <p:nvPr/>
        </p:nvSpPr>
        <p:spPr>
          <a:xfrm>
            <a:off x="2408933" y="4670254"/>
            <a:ext cx="150635" cy="10559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B3E0507-DE1E-4A99-94FE-CDC446A69AC1}"/>
              </a:ext>
            </a:extLst>
          </p:cNvPr>
          <p:cNvSpPr/>
          <p:nvPr/>
        </p:nvSpPr>
        <p:spPr>
          <a:xfrm>
            <a:off x="3090068" y="4679591"/>
            <a:ext cx="150635" cy="10559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B61E50E-4D89-440A-9F58-9AAD6F50ABC1}"/>
              </a:ext>
            </a:extLst>
          </p:cNvPr>
          <p:cNvSpPr/>
          <p:nvPr/>
        </p:nvSpPr>
        <p:spPr>
          <a:xfrm>
            <a:off x="2841250" y="4678164"/>
            <a:ext cx="150635" cy="9599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7CEB040-9517-4420-B602-61932C12E6C2}"/>
              </a:ext>
            </a:extLst>
          </p:cNvPr>
          <p:cNvSpPr txBox="1"/>
          <p:nvPr/>
        </p:nvSpPr>
        <p:spPr>
          <a:xfrm>
            <a:off x="1531769" y="2785285"/>
            <a:ext cx="2026536" cy="246221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  Network Processor 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EF44FEB-171D-4C3C-8090-DA61F40DE099}"/>
              </a:ext>
            </a:extLst>
          </p:cNvPr>
          <p:cNvCxnSpPr/>
          <p:nvPr/>
        </p:nvCxnSpPr>
        <p:spPr>
          <a:xfrm>
            <a:off x="2434762" y="2216512"/>
            <a:ext cx="0" cy="568773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EB80F5ED-BCAC-419B-9102-47EFCDA3A41E}"/>
              </a:ext>
            </a:extLst>
          </p:cNvPr>
          <p:cNvSpPr txBox="1"/>
          <p:nvPr/>
        </p:nvSpPr>
        <p:spPr>
          <a:xfrm>
            <a:off x="4885003" y="2087869"/>
            <a:ext cx="908315" cy="36933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003C71"/>
                </a:solidFill>
                <a:highlight>
                  <a:srgbClr val="FFFF00"/>
                </a:highlight>
              </a:rPr>
              <a:t>Traffic Classification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9AFFB0B-2C6A-4915-A775-E9C400B1A511}"/>
              </a:ext>
            </a:extLst>
          </p:cNvPr>
          <p:cNvSpPr txBox="1"/>
          <p:nvPr/>
        </p:nvSpPr>
        <p:spPr>
          <a:xfrm>
            <a:off x="1986336" y="3256105"/>
            <a:ext cx="1101041" cy="24622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        OS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1857730-94A9-4D43-BF88-D1CE7816D82D}"/>
              </a:ext>
            </a:extLst>
          </p:cNvPr>
          <p:cNvSpPr txBox="1"/>
          <p:nvPr/>
        </p:nvSpPr>
        <p:spPr>
          <a:xfrm>
            <a:off x="3840101" y="4253267"/>
            <a:ext cx="1224694" cy="36933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200" dirty="0">
                <a:solidFill>
                  <a:srgbClr val="003C71"/>
                </a:solidFill>
                <a:highlight>
                  <a:srgbClr val="FFFF00"/>
                </a:highlight>
              </a:rPr>
              <a:t>Traffic Classes and Traffic Streams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D96269E-2362-4ED6-B8F8-95C756D9ACE4}"/>
              </a:ext>
            </a:extLst>
          </p:cNvPr>
          <p:cNvCxnSpPr/>
          <p:nvPr/>
        </p:nvCxnSpPr>
        <p:spPr>
          <a:xfrm>
            <a:off x="3286854" y="4253267"/>
            <a:ext cx="1861277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9D9F57C-53EF-4FA1-A626-A29AF16EC87D}"/>
              </a:ext>
            </a:extLst>
          </p:cNvPr>
          <p:cNvCxnSpPr/>
          <p:nvPr/>
        </p:nvCxnSpPr>
        <p:spPr>
          <a:xfrm>
            <a:off x="3640188" y="2987866"/>
            <a:ext cx="1155706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Arrow: Up-Down 34">
            <a:extLst>
              <a:ext uri="{FF2B5EF4-FFF2-40B4-BE49-F238E27FC236}">
                <a16:creationId xmlns:a16="http://schemas.microsoft.com/office/drawing/2014/main" id="{CF362D85-0EE1-4FC3-BE96-69CC8FBB0DC5}"/>
              </a:ext>
            </a:extLst>
          </p:cNvPr>
          <p:cNvSpPr/>
          <p:nvPr/>
        </p:nvSpPr>
        <p:spPr>
          <a:xfrm>
            <a:off x="2910828" y="4398122"/>
            <a:ext cx="149290" cy="243331"/>
          </a:xfrm>
          <a:prstGeom prst="upDownArrow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7EF2D3E-8EF8-43BB-AF75-9DAC652AA3BA}"/>
              </a:ext>
            </a:extLst>
          </p:cNvPr>
          <p:cNvCxnSpPr/>
          <p:nvPr/>
        </p:nvCxnSpPr>
        <p:spPr>
          <a:xfrm>
            <a:off x="990942" y="4741469"/>
            <a:ext cx="336413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AD1E9B00-E318-4DF8-873A-DAD47A02BD1D}"/>
              </a:ext>
            </a:extLst>
          </p:cNvPr>
          <p:cNvSpPr/>
          <p:nvPr/>
        </p:nvSpPr>
        <p:spPr>
          <a:xfrm>
            <a:off x="1846692" y="3955583"/>
            <a:ext cx="150635" cy="105596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3284882-5AEE-4545-A779-ABCBB1CE7CF7}"/>
              </a:ext>
            </a:extLst>
          </p:cNvPr>
          <p:cNvSpPr/>
          <p:nvPr/>
        </p:nvSpPr>
        <p:spPr>
          <a:xfrm>
            <a:off x="1949932" y="4039156"/>
            <a:ext cx="150635" cy="10559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D056DC6-2CCA-4B88-A6B2-B702346EE3A0}"/>
              </a:ext>
            </a:extLst>
          </p:cNvPr>
          <p:cNvSpPr/>
          <p:nvPr/>
        </p:nvSpPr>
        <p:spPr>
          <a:xfrm>
            <a:off x="2038085" y="4084520"/>
            <a:ext cx="151306" cy="11319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A0B349E-584B-4BC1-A3DE-8C0DCE9877E5}"/>
              </a:ext>
            </a:extLst>
          </p:cNvPr>
          <p:cNvSpPr txBox="1"/>
          <p:nvPr/>
        </p:nvSpPr>
        <p:spPr>
          <a:xfrm>
            <a:off x="1299883" y="3992593"/>
            <a:ext cx="552052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200" dirty="0">
                <a:solidFill>
                  <a:srgbClr val="003C71"/>
                </a:solidFill>
              </a:rPr>
              <a:t>MSDUs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2D3B9BC-373D-4FEB-89E6-5AFE77D5EFF6}"/>
              </a:ext>
            </a:extLst>
          </p:cNvPr>
          <p:cNvCxnSpPr/>
          <p:nvPr/>
        </p:nvCxnSpPr>
        <p:spPr>
          <a:xfrm>
            <a:off x="2283468" y="3455404"/>
            <a:ext cx="0" cy="265922"/>
          </a:xfrm>
          <a:prstGeom prst="straightConnector1">
            <a:avLst/>
          </a:prstGeom>
          <a:ln>
            <a:solidFill>
              <a:schemeClr val="tx2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68969985-1342-46B1-8001-3C9E58D0084E}"/>
              </a:ext>
            </a:extLst>
          </p:cNvPr>
          <p:cNvCxnSpPr/>
          <p:nvPr/>
        </p:nvCxnSpPr>
        <p:spPr>
          <a:xfrm>
            <a:off x="2547835" y="3455404"/>
            <a:ext cx="0" cy="265922"/>
          </a:xfrm>
          <a:prstGeom prst="straightConnector1">
            <a:avLst/>
          </a:prstGeom>
          <a:ln>
            <a:solidFill>
              <a:schemeClr val="tx2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F9617C2-7F0E-4FD6-A56B-2B3A4EA319C3}"/>
              </a:ext>
            </a:extLst>
          </p:cNvPr>
          <p:cNvCxnSpPr/>
          <p:nvPr/>
        </p:nvCxnSpPr>
        <p:spPr>
          <a:xfrm>
            <a:off x="2797583" y="3464735"/>
            <a:ext cx="0" cy="265922"/>
          </a:xfrm>
          <a:prstGeom prst="straightConnector1">
            <a:avLst/>
          </a:prstGeom>
          <a:ln>
            <a:solidFill>
              <a:schemeClr val="tx2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819BBF3-766B-4D12-AA32-511B80A181BF}"/>
              </a:ext>
            </a:extLst>
          </p:cNvPr>
          <p:cNvCxnSpPr/>
          <p:nvPr/>
        </p:nvCxnSpPr>
        <p:spPr>
          <a:xfrm>
            <a:off x="2283469" y="3081775"/>
            <a:ext cx="0" cy="265922"/>
          </a:xfrm>
          <a:prstGeom prst="straightConnector1">
            <a:avLst/>
          </a:prstGeom>
          <a:ln>
            <a:solidFill>
              <a:schemeClr val="tx2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F82E44E-4B99-4C49-88E0-433D7E49DBC4}"/>
              </a:ext>
            </a:extLst>
          </p:cNvPr>
          <p:cNvCxnSpPr/>
          <p:nvPr/>
        </p:nvCxnSpPr>
        <p:spPr>
          <a:xfrm>
            <a:off x="2547836" y="3081775"/>
            <a:ext cx="0" cy="265922"/>
          </a:xfrm>
          <a:prstGeom prst="straightConnector1">
            <a:avLst/>
          </a:prstGeom>
          <a:ln>
            <a:solidFill>
              <a:schemeClr val="tx2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BB0415CD-EBD0-4FF1-9BAF-D007210A9E57}"/>
              </a:ext>
            </a:extLst>
          </p:cNvPr>
          <p:cNvCxnSpPr/>
          <p:nvPr/>
        </p:nvCxnSpPr>
        <p:spPr>
          <a:xfrm>
            <a:off x="2797584" y="3091106"/>
            <a:ext cx="0" cy="265922"/>
          </a:xfrm>
          <a:prstGeom prst="straightConnector1">
            <a:avLst/>
          </a:prstGeom>
          <a:ln>
            <a:solidFill>
              <a:schemeClr val="tx2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497C061A-578E-44AD-A297-A8AB58452D2E}"/>
              </a:ext>
            </a:extLst>
          </p:cNvPr>
          <p:cNvCxnSpPr/>
          <p:nvPr/>
        </p:nvCxnSpPr>
        <p:spPr>
          <a:xfrm>
            <a:off x="2434762" y="4846665"/>
            <a:ext cx="0" cy="265922"/>
          </a:xfrm>
          <a:prstGeom prst="straightConnector1">
            <a:avLst/>
          </a:prstGeom>
          <a:ln>
            <a:solidFill>
              <a:srgbClr val="00B050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1E73CB0E-48E7-425E-89A1-B02C5C00087D}"/>
              </a:ext>
            </a:extLst>
          </p:cNvPr>
          <p:cNvSpPr txBox="1"/>
          <p:nvPr/>
        </p:nvSpPr>
        <p:spPr>
          <a:xfrm>
            <a:off x="4831972" y="4514869"/>
            <a:ext cx="126402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003C71"/>
                </a:solidFill>
                <a:highlight>
                  <a:srgbClr val="FFFF00"/>
                </a:highlight>
              </a:rPr>
              <a:t>UP=TID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FA477434-A9DD-4738-9F59-A115A196ECE8}"/>
              </a:ext>
            </a:extLst>
          </p:cNvPr>
          <p:cNvCxnSpPr>
            <a:cxnSpLocks/>
          </p:cNvCxnSpPr>
          <p:nvPr/>
        </p:nvCxnSpPr>
        <p:spPr>
          <a:xfrm>
            <a:off x="2492310" y="5459692"/>
            <a:ext cx="9794" cy="307083"/>
          </a:xfrm>
          <a:prstGeom prst="straightConnector1">
            <a:avLst/>
          </a:prstGeom>
          <a:ln>
            <a:solidFill>
              <a:srgbClr val="00B050"/>
            </a:solidFill>
            <a:prstDash val="soli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36505A2-08BA-420E-AFDA-ABDF2E6137D1}"/>
              </a:ext>
            </a:extLst>
          </p:cNvPr>
          <p:cNvSpPr txBox="1"/>
          <p:nvPr/>
        </p:nvSpPr>
        <p:spPr>
          <a:xfrm>
            <a:off x="1329950" y="1815461"/>
            <a:ext cx="2344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Application Data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2A41BAB-F232-4C2D-8DBC-F3F4F9EFC5A2}"/>
              </a:ext>
            </a:extLst>
          </p:cNvPr>
          <p:cNvSpPr txBox="1"/>
          <p:nvPr/>
        </p:nvSpPr>
        <p:spPr>
          <a:xfrm>
            <a:off x="106315" y="4549802"/>
            <a:ext cx="1294143" cy="36933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200" dirty="0">
                <a:solidFill>
                  <a:srgbClr val="003C71"/>
                </a:solidFill>
              </a:rPr>
              <a:t>Tx buffers with MPDUs in 4 ACs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7AABCE0-7B19-4867-98DF-0128F57C4D42}"/>
              </a:ext>
            </a:extLst>
          </p:cNvPr>
          <p:cNvSpPr txBox="1"/>
          <p:nvPr/>
        </p:nvSpPr>
        <p:spPr>
          <a:xfrm>
            <a:off x="5000474" y="2954919"/>
            <a:ext cx="908315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defPPr>
              <a:defRPr lang="en-GB"/>
            </a:defPPr>
            <a:lvl1pPr>
              <a:defRPr sz="1200">
                <a:solidFill>
                  <a:srgbClr val="003C71"/>
                </a:solidFill>
                <a:highlight>
                  <a:srgbClr val="FFFF00"/>
                </a:highlight>
              </a:defRPr>
            </a:lvl1pPr>
          </a:lstStyle>
          <a:p>
            <a:pPr algn="ctr"/>
            <a:r>
              <a:rPr lang="en-US" dirty="0"/>
              <a:t>DSCP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275949E-0B9C-440C-84C6-F6788DDE0AF9}"/>
              </a:ext>
            </a:extLst>
          </p:cNvPr>
          <p:cNvSpPr txBox="1"/>
          <p:nvPr/>
        </p:nvSpPr>
        <p:spPr>
          <a:xfrm>
            <a:off x="3866538" y="2710869"/>
            <a:ext cx="908315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200" dirty="0">
                <a:solidFill>
                  <a:srgbClr val="003C71"/>
                </a:solidFill>
                <a:highlight>
                  <a:srgbClr val="FFFF00"/>
                </a:highlight>
              </a:rPr>
              <a:t>Flow-based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C0063ABD-E39B-4BC0-8837-CAF7D3843CB0}"/>
              </a:ext>
            </a:extLst>
          </p:cNvPr>
          <p:cNvCxnSpPr>
            <a:cxnSpLocks/>
          </p:cNvCxnSpPr>
          <p:nvPr/>
        </p:nvCxnSpPr>
        <p:spPr bwMode="auto">
          <a:xfrm>
            <a:off x="5454631" y="3379215"/>
            <a:ext cx="0" cy="101398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096" name="TextBox 4095">
            <a:extLst>
              <a:ext uri="{FF2B5EF4-FFF2-40B4-BE49-F238E27FC236}">
                <a16:creationId xmlns:a16="http://schemas.microsoft.com/office/drawing/2014/main" id="{9C2458B3-40F1-4F7A-804E-32BECFF920A6}"/>
              </a:ext>
            </a:extLst>
          </p:cNvPr>
          <p:cNvSpPr txBox="1"/>
          <p:nvPr/>
        </p:nvSpPr>
        <p:spPr>
          <a:xfrm>
            <a:off x="6270633" y="2260211"/>
            <a:ext cx="5740968" cy="18466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TIDs 0 -7 are the only TIDs allowed with EDCA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Only 2 TIDs per AC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Used mainly as traffic classes (no traffic streams)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No QoS parameters that enable a LLRS</a:t>
            </a:r>
          </a:p>
          <a:p>
            <a:r>
              <a:rPr lang="en-US" sz="2000" dirty="0">
                <a:solidFill>
                  <a:schemeClr val="tx1"/>
                </a:solidFill>
              </a:rPr>
              <a:t>TIDs (Traffic Stream IDs) 8-15 are defined for HCCA and DMG QoS, but NOT allowed in 802.11ax</a:t>
            </a:r>
          </a:p>
        </p:txBody>
      </p:sp>
      <p:sp>
        <p:nvSpPr>
          <p:cNvPr id="4097" name="Oval 4096">
            <a:extLst>
              <a:ext uri="{FF2B5EF4-FFF2-40B4-BE49-F238E27FC236}">
                <a16:creationId xmlns:a16="http://schemas.microsoft.com/office/drawing/2014/main" id="{CA26AD38-44B5-4BFE-9F1C-6154730CBB4C}"/>
              </a:ext>
            </a:extLst>
          </p:cNvPr>
          <p:cNvSpPr/>
          <p:nvPr/>
        </p:nvSpPr>
        <p:spPr bwMode="auto">
          <a:xfrm>
            <a:off x="7772400" y="5202807"/>
            <a:ext cx="1371600" cy="283593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8B75D1BF-B460-49B3-A967-ADF254A57E9B}"/>
              </a:ext>
            </a:extLst>
          </p:cNvPr>
          <p:cNvSpPr/>
          <p:nvPr/>
        </p:nvSpPr>
        <p:spPr bwMode="auto">
          <a:xfrm>
            <a:off x="7772400" y="5498841"/>
            <a:ext cx="1371600" cy="283593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4100" name="Connector: Elbow 4099">
            <a:extLst>
              <a:ext uri="{FF2B5EF4-FFF2-40B4-BE49-F238E27FC236}">
                <a16:creationId xmlns:a16="http://schemas.microsoft.com/office/drawing/2014/main" id="{288ADAAE-D972-48F8-8B49-7454C5099A87}"/>
              </a:ext>
            </a:extLst>
          </p:cNvPr>
          <p:cNvCxnSpPr>
            <a:stCxn id="4097" idx="6"/>
          </p:cNvCxnSpPr>
          <p:nvPr/>
        </p:nvCxnSpPr>
        <p:spPr bwMode="auto">
          <a:xfrm flipV="1">
            <a:off x="9144000" y="4084520"/>
            <a:ext cx="524744" cy="1260084"/>
          </a:xfrm>
          <a:prstGeom prst="bentConnector2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102" name="Connector: Elbow 4101">
            <a:extLst>
              <a:ext uri="{FF2B5EF4-FFF2-40B4-BE49-F238E27FC236}">
                <a16:creationId xmlns:a16="http://schemas.microsoft.com/office/drawing/2014/main" id="{146303AC-75FB-4CFA-AB35-18B02A19F84D}"/>
              </a:ext>
            </a:extLst>
          </p:cNvPr>
          <p:cNvCxnSpPr>
            <a:stCxn id="67" idx="6"/>
          </p:cNvCxnSpPr>
          <p:nvPr/>
        </p:nvCxnSpPr>
        <p:spPr bwMode="auto">
          <a:xfrm flipV="1">
            <a:off x="9144000" y="4066768"/>
            <a:ext cx="1009915" cy="1573870"/>
          </a:xfrm>
          <a:prstGeom prst="bentConnector2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202769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23374</TotalTime>
  <Words>3311</Words>
  <Application>Microsoft Office PowerPoint</Application>
  <PresentationFormat>Widescreen</PresentationFormat>
  <Paragraphs>399</Paragraphs>
  <Slides>30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Times New Roman</vt:lpstr>
      <vt:lpstr>TimesNewRomanPSMT</vt:lpstr>
      <vt:lpstr>Office Theme</vt:lpstr>
      <vt:lpstr>Document</vt:lpstr>
      <vt:lpstr>QoS Management framework in 802.11be</vt:lpstr>
      <vt:lpstr>Introduction</vt:lpstr>
      <vt:lpstr>Low Latency Reliable Service Definition</vt:lpstr>
      <vt:lpstr>Motivation for a Low Latency Reliable Service in 11be</vt:lpstr>
      <vt:lpstr>Low Latency Reliable Service (LLRS) - use case example</vt:lpstr>
      <vt:lpstr>802.11 QoS management is a key capability to LLRS</vt:lpstr>
      <vt:lpstr>Is 802.11 QoS management ready for the next 15 years?</vt:lpstr>
      <vt:lpstr>Tiered Approach to QoS Management in 11be</vt:lpstr>
      <vt:lpstr>Current 802.11 QoS and traffic classification limitations</vt:lpstr>
      <vt:lpstr>Tier 1. QoS Capability in ML Discovery and Operation</vt:lpstr>
      <vt:lpstr>Tier 2. Traffic classification and prioritization to meet new QoS </vt:lpstr>
      <vt:lpstr>Tier 2. Traffic stream QoS description and negotiation for MLO</vt:lpstr>
      <vt:lpstr>Benefits of enabling new QoS for TID&gt;7</vt:lpstr>
      <vt:lpstr>Scope of QoS Management Framework in 11be</vt:lpstr>
      <vt:lpstr>Channel access enhancements to support LLRS (R2)</vt:lpstr>
      <vt:lpstr>Conclusions</vt:lpstr>
      <vt:lpstr>Straw Poll 1</vt:lpstr>
      <vt:lpstr>backup</vt:lpstr>
      <vt:lpstr>QoS traffic description for low latency reliable service</vt:lpstr>
      <vt:lpstr>Existing Traffic Stream and TSPEC Capabilities</vt:lpstr>
      <vt:lpstr>Alternate EDCA capability &amp; limitations</vt:lpstr>
      <vt:lpstr>Further MAC enhancements for LLS</vt:lpstr>
      <vt:lpstr>Low Latency Reliable Service under OBSS</vt:lpstr>
      <vt:lpstr>Simulation scenario 1</vt:lpstr>
      <vt:lpstr>Scenario 1 - Results (20 MHz)</vt:lpstr>
      <vt:lpstr>Scenario 1 - Results (80 MHz)</vt:lpstr>
      <vt:lpstr>Scenario 1 - Results (40 MHz)</vt:lpstr>
      <vt:lpstr>Simulation scenario 2</vt:lpstr>
      <vt:lpstr>Scenario 2- Case 1 Results</vt:lpstr>
      <vt:lpstr>Scenario 2 - Case 2 Results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QoS Management for Low Latency Service in 802.11be</dc:title>
  <dc:creator>Cavalcanti, Dave</dc:creator>
  <cp:keywords>CTPClassification=CTP_NT</cp:keywords>
  <cp:lastModifiedBy>Cavalcanti, Dave</cp:lastModifiedBy>
  <cp:revision>319</cp:revision>
  <dcterms:created xsi:type="dcterms:W3CDTF">2020-05-29T23:30:39Z</dcterms:created>
  <dcterms:modified xsi:type="dcterms:W3CDTF">2020-08-12T17:11:53Z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af558c66-7dee-4f0d-a375-3c43b5a570a7</vt:lpwstr>
  </property>
  <property fmtid="{D5CDD505-2E9C-101B-9397-08002B2CF9AE}" pid="3" name="CTP_TimeStamp">
    <vt:lpwstr>2020-08-12 17:11:53Z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CTP_NT</vt:lpwstr>
  </property>
</Properties>
</file>