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3" r:id="rId3"/>
    <p:sldId id="301" r:id="rId4"/>
    <p:sldId id="299" r:id="rId5"/>
    <p:sldId id="329" r:id="rId6"/>
    <p:sldId id="309" r:id="rId7"/>
    <p:sldId id="310" r:id="rId8"/>
    <p:sldId id="354" r:id="rId9"/>
    <p:sldId id="323" r:id="rId10"/>
    <p:sldId id="324" r:id="rId11"/>
    <p:sldId id="364" r:id="rId12"/>
    <p:sldId id="296" r:id="rId13"/>
    <p:sldId id="305" r:id="rId14"/>
    <p:sldId id="359" r:id="rId15"/>
    <p:sldId id="360" r:id="rId16"/>
    <p:sldId id="298" r:id="rId17"/>
    <p:sldId id="365" r:id="rId18"/>
    <p:sldId id="331" r:id="rId19"/>
    <p:sldId id="306" r:id="rId20"/>
    <p:sldId id="304" r:id="rId21"/>
    <p:sldId id="361" r:id="rId22"/>
    <p:sldId id="297" r:id="rId23"/>
    <p:sldId id="303" r:id="rId24"/>
    <p:sldId id="363" r:id="rId25"/>
    <p:sldId id="362" r:id="rId26"/>
    <p:sldId id="326" r:id="rId27"/>
    <p:sldId id="316" r:id="rId28"/>
    <p:sldId id="358" r:id="rId2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osh, Chittabrata" initials="GC" lastIdx="8" clrIdx="0">
    <p:extLst>
      <p:ext uri="{19B8F6BF-5375-455C-9EA6-DF929625EA0E}">
        <p15:presenceInfo xmlns:p15="http://schemas.microsoft.com/office/powerpoint/2012/main" userId="S::chittabrata.ghosh@intel.com::0fd3f5d8-329f-435f-aca5-d6660b6dc386" providerId="AD"/>
      </p:ext>
    </p:extLst>
  </p:cmAuthor>
  <p:cmAuthor id="2" name="Cariou, Laurent" initials="CL" lastIdx="4" clrIdx="1">
    <p:extLst>
      <p:ext uri="{19B8F6BF-5375-455C-9EA6-DF929625EA0E}">
        <p15:presenceInfo xmlns:p15="http://schemas.microsoft.com/office/powerpoint/2012/main" userId="S::laurent.cariou@intel.com::4453f93f-2ed2-46e8-bb8c-3237fbfdd4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336" autoAdjust="0"/>
    <p:restoredTop sz="95226" autoAdjust="0"/>
  </p:normalViewPr>
  <p:slideViewPr>
    <p:cSldViewPr>
      <p:cViewPr varScale="1">
        <p:scale>
          <a:sx n="82" d="100"/>
          <a:sy n="82" d="100"/>
        </p:scale>
        <p:origin x="1142" y="5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9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43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5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5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02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3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802.11-20/0418r2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QoS Management framework in 802.11be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2020-06-18</a:t>
            </a:r>
            <a:r>
              <a:rPr lang="en-GB" sz="2000" b="0" dirty="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746749"/>
              </p:ext>
            </p:extLst>
          </p:nvPr>
        </p:nvGraphicFramePr>
        <p:xfrm>
          <a:off x="995363" y="2432050"/>
          <a:ext cx="9775825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" name="Document" r:id="rId4" imgW="10442994" imgH="3819731" progId="Word.Document.8">
                  <p:embed/>
                </p:oleObj>
              </mc:Choice>
              <mc:Fallback>
                <p:oleObj name="Document" r:id="rId4" imgW="10442994" imgH="381973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432050"/>
                        <a:ext cx="9775825" cy="356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D823-F01A-4188-BB9B-72BF9020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2. Traffic stream QoS description and negotiation for ML-operation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2A0DA-66B6-49BB-892F-44E2A867C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Stream information exchange between an non-AP MLD and AP MLD for QoS negotiation and stream classification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Example: re-use traffic classification as in TCLAS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Define new traffic description with min. set of parameters to describe a stream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Examples: Max MSDU size, Min Service Interval, arrival (start) time, burst size (within SI), latency bound, jitter, PDR (packet delivery ratio)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Meeting the negotiated QoS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Once a traffic stream is negotiated, the stream is prioritized to meet its requirements (e.g. worst case latency with a given PDR) </a:t>
            </a:r>
            <a:r>
              <a:rPr lang="en-US" sz="1800" dirty="0">
                <a:solidFill>
                  <a:schemeClr val="tx1"/>
                </a:solidFill>
              </a:rPr>
              <a:t>by using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Existing tools (e.g. scheduling)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New tools offered by 11be </a:t>
            </a:r>
            <a:r>
              <a:rPr lang="en-US" sz="1400" dirty="0">
                <a:solidFill>
                  <a:schemeClr val="tx1"/>
                </a:solidFill>
              </a:rPr>
              <a:t>Multi-link framework: TID-link-mapping, redundancy, limiting load/traffic on some links, EDCA parameters per link, general latency benefits from MLO 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If the network cannot meet the requirements, it can terminate the negotiated service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19A71-4AA8-4542-AD90-6520554311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1A199-6CF9-4B7B-A521-DEFB5AB2B8B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B7D0FC-9C67-4E84-A1CD-BCB11881B2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73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AE848-4469-41A7-BF77-0AF29F24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920495"/>
            <a:ext cx="10361084" cy="1065213"/>
          </a:xfrm>
        </p:spPr>
        <p:txBody>
          <a:bodyPr/>
          <a:lstStyle/>
          <a:p>
            <a:r>
              <a:rPr lang="en-US" dirty="0"/>
              <a:t>Tier 2. Traffic classification </a:t>
            </a:r>
            <a:r>
              <a:rPr lang="en-US" dirty="0">
                <a:solidFill>
                  <a:schemeClr val="tx1"/>
                </a:solidFill>
              </a:rPr>
              <a:t>and prioritization </a:t>
            </a:r>
            <a:r>
              <a:rPr lang="en-US" dirty="0"/>
              <a:t>to meet new QoS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20CBD-FABD-42F3-8842-E22A7EE47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83295"/>
            <a:ext cx="10361084" cy="18743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Traffic classification</a:t>
            </a:r>
            <a:r>
              <a:rPr lang="en-US" b="0" dirty="0"/>
              <a:t> for multiple streams with potentially different QoS metrics (e.g. gaming, AR/VR, Industrial IOT, emergency services, …)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0-7 TIDs  and existing inter-AC priorities do not provide the required flexibility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TIDs 8 to 15 can be reused to identify new QoS streams and associated requirements (e.g. enables queuing and intra-AC prioritization more efficient and scalable)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FAC28-4D87-4612-8AC4-B3EF2520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40DEA-C2FD-4A07-9E9A-11A9258AA18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41EEA0-FCD1-426D-B2BD-8F8328D5DC1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CB737E-602D-45C7-80B7-B37F6B30A218}"/>
              </a:ext>
            </a:extLst>
          </p:cNvPr>
          <p:cNvSpPr txBox="1"/>
          <p:nvPr/>
        </p:nvSpPr>
        <p:spPr>
          <a:xfrm>
            <a:off x="8661751" y="3735160"/>
            <a:ext cx="3369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Multiple low latency streams with specific QoS requirements, e.g.,</a:t>
            </a:r>
          </a:p>
          <a:p>
            <a:r>
              <a:rPr lang="en-US" sz="1800" dirty="0">
                <a:solidFill>
                  <a:schemeClr val="tx1"/>
                </a:solidFill>
              </a:rPr>
              <a:t>Gaming, AR, VR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ProAV</a:t>
            </a:r>
            <a:r>
              <a:rPr lang="en-US" sz="1800" dirty="0">
                <a:solidFill>
                  <a:schemeClr val="tx1"/>
                </a:solidFill>
              </a:rPr>
              <a:t>, Vision-based Robotic control, AMRs, Industrial automation, priority service, …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39FD15-0761-4BD1-A062-60E6452099D7}"/>
              </a:ext>
            </a:extLst>
          </p:cNvPr>
          <p:cNvSpPr txBox="1"/>
          <p:nvPr/>
        </p:nvSpPr>
        <p:spPr>
          <a:xfrm>
            <a:off x="429331" y="3823438"/>
            <a:ext cx="25452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Example</a:t>
            </a:r>
            <a:r>
              <a:rPr lang="en-US" sz="1800" dirty="0">
                <a:solidFill>
                  <a:schemeClr val="tx1"/>
                </a:solidFill>
              </a:rPr>
              <a:t>: Extended TIDs enable the MLD to classify multiple traffic streams with different QoS requirements (mapped to AC_VO)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ECE7B-7E0A-4E5F-B966-AD181960611C}"/>
              </a:ext>
            </a:extLst>
          </p:cNvPr>
          <p:cNvSpPr txBox="1"/>
          <p:nvPr/>
        </p:nvSpPr>
        <p:spPr>
          <a:xfrm>
            <a:off x="4214652" y="5376446"/>
            <a:ext cx="533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8C5EA-B181-48C8-AC9E-AFCD143E9676}"/>
              </a:ext>
            </a:extLst>
          </p:cNvPr>
          <p:cNvSpPr txBox="1"/>
          <p:nvPr/>
        </p:nvSpPr>
        <p:spPr>
          <a:xfrm>
            <a:off x="6219503" y="5376446"/>
            <a:ext cx="533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5AD07-D215-4316-8D0A-4349DB3504A6}"/>
              </a:ext>
            </a:extLst>
          </p:cNvPr>
          <p:cNvSpPr txBox="1"/>
          <p:nvPr/>
        </p:nvSpPr>
        <p:spPr>
          <a:xfrm>
            <a:off x="6927940" y="5383200"/>
            <a:ext cx="533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3C3EC3-6ABE-4BBB-A6F6-C17C17F57494}"/>
              </a:ext>
            </a:extLst>
          </p:cNvPr>
          <p:cNvSpPr txBox="1"/>
          <p:nvPr/>
        </p:nvSpPr>
        <p:spPr>
          <a:xfrm>
            <a:off x="7620000" y="5376446"/>
            <a:ext cx="533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0F31C3-4BE3-4961-A812-1E648D60F593}"/>
              </a:ext>
            </a:extLst>
          </p:cNvPr>
          <p:cNvSpPr/>
          <p:nvPr/>
        </p:nvSpPr>
        <p:spPr bwMode="auto">
          <a:xfrm>
            <a:off x="6299630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2022B1-ECE5-48D7-AFD1-256AEC2A9EA8}"/>
              </a:ext>
            </a:extLst>
          </p:cNvPr>
          <p:cNvSpPr/>
          <p:nvPr/>
        </p:nvSpPr>
        <p:spPr bwMode="auto">
          <a:xfrm>
            <a:off x="7018254" y="40386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51CCDE-5904-439F-994E-70D1E443D3E3}"/>
              </a:ext>
            </a:extLst>
          </p:cNvPr>
          <p:cNvSpPr/>
          <p:nvPr/>
        </p:nvSpPr>
        <p:spPr bwMode="auto">
          <a:xfrm>
            <a:off x="7696480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97184E-D529-4673-9E4F-39CA0723DDF1}"/>
              </a:ext>
            </a:extLst>
          </p:cNvPr>
          <p:cNvSpPr/>
          <p:nvPr/>
        </p:nvSpPr>
        <p:spPr bwMode="auto">
          <a:xfrm>
            <a:off x="5610178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D9BCD9-71AD-4FA7-84F6-E0B3FDA374E1}"/>
              </a:ext>
            </a:extLst>
          </p:cNvPr>
          <p:cNvSpPr/>
          <p:nvPr/>
        </p:nvSpPr>
        <p:spPr bwMode="auto">
          <a:xfrm>
            <a:off x="5187470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9F3525-18EA-4140-817D-1B1079ECC5DA}"/>
              </a:ext>
            </a:extLst>
          </p:cNvPr>
          <p:cNvSpPr/>
          <p:nvPr/>
        </p:nvSpPr>
        <p:spPr bwMode="auto">
          <a:xfrm>
            <a:off x="4038600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FDA528-83CF-42B1-9643-FA72AC332563}"/>
              </a:ext>
            </a:extLst>
          </p:cNvPr>
          <p:cNvSpPr/>
          <p:nvPr/>
        </p:nvSpPr>
        <p:spPr bwMode="auto">
          <a:xfrm>
            <a:off x="3581400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840FB5-E0DC-4BF0-B741-AA480842BF6D}"/>
              </a:ext>
            </a:extLst>
          </p:cNvPr>
          <p:cNvSpPr/>
          <p:nvPr/>
        </p:nvSpPr>
        <p:spPr bwMode="auto">
          <a:xfrm>
            <a:off x="4531980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4A7E86-68BA-43C2-9C0C-0444A1D2B55F}"/>
              </a:ext>
            </a:extLst>
          </p:cNvPr>
          <p:cNvSpPr txBox="1"/>
          <p:nvPr/>
        </p:nvSpPr>
        <p:spPr>
          <a:xfrm>
            <a:off x="5181600" y="3657600"/>
            <a:ext cx="44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TID 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E835EE-26B7-4192-B3EF-D87AB2DDD029}"/>
              </a:ext>
            </a:extLst>
          </p:cNvPr>
          <p:cNvSpPr txBox="1"/>
          <p:nvPr/>
        </p:nvSpPr>
        <p:spPr>
          <a:xfrm>
            <a:off x="5574380" y="3657600"/>
            <a:ext cx="44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TID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724942-1103-4FCE-B469-0872A02D7036}"/>
              </a:ext>
            </a:extLst>
          </p:cNvPr>
          <p:cNvSpPr txBox="1"/>
          <p:nvPr/>
        </p:nvSpPr>
        <p:spPr>
          <a:xfrm>
            <a:off x="4531980" y="3657600"/>
            <a:ext cx="44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TID 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C0D4-6BF6-411E-949A-A2923CDDA1B9}"/>
              </a:ext>
            </a:extLst>
          </p:cNvPr>
          <p:cNvSpPr txBox="1"/>
          <p:nvPr/>
        </p:nvSpPr>
        <p:spPr>
          <a:xfrm>
            <a:off x="4022253" y="3660481"/>
            <a:ext cx="44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TID 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B5AACB-5815-4CAB-9A3A-37DDB819BD6A}"/>
              </a:ext>
            </a:extLst>
          </p:cNvPr>
          <p:cNvSpPr txBox="1"/>
          <p:nvPr/>
        </p:nvSpPr>
        <p:spPr>
          <a:xfrm>
            <a:off x="3530559" y="3644957"/>
            <a:ext cx="44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TID 10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4AED35-DC0E-4046-A6E7-CC68DE9DA29B}"/>
              </a:ext>
            </a:extLst>
          </p:cNvPr>
          <p:cNvSpPr/>
          <p:nvPr/>
        </p:nvSpPr>
        <p:spPr>
          <a:xfrm>
            <a:off x="1452633" y="6050704"/>
            <a:ext cx="9284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Traffic can be prioritized based on new metrics (e.g. latency bound/deadlines)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4E0EF1-4E03-43C0-8726-4C54A3961C5A}"/>
              </a:ext>
            </a:extLst>
          </p:cNvPr>
          <p:cNvSpPr/>
          <p:nvPr/>
        </p:nvSpPr>
        <p:spPr bwMode="auto">
          <a:xfrm>
            <a:off x="3055854" y="4043081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E4D9B8-F998-4AE7-A76C-5963C76454E0}"/>
              </a:ext>
            </a:extLst>
          </p:cNvPr>
          <p:cNvSpPr txBox="1"/>
          <p:nvPr/>
        </p:nvSpPr>
        <p:spPr>
          <a:xfrm>
            <a:off x="3067240" y="3662980"/>
            <a:ext cx="44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TID 15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DB81C08-FF94-452D-945E-E9BD7D685AA1}"/>
              </a:ext>
            </a:extLst>
          </p:cNvPr>
          <p:cNvCxnSpPr>
            <a:stCxn id="30" idx="2"/>
          </p:cNvCxnSpPr>
          <p:nvPr/>
        </p:nvCxnSpPr>
        <p:spPr bwMode="auto">
          <a:xfrm>
            <a:off x="3242427" y="4957481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E88489-7BDB-4CA2-972C-BD03151F46F7}"/>
              </a:ext>
            </a:extLst>
          </p:cNvPr>
          <p:cNvCxnSpPr>
            <a:cxnSpLocks/>
          </p:cNvCxnSpPr>
          <p:nvPr/>
        </p:nvCxnSpPr>
        <p:spPr bwMode="auto">
          <a:xfrm>
            <a:off x="3810000" y="4953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B6244F-8D5F-456D-A953-91676A259E85}"/>
              </a:ext>
            </a:extLst>
          </p:cNvPr>
          <p:cNvCxnSpPr>
            <a:cxnSpLocks/>
          </p:cNvCxnSpPr>
          <p:nvPr/>
        </p:nvCxnSpPr>
        <p:spPr bwMode="auto">
          <a:xfrm>
            <a:off x="4191000" y="4953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08CDB6-1426-4584-90AC-782224DE2371}"/>
              </a:ext>
            </a:extLst>
          </p:cNvPr>
          <p:cNvCxnSpPr>
            <a:cxnSpLocks/>
          </p:cNvCxnSpPr>
          <p:nvPr/>
        </p:nvCxnSpPr>
        <p:spPr bwMode="auto">
          <a:xfrm>
            <a:off x="4724400" y="4953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7924BF-48B7-4ACC-85D5-FA5407183AE7}"/>
              </a:ext>
            </a:extLst>
          </p:cNvPr>
          <p:cNvCxnSpPr>
            <a:cxnSpLocks/>
          </p:cNvCxnSpPr>
          <p:nvPr/>
        </p:nvCxnSpPr>
        <p:spPr bwMode="auto">
          <a:xfrm>
            <a:off x="5334000" y="4953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7C5C91B-17EF-4C77-8429-D8241D37E750}"/>
              </a:ext>
            </a:extLst>
          </p:cNvPr>
          <p:cNvCxnSpPr>
            <a:cxnSpLocks/>
          </p:cNvCxnSpPr>
          <p:nvPr/>
        </p:nvCxnSpPr>
        <p:spPr bwMode="auto">
          <a:xfrm>
            <a:off x="5791200" y="4953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1CDF5B-C411-47AD-A623-F5447F6A5FE9}"/>
              </a:ext>
            </a:extLst>
          </p:cNvPr>
          <p:cNvCxnSpPr>
            <a:cxnSpLocks/>
            <a:endCxn id="12" idx="0"/>
          </p:cNvCxnSpPr>
          <p:nvPr/>
        </p:nvCxnSpPr>
        <p:spPr bwMode="auto">
          <a:xfrm>
            <a:off x="6477000" y="4953000"/>
            <a:ext cx="9203" cy="4234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387E056-353B-4CD3-8D7A-74A9498C18CE}"/>
              </a:ext>
            </a:extLst>
          </p:cNvPr>
          <p:cNvCxnSpPr>
            <a:cxnSpLocks/>
            <a:stCxn id="16" idx="2"/>
            <a:endCxn id="13" idx="0"/>
          </p:cNvCxnSpPr>
          <p:nvPr/>
        </p:nvCxnSpPr>
        <p:spPr bwMode="auto">
          <a:xfrm flipH="1">
            <a:off x="7194640" y="4953000"/>
            <a:ext cx="10187" cy="430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4E468DA-EA76-43C7-B1B5-705EF8D87E9E}"/>
              </a:ext>
            </a:extLst>
          </p:cNvPr>
          <p:cNvCxnSpPr>
            <a:cxnSpLocks/>
          </p:cNvCxnSpPr>
          <p:nvPr/>
        </p:nvCxnSpPr>
        <p:spPr bwMode="auto">
          <a:xfrm>
            <a:off x="7924800" y="4953000"/>
            <a:ext cx="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131F49E-AF26-4424-9709-C6CAC9169377}"/>
              </a:ext>
            </a:extLst>
          </p:cNvPr>
          <p:cNvCxnSpPr>
            <a:cxnSpLocks/>
          </p:cNvCxnSpPr>
          <p:nvPr/>
        </p:nvCxnSpPr>
        <p:spPr bwMode="auto">
          <a:xfrm>
            <a:off x="3242427" y="5177119"/>
            <a:ext cx="254877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4B1769D-C2C4-4D47-AFC7-E342D42373C9}"/>
              </a:ext>
            </a:extLst>
          </p:cNvPr>
          <p:cNvCxnSpPr>
            <a:cxnSpLocks/>
          </p:cNvCxnSpPr>
          <p:nvPr/>
        </p:nvCxnSpPr>
        <p:spPr bwMode="auto">
          <a:xfrm>
            <a:off x="4472338" y="5186081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B6E7E5E-0427-4986-839C-23F695CD46CF}"/>
              </a:ext>
            </a:extLst>
          </p:cNvPr>
          <p:cNvCxnSpPr/>
          <p:nvPr/>
        </p:nvCxnSpPr>
        <p:spPr bwMode="auto">
          <a:xfrm>
            <a:off x="4495800" y="5715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BD0181-C3C8-4F72-809C-00BB93C0896D}"/>
              </a:ext>
            </a:extLst>
          </p:cNvPr>
          <p:cNvCxnSpPr/>
          <p:nvPr/>
        </p:nvCxnSpPr>
        <p:spPr bwMode="auto">
          <a:xfrm>
            <a:off x="6477000" y="5715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DF9AB0-7C94-4844-931E-8FDB6D6B2555}"/>
              </a:ext>
            </a:extLst>
          </p:cNvPr>
          <p:cNvCxnSpPr/>
          <p:nvPr/>
        </p:nvCxnSpPr>
        <p:spPr bwMode="auto">
          <a:xfrm>
            <a:off x="7162800" y="5715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61E3E1E-5481-497F-A655-57AB06B04C7E}"/>
              </a:ext>
            </a:extLst>
          </p:cNvPr>
          <p:cNvCxnSpPr/>
          <p:nvPr/>
        </p:nvCxnSpPr>
        <p:spPr bwMode="auto">
          <a:xfrm>
            <a:off x="7924800" y="5715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DFF6F04-5510-4862-92B3-EEB9D70C5ED3}"/>
              </a:ext>
            </a:extLst>
          </p:cNvPr>
          <p:cNvCxnSpPr/>
          <p:nvPr/>
        </p:nvCxnSpPr>
        <p:spPr bwMode="auto">
          <a:xfrm>
            <a:off x="4481352" y="5939119"/>
            <a:ext cx="34434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4790714-93A1-49D0-8C7F-C37C8F86F44E}"/>
              </a:ext>
            </a:extLst>
          </p:cNvPr>
          <p:cNvSpPr/>
          <p:nvPr/>
        </p:nvSpPr>
        <p:spPr bwMode="auto">
          <a:xfrm>
            <a:off x="2666396" y="3608254"/>
            <a:ext cx="2408218" cy="68577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75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Scope of QoS Management Framework in 11be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06B781AF-4CCF-49B0-A572-DE54FBE5D942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Dave Cavalcanti, Intel Corporation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March 2020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8E57B6-2692-4D8A-B935-F4E289C8E568}"/>
              </a:ext>
            </a:extLst>
          </p:cNvPr>
          <p:cNvSpPr txBox="1"/>
          <p:nvPr/>
        </p:nvSpPr>
        <p:spPr>
          <a:xfrm>
            <a:off x="1219200" y="5486400"/>
            <a:ext cx="1005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EHT STAs discover which APs support the required QoS and start QoS negotiation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 QoS negotiation required for regular STAs that don’t implement new QoS capabilities, but they must follow AP MLD rules for traffic classification/prioritization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C2CC9-71C5-4D79-8595-3CC0DB261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39" y="1712914"/>
            <a:ext cx="10153207" cy="38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2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7794-A257-4691-B682-D554311F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access enhancements to support LLRS (R2)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3D69B-9F86-423B-8C99-0B6533AF8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EDCA is simple/scalable, but AC_VO and AC_VI access categories only do not represent well the broad range of new applications that need LLRS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Many other applications will need more strict latency and reliability QoS than voice and video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802.11be can adapt the 802.11 EDCA QoS to model to make it future proof: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New AC could be defined for LLRS that uses the newly defined TIDs 8 - 15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Enable mapping to </a:t>
            </a:r>
            <a:r>
              <a:rPr lang="en-US" b="1" dirty="0"/>
              <a:t>a wider range of applications/requirements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Enable capabilities so that </a:t>
            </a:r>
            <a:r>
              <a:rPr lang="en-US" b="1" dirty="0"/>
              <a:t>packets can be individually prioritized </a:t>
            </a:r>
            <a:r>
              <a:rPr lang="en-US" dirty="0"/>
              <a:t>based on hard time deadlines (worst case latency vs. average latency) and protected from other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F9D5F-B983-42E2-845A-800CFDEF25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F11BD-9073-4FA3-BE01-B6808281657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694A47-DB02-4911-A83F-9704B41A299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696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6568-7A65-44AD-AAF7-9B79449E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scenario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989CA-7291-46D3-82C7-4EF859D12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Single BSS: 6 STAs (2 Low Latency, 4 BE - 6 Mbps), 20 MHz 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LL traffic streams: 10Mpbs streaming video DL, Periodic 100 Byte every 4 </a:t>
            </a:r>
            <a:r>
              <a:rPr lang="en-US" dirty="0" err="1"/>
              <a:t>ms</a:t>
            </a:r>
            <a:r>
              <a:rPr lang="en-US" dirty="0"/>
              <a:t> 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LLS: low latency traffic using AC_VO + protected windows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en-US" dirty="0" err="1"/>
              <a:t>ms</a:t>
            </a:r>
            <a:r>
              <a:rPr lang="en-US" dirty="0"/>
              <a:t> windows every 5 </a:t>
            </a:r>
            <a:r>
              <a:rPr lang="en-US" dirty="0" err="1"/>
              <a:t>ms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VO: low latency streams using AC_VO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Channel access: EDCA + Protected window for LLRS traffic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31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AF92-EC77-445B-A563-B5E1EDB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1 - Results (20 MHz)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1B64-57C3-4D1D-AD28-0330B522C9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March 2020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91DF-2BCE-4FBA-A7CF-7B63ED52BB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34270-7B05-41C2-BCF5-D442E1F32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BB6C-8327-4225-BCAD-BEDB279077BE}"/>
              </a:ext>
            </a:extLst>
          </p:cNvPr>
          <p:cNvSpPr txBox="1"/>
          <p:nvPr/>
        </p:nvSpPr>
        <p:spPr>
          <a:xfrm>
            <a:off x="1143000" y="1598294"/>
            <a:ext cx="4856018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LLS: low latency streams with protected windows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VO: low latency as AC_VO (no protected windows)</a:t>
            </a:r>
          </a:p>
        </p:txBody>
      </p:sp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817DE0E-D630-49BE-B952-648812467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" y="1991039"/>
            <a:ext cx="5822942" cy="4365959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02B3129F-814D-4E8C-95F3-A9C598F26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86" y="2062814"/>
            <a:ext cx="5736773" cy="43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C156-19F7-49C0-BFFC-24445EF96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E759-7E47-417B-84C6-9DF91D296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543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QoS management enhancements will enable 802.11be solution providers to offer an important and required Low Latency Reliable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It’s an important capability to ensure that 802.11 is ready for emerging applications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 QoS provisioning enhancements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Announce new QoS capabilities (e.g. LLRS) in ML Discovery and Operation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Enable Traffic stream QoS description and negotiation for QoS ML-operation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Traffic classification and lightweight prioritization to enable new QoS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B472A-116A-447A-9EE7-D30DA67218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BF0FF-5546-41D2-AA15-FA1AD22F4C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2866B0-9F16-4DDF-AB0E-4CC2C19C30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10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E543-93B0-4875-8E2D-DB0AA46D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79105-E0A8-464A-AC33-423B350F2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support a basic QoS framework under multi-link operation that includes link management and the following QoS provisioning features: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Announce new QoS capabilities (for LLRS) of the MLD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Enable traffic stream QoS description and negotiation across the MLD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Re-use TIDs 8 to 15 to indicate a new class of QoS data streams (e.g. LLRS streams) to enable traffic classification and prioritization based on new QoS metrics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dirty="0"/>
              <a:t>Note: the TID values are signaled in the QoS Control field of corresponding Data frames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dirty="0"/>
              <a:t>Note: if an AP is not part of an AP MLD (legacy AP), the same mechanism would be used between the AP and a non-AP STA</a:t>
            </a:r>
          </a:p>
          <a:p>
            <a:pPr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A172-E792-491C-9D4E-76954AF3C7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26ED-5B39-4D43-A5B1-E32F97D932D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BED44A-8A87-4D91-A393-6664264CB000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24045"/>
            <a:ext cx="2499764" cy="273050"/>
          </a:xfrm>
        </p:spPr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435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800D-8DFC-4590-9364-44CDFA69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BBFE3-1E2A-4A22-81EA-E23FA2B5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45CA-5AEF-46CE-B6BB-15111638D34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16562-C762-4142-96D5-C4CCD181B2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8E572-4E6D-4500-B5F1-DA56A1FC7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2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QoS traffic description for low latency reliable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90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Parameters to describe a LLRS traffic stream: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Max MSDU Size</a:t>
            </a:r>
            <a:r>
              <a:rPr lang="en-US" dirty="0"/>
              <a:t>: Maximum size of MSDU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Burst size</a:t>
            </a:r>
            <a:r>
              <a:rPr lang="en-US" dirty="0"/>
              <a:t>: Maximum aggregate size MSDUs that arrive within a service interval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Min Service Interval: </a:t>
            </a:r>
            <a:r>
              <a:rPr lang="en-US" dirty="0"/>
              <a:t>requested minimal periodicity of service or min MSDU interarrival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Latency bound: </a:t>
            </a:r>
            <a:r>
              <a:rPr lang="en-US" dirty="0"/>
              <a:t>Maximum time required for successful delivery of the MSDU/A-MPDU (from MAC-SAP to MAC-SAP)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PDR (Reliability): </a:t>
            </a:r>
            <a:r>
              <a:rPr lang="en-US" dirty="0"/>
              <a:t>Expected packet delivery ratio within the latency bound.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Jitter: </a:t>
            </a:r>
            <a:r>
              <a:rPr lang="en-US" dirty="0"/>
              <a:t>expected variation in latency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43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8F1C-FAF9-4661-9576-9775BC8B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EBAD-B38A-49E2-ACD7-1A56F0B9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543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presentation proposes a QoS management framework to enable </a:t>
            </a:r>
            <a:r>
              <a:rPr lang="en-US" sz="2000" dirty="0">
                <a:solidFill>
                  <a:schemeClr val="tx1"/>
                </a:solidFill>
              </a:rPr>
              <a:t>multiple applications with requirements of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low worst case latency, </a:t>
            </a:r>
            <a:r>
              <a:rPr lang="en-US" sz="2000" dirty="0">
                <a:solidFill>
                  <a:schemeClr val="tx1"/>
                </a:solidFill>
              </a:rPr>
              <a:t>jitter, reliability, priority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in 802.11be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 view of the recent developments, the original contribution title was updated to reflect a broader QoS </a:t>
            </a:r>
            <a:r>
              <a:rPr lang="en-US" sz="1600"/>
              <a:t>management capability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presentation builds on the straw poll in contribution 20-697r3 on QoS provisioning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Proposed QoS framework: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An11be QoS framework that leverages new 11be capabilities (e.g. ML operation) to enable  low latency services</a:t>
            </a:r>
            <a:r>
              <a:rPr lang="en-US" sz="1800" strike="sngStrike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QoS management enhancements including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ML discovery and management with QoS support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QoS negotiation requirements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Enhanced traffic classification, prioritization and channel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C856C-42AE-494E-83A0-149CAE3B25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9CA96-EB5A-40E6-93F7-69B33C4BA1F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584DD3-B021-4E77-958E-0EA3840ADC6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922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728D-0175-41C3-A20F-6B044F14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Traffic Stream and TSPEC Capabilities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579DE-BE03-4CE1-BF4A-A53B8772BC7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7993-C07A-4FBF-B808-B10ACBF109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EF307-E64C-48EC-9A3B-48289279E4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7FE057-E6D7-4733-89C5-B0B97EABC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17" y="2172979"/>
            <a:ext cx="4043683" cy="2639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D7DA5-B8D1-4109-9801-9699CFF48614}"/>
              </a:ext>
            </a:extLst>
          </p:cNvPr>
          <p:cNvSpPr txBox="1"/>
          <p:nvPr/>
        </p:nvSpPr>
        <p:spPr>
          <a:xfrm>
            <a:off x="1447800" y="1676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</a:t>
            </a:r>
            <a:r>
              <a:rPr lang="en-US" sz="1800" b="1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AP: </a:t>
            </a:r>
            <a:r>
              <a:rPr lang="en-US" sz="1800" dirty="0">
                <a:solidFill>
                  <a:schemeClr val="tx1"/>
                </a:solidFill>
              </a:rPr>
              <a:t>ADDTS Request[TSPEC, TCLAS]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2F72E5-2F01-4952-B6A0-FA61D277E37D}"/>
              </a:ext>
            </a:extLst>
          </p:cNvPr>
          <p:cNvCxnSpPr>
            <a:cxnSpLocks/>
          </p:cNvCxnSpPr>
          <p:nvPr/>
        </p:nvCxnSpPr>
        <p:spPr bwMode="auto">
          <a:xfrm flipV="1">
            <a:off x="2523048" y="2031692"/>
            <a:ext cx="0" cy="71150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E549CC-1F7D-43BB-A0DD-428C3A398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077" y="2713544"/>
            <a:ext cx="5148074" cy="17925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B24DC7-D988-4F88-8874-CB7FA7BDA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690" y="1559141"/>
            <a:ext cx="4254277" cy="101467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CABBF3-C849-4DFC-98B9-09D5FE5F7F31}"/>
              </a:ext>
            </a:extLst>
          </p:cNvPr>
          <p:cNvCxnSpPr>
            <a:cxnSpLocks/>
          </p:cNvCxnSpPr>
          <p:nvPr/>
        </p:nvCxnSpPr>
        <p:spPr>
          <a:xfrm flipV="1">
            <a:off x="8154269" y="2514600"/>
            <a:ext cx="481069" cy="38100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8248906-F3AD-42DF-866B-DA6A2423B875}"/>
              </a:ext>
            </a:extLst>
          </p:cNvPr>
          <p:cNvSpPr/>
          <p:nvPr/>
        </p:nvSpPr>
        <p:spPr>
          <a:xfrm>
            <a:off x="7717217" y="1534427"/>
            <a:ext cx="350994" cy="88968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BA66EED-9370-4F63-9375-C907E9C4056E}"/>
              </a:ext>
            </a:extLst>
          </p:cNvPr>
          <p:cNvSpPr/>
          <p:nvPr/>
        </p:nvSpPr>
        <p:spPr>
          <a:xfrm>
            <a:off x="8101163" y="1534426"/>
            <a:ext cx="350994" cy="88968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C6E81F-1960-452F-8E07-B69E2B80B427}"/>
              </a:ext>
            </a:extLst>
          </p:cNvPr>
          <p:cNvSpPr/>
          <p:nvPr/>
        </p:nvSpPr>
        <p:spPr bwMode="auto">
          <a:xfrm>
            <a:off x="9099494" y="3418152"/>
            <a:ext cx="425506" cy="80831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5EB86A-4D4A-4D0C-90A1-926E6F15DDB6}"/>
              </a:ext>
            </a:extLst>
          </p:cNvPr>
          <p:cNvSpPr/>
          <p:nvPr/>
        </p:nvSpPr>
        <p:spPr bwMode="auto">
          <a:xfrm>
            <a:off x="8811684" y="2652579"/>
            <a:ext cx="484715" cy="80831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E4716C-8956-44AF-9A3B-D160059DD291}"/>
              </a:ext>
            </a:extLst>
          </p:cNvPr>
          <p:cNvSpPr/>
          <p:nvPr/>
        </p:nvSpPr>
        <p:spPr bwMode="auto">
          <a:xfrm>
            <a:off x="9282642" y="2649006"/>
            <a:ext cx="484715" cy="80831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411A9F-6B20-4DF5-871E-CC88E0944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2948" y="4751965"/>
            <a:ext cx="3508456" cy="65823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7FAC6F1-7133-46FE-BD26-52B7A7ECADAB}"/>
              </a:ext>
            </a:extLst>
          </p:cNvPr>
          <p:cNvSpPr/>
          <p:nvPr/>
        </p:nvSpPr>
        <p:spPr>
          <a:xfrm>
            <a:off x="9888995" y="4478814"/>
            <a:ext cx="692706" cy="88968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932243-5A1B-423D-B517-3339FBAA6AC4}"/>
              </a:ext>
            </a:extLst>
          </p:cNvPr>
          <p:cNvSpPr txBox="1"/>
          <p:nvPr/>
        </p:nvSpPr>
        <p:spPr>
          <a:xfrm>
            <a:off x="1051644" y="4754850"/>
            <a:ext cx="597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AP  STA : </a:t>
            </a:r>
            <a:r>
              <a:rPr lang="en-US" sz="1800" dirty="0">
                <a:solidFill>
                  <a:schemeClr val="tx1"/>
                </a:solidFill>
              </a:rPr>
              <a:t>ADDTS Response[Status, TSPEC, TCLAS]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A783799-8904-45B7-ADB6-33EFF169E850}"/>
              </a:ext>
            </a:extLst>
          </p:cNvPr>
          <p:cNvCxnSpPr>
            <a:cxnSpLocks/>
          </p:cNvCxnSpPr>
          <p:nvPr/>
        </p:nvCxnSpPr>
        <p:spPr bwMode="auto">
          <a:xfrm>
            <a:off x="2514581" y="3810000"/>
            <a:ext cx="0" cy="94485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741CA75-05C9-47F2-A144-8791E19EB232}"/>
              </a:ext>
            </a:extLst>
          </p:cNvPr>
          <p:cNvSpPr txBox="1"/>
          <p:nvPr/>
        </p:nvSpPr>
        <p:spPr>
          <a:xfrm>
            <a:off x="3657602" y="5050422"/>
            <a:ext cx="1676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(Accept/Reject)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1812C4-28C0-4D17-8F28-B8DF8E10DD93}"/>
              </a:ext>
            </a:extLst>
          </p:cNvPr>
          <p:cNvSpPr/>
          <p:nvPr/>
        </p:nvSpPr>
        <p:spPr>
          <a:xfrm>
            <a:off x="6443454" y="5479755"/>
            <a:ext cx="5482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current TSPEC has more parameters than required, and misses a few important parameters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Definition of parameters may also need to clarifications/updates, WMM vs IEEE TSPEC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A2F796-F240-4149-9A46-F04C630943E8}"/>
              </a:ext>
            </a:extLst>
          </p:cNvPr>
          <p:cNvSpPr/>
          <p:nvPr/>
        </p:nvSpPr>
        <p:spPr>
          <a:xfrm>
            <a:off x="243077" y="548456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Once a TS is set up using ADDTS Request/Response with TSPEC+TCLAS, the frames can be classified and inserted in the corresponding EDCA queues.</a:t>
            </a:r>
          </a:p>
        </p:txBody>
      </p:sp>
    </p:spTree>
    <p:extLst>
      <p:ext uri="{BB962C8B-B14F-4D97-AF65-F5344CB8AC3E}">
        <p14:creationId xmlns:p14="http://schemas.microsoft.com/office/powerpoint/2010/main" val="159417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47803-238E-4EDF-8EF2-8FA29A17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EDCA capability limitations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30765-984E-4A9C-A8C1-899EDFF097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96595-10E3-4B08-AA7D-FA53D70A6A1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8E48F-8EF8-4F77-9DCA-C1BA91F05C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768BB2-F514-4F06-8993-346908D03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057400"/>
            <a:ext cx="5845012" cy="350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15D90D-5DF9-42D9-AD3C-74DE118E5F1F}"/>
              </a:ext>
            </a:extLst>
          </p:cNvPr>
          <p:cNvSpPr/>
          <p:nvPr/>
        </p:nvSpPr>
        <p:spPr>
          <a:xfrm>
            <a:off x="533400" y="2209800"/>
            <a:ext cx="533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NewRomanPSMT"/>
              </a:rPr>
              <a:t>MSDU(s) from the queue with the higher UP are </a:t>
            </a:r>
            <a:r>
              <a:rPr lang="en-US" sz="2000" b="1" dirty="0">
                <a:solidFill>
                  <a:srgbClr val="000000"/>
                </a:solidFill>
                <a:latin typeface="TimesNewRomanPSMT"/>
              </a:rPr>
              <a:t>selected with a higher probability 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than from the queue with the lower UP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>
                <a:solidFill>
                  <a:schemeClr val="tx1"/>
                </a:solidFill>
              </a:rPr>
              <a:t>If AC_VO is used for LLRS streams, only one additional stream with unique QoS parameters can be supported if voice traffic is present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Not a scalable solution for supporting a wider range of LLRS requirements, as several streams with different QoS needs may be simultaneously active in the same BSS/device (e.g. voice, gaming, AV, AR/VR, Industrial PLCs, ….)</a:t>
            </a:r>
          </a:p>
        </p:txBody>
      </p:sp>
    </p:spTree>
    <p:extLst>
      <p:ext uri="{BB962C8B-B14F-4D97-AF65-F5344CB8AC3E}">
        <p14:creationId xmlns:p14="http://schemas.microsoft.com/office/powerpoint/2010/main" val="3648647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7395-BE73-4294-81AE-07E85627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MAC enhancements for 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168AD-6A24-469C-9D9F-32A921E79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543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Ultimately, the AP decides if and how the LLS can be delivered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802.11be features that reduce latency can be leveraged to implement the service more efficiently, e.g., wider bandwidth, multi-link/channel, multi-AP,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TSN features can help provide accurate time-aware delivery and integrate with Ethernet TSN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OBSS considerations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managed scenarios, OBSS should have minimal impact on the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AP should monitor the BSS/channel activities and decide whether OBSS may impact the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AP may choose to terminate the service or adapt the BSS operation to minimize the impact of OBSS (all is implementation specific)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48AC-BF67-4C36-B273-E68D18A0EE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F294C-0247-4E33-95EF-1BEE0D68F13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E5BFB-199A-4339-9922-97E02AC557D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39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3C14-9CB8-4652-8637-4CF13AEB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Latency Reliable Service under OBSS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4FFD1-2845-4681-B1F9-270B706469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E11C8-4169-45CB-80E0-B5AC1F1165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F54F3-45C6-4A73-88E3-D6148F0C4D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92421-217F-4877-AC1B-03CA234B1DDC}"/>
              </a:ext>
            </a:extLst>
          </p:cNvPr>
          <p:cNvSpPr txBox="1"/>
          <p:nvPr/>
        </p:nvSpPr>
        <p:spPr>
          <a:xfrm>
            <a:off x="376651" y="1693343"/>
            <a:ext cx="467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Latency (99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percentile) for gaming traffic with background traffic and OBSSs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5DC86-4ABA-4E2D-BA26-6CC91F43B3C7}"/>
              </a:ext>
            </a:extLst>
          </p:cNvPr>
          <p:cNvSpPr txBox="1"/>
          <p:nvPr/>
        </p:nvSpPr>
        <p:spPr>
          <a:xfrm>
            <a:off x="5181600" y="1751014"/>
            <a:ext cx="665951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Assumptions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802.11ax trigger based access with traffic classification and priority scheduling for LLS packets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5 BSS (neighboring townhouses – two story) – 2 gaming STAs in the central 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Single AP (80 MHz) per BSS (SISO)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2 channels are used with BSS coloring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Traffic: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Real cloud game traffic: UL (game control) +DL streaming (10 Mbps)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Background: 2 Mbps CBR per 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99% of the gaming packet are delivered under 10 </a:t>
            </a:r>
            <a:r>
              <a:rPr lang="en-US" sz="2000" b="1" dirty="0" err="1">
                <a:solidFill>
                  <a:schemeClr val="tx1"/>
                </a:solidFill>
              </a:rPr>
              <a:t>msec</a:t>
            </a:r>
            <a:r>
              <a:rPr lang="en-US" sz="2000" b="1" dirty="0">
                <a:solidFill>
                  <a:schemeClr val="tx1"/>
                </a:solidFill>
              </a:rPr>
              <a:t> (mostly around 5-6 </a:t>
            </a:r>
            <a:r>
              <a:rPr lang="en-US" sz="2000" b="1" dirty="0" err="1">
                <a:solidFill>
                  <a:schemeClr val="tx1"/>
                </a:solidFill>
              </a:rPr>
              <a:t>msec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  <a:r>
              <a:rPr lang="en-US" sz="2000" dirty="0">
                <a:solidFill>
                  <a:schemeClr val="tx1"/>
                </a:solidFill>
              </a:rPr>
              <a:t> with up to 5 Background STAs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BSS can decide if the service is feasible given its capabilities, deployment, and network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81FFEE-23EF-4A0C-87F0-C15A4B7C3C6C}"/>
              </a:ext>
            </a:extLst>
          </p:cNvPr>
          <p:cNvGrpSpPr/>
          <p:nvPr/>
        </p:nvGrpSpPr>
        <p:grpSpPr>
          <a:xfrm>
            <a:off x="350887" y="2438400"/>
            <a:ext cx="4776565" cy="3581400"/>
            <a:chOff x="350887" y="2438400"/>
            <a:chExt cx="4776565" cy="3581400"/>
          </a:xfrm>
        </p:grpSpPr>
        <p:pic>
          <p:nvPicPr>
            <p:cNvPr id="10" name="Picture 9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9AA31548-48EE-4B10-9C9D-39C4DF36A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7" y="2438400"/>
              <a:ext cx="4776565" cy="3581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00FC94-0A8B-4AA9-A363-A1DA42F39A02}"/>
                </a:ext>
              </a:extLst>
            </p:cNvPr>
            <p:cNvSpPr txBox="1"/>
            <p:nvPr/>
          </p:nvSpPr>
          <p:spPr>
            <a:xfrm rot="16200000">
              <a:off x="151927" y="3277965"/>
              <a:ext cx="7768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msec</a:t>
              </a:r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33AF42-307F-4F9C-BDE3-B803102179C9}"/>
                </a:ext>
              </a:extLst>
            </p:cNvPr>
            <p:cNvSpPr txBox="1"/>
            <p:nvPr/>
          </p:nvSpPr>
          <p:spPr>
            <a:xfrm rot="16200000">
              <a:off x="151927" y="4905803"/>
              <a:ext cx="7768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msec</a:t>
              </a:r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50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AF92-EC77-445B-A563-B5E1EDB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1 - Results (80 MHz)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1B64-57C3-4D1D-AD28-0330B522C9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March 2020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91DF-2BCE-4FBA-A7CF-7B63ED52BB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34270-7B05-41C2-BCF5-D442E1F32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BB6C-8327-4225-BCAD-BEDB279077BE}"/>
              </a:ext>
            </a:extLst>
          </p:cNvPr>
          <p:cNvSpPr txBox="1"/>
          <p:nvPr/>
        </p:nvSpPr>
        <p:spPr>
          <a:xfrm>
            <a:off x="1143000" y="1598294"/>
            <a:ext cx="4856018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LLS: low latency streams with protected windows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VO: low latency as AC_VO (no protected windows)</a:t>
            </a: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76304FA1-1383-495C-AEBB-F90F1AC89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7" y="2059466"/>
            <a:ext cx="5634589" cy="4224735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FDB5A7ED-C121-49BE-A8B4-418226F78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23" y="2046210"/>
            <a:ext cx="5634589" cy="42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44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AF92-EC77-445B-A563-B5E1EDB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1 - Results (40 MHz)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1B64-57C3-4D1D-AD28-0330B522C9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March 2020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91DF-2BCE-4FBA-A7CF-7B63ED52BB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34270-7B05-41C2-BCF5-D442E1F32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BB6C-8327-4225-BCAD-BEDB279077BE}"/>
              </a:ext>
            </a:extLst>
          </p:cNvPr>
          <p:cNvSpPr txBox="1"/>
          <p:nvPr/>
        </p:nvSpPr>
        <p:spPr>
          <a:xfrm>
            <a:off x="1143000" y="1598294"/>
            <a:ext cx="4856018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LLS: low latency streams with protected windows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VO: low latency as AC_VO (no protected windows)</a:t>
            </a:r>
          </a:p>
        </p:txBody>
      </p:sp>
      <p:pic>
        <p:nvPicPr>
          <p:cNvPr id="9" name="Picture 8" descr="A picture containing white, black&#10;&#10;Description automatically generated">
            <a:extLst>
              <a:ext uri="{FF2B5EF4-FFF2-40B4-BE49-F238E27FC236}">
                <a16:creationId xmlns:a16="http://schemas.microsoft.com/office/drawing/2014/main" id="{A88DDF61-CE22-4CC2-9AEA-26E496FFE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53791"/>
            <a:ext cx="5380515" cy="4034234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9F13D5F6-2AEC-41FE-B744-1AC70066D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06" y="2253791"/>
            <a:ext cx="5570178" cy="41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6568-7A65-44AD-AAF7-9B79449E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989CA-7291-46D3-82C7-4EF859D12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Single BSS: 6 STAs (2 Low Latency, 4 BE - 6 Mbps), 20 MHz 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LL traffic streams: 100Bytes every 4 </a:t>
            </a:r>
            <a:r>
              <a:rPr lang="en-US" dirty="0" err="1"/>
              <a:t>ms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LLS: low latency traffic using AC_VO + protected windows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500 microseconds windows every 4 </a:t>
            </a:r>
            <a:r>
              <a:rPr lang="en-US" dirty="0" err="1"/>
              <a:t>ms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VO: low latency traffic using AC_VO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Case 1: EDCA in protected window (AP and STAs contend)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Case 2: Trigger based in protected window</a:t>
            </a:r>
          </a:p>
        </p:txBody>
      </p:sp>
    </p:spTree>
    <p:extLst>
      <p:ext uri="{BB962C8B-B14F-4D97-AF65-F5344CB8AC3E}">
        <p14:creationId xmlns:p14="http://schemas.microsoft.com/office/powerpoint/2010/main" val="2708739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AF92-EC77-445B-A563-B5E1EDB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2- Case 1 Results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1B64-57C3-4D1D-AD28-0330B522C9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91DF-2BCE-4FBA-A7CF-7B63ED52BB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34270-7B05-41C2-BCF5-D442E1F32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BB6C-8327-4225-BCAD-BEDB279077BE}"/>
              </a:ext>
            </a:extLst>
          </p:cNvPr>
          <p:cNvSpPr txBox="1"/>
          <p:nvPr/>
        </p:nvSpPr>
        <p:spPr>
          <a:xfrm>
            <a:off x="1143000" y="1598294"/>
            <a:ext cx="4856018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LLS: low latency stream with protected windows</a:t>
            </a:r>
          </a:p>
          <a:p>
            <a:r>
              <a:rPr lang="en-US" sz="1100" dirty="0">
                <a:solidFill>
                  <a:srgbClr val="003C71"/>
                </a:solidFill>
              </a:rPr>
              <a:t>VO: low latency as AC_VO (no protected windows)</a:t>
            </a:r>
          </a:p>
        </p:txBody>
      </p:sp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46CA19E-FA59-43ED-83D1-8C5014368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3" y="2108939"/>
            <a:ext cx="5631443" cy="4222376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FD74B53E-0BDD-4E77-B613-92EF60747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26" y="2108939"/>
            <a:ext cx="5607894" cy="420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16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AF92-EC77-445B-A563-B5E1EDB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2 - Case 2 Results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1B64-57C3-4D1D-AD28-0330B522C9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91DF-2BCE-4FBA-A7CF-7B63ED52BB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34270-7B05-41C2-BCF5-D442E1F32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BB6C-8327-4225-BCAD-BEDB279077BE}"/>
              </a:ext>
            </a:extLst>
          </p:cNvPr>
          <p:cNvSpPr txBox="1"/>
          <p:nvPr/>
        </p:nvSpPr>
        <p:spPr>
          <a:xfrm>
            <a:off x="1143000" y="1598294"/>
            <a:ext cx="4856018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LLS: low latency stream with protected windows</a:t>
            </a:r>
          </a:p>
          <a:p>
            <a:r>
              <a:rPr lang="en-US" sz="1100" dirty="0">
                <a:solidFill>
                  <a:srgbClr val="003C71"/>
                </a:solidFill>
              </a:rPr>
              <a:t>VO: low latency as AC_VO (no protected windows)</a:t>
            </a: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5DDA6EB-DE13-4A05-920C-44C079B6A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5" y="1954959"/>
            <a:ext cx="5786375" cy="4338541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DE0BBAC-A1B6-4434-BEA9-F3D45695D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2" y="2073757"/>
            <a:ext cx="5494194" cy="411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9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975B-55DE-4971-9108-DF67897EA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Latency Reliable Service Definition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12F5E-7DD0-4B8B-BDDC-0281E04DD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service provided to a higher layer traffic stream that prioritizes and delivers MSDUs within a worst case latency budget with a given reliability/packet delivery ratio (PDR) and low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(not actual target): 99.9% of the packets are delivered within a 2 </a:t>
            </a:r>
            <a:r>
              <a:rPr lang="en-US" dirty="0" err="1"/>
              <a:t>msec</a:t>
            </a:r>
            <a:r>
              <a:rPr lang="en-US" dirty="0"/>
              <a:t> latency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Requirements for using and providing the service: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QoS management and negotiation to discover, request and confirm the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decision on whether the service can be supported/advertised is implementation specific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service may be terminated if the traffic stream does not conform with the QoS profile provided during service negotiation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AA591-E2D6-49B5-9598-D6EC288C91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777FB-8680-424F-969C-EB0543AF7D7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4F26F-ABF3-4617-91FE-BD965BC2AB3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3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7982-7B42-42C4-BE87-26A242A0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a Low Latency Reliable Service in 11be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4CE5-465E-4680-9AC6-6AB672A56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 has no clear definition of a Low Latency Reliable Service interface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802.11 defines QoS negotiation procedures, but there are no data delivery expectations including worst case latency and 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URLLC is a clear (explicit) mode available for low latency services in 5G: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There is no upfront guarantee that a 5G UE can receive URLLC service, but the capability to negotiate the service exists in 5G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QoS negotiation</a:t>
            </a:r>
            <a:r>
              <a:rPr lang="en-US" sz="1800" dirty="0"/>
              <a:t> is required and </a:t>
            </a:r>
            <a:r>
              <a:rPr lang="en-US" sz="1800" b="1" dirty="0"/>
              <a:t>implementation specific algorithms (e.g. scheduling)</a:t>
            </a:r>
            <a:r>
              <a:rPr lang="en-US" sz="1800" dirty="0"/>
              <a:t> are needed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There is also a “perception” in the general public, that only 5G URLLC can provide low latency services and that 802.11 is not suitable for these applications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Defining a LLRS in 802.11be will enable implementations to decide whether such service can be provided depending on the deployment and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E7438-B177-4564-AC87-143F055BB4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33F5F-4657-462A-97AE-92CCBAC42DB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FA0C97-1819-48F4-8C9B-777FF4C02BE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02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Latency Reliable Service (LLRS) - use case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6624647" y="6428761"/>
            <a:ext cx="4246027" cy="180975"/>
          </a:xfrm>
        </p:spPr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85D0D-CAC8-4B94-A8D7-BDB006069FDA}"/>
              </a:ext>
            </a:extLst>
          </p:cNvPr>
          <p:cNvSpPr/>
          <p:nvPr/>
        </p:nvSpPr>
        <p:spPr>
          <a:xfrm>
            <a:off x="6400800" y="2404210"/>
            <a:ext cx="56913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Min Service Interval: </a:t>
            </a:r>
            <a:r>
              <a:rPr lang="en-US" sz="1400" dirty="0">
                <a:solidFill>
                  <a:schemeClr val="tx1"/>
                </a:solidFill>
              </a:rPr>
              <a:t>requested minimal periodicity of service or min MSDU interarrival time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Latency bound: </a:t>
            </a:r>
            <a:r>
              <a:rPr lang="en-US" sz="1400" dirty="0">
                <a:solidFill>
                  <a:schemeClr val="tx1"/>
                </a:solidFill>
              </a:rPr>
              <a:t>Maximum time required for successful delivery of the MSDU/A-MPDU (from MAC-SAP to MAC-SAP)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PDR (Reliability): </a:t>
            </a:r>
            <a:r>
              <a:rPr lang="en-US" sz="1400" dirty="0">
                <a:solidFill>
                  <a:schemeClr val="tx1"/>
                </a:solidFill>
              </a:rPr>
              <a:t>Expected packet delivery ratio within the latency bound (from MAC-SAP to MAC-SAP)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Jitter</a:t>
            </a:r>
            <a:r>
              <a:rPr lang="en-US" sz="1400" dirty="0">
                <a:solidFill>
                  <a:schemeClr val="tx1"/>
                </a:solidFill>
              </a:rPr>
              <a:t>: Expected variation in latency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2743B7-235B-4102-BD3C-891E79815291}"/>
              </a:ext>
            </a:extLst>
          </p:cNvPr>
          <p:cNvSpPr txBox="1"/>
          <p:nvPr/>
        </p:nvSpPr>
        <p:spPr>
          <a:xfrm>
            <a:off x="7010400" y="1830390"/>
            <a:ext cx="470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LLRS traffic stream QoS parameters (example):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D7809-98D8-4622-8C7B-54FEDF329EF9}"/>
              </a:ext>
            </a:extLst>
          </p:cNvPr>
          <p:cNvSpPr txBox="1"/>
          <p:nvPr/>
        </p:nvSpPr>
        <p:spPr>
          <a:xfrm>
            <a:off x="1321326" y="5110352"/>
            <a:ext cx="4471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 service can be used by different low latency applications: gaming, AR/VR, Industrial IOT, emergency services, 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10D9BF-CDC8-4756-A666-11D7B3580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269" y="1830390"/>
            <a:ext cx="5043149" cy="3122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D04430-FDFB-4492-86A1-A399D042E81C}"/>
              </a:ext>
            </a:extLst>
          </p:cNvPr>
          <p:cNvSpPr txBox="1"/>
          <p:nvPr/>
        </p:nvSpPr>
        <p:spPr>
          <a:xfrm>
            <a:off x="6532433" y="4116646"/>
            <a:ext cx="5428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802.11 RTA TIG report </a:t>
            </a:r>
            <a:r>
              <a:rPr lang="en-US" dirty="0">
                <a:solidFill>
                  <a:schemeClr val="tx2"/>
                </a:solidFill>
              </a:rPr>
              <a:t>documented requirements from various applications: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See 11-0065r6 and 11-2009r6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A flexible QoS framework is needed given the variety of requirements</a:t>
            </a:r>
          </a:p>
        </p:txBody>
      </p:sp>
    </p:spTree>
    <p:extLst>
      <p:ext uri="{BB962C8B-B14F-4D97-AF65-F5344CB8AC3E}">
        <p14:creationId xmlns:p14="http://schemas.microsoft.com/office/powerpoint/2010/main" val="45590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17FB-5C09-4FFB-965A-62D0FB08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QoS management is a key capability to LLRS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06FF8-483E-499D-927B-CA2FD3F4057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CF7A8-9E4E-4D07-B1D8-FD64BD7F049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A8B04-1A62-4B5B-9837-E0E8D63408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7420D-CF4C-4447-BB9C-78D86A69D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01" y="2646943"/>
            <a:ext cx="4432977" cy="26976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D15C5C-E688-4223-B36A-01178B5EC671}"/>
              </a:ext>
            </a:extLst>
          </p:cNvPr>
          <p:cNvSpPr/>
          <p:nvPr/>
        </p:nvSpPr>
        <p:spPr>
          <a:xfrm>
            <a:off x="233680" y="2069276"/>
            <a:ext cx="4432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/>
            <a:r>
              <a:rPr lang="en-US" dirty="0">
                <a:solidFill>
                  <a:schemeClr val="tx1"/>
                </a:solidFill>
              </a:rPr>
              <a:t>EDCA and HCCA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C6DA8-2A96-4CA7-A62E-99EBDEFE1CCD}"/>
              </a:ext>
            </a:extLst>
          </p:cNvPr>
          <p:cNvSpPr txBox="1"/>
          <p:nvPr/>
        </p:nvSpPr>
        <p:spPr>
          <a:xfrm>
            <a:off x="800099" y="1581730"/>
            <a:ext cx="405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802.11e QoS (2005)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FB2352-E40A-4A45-BCB2-CE1E34ED6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360" y="2431545"/>
            <a:ext cx="5372100" cy="15381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C21B4B-8274-4A7B-972F-791D7174C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223" y="4161061"/>
            <a:ext cx="1696561" cy="21380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AFE6E5-A7CA-4BF7-BA8C-52D64878E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9818" y="3169738"/>
            <a:ext cx="2564119" cy="10560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79FDDA7-F02D-472F-B142-4743EC3C64B1}"/>
              </a:ext>
            </a:extLst>
          </p:cNvPr>
          <p:cNvSpPr/>
          <p:nvPr/>
        </p:nvSpPr>
        <p:spPr>
          <a:xfrm>
            <a:off x="5233076" y="1627897"/>
            <a:ext cx="6730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Voice, video, and mobile were the future in 2005 and are the main traffic today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E6DD4F-3B2F-4DAA-8EC3-0A09213E00CE}"/>
              </a:ext>
            </a:extLst>
          </p:cNvPr>
          <p:cNvSpPr/>
          <p:nvPr/>
        </p:nvSpPr>
        <p:spPr bwMode="auto">
          <a:xfrm>
            <a:off x="5233076" y="2431545"/>
            <a:ext cx="6400800" cy="401846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1A7DAC-6A6B-4C75-917B-DA976CA89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850" y="4225808"/>
            <a:ext cx="3475422" cy="19648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E620B3-A298-433B-AE14-9B361A025562}"/>
              </a:ext>
            </a:extLst>
          </p:cNvPr>
          <p:cNvSpPr/>
          <p:nvPr/>
        </p:nvSpPr>
        <p:spPr>
          <a:xfrm>
            <a:off x="266014" y="5385081"/>
            <a:ext cx="4586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/>
            <a:r>
              <a:rPr lang="en-US" dirty="0">
                <a:solidFill>
                  <a:schemeClr val="tx1"/>
                </a:solidFill>
              </a:rPr>
              <a:t>EDCA is the main mechanism for traffic prioritization today</a:t>
            </a:r>
          </a:p>
        </p:txBody>
      </p:sp>
    </p:spTree>
    <p:extLst>
      <p:ext uri="{BB962C8B-B14F-4D97-AF65-F5344CB8AC3E}">
        <p14:creationId xmlns:p14="http://schemas.microsoft.com/office/powerpoint/2010/main" val="79640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DE64-A898-4E32-8EBB-7069C3F1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802.11 QoS management ready for the next 15 years?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03F65-1A88-4C93-BB34-20DE60D81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Combined with enhancements in throughput, security and other performance vectors, the 802.11e EDCA model has worked well so far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coming in the next 15 years?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12B8E-6B24-4025-8E98-5742B199E5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ACC24-C21A-417A-80E3-6D6B484C0A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1C4D9A-E492-4D67-A36A-CCE71291F6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DA6790-F4F0-4E55-983A-3355C3F6E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924" y="3763896"/>
            <a:ext cx="1854045" cy="1236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8A586D-7537-466C-B3DC-88D3B2707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9000"/>
            <a:ext cx="3926642" cy="2547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989062-41B7-4355-9E75-5AD115A04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318" y="4851170"/>
            <a:ext cx="1835302" cy="1221310"/>
          </a:xfrm>
          <a:prstGeom prst="rect">
            <a:avLst/>
          </a:prstGeom>
        </p:spPr>
      </p:pic>
      <p:pic>
        <p:nvPicPr>
          <p:cNvPr id="12" name="Picture 11" descr="INT_VR_overlay-EJ_16x9.png">
            <a:extLst>
              <a:ext uri="{FF2B5EF4-FFF2-40B4-BE49-F238E27FC236}">
                <a16:creationId xmlns:a16="http://schemas.microsoft.com/office/drawing/2014/main" id="{F6810F65-C69C-47C5-B5B4-1A6B899F0A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639" y="2881309"/>
            <a:ext cx="3138087" cy="1765174"/>
          </a:xfrm>
          <a:prstGeom prst="rect">
            <a:avLst/>
          </a:prstGeom>
        </p:spPr>
      </p:pic>
      <p:pic>
        <p:nvPicPr>
          <p:cNvPr id="13" name="Picture 12" descr="5G_Landingpage_Images-HERO-R4_V1-AS_Industrial2_1920x1080.png">
            <a:extLst>
              <a:ext uri="{FF2B5EF4-FFF2-40B4-BE49-F238E27FC236}">
                <a16:creationId xmlns:a16="http://schemas.microsoft.com/office/drawing/2014/main" id="{B9E88555-0F9C-4389-A562-E0FF271A08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639" y="4664105"/>
            <a:ext cx="3169525" cy="17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7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330F1904-5F11-49E3-977E-08086CEAE28A}"/>
              </a:ext>
            </a:extLst>
          </p:cNvPr>
          <p:cNvSpPr/>
          <p:nvPr/>
        </p:nvSpPr>
        <p:spPr>
          <a:xfrm>
            <a:off x="6736702" y="1383192"/>
            <a:ext cx="5333051" cy="30264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DB30E-A39E-4765-9C45-7ECA7C25D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Approach to QoS Management in 11be</a:t>
            </a:r>
          </a:p>
        </p:txBody>
      </p:sp>
      <p:sp>
        <p:nvSpPr>
          <p:cNvPr id="83" name="Content Placeholder 82">
            <a:extLst>
              <a:ext uri="{FF2B5EF4-FFF2-40B4-BE49-F238E27FC236}">
                <a16:creationId xmlns:a16="http://schemas.microsoft.com/office/drawing/2014/main" id="{BA2AC973-72DF-4C9D-B007-CC7190D17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12" y="1828800"/>
            <a:ext cx="6533107" cy="4113213"/>
          </a:xfrm>
        </p:spPr>
        <p:txBody>
          <a:bodyPr/>
          <a:lstStyle/>
          <a:p>
            <a:pPr marL="0" indent="0"/>
            <a:r>
              <a:rPr lang="en-US" sz="1600" dirty="0"/>
              <a:t>We propose to define QoS management in every tier of the device system architecture once it receives packets at its host interface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Tier 1 (Host): Stream / flow classification of MSDUs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New access and QoS policies (low latency, reliability, frame rate)</a:t>
            </a:r>
          </a:p>
          <a:p>
            <a:pPr marL="1104881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Device-centric and network-centric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Tier 2 (MAC SAP): AP MLD or non-AP scheduling/mapping of MSDUs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TIDs 8-15 to be newly defined</a:t>
            </a:r>
          </a:p>
          <a:p>
            <a:pPr marL="1104881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Mapping of new TIDs 8-15 to baseline/new ACs</a:t>
            </a:r>
          </a:p>
          <a:p>
            <a:pPr marL="704831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TID-link mapping as appropriate QoS (e.g. LLRS) including dynamic link-set per MLD </a:t>
            </a:r>
          </a:p>
          <a:p>
            <a:pPr marL="704831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Flow QoS negotiation for multi-link QoS priorities</a:t>
            </a:r>
          </a:p>
          <a:p>
            <a:pPr marL="1104881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Stream/flow-to-link assignment among Segments / VAPs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Tier 3 (MAC): Prioritized channel access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Protected/priority access periods for queued traffic with TIDs 8-15  </a:t>
            </a:r>
          </a:p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90195-CCDF-4180-A35A-ABFAC55881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AA344-FE6D-4C8E-9F5C-50775F2A881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C0BAE-52E5-4396-9CD1-5D5EEBD4177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556E8E1-48D4-447A-BA46-C87C792A7F7F}"/>
              </a:ext>
            </a:extLst>
          </p:cNvPr>
          <p:cNvSpPr txBox="1"/>
          <p:nvPr/>
        </p:nvSpPr>
        <p:spPr>
          <a:xfrm>
            <a:off x="9314343" y="5930661"/>
            <a:ext cx="1704496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Prioritized channel access</a:t>
            </a:r>
          </a:p>
          <a:p>
            <a:r>
              <a:rPr lang="en-US" sz="1100" dirty="0">
                <a:solidFill>
                  <a:srgbClr val="003C71"/>
                </a:solidFill>
              </a:rPr>
              <a:t>   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8AA5F3B-E6A0-4F89-BF50-697D38E427C6}"/>
              </a:ext>
            </a:extLst>
          </p:cNvPr>
          <p:cNvSpPr/>
          <p:nvPr/>
        </p:nvSpPr>
        <p:spPr>
          <a:xfrm>
            <a:off x="8990166" y="2288476"/>
            <a:ext cx="1185056" cy="25745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MAC SAPs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A9483B6-8E5A-44F7-8976-1FB82422C3E8}"/>
              </a:ext>
            </a:extLst>
          </p:cNvPr>
          <p:cNvSpPr/>
          <p:nvPr/>
        </p:nvSpPr>
        <p:spPr>
          <a:xfrm>
            <a:off x="8179004" y="3903896"/>
            <a:ext cx="961797" cy="3550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AP 1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(BE/VO/VI)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35E43A0-FD79-4A79-8BCA-E6BEABA37A9C}"/>
              </a:ext>
            </a:extLst>
          </p:cNvPr>
          <p:cNvSpPr/>
          <p:nvPr/>
        </p:nvSpPr>
        <p:spPr>
          <a:xfrm>
            <a:off x="10175222" y="3915347"/>
            <a:ext cx="954840" cy="3301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AP 2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(BE/VO/VI)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76950B0-FF55-42FC-87F8-8D643A5D8CAC}"/>
              </a:ext>
            </a:extLst>
          </p:cNvPr>
          <p:cNvSpPr/>
          <p:nvPr/>
        </p:nvSpPr>
        <p:spPr>
          <a:xfrm>
            <a:off x="9068822" y="2979740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F927A28-F132-4FC5-AC22-241F071480E2}"/>
              </a:ext>
            </a:extLst>
          </p:cNvPr>
          <p:cNvSpPr/>
          <p:nvPr/>
        </p:nvSpPr>
        <p:spPr>
          <a:xfrm>
            <a:off x="10019066" y="3232588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82E3B926-2537-4890-8B11-BD092581D1F1}"/>
              </a:ext>
            </a:extLst>
          </p:cNvPr>
          <p:cNvSpPr/>
          <p:nvPr/>
        </p:nvSpPr>
        <p:spPr>
          <a:xfrm rot="8097542">
            <a:off x="8990161" y="2594573"/>
            <a:ext cx="510250" cy="2934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6BB55BC1-3998-4AF8-92C1-EBDB96DF2404}"/>
              </a:ext>
            </a:extLst>
          </p:cNvPr>
          <p:cNvSpPr/>
          <p:nvPr/>
        </p:nvSpPr>
        <p:spPr>
          <a:xfrm rot="2236571">
            <a:off x="9607320" y="2611643"/>
            <a:ext cx="510250" cy="2934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046E7A5-EEB6-4CF3-8E42-37E48FEF7B99}"/>
              </a:ext>
            </a:extLst>
          </p:cNvPr>
          <p:cNvSpPr txBox="1"/>
          <p:nvPr/>
        </p:nvSpPr>
        <p:spPr>
          <a:xfrm>
            <a:off x="8084551" y="3652459"/>
            <a:ext cx="49017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AC 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A503E9D-1963-4E38-BE61-4BFD2903AFC3}"/>
              </a:ext>
            </a:extLst>
          </p:cNvPr>
          <p:cNvSpPr txBox="1"/>
          <p:nvPr/>
        </p:nvSpPr>
        <p:spPr>
          <a:xfrm>
            <a:off x="8413930" y="3657376"/>
            <a:ext cx="49017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AC 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F4E048B-0A3D-4310-853A-B866BECA738E}"/>
              </a:ext>
            </a:extLst>
          </p:cNvPr>
          <p:cNvSpPr txBox="1"/>
          <p:nvPr/>
        </p:nvSpPr>
        <p:spPr>
          <a:xfrm>
            <a:off x="8748230" y="3657376"/>
            <a:ext cx="49017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AC 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4C3F3BE-F620-415A-8A47-440FC70733B6}"/>
              </a:ext>
            </a:extLst>
          </p:cNvPr>
          <p:cNvSpPr txBox="1"/>
          <p:nvPr/>
        </p:nvSpPr>
        <p:spPr>
          <a:xfrm>
            <a:off x="9082528" y="3657374"/>
            <a:ext cx="49017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AC 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4243D5C-1CCE-4E93-85FA-3F87C941B3A2}"/>
              </a:ext>
            </a:extLst>
          </p:cNvPr>
          <p:cNvSpPr/>
          <p:nvPr/>
        </p:nvSpPr>
        <p:spPr>
          <a:xfrm>
            <a:off x="8004291" y="2836385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EF81BCC-08A7-4495-8C72-2BC149AA61FF}"/>
              </a:ext>
            </a:extLst>
          </p:cNvPr>
          <p:cNvSpPr/>
          <p:nvPr/>
        </p:nvSpPr>
        <p:spPr>
          <a:xfrm>
            <a:off x="8304176" y="2841299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E4A3E57-8273-4021-A769-D404ECFFA517}"/>
              </a:ext>
            </a:extLst>
          </p:cNvPr>
          <p:cNvSpPr/>
          <p:nvPr/>
        </p:nvSpPr>
        <p:spPr>
          <a:xfrm>
            <a:off x="8584392" y="2831471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2CD8EEF-03B2-4E4D-8D6F-7FEE2FDCAFD3}"/>
              </a:ext>
            </a:extLst>
          </p:cNvPr>
          <p:cNvSpPr/>
          <p:nvPr/>
        </p:nvSpPr>
        <p:spPr>
          <a:xfrm>
            <a:off x="8894109" y="2836385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DDF771F-4391-4A8B-84E8-C50A3DF43CD9}"/>
              </a:ext>
            </a:extLst>
          </p:cNvPr>
          <p:cNvSpPr/>
          <p:nvPr/>
        </p:nvSpPr>
        <p:spPr>
          <a:xfrm>
            <a:off x="7868595" y="2739078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A3AD7DB-1F32-4E6E-B330-F2D37089BADE}"/>
              </a:ext>
            </a:extLst>
          </p:cNvPr>
          <p:cNvSpPr/>
          <p:nvPr/>
        </p:nvSpPr>
        <p:spPr>
          <a:xfrm>
            <a:off x="8168480" y="2743992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0AA1053-D83A-4467-96D4-245AF3563CDC}"/>
              </a:ext>
            </a:extLst>
          </p:cNvPr>
          <p:cNvSpPr/>
          <p:nvPr/>
        </p:nvSpPr>
        <p:spPr>
          <a:xfrm>
            <a:off x="8448696" y="2734164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01327B8-B2AF-4DED-B781-D6260016CB09}"/>
              </a:ext>
            </a:extLst>
          </p:cNvPr>
          <p:cNvSpPr/>
          <p:nvPr/>
        </p:nvSpPr>
        <p:spPr>
          <a:xfrm>
            <a:off x="8758413" y="2739078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2AC0A85-536E-4E7E-B979-F788039F5B85}"/>
              </a:ext>
            </a:extLst>
          </p:cNvPr>
          <p:cNvSpPr/>
          <p:nvPr/>
        </p:nvSpPr>
        <p:spPr>
          <a:xfrm>
            <a:off x="8179004" y="2979740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9D44E9E-B640-4387-81F3-D27A173A6A4F}"/>
              </a:ext>
            </a:extLst>
          </p:cNvPr>
          <p:cNvSpPr/>
          <p:nvPr/>
        </p:nvSpPr>
        <p:spPr>
          <a:xfrm>
            <a:off x="8478889" y="2984654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F86C9C8-B910-4ECB-A942-5D96EC601775}"/>
              </a:ext>
            </a:extLst>
          </p:cNvPr>
          <p:cNvSpPr/>
          <p:nvPr/>
        </p:nvSpPr>
        <p:spPr>
          <a:xfrm>
            <a:off x="8759105" y="2974826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53C61A1-6860-4891-BF53-7FF290F14F8E}"/>
              </a:ext>
            </a:extLst>
          </p:cNvPr>
          <p:cNvSpPr/>
          <p:nvPr/>
        </p:nvSpPr>
        <p:spPr>
          <a:xfrm>
            <a:off x="7094415" y="3550782"/>
            <a:ext cx="961797" cy="3550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VAP 1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(TSN)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F279FDF-E8E8-46D0-8658-C72655E0B8C8}"/>
              </a:ext>
            </a:extLst>
          </p:cNvPr>
          <p:cNvSpPr/>
          <p:nvPr/>
        </p:nvSpPr>
        <p:spPr>
          <a:xfrm>
            <a:off x="11352949" y="3026136"/>
            <a:ext cx="792888" cy="355053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VAP 2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(AR/VR)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E90D9B1-E66A-450F-B145-B2BA0A8ABB8F}"/>
              </a:ext>
            </a:extLst>
          </p:cNvPr>
          <p:cNvSpPr/>
          <p:nvPr/>
        </p:nvSpPr>
        <p:spPr>
          <a:xfrm>
            <a:off x="10280729" y="3037353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1032AEC-19C6-4CB4-AE1B-287555CA9ED8}"/>
              </a:ext>
            </a:extLst>
          </p:cNvPr>
          <p:cNvSpPr/>
          <p:nvPr/>
        </p:nvSpPr>
        <p:spPr>
          <a:xfrm>
            <a:off x="10580614" y="3042267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7D68B35-DF8B-4D28-803C-5352F11A23BC}"/>
              </a:ext>
            </a:extLst>
          </p:cNvPr>
          <p:cNvSpPr/>
          <p:nvPr/>
        </p:nvSpPr>
        <p:spPr>
          <a:xfrm>
            <a:off x="10860830" y="3032439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C32FCE1-37AE-4F7A-802E-AA9BAC9947A9}"/>
              </a:ext>
            </a:extLst>
          </p:cNvPr>
          <p:cNvSpPr/>
          <p:nvPr/>
        </p:nvSpPr>
        <p:spPr>
          <a:xfrm>
            <a:off x="11170547" y="3037353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A66ACBF-B3E3-4035-949C-48E9ED0C0398}"/>
              </a:ext>
            </a:extLst>
          </p:cNvPr>
          <p:cNvSpPr/>
          <p:nvPr/>
        </p:nvSpPr>
        <p:spPr>
          <a:xfrm>
            <a:off x="10145033" y="2753436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DD6680A-D6F7-4977-BAFF-FE59516A4036}"/>
              </a:ext>
            </a:extLst>
          </p:cNvPr>
          <p:cNvSpPr/>
          <p:nvPr/>
        </p:nvSpPr>
        <p:spPr>
          <a:xfrm>
            <a:off x="10444918" y="2758350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4A152B3-42A1-45EB-A877-94F96EB40D74}"/>
              </a:ext>
            </a:extLst>
          </p:cNvPr>
          <p:cNvSpPr/>
          <p:nvPr/>
        </p:nvSpPr>
        <p:spPr>
          <a:xfrm>
            <a:off x="10725134" y="2748522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CB27740-9A44-4D70-A11C-D817C97DFE99}"/>
              </a:ext>
            </a:extLst>
          </p:cNvPr>
          <p:cNvSpPr/>
          <p:nvPr/>
        </p:nvSpPr>
        <p:spPr>
          <a:xfrm>
            <a:off x="11034851" y="2753436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FF36D9D-D2B5-4188-AB43-A3956E77B9E4}"/>
              </a:ext>
            </a:extLst>
          </p:cNvPr>
          <p:cNvSpPr/>
          <p:nvPr/>
        </p:nvSpPr>
        <p:spPr>
          <a:xfrm>
            <a:off x="11203204" y="2321167"/>
            <a:ext cx="773478" cy="3550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VAP 3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(Gaming)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EB8DEFF-CAE5-423B-9799-D402FACD5D2E}"/>
              </a:ext>
            </a:extLst>
          </p:cNvPr>
          <p:cNvSpPr/>
          <p:nvPr/>
        </p:nvSpPr>
        <p:spPr>
          <a:xfrm>
            <a:off x="6959886" y="3040234"/>
            <a:ext cx="709303" cy="3550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VAP3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(Data)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D8DE1CF-11B3-443F-B66F-5B4E83098DCE}"/>
              </a:ext>
            </a:extLst>
          </p:cNvPr>
          <p:cNvSpPr/>
          <p:nvPr/>
        </p:nvSpPr>
        <p:spPr>
          <a:xfrm>
            <a:off x="9125197" y="1549531"/>
            <a:ext cx="150635" cy="1055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C4AE435-5CE2-4D94-98E0-4800E45712DB}"/>
              </a:ext>
            </a:extLst>
          </p:cNvPr>
          <p:cNvSpPr/>
          <p:nvPr/>
        </p:nvSpPr>
        <p:spPr>
          <a:xfrm>
            <a:off x="9336589" y="1554450"/>
            <a:ext cx="150635" cy="1055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2DBB535-B2D3-4BC5-8489-2FBD32328906}"/>
              </a:ext>
            </a:extLst>
          </p:cNvPr>
          <p:cNvSpPr/>
          <p:nvPr/>
        </p:nvSpPr>
        <p:spPr>
          <a:xfrm>
            <a:off x="9555959" y="1555069"/>
            <a:ext cx="150635" cy="10559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02A1A92-08BE-4AF2-A433-98CBFA12E243}"/>
              </a:ext>
            </a:extLst>
          </p:cNvPr>
          <p:cNvSpPr/>
          <p:nvPr/>
        </p:nvSpPr>
        <p:spPr>
          <a:xfrm>
            <a:off x="9778291" y="1554000"/>
            <a:ext cx="150635" cy="1055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2317CE8-193A-4B0F-B318-E67E5B23C604}"/>
              </a:ext>
            </a:extLst>
          </p:cNvPr>
          <p:cNvSpPr/>
          <p:nvPr/>
        </p:nvSpPr>
        <p:spPr>
          <a:xfrm>
            <a:off x="9053757" y="3471041"/>
            <a:ext cx="165699" cy="1055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D235EC4-5BE9-4360-8EEC-BD177AD28777}"/>
              </a:ext>
            </a:extLst>
          </p:cNvPr>
          <p:cNvSpPr/>
          <p:nvPr/>
        </p:nvSpPr>
        <p:spPr>
          <a:xfrm>
            <a:off x="11022772" y="2934562"/>
            <a:ext cx="150635" cy="1055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9F0B0B5-D219-44A5-B2A6-11BABC31002C}"/>
              </a:ext>
            </a:extLst>
          </p:cNvPr>
          <p:cNvSpPr/>
          <p:nvPr/>
        </p:nvSpPr>
        <p:spPr>
          <a:xfrm>
            <a:off x="10022993" y="3771349"/>
            <a:ext cx="150635" cy="10559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80F1BB4-E28D-44A7-ABFC-ADB7BBF06F88}"/>
              </a:ext>
            </a:extLst>
          </p:cNvPr>
          <p:cNvSpPr/>
          <p:nvPr/>
        </p:nvSpPr>
        <p:spPr>
          <a:xfrm>
            <a:off x="10146999" y="3281679"/>
            <a:ext cx="150635" cy="1055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9DFB95E-1778-4DBE-BAD8-B1D00E61D9F9}"/>
              </a:ext>
            </a:extLst>
          </p:cNvPr>
          <p:cNvSpPr/>
          <p:nvPr/>
        </p:nvSpPr>
        <p:spPr>
          <a:xfrm>
            <a:off x="7851918" y="3254733"/>
            <a:ext cx="150635" cy="105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07A8D8A-FA45-4548-A25E-6D5C0AD7C283}"/>
              </a:ext>
            </a:extLst>
          </p:cNvPr>
          <p:cNvSpPr/>
          <p:nvPr/>
        </p:nvSpPr>
        <p:spPr>
          <a:xfrm>
            <a:off x="7856836" y="3112165"/>
            <a:ext cx="150635" cy="105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A8209327-9568-45B6-95C7-BC7883609EB6}"/>
              </a:ext>
            </a:extLst>
          </p:cNvPr>
          <p:cNvCxnSpPr/>
          <p:nvPr/>
        </p:nvCxnSpPr>
        <p:spPr>
          <a:xfrm>
            <a:off x="9211924" y="1688555"/>
            <a:ext cx="0" cy="60203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ADDB9C2-5E52-4D25-9A6A-71DA6EE92189}"/>
              </a:ext>
            </a:extLst>
          </p:cNvPr>
          <p:cNvCxnSpPr/>
          <p:nvPr/>
        </p:nvCxnSpPr>
        <p:spPr>
          <a:xfrm>
            <a:off x="9433150" y="1693473"/>
            <a:ext cx="0" cy="60203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440E3C00-12DE-4D5C-BB0D-FE575DB78173}"/>
              </a:ext>
            </a:extLst>
          </p:cNvPr>
          <p:cNvCxnSpPr/>
          <p:nvPr/>
        </p:nvCxnSpPr>
        <p:spPr>
          <a:xfrm>
            <a:off x="9639626" y="1703305"/>
            <a:ext cx="0" cy="60203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58008B8-4D87-495A-B417-4685864DB731}"/>
              </a:ext>
            </a:extLst>
          </p:cNvPr>
          <p:cNvCxnSpPr/>
          <p:nvPr/>
        </p:nvCxnSpPr>
        <p:spPr>
          <a:xfrm>
            <a:off x="9836274" y="1683638"/>
            <a:ext cx="0" cy="60203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A490F318-DEBC-4CFA-9597-C87E9D4E16F6}"/>
              </a:ext>
            </a:extLst>
          </p:cNvPr>
          <p:cNvSpPr/>
          <p:nvPr/>
        </p:nvSpPr>
        <p:spPr>
          <a:xfrm>
            <a:off x="9072637" y="1483922"/>
            <a:ext cx="1154857" cy="270147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F980058-3F1A-42FC-A517-AD3D8BD4649D}"/>
              </a:ext>
            </a:extLst>
          </p:cNvPr>
          <p:cNvSpPr txBox="1"/>
          <p:nvPr/>
        </p:nvSpPr>
        <p:spPr>
          <a:xfrm>
            <a:off x="7476223" y="1943239"/>
            <a:ext cx="182445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Stream /flow classification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6CA4B6B-C678-45F8-8BDB-501C20A52A4E}"/>
              </a:ext>
            </a:extLst>
          </p:cNvPr>
          <p:cNvSpPr txBox="1"/>
          <p:nvPr/>
        </p:nvSpPr>
        <p:spPr>
          <a:xfrm>
            <a:off x="7508272" y="2517067"/>
            <a:ext cx="170449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MLD scheduling/mapping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E0B086FC-5CB5-427D-91DB-9CF893E40A3A}"/>
              </a:ext>
            </a:extLst>
          </p:cNvPr>
          <p:cNvCxnSpPr/>
          <p:nvPr/>
        </p:nvCxnSpPr>
        <p:spPr>
          <a:xfrm>
            <a:off x="10686764" y="4321632"/>
            <a:ext cx="0" cy="969582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3FC56D34-95E7-4A43-95C6-2777ABFFC885}"/>
              </a:ext>
            </a:extLst>
          </p:cNvPr>
          <p:cNvCxnSpPr/>
          <p:nvPr/>
        </p:nvCxnSpPr>
        <p:spPr>
          <a:xfrm>
            <a:off x="8833730" y="4321632"/>
            <a:ext cx="0" cy="969582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66CA70E-FD9F-4A1F-96B7-A0ABE5087EFD}"/>
              </a:ext>
            </a:extLst>
          </p:cNvPr>
          <p:cNvSpPr/>
          <p:nvPr/>
        </p:nvSpPr>
        <p:spPr>
          <a:xfrm>
            <a:off x="10559839" y="3181019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D84D0C9-5F93-40E2-B91B-DF60A775DCAF}"/>
              </a:ext>
            </a:extLst>
          </p:cNvPr>
          <p:cNvSpPr/>
          <p:nvPr/>
        </p:nvSpPr>
        <p:spPr>
          <a:xfrm>
            <a:off x="10830228" y="3185936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B0C477A-1273-461A-9166-617A6B64BFAD}"/>
              </a:ext>
            </a:extLst>
          </p:cNvPr>
          <p:cNvSpPr/>
          <p:nvPr/>
        </p:nvSpPr>
        <p:spPr>
          <a:xfrm>
            <a:off x="10289455" y="3200176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2779D3C-5865-48C7-81D7-7C6A6376B68D}"/>
              </a:ext>
            </a:extLst>
          </p:cNvPr>
          <p:cNvCxnSpPr/>
          <p:nvPr/>
        </p:nvCxnSpPr>
        <p:spPr>
          <a:xfrm>
            <a:off x="8524013" y="5700253"/>
            <a:ext cx="133843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4FA05B4-0968-45D8-BFF8-EFECAE2BFF9D}"/>
              </a:ext>
            </a:extLst>
          </p:cNvPr>
          <p:cNvSpPr/>
          <p:nvPr/>
        </p:nvSpPr>
        <p:spPr>
          <a:xfrm>
            <a:off x="8594253" y="5103334"/>
            <a:ext cx="150635" cy="58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6341EF5-7DBE-4B02-87F7-0D51B1FE250A}"/>
              </a:ext>
            </a:extLst>
          </p:cNvPr>
          <p:cNvSpPr/>
          <p:nvPr/>
        </p:nvSpPr>
        <p:spPr>
          <a:xfrm>
            <a:off x="9006569" y="5599729"/>
            <a:ext cx="150635" cy="1055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4EAA0A7-40CC-4C0B-886F-27D650330C40}"/>
              </a:ext>
            </a:extLst>
          </p:cNvPr>
          <p:cNvSpPr/>
          <p:nvPr/>
        </p:nvSpPr>
        <p:spPr>
          <a:xfrm>
            <a:off x="7999507" y="3426603"/>
            <a:ext cx="155243" cy="983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6CE7C32-53FC-4B32-99E7-DE0018D206FC}"/>
              </a:ext>
            </a:extLst>
          </p:cNvPr>
          <p:cNvSpPr/>
          <p:nvPr/>
        </p:nvSpPr>
        <p:spPr>
          <a:xfrm>
            <a:off x="8790897" y="5589899"/>
            <a:ext cx="150635" cy="1055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1D53D2F-ACF7-485E-902C-9B67FB092937}"/>
              </a:ext>
            </a:extLst>
          </p:cNvPr>
          <p:cNvCxnSpPr/>
          <p:nvPr/>
        </p:nvCxnSpPr>
        <p:spPr>
          <a:xfrm>
            <a:off x="10731358" y="5715000"/>
            <a:ext cx="133843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0E02B6D-0C8D-48E2-ACB7-329DC061A4ED}"/>
              </a:ext>
            </a:extLst>
          </p:cNvPr>
          <p:cNvSpPr/>
          <p:nvPr/>
        </p:nvSpPr>
        <p:spPr>
          <a:xfrm>
            <a:off x="11209635" y="5599729"/>
            <a:ext cx="150635" cy="1055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C5E7950-9909-4E10-A6EF-3EF9B44C896B}"/>
              </a:ext>
            </a:extLst>
          </p:cNvPr>
          <p:cNvSpPr/>
          <p:nvPr/>
        </p:nvSpPr>
        <p:spPr>
          <a:xfrm>
            <a:off x="10801598" y="5118081"/>
            <a:ext cx="150635" cy="58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F52FF70-7962-4E69-BD4A-10BA17DFCD0A}"/>
              </a:ext>
            </a:extLst>
          </p:cNvPr>
          <p:cNvSpPr/>
          <p:nvPr/>
        </p:nvSpPr>
        <p:spPr>
          <a:xfrm>
            <a:off x="11421034" y="5594808"/>
            <a:ext cx="150635" cy="10559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ED273EC-3129-4AF2-B3A2-718694BFA480}"/>
              </a:ext>
            </a:extLst>
          </p:cNvPr>
          <p:cNvSpPr/>
          <p:nvPr/>
        </p:nvSpPr>
        <p:spPr>
          <a:xfrm>
            <a:off x="10998242" y="5604646"/>
            <a:ext cx="150635" cy="1055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D79C3A7-C3A6-435A-82AF-2A3F03B2FDF1}"/>
              </a:ext>
            </a:extLst>
          </p:cNvPr>
          <p:cNvSpPr/>
          <p:nvPr/>
        </p:nvSpPr>
        <p:spPr>
          <a:xfrm>
            <a:off x="10005382" y="1571300"/>
            <a:ext cx="150635" cy="105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A4C1A393-E3E4-4599-9A21-1408A975ACBA}"/>
              </a:ext>
            </a:extLst>
          </p:cNvPr>
          <p:cNvCxnSpPr/>
          <p:nvPr/>
        </p:nvCxnSpPr>
        <p:spPr>
          <a:xfrm>
            <a:off x="10063322" y="1705404"/>
            <a:ext cx="0" cy="60203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B6C798FF-C2AD-4E6E-84DB-2A3491EE1057}"/>
              </a:ext>
            </a:extLst>
          </p:cNvPr>
          <p:cNvSpPr txBox="1"/>
          <p:nvPr/>
        </p:nvSpPr>
        <p:spPr>
          <a:xfrm rot="5400000">
            <a:off x="9961448" y="1916439"/>
            <a:ext cx="49017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Gaming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09A8D6E-3956-443D-BC0F-14AF3B99D807}"/>
              </a:ext>
            </a:extLst>
          </p:cNvPr>
          <p:cNvSpPr txBox="1"/>
          <p:nvPr/>
        </p:nvSpPr>
        <p:spPr>
          <a:xfrm rot="5400000">
            <a:off x="9735030" y="2005886"/>
            <a:ext cx="390292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TSN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19E30B6-14E1-4A80-ACEC-3B5B07BDC70B}"/>
              </a:ext>
            </a:extLst>
          </p:cNvPr>
          <p:cNvSpPr txBox="1"/>
          <p:nvPr/>
        </p:nvSpPr>
        <p:spPr>
          <a:xfrm rot="5400000">
            <a:off x="9318061" y="1908786"/>
            <a:ext cx="429604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AR/VR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D7EA6DE-A5E9-4748-BA34-3FFF21ECA13B}"/>
              </a:ext>
            </a:extLst>
          </p:cNvPr>
          <p:cNvSpPr txBox="1"/>
          <p:nvPr/>
        </p:nvSpPr>
        <p:spPr>
          <a:xfrm>
            <a:off x="8105904" y="4393515"/>
            <a:ext cx="88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5 GHz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4356F89-C605-4416-BA8A-2E7DA38E5645}"/>
              </a:ext>
            </a:extLst>
          </p:cNvPr>
          <p:cNvSpPr txBox="1"/>
          <p:nvPr/>
        </p:nvSpPr>
        <p:spPr>
          <a:xfrm>
            <a:off x="10018160" y="4356006"/>
            <a:ext cx="88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6 GHz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EFCEA3A-49E0-4392-8810-BB8A3F00359E}"/>
              </a:ext>
            </a:extLst>
          </p:cNvPr>
          <p:cNvSpPr/>
          <p:nvPr/>
        </p:nvSpPr>
        <p:spPr>
          <a:xfrm>
            <a:off x="11148877" y="3745651"/>
            <a:ext cx="961797" cy="3550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VAP 1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(TSN)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766529D-AEAB-4D99-ACDD-6BD7DEBEF528}"/>
              </a:ext>
            </a:extLst>
          </p:cNvPr>
          <p:cNvSpPr txBox="1"/>
          <p:nvPr/>
        </p:nvSpPr>
        <p:spPr>
          <a:xfrm rot="5400000">
            <a:off x="9089292" y="1908787"/>
            <a:ext cx="429604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Data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BB03848C-B0DD-4E94-AAB9-CD77DDDB7C08}"/>
              </a:ext>
            </a:extLst>
          </p:cNvPr>
          <p:cNvSpPr txBox="1"/>
          <p:nvPr/>
        </p:nvSpPr>
        <p:spPr>
          <a:xfrm rot="5400000">
            <a:off x="9551243" y="1929826"/>
            <a:ext cx="390292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Video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2DACB31-C49D-4743-8110-567CB266E135}"/>
              </a:ext>
            </a:extLst>
          </p:cNvPr>
          <p:cNvSpPr/>
          <p:nvPr/>
        </p:nvSpPr>
        <p:spPr>
          <a:xfrm>
            <a:off x="10403264" y="2233702"/>
            <a:ext cx="773478" cy="355053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VAP 2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(Video)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4A19575-09D5-401A-B9F9-C41933D4FCEE}"/>
              </a:ext>
            </a:extLst>
          </p:cNvPr>
          <p:cNvSpPr/>
          <p:nvPr/>
        </p:nvSpPr>
        <p:spPr>
          <a:xfrm>
            <a:off x="11649611" y="5604646"/>
            <a:ext cx="150635" cy="105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5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4E4A-FD04-494F-88E7-3B1F4E1D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1. QoS Capability in ML Discovery and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B8FFC-366E-4310-8DD0-1987944B8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Define device-centric and network-centric access and QoS policies (</a:t>
            </a:r>
            <a:r>
              <a:rPr lang="en-US" i="1" dirty="0">
                <a:solidFill>
                  <a:schemeClr val="tx1"/>
                </a:solidFill>
              </a:rPr>
              <a:t>e.g.</a:t>
            </a:r>
            <a:r>
              <a:rPr lang="en-US" dirty="0">
                <a:solidFill>
                  <a:schemeClr val="tx1"/>
                </a:solidFill>
              </a:rPr>
              <a:t>, low latency, reliability, frame rate)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Broadcast of new QoS capabilities that allow non-AP MLD to pick a particular AP MLD that satisfies its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AP MLD signals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QoS management (LLRS) supported and QoS negotiation 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LLRS/QoS capability may be supported in a dynamic subset of available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 information may be added to help STAs select the AP MLD, such as BSS Load, link latency statistics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CF3C-6795-498F-809C-158F0D36D1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7C71D-BAED-47BE-8DE1-16BF9A174F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25FA2C-7431-4FAB-A60E-4AEE52A98E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41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16265</TotalTime>
  <Words>2764</Words>
  <Application>Microsoft Office PowerPoint</Application>
  <PresentationFormat>Widescreen</PresentationFormat>
  <Paragraphs>346</Paragraphs>
  <Slides>28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TimesNewRomanPSMT</vt:lpstr>
      <vt:lpstr>Office Theme</vt:lpstr>
      <vt:lpstr>Microsoft Word 97 - 2003 Document</vt:lpstr>
      <vt:lpstr>QoS Management framework in 802.11be</vt:lpstr>
      <vt:lpstr>Introduction</vt:lpstr>
      <vt:lpstr>Low Latency Reliable Service Definition</vt:lpstr>
      <vt:lpstr>Motivation for a Low Latency Reliable Service in 11be</vt:lpstr>
      <vt:lpstr>Low Latency Reliable Service (LLRS) - use case example</vt:lpstr>
      <vt:lpstr>802.11 QoS management is a key capability to LLRS</vt:lpstr>
      <vt:lpstr>Is 802.11 QoS management ready for the next 15 years?</vt:lpstr>
      <vt:lpstr>Tiered Approach to QoS Management in 11be</vt:lpstr>
      <vt:lpstr>Tier 1. QoS Capability in ML Discovery and Operation</vt:lpstr>
      <vt:lpstr>Tier 2. Traffic stream QoS description and negotiation for ML-operation</vt:lpstr>
      <vt:lpstr>Tier 2. Traffic classification and prioritization to meet new QoS </vt:lpstr>
      <vt:lpstr>Scope of QoS Management Framework in 11be</vt:lpstr>
      <vt:lpstr>Channel access enhancements to support LLRS (R2)</vt:lpstr>
      <vt:lpstr>Simulation scenario 1</vt:lpstr>
      <vt:lpstr>Scenario 1 - Results (20 MHz)</vt:lpstr>
      <vt:lpstr>Conclusions</vt:lpstr>
      <vt:lpstr>Straw Poll 1</vt:lpstr>
      <vt:lpstr>backup</vt:lpstr>
      <vt:lpstr>QoS traffic description for low latency reliable service</vt:lpstr>
      <vt:lpstr>Existing Traffic Stream and TSPEC Capabilities</vt:lpstr>
      <vt:lpstr>Alternate EDCA capability limitations</vt:lpstr>
      <vt:lpstr>Further MAC enhancements for LLS</vt:lpstr>
      <vt:lpstr>Low Latency Reliable Service under OBSS</vt:lpstr>
      <vt:lpstr>Scenario 1 - Results (80 MHz)</vt:lpstr>
      <vt:lpstr>Scenario 1 - Results (40 MHz)</vt:lpstr>
      <vt:lpstr>Simulation scenario 2</vt:lpstr>
      <vt:lpstr>Scenario 2- Case 1 Results</vt:lpstr>
      <vt:lpstr>Scenario 2 - Case 2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QoS Management for Low Latency Service in 802.11be</dc:title>
  <dc:creator>Cavalcanti, Dave</dc:creator>
  <cp:keywords>CTPClassification=CTP_NT</cp:keywords>
  <cp:lastModifiedBy>Cavalcanti, Dave</cp:lastModifiedBy>
  <cp:revision>196</cp:revision>
  <dcterms:created xsi:type="dcterms:W3CDTF">2020-05-29T23:30:39Z</dcterms:created>
  <dcterms:modified xsi:type="dcterms:W3CDTF">2020-06-18T22:34:01Z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0ba6b248-00ff-4e57-9089-7060c88066b5</vt:lpwstr>
  </property>
  <property fmtid="{D5CDD505-2E9C-101B-9397-08002B2CF9AE}" pid="3" name="CTP_TimeStamp">
    <vt:lpwstr>2020-06-18 22:34:01Z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