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3" r:id="rId3"/>
    <p:sldId id="301" r:id="rId4"/>
    <p:sldId id="296" r:id="rId5"/>
    <p:sldId id="304" r:id="rId6"/>
    <p:sldId id="307" r:id="rId7"/>
    <p:sldId id="306" r:id="rId8"/>
    <p:sldId id="297" r:id="rId9"/>
    <p:sldId id="302" r:id="rId10"/>
    <p:sldId id="303" r:id="rId11"/>
    <p:sldId id="299" r:id="rId12"/>
    <p:sldId id="298" r:id="rId13"/>
    <p:sldId id="300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36" autoAdjust="0"/>
    <p:restoredTop sz="87202" autoAdjust="0"/>
  </p:normalViewPr>
  <p:slideViewPr>
    <p:cSldViewPr>
      <p:cViewPr varScale="1">
        <p:scale>
          <a:sx n="113" d="100"/>
          <a:sy n="113" d="100"/>
        </p:scale>
        <p:origin x="1122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5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35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8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1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5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Low latency service in 802.11be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83552"/>
              </p:ext>
            </p:extLst>
          </p:nvPr>
        </p:nvGraphicFramePr>
        <p:xfrm>
          <a:off x="993775" y="2424113"/>
          <a:ext cx="1021873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4113"/>
                        <a:ext cx="10218738" cy="2476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C3C14-9CB8-4652-8637-4CF13AEB6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service under OBSS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34FFD1-2845-4681-B1F9-270B706469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9E11C8-4169-45CB-80E0-B5AC1F1165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2F54F3-45C6-4A73-88E3-D6148F0C4D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C92421-217F-4877-AC1B-03CA234B1DDC}"/>
              </a:ext>
            </a:extLst>
          </p:cNvPr>
          <p:cNvSpPr txBox="1"/>
          <p:nvPr/>
        </p:nvSpPr>
        <p:spPr>
          <a:xfrm>
            <a:off x="376651" y="1693343"/>
            <a:ext cx="4670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Latency (99</a:t>
            </a:r>
            <a:r>
              <a:rPr lang="en-US" sz="2000" baseline="30000" dirty="0">
                <a:solidFill>
                  <a:schemeClr val="tx1"/>
                </a:solidFill>
              </a:rPr>
              <a:t>th</a:t>
            </a:r>
            <a:r>
              <a:rPr lang="en-US" sz="2000" dirty="0">
                <a:solidFill>
                  <a:schemeClr val="tx1"/>
                </a:solidFill>
              </a:rPr>
              <a:t> percentile) for gaming traffic with background traffic and OBSSs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95DC86-4ABA-4E2D-BA26-6CC91F43B3C7}"/>
              </a:ext>
            </a:extLst>
          </p:cNvPr>
          <p:cNvSpPr txBox="1"/>
          <p:nvPr/>
        </p:nvSpPr>
        <p:spPr>
          <a:xfrm>
            <a:off x="5181600" y="1751014"/>
            <a:ext cx="665951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Assumptions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802.11ax trigger based access with traffic classification and priority scheduling for low latency service packets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5 BSS (neighboring townhouses – two story) – 2 gaming STAs in the central house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Single AP (80 MHz) per BSS (SISO)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2 channels are used with BSS </a:t>
            </a:r>
            <a:r>
              <a:rPr lang="en-US" sz="2000" dirty="0" err="1">
                <a:solidFill>
                  <a:schemeClr val="tx1"/>
                </a:solidFill>
              </a:rPr>
              <a:t>colloring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Traffic: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Real cloud game traffic: UL (game control) +DL streaming (10 Mbps)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Background: 2 Mbps CBR per 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99% of the gaming packet are delivered under 10 </a:t>
            </a:r>
            <a:r>
              <a:rPr lang="en-US" sz="2000" b="1" dirty="0" err="1">
                <a:solidFill>
                  <a:schemeClr val="tx1"/>
                </a:solidFill>
              </a:rPr>
              <a:t>msec</a:t>
            </a:r>
            <a:r>
              <a:rPr lang="en-US" sz="2000" b="1" dirty="0">
                <a:solidFill>
                  <a:schemeClr val="tx1"/>
                </a:solidFill>
              </a:rPr>
              <a:t> (mostly around 5-6 </a:t>
            </a:r>
            <a:r>
              <a:rPr lang="en-US" sz="2000" b="1" dirty="0" err="1">
                <a:solidFill>
                  <a:schemeClr val="tx1"/>
                </a:solidFill>
              </a:rPr>
              <a:t>msec</a:t>
            </a:r>
            <a:r>
              <a:rPr lang="en-US" sz="2000" b="1" dirty="0">
                <a:solidFill>
                  <a:schemeClr val="tx1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 with up to 5 Background STAs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BSS can decide if the service is feasible given its capabilities, deployment, and network conditions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0" name="Picture 9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9AA31548-48EE-4B10-9C9D-39C4DF36AB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87" y="2438400"/>
            <a:ext cx="4776565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50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97982-7B42-42C4-BE87-26A242A03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a low latency service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4CE5-465E-4680-9AC6-6AB672A56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has no clear definition of a low latency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802.11 defines admission control procedures (e.g. ADDTS Request/Response), but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there are no data delivery expectations including worst case latency and reliability (PDR)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5G URLLC mode has a clear message on how low latency services are required and provided: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There is no upfront guarantee that a 5G UE can receive URLLC service for a given latency/reliability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Admission control</a:t>
            </a:r>
            <a:r>
              <a:rPr lang="en-US" sz="1800" dirty="0"/>
              <a:t> is required and </a:t>
            </a:r>
            <a:r>
              <a:rPr lang="en-US" sz="1800" b="1" dirty="0"/>
              <a:t>implementation specific algorithms (e.g. scheduling)</a:t>
            </a:r>
            <a:r>
              <a:rPr lang="en-US" sz="1800" dirty="0"/>
              <a:t> are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But there is a perception in the general public, that only 5G URLLC can provide a low latency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Defining a low latency service in 802.11be will enable implementation to decide whether such service can be provided depending on the deployment and use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E7438-B177-4564-AC87-143F055BB4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33F5F-4657-462A-97AE-92CCBAC42D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1FA0C97-1819-48F4-8C9B-777FF4C02B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023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1C156-19F7-49C0-BFFC-24445EF96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E759-7E47-417B-84C6-9DF91D296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describes a low latency service for 802.11be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low latency service can include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Requirements for accessing the service (e.g. traffic profile specification and policing)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Minimal spec requirements for providing the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Admission control enhancements and traffic stream classification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low latency service will enable 802.11be solution providers to offer an important and required service for time-sensitive applications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B472A-116A-447A-9EE7-D30DA67218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BF0FF-5546-41D2-AA15-FA1AD22F4C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2866B0-9F16-4DDF-AB0E-4CC2C19C3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10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EE543-93B0-4875-8E2D-DB0AA46D9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79105-E0A8-464A-AC33-423B350F2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802.11be shall define a low latency service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latency traffic stream requirement specification as input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Admission control and traffic classification requirements for providing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Decision on whether the service can be provided is implementation dependent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low latency service may be provided with any combinations of MAC/PHY capabilities that help ensure low worst case latency and jitter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21A172-E792-491C-9D4E-76954AF3C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126ED-5B39-4D43-A5B1-E32F97D932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BED44A-8A87-4D91-A393-6664264CB0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840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8F1C-FAF9-4661-9576-9775BC8B0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2EBAD-B38A-49E2-ACD7-1A56F0B9C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43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presentation proposes a framework to enable a low worst case latency service in 802.11be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Proposed approach and scope: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11be can define a </a:t>
            </a:r>
            <a:r>
              <a:rPr lang="en-US" sz="1800" b="1" dirty="0"/>
              <a:t>low latency service</a:t>
            </a:r>
            <a:r>
              <a:rPr lang="en-US" sz="1800" dirty="0"/>
              <a:t> that provides controlled worst case latency and jitter for the packets belonging to admitted time-sensitive traffic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Existing and/or new features (e.g. triggered access, multi-link, multi-channel) can be used to deliver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This proposal does not depend on specific features, but focuses on minimal requirements and spec changes to make the low latency service available in 802.11be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C856C-42AE-494E-83A0-149CAE3B25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9CA96-EB5A-40E6-93F7-69B33C4BA1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584DD3-B021-4E77-958E-0EA3840ADC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922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D975B-55DE-4971-9108-DF67897E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Service Definition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812F5E-7DD0-4B8B-BDDC-0281E04DD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service provided to a higher layer traffic stream that prioritizes and delivers MSDUs within a worst case latency budget with a given packet delivery ratio (PDR)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99.9% of the packets are delivered within a 2 </a:t>
            </a:r>
            <a:r>
              <a:rPr lang="en-US" dirty="0" err="1"/>
              <a:t>msec</a:t>
            </a:r>
            <a:r>
              <a:rPr lang="en-US" dirty="0"/>
              <a:t> worst case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 for using and providing the service: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order to use the service, the higher layer must provide the low latency traffic specification during service negotiation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Max packet size, inter-arrival time, burst size, jitter, and expected PDR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 admission control must be used to request and accept/deny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decision on whether the service can be supported is implementation specific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service may be terminated if the traffic stream does not conform with the profile provided during service negotiation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BAA591-E2D6-49B5-9598-D6EC288C91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F777FB-8680-424F-969C-EB0543AF7D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54F26F-ABF3-4617-91FE-BD965BC2AB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237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8FD8C8F-4037-4E63-87B1-BC583BA1F0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1830390"/>
            <a:ext cx="5759513" cy="3674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Service (use case example)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6624647" y="6428761"/>
            <a:ext cx="4246027" cy="180975"/>
          </a:xfrm>
        </p:spPr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3D2493-7034-4D2F-89EE-E8EE28339E9D}"/>
              </a:ext>
            </a:extLst>
          </p:cNvPr>
          <p:cNvSpPr txBox="1"/>
          <p:nvPr/>
        </p:nvSpPr>
        <p:spPr>
          <a:xfrm>
            <a:off x="7010400" y="1761681"/>
            <a:ext cx="4876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Gaming applications (STAs) trigger a low latency service request with their requirements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The AP decides whether it can serve the traffic streams according to the requested traffic stream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If accepted, the gaming traffic is classified, prioritized and receives a low latency experience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B009B206-11EC-4798-A810-426B72D39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239458"/>
              </p:ext>
            </p:extLst>
          </p:nvPr>
        </p:nvGraphicFramePr>
        <p:xfrm>
          <a:off x="7010400" y="2872740"/>
          <a:ext cx="4553412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8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Max</a:t>
                      </a:r>
                      <a:r>
                        <a:rPr lang="en-US" sz="1200" baseline="0" dirty="0"/>
                        <a:t> </a:t>
                      </a:r>
                    </a:p>
                    <a:p>
                      <a:r>
                        <a:rPr lang="en-US" sz="1200" baseline="0" dirty="0"/>
                        <a:t>MSDU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Reliability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 </a:t>
                      </a:r>
                      <a:r>
                        <a:rPr lang="en-US" sz="1600" dirty="0" err="1"/>
                        <a:t>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 </a:t>
                      </a:r>
                      <a:r>
                        <a:rPr lang="en-US" sz="1600" dirty="0" err="1"/>
                        <a:t>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99.9%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500B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 </a:t>
                      </a:r>
                      <a:r>
                        <a:rPr lang="en-US" sz="1600" dirty="0" err="1"/>
                        <a:t>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 </a:t>
                      </a:r>
                      <a:r>
                        <a:rPr lang="en-US" sz="1600" dirty="0" err="1"/>
                        <a:t>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99.9%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324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3728D-0175-41C3-A20F-6B044F140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ADDTS Request/Response + TCLAS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F579DE-BE03-4CE1-BF4A-A53B8772BC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B7993-C07A-4FBF-B808-B10ACBF1098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6EF307-E64C-48EC-9A3B-48289279E4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7FE057-E6D7-4733-89C5-B0B97EABCC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917" y="2172979"/>
            <a:ext cx="4043683" cy="26392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30D7DA5-B8D1-4109-9801-9699CFF48614}"/>
              </a:ext>
            </a:extLst>
          </p:cNvPr>
          <p:cNvSpPr txBox="1"/>
          <p:nvPr/>
        </p:nvSpPr>
        <p:spPr>
          <a:xfrm>
            <a:off x="1447800" y="16764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</a:t>
            </a:r>
            <a:r>
              <a:rPr lang="en-US" sz="1800" b="1" dirty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AP: </a:t>
            </a:r>
            <a:r>
              <a:rPr lang="en-US" sz="1800" dirty="0">
                <a:solidFill>
                  <a:schemeClr val="tx1"/>
                </a:solidFill>
              </a:rPr>
              <a:t>ADDTS Request[TSPEC, TCLAS]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2F72E5-2F01-4952-B6A0-FA61D277E37D}"/>
              </a:ext>
            </a:extLst>
          </p:cNvPr>
          <p:cNvCxnSpPr>
            <a:cxnSpLocks/>
          </p:cNvCxnSpPr>
          <p:nvPr/>
        </p:nvCxnSpPr>
        <p:spPr bwMode="auto">
          <a:xfrm flipV="1">
            <a:off x="2523048" y="2031692"/>
            <a:ext cx="0" cy="71150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BE549CC-1F7D-43BB-A0DD-428C3A3981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077" y="2713544"/>
            <a:ext cx="5148074" cy="17925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3B24DC7-D988-4F88-8874-CB7FA7BDA2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6690" y="1559141"/>
            <a:ext cx="4254277" cy="1014670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5CABBF3-C849-4DFC-98B9-09D5FE5F7F31}"/>
              </a:ext>
            </a:extLst>
          </p:cNvPr>
          <p:cNvCxnSpPr>
            <a:cxnSpLocks/>
          </p:cNvCxnSpPr>
          <p:nvPr/>
        </p:nvCxnSpPr>
        <p:spPr>
          <a:xfrm flipV="1">
            <a:off x="8154269" y="2514600"/>
            <a:ext cx="481069" cy="38100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08248906-F3AD-42DF-866B-DA6A2423B875}"/>
              </a:ext>
            </a:extLst>
          </p:cNvPr>
          <p:cNvSpPr/>
          <p:nvPr/>
        </p:nvSpPr>
        <p:spPr>
          <a:xfrm>
            <a:off x="7717217" y="1534427"/>
            <a:ext cx="350994" cy="889687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b="1" dirty="0" err="1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BA66EED-9370-4F63-9375-C907E9C4056E}"/>
              </a:ext>
            </a:extLst>
          </p:cNvPr>
          <p:cNvSpPr/>
          <p:nvPr/>
        </p:nvSpPr>
        <p:spPr>
          <a:xfrm>
            <a:off x="8101163" y="1534426"/>
            <a:ext cx="350994" cy="889687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b="1" dirty="0" err="1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0C6E81F-1960-452F-8E07-B69E2B80B427}"/>
              </a:ext>
            </a:extLst>
          </p:cNvPr>
          <p:cNvSpPr/>
          <p:nvPr/>
        </p:nvSpPr>
        <p:spPr bwMode="auto">
          <a:xfrm>
            <a:off x="9099494" y="3418152"/>
            <a:ext cx="425506" cy="808311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B5EB86A-4D4A-4D0C-90A1-926E6F15DDB6}"/>
              </a:ext>
            </a:extLst>
          </p:cNvPr>
          <p:cNvSpPr/>
          <p:nvPr/>
        </p:nvSpPr>
        <p:spPr bwMode="auto">
          <a:xfrm>
            <a:off x="8811684" y="2652579"/>
            <a:ext cx="484715" cy="808311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7E4716C-8956-44AF-9A3B-D160059DD291}"/>
              </a:ext>
            </a:extLst>
          </p:cNvPr>
          <p:cNvSpPr/>
          <p:nvPr/>
        </p:nvSpPr>
        <p:spPr bwMode="auto">
          <a:xfrm>
            <a:off x="9282642" y="2649006"/>
            <a:ext cx="484715" cy="808311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0411A9F-6B20-4DF5-871E-CC88E0944D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2948" y="4751965"/>
            <a:ext cx="3508456" cy="658235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87FAC6F1-7133-46FE-BD26-52B7A7ECADAB}"/>
              </a:ext>
            </a:extLst>
          </p:cNvPr>
          <p:cNvSpPr/>
          <p:nvPr/>
        </p:nvSpPr>
        <p:spPr>
          <a:xfrm>
            <a:off x="9888995" y="4478814"/>
            <a:ext cx="692706" cy="889687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b="1" dirty="0" err="1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932243-5A1B-423D-B517-3339FBAA6AC4}"/>
              </a:ext>
            </a:extLst>
          </p:cNvPr>
          <p:cNvSpPr txBox="1"/>
          <p:nvPr/>
        </p:nvSpPr>
        <p:spPr>
          <a:xfrm>
            <a:off x="1051644" y="4754850"/>
            <a:ext cx="5975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AP  STA : </a:t>
            </a:r>
            <a:r>
              <a:rPr lang="en-US" sz="1800" dirty="0">
                <a:solidFill>
                  <a:schemeClr val="tx1"/>
                </a:solidFill>
              </a:rPr>
              <a:t>ADDTS Response[Status, TSPEC, TCLAS]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A783799-8904-45B7-ADB6-33EFF169E850}"/>
              </a:ext>
            </a:extLst>
          </p:cNvPr>
          <p:cNvCxnSpPr>
            <a:cxnSpLocks/>
          </p:cNvCxnSpPr>
          <p:nvPr/>
        </p:nvCxnSpPr>
        <p:spPr bwMode="auto">
          <a:xfrm>
            <a:off x="2514581" y="3810000"/>
            <a:ext cx="0" cy="94485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741CA75-05C9-47F2-A144-8791E19EB232}"/>
              </a:ext>
            </a:extLst>
          </p:cNvPr>
          <p:cNvSpPr txBox="1"/>
          <p:nvPr/>
        </p:nvSpPr>
        <p:spPr>
          <a:xfrm>
            <a:off x="3657602" y="5050422"/>
            <a:ext cx="1676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(Accept/Reject)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1812C4-28C0-4D17-8F28-B8DF8E10DD93}"/>
              </a:ext>
            </a:extLst>
          </p:cNvPr>
          <p:cNvSpPr/>
          <p:nvPr/>
        </p:nvSpPr>
        <p:spPr>
          <a:xfrm>
            <a:off x="6443454" y="5479755"/>
            <a:ext cx="54821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current TSPEC has more parameters than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TSPEC with minimal requirements for a low latency service could be defined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A2F796-F240-4149-9A46-F04C630943E8}"/>
              </a:ext>
            </a:extLst>
          </p:cNvPr>
          <p:cNvSpPr/>
          <p:nvPr/>
        </p:nvSpPr>
        <p:spPr>
          <a:xfrm>
            <a:off x="243077" y="548456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Once a TS is set up using ADDTS Request/Response with TSPEC+TCLAS, the frames can be classified and inserted in the corresponding EDCA queues.</a:t>
            </a:r>
          </a:p>
        </p:txBody>
      </p:sp>
    </p:spTree>
    <p:extLst>
      <p:ext uri="{BB962C8B-B14F-4D97-AF65-F5344CB8AC3E}">
        <p14:creationId xmlns:p14="http://schemas.microsoft.com/office/powerpoint/2010/main" val="159417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90BE-DC95-4201-9151-BF6B645F0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changes required for the low latency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B1E7B-FC2D-4671-AAB0-DB4212BFD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ADDTS primitives in the context of a low latency service and requirements for delivering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Once a traffic stream is admitted, the traffic stream is prioritized to meet requirements (e.g. worst case latency with a given PDR)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network cannot meet the requirements, it can terminate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implementation specific what capabilities are used to deliver the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TSPEC definition can be enhanced with minimal set of parameters to describe a low latency service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 MSDU size, burst size, Min SI, latency bound, jitter, PDR (packet delivery ratio)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TCLAS can be reused for traffic classification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6184E-3DA3-4B9E-9366-185A801C84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8D905-0A33-44CB-AC03-9128D331D3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5ED995-1C41-4576-910C-19465F8FEA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194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traffic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90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latency parameters to describe a traffic stream: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Max MSDU Size</a:t>
            </a:r>
            <a:r>
              <a:rPr lang="en-US" dirty="0"/>
              <a:t>: Maximum size of MSDU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Burst size</a:t>
            </a:r>
            <a:r>
              <a:rPr lang="en-US" dirty="0"/>
              <a:t>: Maximum aggregate size MSDUs that arrive within a service interval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Min Service Interval: </a:t>
            </a:r>
            <a:r>
              <a:rPr lang="en-US" dirty="0"/>
              <a:t>requested minimal periodicity of service or min MSDU interarrival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Latency bound: </a:t>
            </a:r>
            <a:r>
              <a:rPr lang="en-US" dirty="0"/>
              <a:t>Maximum time required for successful delivery of the MSDU/A-MPDU (from MAC-SAP to MAC-SAP)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PDR (Reliability): </a:t>
            </a:r>
            <a:r>
              <a:rPr lang="en-US" dirty="0"/>
              <a:t>Expected packet delivery ratio within the latency bound.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Jitter: </a:t>
            </a:r>
            <a:r>
              <a:rPr lang="en-US" dirty="0"/>
              <a:t>expected variation in latency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261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E7395-BE73-4294-81AE-07E856275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MAC enhancements for Low Latency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168AD-6A24-469C-9D9F-32A921E79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43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Ultimately, the AP decides if and how the low latency service can be delivered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802.11be features that reduce latency can be leveraged to implement the service, e.g., wider bandwidth, multi-link/channel, multi-AP,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TSN features can help provide accurate time-aware delivery and integrate with Ethernet TSN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OBSS considerations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managed scenarios, OBSS should have minimal impact on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should monitor the BSS/channel activities and decide whether OBSS may impact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may choose to terminate the service or adapt the BSS operation to minimize the impact of OBSS (all is implementation specific)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8948AC-BF67-4C36-B273-E68D18A0EE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F294C-0247-4E33-95EF-1BEE0D68F1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BE5BFB-199A-4339-9922-97E02AC557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39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DE67A-FED2-4E18-8952-61040D628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Feasibility of a 802.11 low latency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2A903-E0C0-4353-9B97-12D5B824B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worst case latencies for deterministic time-sensitive traffic can be provide with high reliability using existing 802.11 capabilities under managed network deployments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Simulations in [19-1287r1] show that </a:t>
            </a:r>
            <a:r>
              <a:rPr lang="en-US" b="1" dirty="0"/>
              <a:t>1msec worst case latency and 99.999% </a:t>
            </a:r>
            <a:r>
              <a:rPr lang="en-US" dirty="0"/>
              <a:t>can be achieve with a 802.11ax triggered based access, 20 MHz channel in a managed network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features in 802.11be can potentially improve worst case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higher bandwidth, multi-link, multi-channel, TSN features (time-aware scheduling, preemption)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3F2A2-D816-466C-BC9A-B70F21ADF4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13C5A-6CB9-40F3-83E6-DA26ADA031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84A4AE-FB7B-4470-AF94-8E779A7E39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94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10598</TotalTime>
  <Words>1455</Words>
  <Application>Microsoft Office PowerPoint</Application>
  <PresentationFormat>Widescreen</PresentationFormat>
  <Paragraphs>177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Microsoft Word 97 - 2003 Document</vt:lpstr>
      <vt:lpstr>Low latency service in 802.11be</vt:lpstr>
      <vt:lpstr>Introduction</vt:lpstr>
      <vt:lpstr>Low Latency Service Definition</vt:lpstr>
      <vt:lpstr>Low Latency Service (use case example)</vt:lpstr>
      <vt:lpstr>Existing ADDTS Request/Response + TCLAS</vt:lpstr>
      <vt:lpstr>Spec changes required for the low latency service</vt:lpstr>
      <vt:lpstr>Low latency traffic requirements</vt:lpstr>
      <vt:lpstr>Further MAC enhancements for Low Latency Service</vt:lpstr>
      <vt:lpstr>Feasibility of a 802.11 low latency service</vt:lpstr>
      <vt:lpstr>Low latency service under OBSS</vt:lpstr>
      <vt:lpstr>Motivation for a low latency service interface</vt:lpstr>
      <vt:lpstr>Conclusions</vt:lpstr>
      <vt:lpstr>Straw Poll (1)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on the proposed MAC changes for Qbv implemntation</dc:title>
  <dc:creator>Das, Dibakar</dc:creator>
  <cp:keywords>CTPClassification=CTP_NT</cp:keywords>
  <cp:lastModifiedBy>Cavalcanti, Dave</cp:lastModifiedBy>
  <cp:revision>254</cp:revision>
  <cp:lastPrinted>1601-01-01T00:00:00Z</cp:lastPrinted>
  <dcterms:created xsi:type="dcterms:W3CDTF">2018-12-04T18:21:53Z</dcterms:created>
  <dcterms:modified xsi:type="dcterms:W3CDTF">2020-03-10T17:26:31Z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9ab1187a-5e36-4725-83f8-18fde56dc130</vt:lpwstr>
  </property>
  <property fmtid="{D5CDD505-2E9C-101B-9397-08002B2CF9AE}" pid="3" name="CTP_TimeStamp">
    <vt:lpwstr>2020-03-10 17:26:31Z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