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309" r:id="rId4"/>
    <p:sldId id="316" r:id="rId5"/>
    <p:sldId id="287" r:id="rId6"/>
    <p:sldId id="308" r:id="rId7"/>
    <p:sldId id="300" r:id="rId8"/>
    <p:sldId id="301" r:id="rId9"/>
    <p:sldId id="303" r:id="rId10"/>
    <p:sldId id="304" r:id="rId11"/>
    <p:sldId id="305" r:id="rId12"/>
    <p:sldId id="302" r:id="rId13"/>
    <p:sldId id="306" r:id="rId14"/>
    <p:sldId id="311" r:id="rId15"/>
    <p:sldId id="318" r:id="rId16"/>
    <p:sldId id="320" r:id="rId17"/>
    <p:sldId id="312" r:id="rId18"/>
    <p:sldId id="321" r:id="rId19"/>
    <p:sldId id="317" r:id="rId20"/>
    <p:sldId id="315" r:id="rId21"/>
    <p:sldId id="297" r:id="rId22"/>
    <p:sldId id="314" r:id="rId23"/>
    <p:sldId id="264" r:id="rId2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66"/>
  </p:normalViewPr>
  <p:slideViewPr>
    <p:cSldViewPr>
      <p:cViewPr varScale="1">
        <p:scale>
          <a:sx n="102" d="100"/>
          <a:sy n="102" d="100"/>
        </p:scale>
        <p:origin x="1160" y="18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802.11-20/0417</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March 2020</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802.11-20/0417</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March 2020</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802.11-20/0417</a:t>
            </a:r>
            <a:endParaRPr lang="en-US"/>
          </a:p>
        </p:txBody>
      </p:sp>
      <p:sp>
        <p:nvSpPr>
          <p:cNvPr id="5" name="Rectangle 3"/>
          <p:cNvSpPr>
            <a:spLocks noGrp="1" noChangeArrowheads="1"/>
          </p:cNvSpPr>
          <p:nvPr>
            <p:ph type="dt"/>
          </p:nvPr>
        </p:nvSpPr>
        <p:spPr>
          <a:ln/>
        </p:spPr>
        <p:txBody>
          <a:bodyPr/>
          <a:lstStyle/>
          <a:p>
            <a:r>
              <a:rPr lang="en-GB"/>
              <a:t>March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802.11-20/0417</a:t>
            </a:r>
            <a:endParaRPr lang="en-US"/>
          </a:p>
        </p:txBody>
      </p:sp>
      <p:sp>
        <p:nvSpPr>
          <p:cNvPr id="5" name="Rectangle 3"/>
          <p:cNvSpPr>
            <a:spLocks noGrp="1" noChangeArrowheads="1"/>
          </p:cNvSpPr>
          <p:nvPr>
            <p:ph type="dt"/>
          </p:nvPr>
        </p:nvSpPr>
        <p:spPr>
          <a:ln/>
        </p:spPr>
        <p:txBody>
          <a:bodyPr/>
          <a:lstStyle/>
          <a:p>
            <a:r>
              <a:rPr lang="en-GB"/>
              <a:t>March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Who should be there:  Abi, </a:t>
            </a:r>
            <a:r>
              <a:rPr lang="en-US" dirty="0" err="1"/>
              <a:t>Bahar</a:t>
            </a:r>
            <a:r>
              <a:rPr lang="en-US" dirty="0"/>
              <a:t> (?), Hitoshi, Stephen, Antonio, </a:t>
            </a:r>
            <a:r>
              <a:rPr lang="en-US" dirty="0" err="1"/>
              <a:t>xiaofei</a:t>
            </a:r>
            <a:endParaRPr lang="en-US" dirty="0"/>
          </a:p>
        </p:txBody>
      </p:sp>
      <p:sp>
        <p:nvSpPr>
          <p:cNvPr id="4" name="Header Placeholder 3"/>
          <p:cNvSpPr>
            <a:spLocks noGrp="1"/>
          </p:cNvSpPr>
          <p:nvPr>
            <p:ph type="hdr"/>
          </p:nvPr>
        </p:nvSpPr>
        <p:spPr/>
        <p:txBody>
          <a:bodyPr/>
          <a:lstStyle/>
          <a:p>
            <a:r>
              <a:rPr lang="de-DE"/>
              <a:t>doc.: IEEE 802.11-20/0417</a:t>
            </a:r>
            <a:endParaRPr lang="en-US"/>
          </a:p>
        </p:txBody>
      </p:sp>
      <p:sp>
        <p:nvSpPr>
          <p:cNvPr id="5" name="Date Placeholder 4"/>
          <p:cNvSpPr>
            <a:spLocks noGrp="1"/>
          </p:cNvSpPr>
          <p:nvPr>
            <p:ph type="dt"/>
          </p:nvPr>
        </p:nvSpPr>
        <p:spPr/>
        <p:txBody>
          <a:bodyPr/>
          <a:lstStyle/>
          <a:p>
            <a:r>
              <a:rPr lang="en-GB"/>
              <a:t>March 2020</a:t>
            </a:r>
            <a:endParaRPr lang="en-US"/>
          </a:p>
        </p:txBody>
      </p:sp>
      <p:sp>
        <p:nvSpPr>
          <p:cNvPr id="6" name="Footer Placeholder 5"/>
          <p:cNvSpPr>
            <a:spLocks noGrp="1"/>
          </p:cNvSpPr>
          <p:nvPr>
            <p:ph type="ftr"/>
          </p:nvPr>
        </p:nvSpPr>
        <p:spPr/>
        <p:txBody>
          <a:bodyPr/>
          <a:lstStyle/>
          <a:p>
            <a:r>
              <a:rPr lang="de-DE"/>
              <a:t>Marc Emmelmann (Koden-TI)</a:t>
            </a:r>
            <a:endParaRPr lang="en-US"/>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a:p>
        </p:txBody>
      </p:sp>
    </p:spTree>
    <p:extLst>
      <p:ext uri="{BB962C8B-B14F-4D97-AF65-F5344CB8AC3E}">
        <p14:creationId xmlns:p14="http://schemas.microsoft.com/office/powerpoint/2010/main" val="933342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802.11-20/0417</a:t>
            </a:r>
            <a:endParaRPr lang="en-US"/>
          </a:p>
        </p:txBody>
      </p:sp>
      <p:sp>
        <p:nvSpPr>
          <p:cNvPr id="5" name="Rectangle 3"/>
          <p:cNvSpPr>
            <a:spLocks noGrp="1" noChangeArrowheads="1"/>
          </p:cNvSpPr>
          <p:nvPr>
            <p:ph type="dt"/>
          </p:nvPr>
        </p:nvSpPr>
        <p:spPr>
          <a:ln/>
        </p:spPr>
        <p:txBody>
          <a:bodyPr/>
          <a:lstStyle/>
          <a:p>
            <a:r>
              <a:rPr lang="en-GB"/>
              <a:t>March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23</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March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March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March 2020</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March 2020</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March 2020</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March 2020</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March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March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March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802.11-20/0417r0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March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Agenda </a:t>
            </a:r>
            <a:r>
              <a:rPr lang="en-GB" dirty="0" err="1"/>
              <a:t>TGbc</a:t>
            </a:r>
            <a:r>
              <a:rPr lang="en-GB" dirty="0"/>
              <a:t> Telco February 25, 2020</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2020-02-25</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2578100" y="3209925"/>
          <a:ext cx="4092575" cy="1241425"/>
        </p:xfrm>
        <a:graphic>
          <a:graphicData uri="http://schemas.openxmlformats.org/presentationml/2006/ole">
            <mc:AlternateContent xmlns:mc="http://schemas.openxmlformats.org/markup-compatibility/2006">
              <mc:Choice xmlns:v="urn:schemas-microsoft-com:vml" Requires="v">
                <p:oleObj spid="_x0000_s3121"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78100" y="3209925"/>
                        <a:ext cx="4092575" cy="1241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630238"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Bylaws</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2"/>
              </a:rPr>
              <a:t>http://standards.ieee.org/develop/policies/bylaws/sect6-7.html#6</a:t>
            </a:r>
            <a:r>
              <a:rPr lang="en-US" sz="16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Operations Manual</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3"/>
              </a:rPr>
              <a:t>http://standards.ieee.org/develop/policies/opman/sect6.html#6.3</a:t>
            </a:r>
            <a:r>
              <a:rPr lang="en-US" sz="1600" b="1" dirty="0">
                <a:ea typeface="Calibri" pitchFamily="-111" charset="0"/>
                <a:cs typeface="Calibri" pitchFamily="-111" charset="0"/>
              </a:rPr>
              <a:t> )</a:t>
            </a:r>
          </a:p>
          <a:p>
            <a:pPr marL="630238" lvl="1">
              <a:lnSpc>
                <a:spcPct val="90000"/>
              </a:lnSpc>
              <a:spcBef>
                <a:spcPct val="20000"/>
              </a:spcBef>
              <a:buClr>
                <a:srgbClr val="CC3300"/>
              </a:buClr>
              <a:buSzPct val="50000"/>
            </a:pPr>
            <a:endParaRPr lang="en-US" dirty="0">
              <a:solidFill>
                <a:srgbClr val="000099"/>
              </a:solidFill>
            </a:endParaRPr>
          </a:p>
          <a:p>
            <a:pPr marL="630238"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630238"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630238" lvl="1">
              <a:lnSpc>
                <a:spcPct val="90000"/>
              </a:lnSpc>
              <a:buClr>
                <a:srgbClr val="CC3300"/>
              </a:buClr>
              <a:buSzPct val="50000"/>
            </a:pPr>
            <a:endParaRPr lang="en-US" sz="2800" b="1" dirty="0">
              <a:ea typeface="Calibri" pitchFamily="-111" charset="0"/>
              <a:cs typeface="Calibri" pitchFamily="-111" charset="0"/>
            </a:endParaRPr>
          </a:p>
          <a:p>
            <a:pPr marL="630238" lvl="1" algn="ctr">
              <a:lnSpc>
                <a:spcPct val="90000"/>
              </a:lnSpc>
              <a:buClr>
                <a:srgbClr val="CC3300"/>
              </a:buClr>
              <a:buSzPct val="50000"/>
            </a:pPr>
            <a:r>
              <a:rPr lang="en-US" sz="2800" b="1" dirty="0">
                <a:ea typeface="Calibri" pitchFamily="-111" charset="0"/>
                <a:cs typeface="Calibri" pitchFamily="-111" charset="0"/>
              </a:rPr>
              <a:t>	If you have questions, contact the IEEE-SA Standards Board Patent Committee Administrator at </a:t>
            </a:r>
            <a:r>
              <a:rPr lang="en-US" sz="2800" b="1" dirty="0">
                <a:ea typeface="Calibri" pitchFamily="-111" charset="0"/>
                <a:cs typeface="Calibri" pitchFamily="-111" charset="0"/>
                <a:hlinkClick r:id="rId5"/>
              </a:rPr>
              <a:t>patcom@ieee.org</a:t>
            </a:r>
            <a:endParaRPr lang="en-US" sz="2800" b="1" dirty="0">
              <a:ea typeface="Calibri" pitchFamily="-111" charset="0"/>
              <a:cs typeface="Calibri" pitchFamily="-111" charset="0"/>
            </a:endParaRPr>
          </a:p>
          <a:p>
            <a:pPr marL="630238" lvl="1">
              <a:lnSpc>
                <a:spcPct val="90000"/>
              </a:lnSpc>
              <a:buClr>
                <a:srgbClr val="CC3300"/>
              </a:buClr>
              <a:buSzPct val="50000"/>
            </a:pPr>
            <a:endParaRPr lang="en-US" sz="180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2020</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800" dirty="0"/>
              <a:t>Link to IEEE Disclosure of Affiliation </a:t>
            </a:r>
          </a:p>
          <a:p>
            <a:pPr lvl="1">
              <a:lnSpc>
                <a:spcPct val="90000"/>
              </a:lnSpc>
            </a:pPr>
            <a:r>
              <a:rPr lang="en-US" sz="2400" dirty="0">
                <a:hlinkClick r:id="rId2"/>
              </a:rPr>
              <a:t>http://standards.ieee.org/faqs/affiliationFAQ.html</a:t>
            </a:r>
            <a:endParaRPr lang="en-US" sz="2400" dirty="0"/>
          </a:p>
          <a:p>
            <a:pPr>
              <a:lnSpc>
                <a:spcPct val="90000"/>
              </a:lnSpc>
            </a:pPr>
            <a:r>
              <a:rPr lang="en-US" sz="2800" dirty="0"/>
              <a:t>Links to IEEE Antitrust Guidelines</a:t>
            </a:r>
          </a:p>
          <a:p>
            <a:pPr lvl="1">
              <a:lnSpc>
                <a:spcPct val="90000"/>
              </a:lnSpc>
            </a:pPr>
            <a:r>
              <a:rPr lang="en-US" sz="2400" dirty="0">
                <a:hlinkClick r:id="rId3"/>
              </a:rPr>
              <a:t>http://standards.ieee.org/resources/antitrust-guidelines.pdf</a:t>
            </a:r>
            <a:endParaRPr lang="en-US" sz="2400" dirty="0"/>
          </a:p>
          <a:p>
            <a:pPr>
              <a:lnSpc>
                <a:spcPct val="90000"/>
              </a:lnSpc>
            </a:pPr>
            <a:r>
              <a:rPr lang="en-US" sz="2800" dirty="0"/>
              <a:t>Link to IEEE Code of Ethics</a:t>
            </a:r>
          </a:p>
          <a:p>
            <a:pPr lvl="1">
              <a:lnSpc>
                <a:spcPct val="90000"/>
              </a:lnSpc>
            </a:pPr>
            <a:r>
              <a:rPr lang="en-US" sz="2400" dirty="0">
                <a:hlinkClick r:id="rId4"/>
              </a:rPr>
              <a:t>http://www.ieee.org/web/membership/ethics/code_ethics.html</a:t>
            </a:r>
            <a:r>
              <a:rPr lang="en-US" sz="2400" dirty="0"/>
              <a:t> </a:t>
            </a:r>
          </a:p>
          <a:p>
            <a:pPr>
              <a:lnSpc>
                <a:spcPct val="90000"/>
              </a:lnSpc>
            </a:pPr>
            <a:r>
              <a:rPr lang="en-US" sz="2800" dirty="0"/>
              <a:t>Link to IEEE Patent Policy</a:t>
            </a:r>
          </a:p>
          <a:p>
            <a:pPr lvl="1">
              <a:lnSpc>
                <a:spcPct val="90000"/>
              </a:lnSpc>
            </a:pPr>
            <a:r>
              <a:rPr lang="en-US" sz="2400" dirty="0">
                <a:hlinkClick r:id="rId5"/>
              </a:rPr>
              <a:t>http://standards.ieee.org/board/pat/pat-slideset.ppt</a:t>
            </a:r>
            <a:endParaRPr lang="en-US" sz="24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2020</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2020</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2020</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Attendance</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57031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Telco Schedule</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5131393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1C907F-8A48-4048-911B-43B6C8D52169}"/>
              </a:ext>
            </a:extLst>
          </p:cNvPr>
          <p:cNvSpPr>
            <a:spLocks noGrp="1"/>
          </p:cNvSpPr>
          <p:nvPr>
            <p:ph type="title"/>
          </p:nvPr>
        </p:nvSpPr>
        <p:spPr/>
        <p:txBody>
          <a:bodyPr/>
          <a:lstStyle/>
          <a:p>
            <a:r>
              <a:rPr lang="en-US" dirty="0"/>
              <a:t>Telco Schedule until May 2020</a:t>
            </a:r>
          </a:p>
        </p:txBody>
      </p:sp>
      <p:sp>
        <p:nvSpPr>
          <p:cNvPr id="3" name="Content Placeholder 2">
            <a:extLst>
              <a:ext uri="{FF2B5EF4-FFF2-40B4-BE49-F238E27FC236}">
                <a16:creationId xmlns:a16="http://schemas.microsoft.com/office/drawing/2014/main" id="{02A9F064-E90B-BA47-8496-FEF2E301786B}"/>
              </a:ext>
            </a:extLst>
          </p:cNvPr>
          <p:cNvSpPr>
            <a:spLocks noGrp="1"/>
          </p:cNvSpPr>
          <p:nvPr>
            <p:ph idx="1"/>
          </p:nvPr>
        </p:nvSpPr>
        <p:spPr/>
        <p:txBody>
          <a:bodyPr/>
          <a:lstStyle/>
          <a:p>
            <a:r>
              <a:rPr lang="en-US" dirty="0"/>
              <a:t>Suggested </a:t>
            </a:r>
            <a:r>
              <a:rPr lang="en-US" dirty="0" err="1"/>
              <a:t>telcos</a:t>
            </a:r>
            <a:r>
              <a:rPr lang="en-US" dirty="0"/>
              <a:t> (to be announced with 10-day notice); will be cancelled if no submissions are scheduled</a:t>
            </a:r>
          </a:p>
          <a:p>
            <a:pPr>
              <a:buFont typeface="Arial" panose="020B0604020202020204" pitchFamily="34" charset="0"/>
              <a:buChar char="•"/>
            </a:pPr>
            <a:r>
              <a:rPr lang="en-US" dirty="0"/>
              <a:t>Tuesdays, 10:00h ET for 1.5 hours</a:t>
            </a:r>
          </a:p>
          <a:p>
            <a:pPr>
              <a:buFont typeface="Arial" panose="020B0604020202020204" pitchFamily="34" charset="0"/>
              <a:buChar char="•"/>
            </a:pPr>
            <a:r>
              <a:rPr lang="en-US" dirty="0"/>
              <a:t>Dates</a:t>
            </a:r>
          </a:p>
          <a:p>
            <a:pPr lvl="1">
              <a:buFont typeface="Arial" panose="020B0604020202020204" pitchFamily="34" charset="0"/>
              <a:buChar char="•"/>
            </a:pPr>
            <a:r>
              <a:rPr lang="en-US" dirty="0"/>
              <a:t>March 17 (already announced)</a:t>
            </a:r>
          </a:p>
          <a:p>
            <a:pPr lvl="1">
              <a:buFont typeface="Arial" panose="020B0604020202020204" pitchFamily="34" charset="0"/>
              <a:buChar char="•"/>
            </a:pPr>
            <a:r>
              <a:rPr lang="en-US" dirty="0"/>
              <a:t>March 24</a:t>
            </a:r>
          </a:p>
          <a:p>
            <a:pPr lvl="1">
              <a:buFont typeface="Arial" panose="020B0604020202020204" pitchFamily="34" charset="0"/>
              <a:buChar char="•"/>
            </a:pPr>
            <a:r>
              <a:rPr lang="en-US" dirty="0"/>
              <a:t>March 31</a:t>
            </a:r>
          </a:p>
          <a:p>
            <a:pPr lvl="1">
              <a:buFont typeface="Arial" panose="020B0604020202020204" pitchFamily="34" charset="0"/>
              <a:buChar char="•"/>
            </a:pPr>
            <a:r>
              <a:rPr lang="en-US" dirty="0"/>
              <a:t>April 14 (Tuesday after Eastern)</a:t>
            </a:r>
          </a:p>
          <a:p>
            <a:pPr lvl="1">
              <a:buFont typeface="Arial" panose="020B0604020202020204" pitchFamily="34" charset="0"/>
              <a:buChar char="•"/>
            </a:pPr>
            <a:r>
              <a:rPr lang="en-US" dirty="0"/>
              <a:t>April 28</a:t>
            </a:r>
          </a:p>
          <a:p>
            <a:pPr lvl="1">
              <a:buFont typeface="Arial" panose="020B0604020202020204" pitchFamily="34" charset="0"/>
              <a:buChar char="•"/>
            </a:pPr>
            <a:r>
              <a:rPr lang="en-US" dirty="0"/>
              <a:t>May 12 (f2f meeting)</a:t>
            </a:r>
          </a:p>
          <a:p>
            <a:pPr lvl="1">
              <a:buFont typeface="Arial" panose="020B0604020202020204" pitchFamily="34" charset="0"/>
              <a:buChar char="•"/>
            </a:pPr>
            <a:r>
              <a:rPr lang="en-US" dirty="0"/>
              <a:t>May 19</a:t>
            </a:r>
          </a:p>
        </p:txBody>
      </p:sp>
      <p:sp>
        <p:nvSpPr>
          <p:cNvPr id="4" name="Slide Number Placeholder 3">
            <a:extLst>
              <a:ext uri="{FF2B5EF4-FFF2-40B4-BE49-F238E27FC236}">
                <a16:creationId xmlns:a16="http://schemas.microsoft.com/office/drawing/2014/main" id="{77F46FD4-507C-2C44-82D5-6E665B496D3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AA917BA2-CD48-864B-9B38-C361FE8EF9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B1A66F9-915C-6B41-9B6E-D01BEEA4C178}"/>
              </a:ext>
            </a:extLst>
          </p:cNvPr>
          <p:cNvSpPr>
            <a:spLocks noGrp="1"/>
          </p:cNvSpPr>
          <p:nvPr>
            <p:ph type="dt" idx="15"/>
          </p:nvPr>
        </p:nvSpPr>
        <p:spPr/>
        <p:txBody>
          <a:bodyPr/>
          <a:lstStyle/>
          <a:p>
            <a:r>
              <a:rPr lang="en-GB"/>
              <a:t>March 2020</a:t>
            </a:r>
            <a:endParaRPr lang="en-GB" dirty="0"/>
          </a:p>
        </p:txBody>
      </p:sp>
    </p:spTree>
    <p:extLst>
      <p:ext uri="{BB962C8B-B14F-4D97-AF65-F5344CB8AC3E}">
        <p14:creationId xmlns:p14="http://schemas.microsoft.com/office/powerpoint/2010/main" val="20003269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6972113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57F8B-A86F-274E-BB11-555A4AE3578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9766798-AD34-1B45-B6D2-F6344990C922}"/>
              </a:ext>
            </a:extLst>
          </p:cNvPr>
          <p:cNvSpPr>
            <a:spLocks noGrp="1"/>
          </p:cNvSpPr>
          <p:nvPr>
            <p:ph idx="1"/>
          </p:nvPr>
        </p:nvSpPr>
        <p:spPr/>
        <p:txBody>
          <a:bodyPr/>
          <a:lstStyle/>
          <a:p>
            <a:pPr>
              <a:buFont typeface="Arial" panose="020B0604020202020204" pitchFamily="34" charset="0"/>
              <a:buChar char="•"/>
            </a:pPr>
            <a:r>
              <a:rPr lang="de-DE" sz="2000" dirty="0"/>
              <a:t>A. </a:t>
            </a:r>
            <a:r>
              <a:rPr lang="de-DE" sz="2000" dirty="0" err="1"/>
              <a:t>Patil</a:t>
            </a:r>
            <a:r>
              <a:rPr lang="de-DE" sz="2000" dirty="0"/>
              <a:t>:  11-20/0025 Additional SFD </a:t>
            </a:r>
            <a:r>
              <a:rPr lang="de-DE" sz="2000" dirty="0" err="1"/>
              <a:t>text</a:t>
            </a:r>
            <a:r>
              <a:rPr lang="de-DE" sz="2000" dirty="0"/>
              <a:t> </a:t>
            </a:r>
            <a:r>
              <a:rPr lang="de-DE" sz="2000" dirty="0" err="1"/>
              <a:t>for</a:t>
            </a:r>
            <a:r>
              <a:rPr lang="de-DE" sz="2000" dirty="0"/>
              <a:t> R3.6.3—R3.6.4</a:t>
            </a:r>
          </a:p>
          <a:p>
            <a:pPr lvl="1">
              <a:buFont typeface="Arial" panose="020B0604020202020204" pitchFamily="34" charset="0"/>
              <a:buChar char="•"/>
            </a:pPr>
            <a:r>
              <a:rPr lang="de-DE" sz="1600" dirty="0" err="1"/>
              <a:t>When</a:t>
            </a:r>
            <a:r>
              <a:rPr lang="de-DE" sz="1600" dirty="0"/>
              <a:t>: March 24</a:t>
            </a:r>
          </a:p>
          <a:p>
            <a:pPr lvl="1">
              <a:buFont typeface="Arial" panose="020B0604020202020204" pitchFamily="34" charset="0"/>
              <a:buChar char="•"/>
            </a:pPr>
            <a:r>
              <a:rPr lang="de-DE" sz="1600" dirty="0" err="1"/>
              <a:t>Required</a:t>
            </a:r>
            <a:r>
              <a:rPr lang="de-DE" sz="1600" dirty="0"/>
              <a:t> </a:t>
            </a:r>
            <a:r>
              <a:rPr lang="de-DE" sz="1600" dirty="0" err="1"/>
              <a:t>discussion</a:t>
            </a:r>
            <a:r>
              <a:rPr lang="de-DE" sz="1600" dirty="0"/>
              <a:t> </a:t>
            </a:r>
            <a:r>
              <a:rPr lang="de-DE" sz="1600" dirty="0" err="1"/>
              <a:t>partners</a:t>
            </a:r>
            <a:r>
              <a:rPr lang="de-DE" sz="1600" dirty="0"/>
              <a:t>: Hitoshi, Stephen, Bahar, </a:t>
            </a:r>
            <a:r>
              <a:rPr lang="de-DE" sz="1600" dirty="0" err="1"/>
              <a:t>Xiaofei</a:t>
            </a:r>
            <a:endParaRPr lang="de-DE" sz="1600" dirty="0"/>
          </a:p>
          <a:p>
            <a:pPr>
              <a:buFont typeface="Arial" panose="020B0604020202020204" pitchFamily="34" charset="0"/>
              <a:buChar char="•"/>
            </a:pPr>
            <a:r>
              <a:rPr lang="de-DE" sz="2000" dirty="0"/>
              <a:t>H. Morioka:  </a:t>
            </a:r>
            <a:r>
              <a:rPr lang="en-GB" sz="2000" dirty="0"/>
              <a:t>11–20/0040 Draft Text for 12.15 Security</a:t>
            </a:r>
            <a:endParaRPr lang="de-DE" sz="2000" dirty="0"/>
          </a:p>
          <a:p>
            <a:pPr lvl="1">
              <a:buFont typeface="Arial" panose="020B0604020202020204" pitchFamily="34" charset="0"/>
              <a:buChar char="•"/>
            </a:pPr>
            <a:r>
              <a:rPr lang="de-DE" sz="1600" dirty="0" err="1"/>
              <a:t>When</a:t>
            </a:r>
            <a:r>
              <a:rPr lang="de-DE" sz="1600" dirty="0"/>
              <a:t>: March 17</a:t>
            </a:r>
          </a:p>
          <a:p>
            <a:pPr lvl="1">
              <a:buFont typeface="Arial" panose="020B0604020202020204" pitchFamily="34" charset="0"/>
              <a:buChar char="•"/>
            </a:pPr>
            <a:r>
              <a:rPr lang="de-DE" sz="1600" dirty="0" err="1"/>
              <a:t>Required</a:t>
            </a:r>
            <a:r>
              <a:rPr lang="de-DE" sz="1600" dirty="0"/>
              <a:t> </a:t>
            </a:r>
            <a:r>
              <a:rPr lang="de-DE" sz="1600" dirty="0" err="1"/>
              <a:t>discussion</a:t>
            </a:r>
            <a:r>
              <a:rPr lang="de-DE" sz="1600" dirty="0"/>
              <a:t> </a:t>
            </a:r>
            <a:r>
              <a:rPr lang="de-DE" sz="1600" dirty="0" err="1"/>
              <a:t>partners</a:t>
            </a:r>
            <a:r>
              <a:rPr lang="de-DE" sz="1600" dirty="0"/>
              <a:t>: </a:t>
            </a:r>
            <a:r>
              <a:rPr lang="de-DE" sz="1600" dirty="0" err="1"/>
              <a:t>Jouni</a:t>
            </a:r>
            <a:r>
              <a:rPr lang="de-DE" sz="1600" dirty="0"/>
              <a:t> (&amp;Abi), Stephen, </a:t>
            </a:r>
            <a:r>
              <a:rPr lang="de-DE" sz="1600" dirty="0" err="1"/>
              <a:t>Xiaofei</a:t>
            </a:r>
            <a:endParaRPr lang="en-GB" sz="2000" dirty="0"/>
          </a:p>
          <a:p>
            <a:pPr>
              <a:buFont typeface="Arial" panose="020B0604020202020204" pitchFamily="34" charset="0"/>
              <a:buChar char="•"/>
            </a:pPr>
            <a:r>
              <a:rPr lang="en-GB" sz="2000" dirty="0"/>
              <a:t>A. de la Olivia 11-20/322 </a:t>
            </a:r>
            <a:endParaRPr lang="de-DE" sz="2000" dirty="0"/>
          </a:p>
          <a:p>
            <a:pPr lvl="1">
              <a:buFont typeface="Arial" panose="020B0604020202020204" pitchFamily="34" charset="0"/>
              <a:buChar char="•"/>
            </a:pPr>
            <a:r>
              <a:rPr lang="de-DE" sz="1600" dirty="0" err="1"/>
              <a:t>When</a:t>
            </a:r>
            <a:r>
              <a:rPr lang="de-DE" sz="1600" dirty="0"/>
              <a:t>: March 24 (</a:t>
            </a:r>
            <a:r>
              <a:rPr lang="de-DE" sz="1600" dirty="0" err="1"/>
              <a:t>or</a:t>
            </a:r>
            <a:r>
              <a:rPr lang="de-DE" sz="1600" dirty="0"/>
              <a:t> March 31)</a:t>
            </a:r>
          </a:p>
          <a:p>
            <a:pPr lvl="1">
              <a:buFont typeface="Arial" panose="020B0604020202020204" pitchFamily="34" charset="0"/>
              <a:buChar char="•"/>
            </a:pPr>
            <a:r>
              <a:rPr lang="de-DE" sz="1600" dirty="0" err="1"/>
              <a:t>Required</a:t>
            </a:r>
            <a:r>
              <a:rPr lang="de-DE" sz="1600" dirty="0"/>
              <a:t> </a:t>
            </a:r>
            <a:r>
              <a:rPr lang="de-DE" sz="1600" dirty="0" err="1"/>
              <a:t>discussion</a:t>
            </a:r>
            <a:r>
              <a:rPr lang="de-DE" sz="1600" dirty="0"/>
              <a:t> </a:t>
            </a:r>
            <a:r>
              <a:rPr lang="de-DE" sz="1600" dirty="0" err="1"/>
              <a:t>partners</a:t>
            </a:r>
            <a:r>
              <a:rPr lang="de-DE" sz="1600" dirty="0"/>
              <a:t>: Abi, Stephen, Bahar, Hitoshi, </a:t>
            </a:r>
            <a:r>
              <a:rPr lang="de-DE" sz="1600" dirty="0" err="1"/>
              <a:t>Xiaofei</a:t>
            </a:r>
            <a:endParaRPr lang="en-GB" sz="2000" dirty="0"/>
          </a:p>
          <a:p>
            <a:pPr>
              <a:buFont typeface="Arial" panose="020B0604020202020204" pitchFamily="34" charset="0"/>
              <a:buChar char="•"/>
            </a:pPr>
            <a:r>
              <a:rPr lang="de-DE" sz="2000" dirty="0"/>
              <a:t>H. Morioka:  </a:t>
            </a:r>
            <a:r>
              <a:rPr lang="en-GB" sz="2000" dirty="0"/>
              <a:t>11–20/0039 Draft Text for 11.55 </a:t>
            </a:r>
            <a:r>
              <a:rPr lang="en-GB" sz="2000" dirty="0" err="1"/>
              <a:t>eBCS</a:t>
            </a:r>
            <a:r>
              <a:rPr lang="en-GB" sz="2000" dirty="0"/>
              <a:t> Info</a:t>
            </a:r>
            <a:endParaRPr lang="de-DE" sz="2000" dirty="0"/>
          </a:p>
          <a:p>
            <a:pPr lvl="1">
              <a:buFont typeface="Arial" panose="020B0604020202020204" pitchFamily="34" charset="0"/>
              <a:buChar char="•"/>
            </a:pPr>
            <a:r>
              <a:rPr lang="de-DE" sz="1600" dirty="0" err="1"/>
              <a:t>When</a:t>
            </a:r>
            <a:r>
              <a:rPr lang="de-DE" sz="1600" dirty="0"/>
              <a:t>: March 31</a:t>
            </a:r>
          </a:p>
          <a:p>
            <a:pPr lvl="1">
              <a:buFont typeface="Arial" panose="020B0604020202020204" pitchFamily="34" charset="0"/>
              <a:buChar char="•"/>
            </a:pPr>
            <a:r>
              <a:rPr lang="de-DE" sz="1600" dirty="0" err="1"/>
              <a:t>Required</a:t>
            </a:r>
            <a:r>
              <a:rPr lang="de-DE" sz="1600" dirty="0"/>
              <a:t> </a:t>
            </a:r>
            <a:r>
              <a:rPr lang="de-DE" sz="1600" dirty="0" err="1"/>
              <a:t>discussion</a:t>
            </a:r>
            <a:r>
              <a:rPr lang="de-DE" sz="1600" dirty="0"/>
              <a:t> </a:t>
            </a:r>
            <a:r>
              <a:rPr lang="de-DE" sz="1600" dirty="0" err="1"/>
              <a:t>partners</a:t>
            </a:r>
            <a:r>
              <a:rPr lang="de-DE" sz="1600" dirty="0"/>
              <a:t>: Abi, Stephen, Bahar, </a:t>
            </a:r>
            <a:r>
              <a:rPr lang="de-DE" sz="1600" dirty="0" err="1"/>
              <a:t>Xiaofei</a:t>
            </a:r>
            <a:endParaRPr lang="en-GB" sz="2000" dirty="0"/>
          </a:p>
          <a:p>
            <a:pPr>
              <a:buFont typeface="Arial" panose="020B0604020202020204" pitchFamily="34" charset="0"/>
              <a:buChar char="•"/>
            </a:pPr>
            <a:endParaRPr lang="en-GB" sz="2000" dirty="0"/>
          </a:p>
          <a:p>
            <a:endParaRPr lang="en-US" dirty="0"/>
          </a:p>
        </p:txBody>
      </p:sp>
      <p:sp>
        <p:nvSpPr>
          <p:cNvPr id="4" name="Slide Number Placeholder 3">
            <a:extLst>
              <a:ext uri="{FF2B5EF4-FFF2-40B4-BE49-F238E27FC236}">
                <a16:creationId xmlns:a16="http://schemas.microsoft.com/office/drawing/2014/main" id="{DBD85CBE-719D-FD44-A823-54AB5C7766EE}"/>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EE6FEB9-B08A-A046-9D72-8C66B7FD6B00}"/>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08319B8-AA6A-A546-B7D4-2EEAAB6F4EFC}"/>
              </a:ext>
            </a:extLst>
          </p:cNvPr>
          <p:cNvSpPr>
            <a:spLocks noGrp="1"/>
          </p:cNvSpPr>
          <p:nvPr>
            <p:ph type="dt" idx="15"/>
          </p:nvPr>
        </p:nvSpPr>
        <p:spPr/>
        <p:txBody>
          <a:bodyPr/>
          <a:lstStyle/>
          <a:p>
            <a:r>
              <a:rPr lang="en-GB"/>
              <a:t>March 2020</a:t>
            </a:r>
            <a:endParaRPr lang="en-GB" dirty="0"/>
          </a:p>
        </p:txBody>
      </p:sp>
    </p:spTree>
    <p:extLst>
      <p:ext uri="{BB962C8B-B14F-4D97-AF65-F5344CB8AC3E}">
        <p14:creationId xmlns:p14="http://schemas.microsoft.com/office/powerpoint/2010/main" val="41618851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Announcements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755469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March 2020</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Slides for 802.11 </a:t>
            </a:r>
            <a:r>
              <a:rPr lang="en-GB" dirty="0" err="1"/>
              <a:t>TGbc</a:t>
            </a:r>
            <a:r>
              <a:rPr lang="en-GB" dirty="0"/>
              <a:t> Enhanced </a:t>
            </a:r>
            <a:r>
              <a:rPr lang="en-GB" dirty="0" err="1"/>
              <a:t>BroadCast</a:t>
            </a:r>
            <a:r>
              <a:rPr lang="en-GB" dirty="0"/>
              <a:t> for the March 10, 2020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164EE-ECBD-B240-9B11-8A8CE3D4BC86}"/>
              </a:ext>
            </a:extLst>
          </p:cNvPr>
          <p:cNvSpPr>
            <a:spLocks noGrp="1"/>
          </p:cNvSpPr>
          <p:nvPr>
            <p:ph type="title"/>
          </p:nvPr>
        </p:nvSpPr>
        <p:spPr/>
        <p:txBody>
          <a:bodyPr/>
          <a:lstStyle/>
          <a:p>
            <a:r>
              <a:rPr lang="en-US" dirty="0"/>
              <a:t>Announcements</a:t>
            </a:r>
          </a:p>
        </p:txBody>
      </p:sp>
      <p:sp>
        <p:nvSpPr>
          <p:cNvPr id="3" name="Content Placeholder 2">
            <a:extLst>
              <a:ext uri="{FF2B5EF4-FFF2-40B4-BE49-F238E27FC236}">
                <a16:creationId xmlns:a16="http://schemas.microsoft.com/office/drawing/2014/main" id="{427E47EE-23A8-9943-9866-3714479F87E9}"/>
              </a:ext>
            </a:extLst>
          </p:cNvPr>
          <p:cNvSpPr>
            <a:spLocks noGrp="1"/>
          </p:cNvSpPr>
          <p:nvPr>
            <p:ph idx="1"/>
          </p:nvPr>
        </p:nvSpPr>
        <p:spPr/>
        <p:txBody>
          <a:bodyPr/>
          <a:lstStyle/>
          <a:p>
            <a:pPr>
              <a:buFont typeface="Arial" panose="020B0604020202020204" pitchFamily="34" charset="0"/>
              <a:buChar char="•"/>
            </a:pPr>
            <a:r>
              <a:rPr lang="en-US" dirty="0"/>
              <a:t>Attention:  make sure you look into the IEEE 802 calendar for dial-in details.  We might use a different conference tool every week; and dial-in info, even if using the same conference tool; will likely change every week.</a:t>
            </a:r>
          </a:p>
        </p:txBody>
      </p:sp>
      <p:sp>
        <p:nvSpPr>
          <p:cNvPr id="4" name="Slide Number Placeholder 3">
            <a:extLst>
              <a:ext uri="{FF2B5EF4-FFF2-40B4-BE49-F238E27FC236}">
                <a16:creationId xmlns:a16="http://schemas.microsoft.com/office/drawing/2014/main" id="{362727DE-FE64-B44D-AAA9-8AD1FA1691B9}"/>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F06D0C7B-4DC3-8443-9282-4BA78AE59F3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59C9FCA-DAF7-FF44-8716-ED743CDB3506}"/>
              </a:ext>
            </a:extLst>
          </p:cNvPr>
          <p:cNvSpPr>
            <a:spLocks noGrp="1"/>
          </p:cNvSpPr>
          <p:nvPr>
            <p:ph type="dt" idx="15"/>
          </p:nvPr>
        </p:nvSpPr>
        <p:spPr/>
        <p:txBody>
          <a:bodyPr/>
          <a:lstStyle/>
          <a:p>
            <a:r>
              <a:rPr lang="en-GB"/>
              <a:t>March 2020</a:t>
            </a:r>
            <a:endParaRPr lang="en-GB" dirty="0"/>
          </a:p>
        </p:txBody>
      </p:sp>
    </p:spTree>
    <p:extLst>
      <p:ext uri="{BB962C8B-B14F-4D97-AF65-F5344CB8AC3E}">
        <p14:creationId xmlns:p14="http://schemas.microsoft.com/office/powerpoint/2010/main" val="35847764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6812643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March 2020</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23</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85800" y="1484784"/>
            <a:ext cx="7770813" cy="4113213"/>
          </a:xfrm>
        </p:spPr>
        <p:txBody>
          <a:bodyPr/>
          <a:lstStyle/>
          <a:p>
            <a:r>
              <a:rPr lang="en-GB" sz="1800" dirty="0"/>
              <a:t>IEEE 802.1bc Enhanced Broadcast Services Telco </a:t>
            </a:r>
            <a:br>
              <a:rPr lang="en-GB" sz="600" dirty="0"/>
            </a:br>
            <a:endParaRPr lang="en-GB" sz="600" dirty="0"/>
          </a:p>
          <a:p>
            <a:endParaRPr lang="en-GB" sz="600" dirty="0"/>
          </a:p>
          <a:p>
            <a:r>
              <a:rPr lang="de-DE" sz="1400" dirty="0"/>
              <a:t>&lt;b&gt;</a:t>
            </a:r>
            <a:r>
              <a:rPr lang="de-DE" sz="1400" dirty="0" err="1"/>
              <a:t>Webex</a:t>
            </a:r>
            <a:r>
              <a:rPr lang="de-DE" sz="1400" dirty="0"/>
              <a:t> </a:t>
            </a:r>
            <a:r>
              <a:rPr lang="de-DE" sz="1400" dirty="0" err="1"/>
              <a:t>meeting</a:t>
            </a:r>
            <a:r>
              <a:rPr lang="de-DE" sz="1400" dirty="0"/>
              <a:t>: &lt;a </a:t>
            </a:r>
            <a:r>
              <a:rPr lang="de-DE" sz="1400" dirty="0" err="1"/>
              <a:t>href</a:t>
            </a:r>
            <a:r>
              <a:rPr lang="de-DE" sz="1400" dirty="0"/>
              <a:t>="https://ieee802.my.webex.com/ieee802.my/</a:t>
            </a:r>
            <a:r>
              <a:rPr lang="de-DE" sz="1400" dirty="0" err="1"/>
              <a:t>j.php?MTID</a:t>
            </a:r>
            <a:r>
              <a:rPr lang="de-DE" sz="1400" dirty="0"/>
              <a:t>=m8a98a6a1c5237ec1ec6dd3bc437399a4"&gt;</a:t>
            </a:r>
            <a:r>
              <a:rPr lang="de-DE" sz="1400" dirty="0" err="1"/>
              <a:t>Join</a:t>
            </a:r>
            <a:r>
              <a:rPr lang="de-DE" sz="1400" dirty="0"/>
              <a:t>&lt;/a&gt;&lt;/b&gt;</a:t>
            </a:r>
          </a:p>
          <a:p>
            <a:r>
              <a:rPr lang="de-DE" sz="1400" dirty="0"/>
              <a:t>Meeting </a:t>
            </a:r>
            <a:r>
              <a:rPr lang="de-DE" sz="1400" dirty="0" err="1"/>
              <a:t>number</a:t>
            </a:r>
            <a:r>
              <a:rPr lang="de-DE" sz="1400" dirty="0"/>
              <a:t>: 797 601 118</a:t>
            </a:r>
          </a:p>
          <a:p>
            <a:r>
              <a:rPr lang="de-DE" sz="1400" dirty="0"/>
              <a:t>Meeting </a:t>
            </a:r>
            <a:r>
              <a:rPr lang="de-DE" sz="1400" dirty="0" err="1"/>
              <a:t>password</a:t>
            </a:r>
            <a:r>
              <a:rPr lang="de-DE" sz="1400" dirty="0"/>
              <a:t>: </a:t>
            </a:r>
            <a:r>
              <a:rPr lang="de-DE" sz="1400" dirty="0" err="1"/>
              <a:t>wireless</a:t>
            </a:r>
            <a:endParaRPr lang="de-DE" sz="1400" dirty="0"/>
          </a:p>
          <a:p>
            <a:endParaRPr lang="de-DE" sz="1400" dirty="0"/>
          </a:p>
          <a:p>
            <a:r>
              <a:rPr lang="de-DE" sz="1400" dirty="0" err="1"/>
              <a:t>Join</a:t>
            </a:r>
            <a:r>
              <a:rPr lang="de-DE" sz="1400" dirty="0"/>
              <a:t> </a:t>
            </a:r>
            <a:r>
              <a:rPr lang="de-DE" sz="1400" dirty="0" err="1"/>
              <a:t>by</a:t>
            </a:r>
            <a:r>
              <a:rPr lang="de-DE" sz="1400" dirty="0"/>
              <a:t> </a:t>
            </a:r>
            <a:r>
              <a:rPr lang="de-DE" sz="1400" dirty="0" err="1"/>
              <a:t>phone</a:t>
            </a:r>
            <a:r>
              <a:rPr lang="de-DE" sz="1400" dirty="0"/>
              <a:t>:</a:t>
            </a:r>
          </a:p>
          <a:p>
            <a:r>
              <a:rPr lang="de-DE" sz="1400" dirty="0"/>
              <a:t>   +1-510-338-9438 USA Toll</a:t>
            </a:r>
          </a:p>
          <a:p>
            <a:r>
              <a:rPr lang="de-DE" sz="1400" dirty="0"/>
              <a:t>   +44-20-3198-8144 UK Toll</a:t>
            </a:r>
          </a:p>
          <a:p>
            <a:r>
              <a:rPr lang="de-DE" sz="1400" dirty="0"/>
              <a:t>Access </a:t>
            </a:r>
            <a:r>
              <a:rPr lang="de-DE" sz="1400" dirty="0" err="1"/>
              <a:t>code</a:t>
            </a:r>
            <a:r>
              <a:rPr lang="de-DE" sz="1400" dirty="0"/>
              <a:t>: 797 601 118</a:t>
            </a:r>
            <a:endParaRPr lang="en-US" sz="140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March 2020</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0" y="1700808"/>
            <a:ext cx="7770813" cy="4113213"/>
          </a:xfrm>
        </p:spPr>
        <p:txBody>
          <a:bodyPr/>
          <a:lstStyle/>
          <a:p>
            <a:pPr>
              <a:buFont typeface="Arial" panose="020B0604020202020204" pitchFamily="34" charset="0"/>
              <a:buChar char="•"/>
            </a:pPr>
            <a:r>
              <a:rPr lang="en-US" sz="2000" dirty="0"/>
              <a:t>Call Meeting to order</a:t>
            </a:r>
          </a:p>
          <a:p>
            <a:pPr>
              <a:buFont typeface="Arial" panose="020B0604020202020204" pitchFamily="34" charset="0"/>
              <a:buChar char="•"/>
            </a:pPr>
            <a:r>
              <a:rPr lang="en-US" sz="2000" dirty="0"/>
              <a:t>Approval of agenda</a:t>
            </a:r>
          </a:p>
          <a:p>
            <a:pPr>
              <a:buFont typeface="Arial" panose="020B0604020202020204" pitchFamily="34" charset="0"/>
              <a:buChar char="•"/>
            </a:pPr>
            <a:r>
              <a:rPr lang="en-US" sz="2000" dirty="0"/>
              <a:t>Review Patent Policy &amp; Call for Essential Patents</a:t>
            </a:r>
          </a:p>
          <a:p>
            <a:pPr>
              <a:buFont typeface="Arial" panose="020B0604020202020204" pitchFamily="34" charset="0"/>
              <a:buChar char="•"/>
            </a:pPr>
            <a:r>
              <a:rPr lang="en-US" sz="2000" dirty="0"/>
              <a:t>Attendance</a:t>
            </a:r>
          </a:p>
          <a:p>
            <a:pPr>
              <a:buFont typeface="Arial" panose="020B0604020202020204" pitchFamily="34" charset="0"/>
              <a:buChar char="•"/>
            </a:pPr>
            <a:r>
              <a:rPr lang="de-DE" sz="2000" dirty="0" err="1"/>
              <a:t>Telco</a:t>
            </a:r>
            <a:r>
              <a:rPr lang="de-DE" sz="2000" dirty="0"/>
              <a:t> </a:t>
            </a:r>
            <a:r>
              <a:rPr lang="de-DE" sz="2000" dirty="0" err="1"/>
              <a:t>schedule</a:t>
            </a:r>
            <a:endParaRPr lang="de-DE" sz="2000" dirty="0"/>
          </a:p>
          <a:p>
            <a:pPr>
              <a:buFont typeface="Arial" panose="020B0604020202020204" pitchFamily="34" charset="0"/>
              <a:buChar char="•"/>
            </a:pPr>
            <a:r>
              <a:rPr lang="de-DE" sz="2000" dirty="0"/>
              <a:t>Plan </a:t>
            </a:r>
            <a:r>
              <a:rPr lang="de-DE" sz="2000" dirty="0" err="1"/>
              <a:t>of</a:t>
            </a:r>
            <a:r>
              <a:rPr lang="de-DE" sz="2000" dirty="0"/>
              <a:t> </a:t>
            </a:r>
            <a:r>
              <a:rPr lang="de-DE" sz="2000" dirty="0" err="1"/>
              <a:t>upcoming</a:t>
            </a:r>
            <a:r>
              <a:rPr lang="de-DE" sz="2000" dirty="0"/>
              <a:t> </a:t>
            </a:r>
            <a:r>
              <a:rPr lang="de-DE" sz="2000" dirty="0" err="1"/>
              <a:t>work</a:t>
            </a:r>
            <a:endParaRPr lang="de-DE" sz="2000" dirty="0"/>
          </a:p>
          <a:p>
            <a:pPr>
              <a:buFont typeface="Arial" panose="020B0604020202020204" pitchFamily="34" charset="0"/>
              <a:buChar char="•"/>
            </a:pPr>
            <a:r>
              <a:rPr lang="de-DE" sz="2000" dirty="0"/>
              <a:t>Submission – plan </a:t>
            </a:r>
            <a:r>
              <a:rPr lang="de-DE" sz="2000" dirty="0" err="1"/>
              <a:t>for</a:t>
            </a:r>
            <a:r>
              <a:rPr lang="de-DE" sz="2000" dirty="0"/>
              <a:t> </a:t>
            </a:r>
            <a:r>
              <a:rPr lang="de-DE" sz="2000" dirty="0" err="1"/>
              <a:t>telcos</a:t>
            </a:r>
            <a:endParaRPr lang="de-DE" sz="2000" dirty="0"/>
          </a:p>
          <a:p>
            <a:pPr>
              <a:buFont typeface="Arial" panose="020B0604020202020204" pitchFamily="34" charset="0"/>
              <a:buChar char="•"/>
            </a:pPr>
            <a:r>
              <a:rPr lang="en-US" sz="2000" dirty="0"/>
              <a:t>AOB</a:t>
            </a:r>
            <a:endParaRPr lang="en-US" dirty="0"/>
          </a:p>
          <a:p>
            <a:pPr>
              <a:buFont typeface="Arial" panose="020B0604020202020204" pitchFamily="34" charset="0"/>
              <a:buChar char="•"/>
            </a:pPr>
            <a:r>
              <a:rPr lang="en-US" sz="20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March 2020</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March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2020</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a:lnSpc>
                <a:spcPct val="80000"/>
              </a:lnSpc>
              <a:spcBef>
                <a:spcPct val="20000"/>
              </a:spcBef>
              <a:spcAft>
                <a:spcPct val="40000"/>
              </a:spcAft>
              <a:buSzPct val="150000"/>
              <a:buFontTx/>
              <a:buChar char="•"/>
            </a:pPr>
            <a:r>
              <a:rPr lang="en-US" sz="20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specific license rates, terms, or conditions.</a:t>
            </a:r>
          </a:p>
          <a:p>
            <a:pPr marL="1085850" lvl="2">
              <a:lnSpc>
                <a:spcPct val="80000"/>
              </a:lnSpc>
              <a:spcBef>
                <a:spcPct val="20000"/>
              </a:spcBef>
              <a:spcAft>
                <a:spcPct val="40000"/>
              </a:spcAft>
              <a:buSzPct val="150000"/>
              <a:buFontTx/>
              <a:buChar char="•"/>
            </a:pPr>
            <a:r>
              <a:rPr lang="en-US" sz="16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428750"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1000" dirty="0">
                <a:ea typeface="Calibri" pitchFamily="-111" charset="0"/>
                <a:cs typeface="Calibri" pitchFamily="-111" charset="0"/>
              </a:rPr>
              <a:t>---------------------------------------------------------------   </a:t>
            </a:r>
            <a:endParaRPr lang="en-US" sz="1400" dirty="0">
              <a:ea typeface="Calibri" pitchFamily="-111" charset="0"/>
              <a:cs typeface="Calibri" pitchFamily="-111" charset="0"/>
            </a:endParaRPr>
          </a:p>
          <a:p>
            <a:pPr algn="ctr">
              <a:lnSpc>
                <a:spcPct val="80000"/>
              </a:lnSpc>
              <a:spcBef>
                <a:spcPct val="20000"/>
              </a:spcBef>
            </a:pPr>
            <a:r>
              <a:rPr lang="en-US" sz="1300" dirty="0">
                <a:ea typeface="Calibri" pitchFamily="-111" charset="0"/>
                <a:cs typeface="Calibri" pitchFamily="-111" charset="0"/>
              </a:rPr>
              <a:t>For more details, see </a:t>
            </a:r>
            <a:r>
              <a:rPr lang="en-US" sz="1300" i="1" dirty="0">
                <a:ea typeface="Calibri" pitchFamily="-111" charset="0"/>
                <a:cs typeface="Calibri" pitchFamily="-111" charset="0"/>
              </a:rPr>
              <a:t>IEEE-SA Standards Board Operations Manual</a:t>
            </a:r>
            <a:r>
              <a:rPr lang="en-US" sz="1300" dirty="0">
                <a:ea typeface="Calibri" pitchFamily="-111" charset="0"/>
                <a:cs typeface="Calibri" pitchFamily="-111" charset="0"/>
              </a:rPr>
              <a:t>, clause 5.3.10 and </a:t>
            </a:r>
            <a:br>
              <a:rPr lang="en-US" sz="1300" dirty="0">
                <a:ea typeface="Calibri" pitchFamily="-111" charset="0"/>
                <a:cs typeface="Calibri" pitchFamily="-111" charset="0"/>
              </a:rPr>
            </a:br>
            <a:r>
              <a:rPr lang="en-US" sz="1300" i="1" dirty="0">
                <a:ea typeface="Calibri" pitchFamily="-111" charset="0"/>
                <a:cs typeface="Calibri" pitchFamily="-111" charset="0"/>
              </a:rPr>
              <a:t>Antitrust and Competition Policy: What You Need to Know </a:t>
            </a:r>
            <a:r>
              <a:rPr lang="en-US" sz="1300" dirty="0">
                <a:ea typeface="Calibri" pitchFamily="-111" charset="0"/>
                <a:cs typeface="Calibri" pitchFamily="-111" charset="0"/>
              </a:rPr>
              <a:t>at </a:t>
            </a:r>
            <a:r>
              <a:rPr lang="en-US" sz="1300" dirty="0">
                <a:ea typeface="Calibri" pitchFamily="-111" charset="0"/>
                <a:cs typeface="Calibri" pitchFamily="-111" charset="0"/>
                <a:hlinkClick r:id="rId2"/>
              </a:rPr>
              <a:t>http://standards.ieee.org/develop/policies/antitrust.pdf</a:t>
            </a:r>
            <a:r>
              <a:rPr lang="en-US" sz="1300"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2020</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22</TotalTime>
  <Words>1539</Words>
  <Application>Microsoft Macintosh PowerPoint</Application>
  <PresentationFormat>On-screen Show (4:3)</PresentationFormat>
  <Paragraphs>199</Paragraphs>
  <Slides>23</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1" baseType="lpstr">
      <vt:lpstr>Arial Unicode MS</vt:lpstr>
      <vt:lpstr>MS Gothic</vt:lpstr>
      <vt:lpstr>Arial</vt:lpstr>
      <vt:lpstr>Calibri</vt:lpstr>
      <vt:lpstr>Monotype Sorts</vt:lpstr>
      <vt:lpstr>Times New Roman</vt:lpstr>
      <vt:lpstr>802-11-BCS-Chair-Slides-Template</vt:lpstr>
      <vt:lpstr>Document</vt:lpstr>
      <vt:lpstr>Agenda TGbc Telco February 25, 2020</vt:lpstr>
      <vt:lpstr>Abstract</vt:lpstr>
      <vt:lpstr>Dial-in Information</vt:lpstr>
      <vt:lpstr>Call Meeting to Order</vt:lpstr>
      <vt:lpstr>Approval of Agenda</vt:lpstr>
      <vt:lpstr>Agenda</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Attendance</vt:lpstr>
      <vt:lpstr>Telco Schedule</vt:lpstr>
      <vt:lpstr>Telco Schedule until May 2020</vt:lpstr>
      <vt:lpstr>Submissions</vt:lpstr>
      <vt:lpstr>PowerPoint Presentation</vt:lpstr>
      <vt:lpstr>Announcements</vt:lpstr>
      <vt:lpstr>Announcements</vt:lpstr>
      <vt:lpstr>AOB</vt:lpstr>
      <vt:lpstr>Adjourn</vt:lpstr>
      <vt:lpstr>References</vt:lpstr>
    </vt:vector>
  </TitlesOfParts>
  <Manager/>
  <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June 11 2019 TGbc Telco Agenda</dc:title>
  <dc:subject/>
  <dc:creator>Marc Emmelmann</dc:creator>
  <cp:keywords/>
  <dc:description/>
  <cp:lastModifiedBy>Marc Emmelmann</cp:lastModifiedBy>
  <cp:revision>38</cp:revision>
  <cp:lastPrinted>1601-01-01T00:00:00Z</cp:lastPrinted>
  <dcterms:created xsi:type="dcterms:W3CDTF">2020-02-25T15:01:23Z</dcterms:created>
  <dcterms:modified xsi:type="dcterms:W3CDTF">2020-03-10T13:47:27Z</dcterms:modified>
  <cp:category/>
</cp:coreProperties>
</file>