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4" r:id="rId3"/>
    <p:sldId id="306" r:id="rId4"/>
    <p:sldId id="324" r:id="rId5"/>
    <p:sldId id="307" r:id="rId6"/>
    <p:sldId id="317" r:id="rId7"/>
    <p:sldId id="320" r:id="rId8"/>
    <p:sldId id="322" r:id="rId9"/>
    <p:sldId id="321" r:id="rId10"/>
    <p:sldId id="323" r:id="rId11"/>
    <p:sldId id="319" r:id="rId12"/>
    <p:sldId id="325" r:id="rId13"/>
    <p:sldId id="311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21" d="100"/>
          <a:sy n="121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18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21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9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0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77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7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9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802.11-20/0416r0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</a:t>
            </a:r>
            <a:r>
              <a:rPr lang="en-US" altLang="zh-CN" sz="2800" dirty="0" smtClean="0">
                <a:solidFill>
                  <a:schemeClr val="tx1"/>
                </a:solidFill>
              </a:rPr>
              <a:t>ulti-RU Indication in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75682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</a:t>
                      </a:r>
                      <a:r>
                        <a:rPr lang="en-US" altLang="zh-CN" sz="1400" dirty="0" smtClean="0"/>
                        <a:t>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207320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non-OFDMA TB PPDU, the number of RU combination modes may be larger than the number for OFDMA case.</a:t>
            </a:r>
          </a:p>
          <a:p>
            <a:r>
              <a:rPr lang="en-US" altLang="zh-CN" sz="2000" dirty="0" smtClean="0"/>
              <a:t>May first indicate the trigger frame is for non-OFDMA TB PPDU, and then use similar indication method as the indication in the EHT-SIG of a non-TB PPDU.</a:t>
            </a:r>
          </a:p>
          <a:p>
            <a:r>
              <a:rPr lang="en-US" altLang="zh-CN" sz="2000" dirty="0" smtClean="0"/>
              <a:t>Specific signaling methods will be discussed separately.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 combination indication for non-OFDMA TB PPDU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58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82354"/>
              </p:ext>
            </p:extLst>
          </p:nvPr>
        </p:nvGraphicFramePr>
        <p:xfrm>
          <a:off x="742950" y="1981200"/>
          <a:ext cx="7734300" cy="3124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50"/>
                <a:gridCol w="2533650"/>
                <a:gridCol w="2514600"/>
              </a:tblGrid>
              <a:tr h="401686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Options</a:t>
                      </a:r>
                      <a:endParaRPr lang="zh-CN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</a:t>
                      </a:r>
                      <a:endParaRPr lang="zh-CN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  <a:endParaRPr lang="zh-CN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58398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Repeat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AID in the User Info field allocated to the same STA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sym typeface="Times New Roman"/>
                        </a:rPr>
                        <a:t>Less specification impact</a:t>
                      </a: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Times New Roman"/>
                        </a:rPr>
                        <a:t>Very</a:t>
                      </a:r>
                      <a:r>
                        <a:rPr lang="en-US" altLang="zh-CN" sz="1200" b="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Times New Roman"/>
                        </a:rPr>
                        <a:t> flexible combination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altLang="zh-CN" sz="1200" b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sym typeface="Times New Roman"/>
                        </a:rPr>
                        <a:t>A multi-RU user needs more than one User Info field</a:t>
                      </a:r>
                      <a:r>
                        <a:rPr lang="en-US" altLang="zh-CN" sz="1200" b="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sym typeface="Times New Roman"/>
                        </a:rPr>
                        <a:t> </a:t>
                      </a:r>
                      <a:r>
                        <a:rPr lang="en-US" altLang="zh-CN" sz="1200" b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  <a:sym typeface="Times New Roman"/>
                        </a:rPr>
                        <a:t>(high overhead)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58398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(Preferred)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Combination Indication in each User Info field</a:t>
                      </a:r>
                      <a:endParaRPr lang="en-US" altLang="zh-CN" sz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For most</a:t>
                      </a:r>
                      <a:r>
                        <a:rPr lang="en-US" altLang="zh-CN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cases, 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 STA only needs one User Info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field (More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User Info fields are needed to support more flexible combinations</a:t>
                      </a: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just"/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Needs</a:t>
                      </a:r>
                      <a:r>
                        <a:rPr lang="en-US" altLang="zh-CN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add a Combination Indication subfield in each User Info field (medium overhead)</a:t>
                      </a:r>
                      <a:endParaRPr lang="zh-CN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58398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US" altLang="zh-CN" sz="1600" b="1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(Preferred)</a:t>
                      </a:r>
                      <a:endParaRPr lang="en-US" altLang="zh-CN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en-IE" altLang="zh-CN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</a:t>
                      </a: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Allocation subfield</a:t>
                      </a:r>
                      <a:endParaRPr lang="zh-CN" alt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One STA only needs one User Info field (no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additional overhead</a:t>
                      </a: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More entries in</a:t>
                      </a:r>
                      <a:r>
                        <a:rPr lang="en-US" altLang="zh-CN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RU allocation subfield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5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the RU allocation subfield in the trigger frame is 9 bit? And B1, B0 of the RU allocation subfield are used to indicate which 80Mhz the RU allocation subfield applies to?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037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495300" y="15240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you prefer to be used for RU combination indication in the trigger frame?</a:t>
            </a:r>
          </a:p>
          <a:p>
            <a:pPr lvl="1" algn="just"/>
            <a:r>
              <a:rPr lang="en-US" altLang="zh-CN" sz="1800" dirty="0" smtClean="0"/>
              <a:t>Non-OFDMA mode TBD</a:t>
            </a:r>
            <a:endParaRPr lang="en-US" altLang="zh-CN" sz="1800" dirty="0"/>
          </a:p>
          <a:p>
            <a:pPr algn="just"/>
            <a:endParaRPr lang="en-US" altLang="zh-CN" dirty="0" smtClean="0"/>
          </a:p>
          <a:p>
            <a:pPr algn="just"/>
            <a:endParaRPr lang="en-US" altLang="zh-CN" dirty="0"/>
          </a:p>
          <a:p>
            <a:pPr algn="just"/>
            <a:endParaRPr lang="en-US" altLang="zh-CN" dirty="0" smtClean="0"/>
          </a:p>
          <a:p>
            <a:pPr lvl="1" algn="just"/>
            <a:endParaRPr lang="en-US" altLang="zh-CN" sz="1600" dirty="0" smtClean="0"/>
          </a:p>
          <a:p>
            <a:pPr lvl="1" algn="just"/>
            <a:endParaRPr lang="en-US" altLang="zh-CN" sz="1600" dirty="0"/>
          </a:p>
          <a:p>
            <a:pPr lvl="1" algn="just"/>
            <a:r>
              <a:rPr lang="en-US" altLang="zh-CN" sz="1600" dirty="0" smtClean="0"/>
              <a:t>Opt1</a:t>
            </a:r>
          </a:p>
          <a:p>
            <a:pPr lvl="1" algn="just"/>
            <a:r>
              <a:rPr lang="en-US" altLang="zh-CN" sz="1600" dirty="0" smtClean="0"/>
              <a:t>Opt2</a:t>
            </a:r>
          </a:p>
          <a:p>
            <a:pPr lvl="1" algn="just"/>
            <a:r>
              <a:rPr lang="en-US" altLang="zh-CN" sz="1600" dirty="0" smtClean="0"/>
              <a:t>Opt3</a:t>
            </a:r>
          </a:p>
          <a:p>
            <a:pPr lvl="1" algn="just"/>
            <a:r>
              <a:rPr lang="en-US" altLang="zh-CN" sz="1600" dirty="0" smtClean="0"/>
              <a:t>None</a:t>
            </a:r>
          </a:p>
          <a:p>
            <a:pPr lvl="1" algn="just"/>
            <a:r>
              <a:rPr lang="en-US" altLang="zh-CN" sz="1600" dirty="0" smtClean="0"/>
              <a:t>Abstain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210690"/>
              </p:ext>
            </p:extLst>
          </p:nvPr>
        </p:nvGraphicFramePr>
        <p:xfrm>
          <a:off x="1600200" y="2894623"/>
          <a:ext cx="5867400" cy="137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678"/>
                <a:gridCol w="4337722"/>
              </a:tblGrid>
              <a:tr h="309676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60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2474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zh-CN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Repeat</a:t>
                      </a:r>
                      <a:r>
                        <a:rPr lang="en-US" altLang="zh-CN" sz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AID in the User Info field allocated to the same STA</a:t>
                      </a:r>
                      <a:endParaRPr lang="zh-CN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en-US" altLang="zh-CN" sz="16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Combination Indication in each User Info field</a:t>
                      </a:r>
                      <a:endParaRPr lang="en-US" altLang="zh-CN" sz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</a:t>
                      </a:r>
                      <a:r>
                        <a:rPr lang="en-US" altLang="zh-CN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in</a:t>
                      </a:r>
                      <a:r>
                        <a:rPr lang="en-IE" altLang="zh-CN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en-IE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Allocation subfield</a:t>
                      </a:r>
                      <a:endParaRPr lang="zh-CN" alt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2286000"/>
            <a:ext cx="7772400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802.11-19/1126r1 Enhanced </a:t>
            </a:r>
            <a:r>
              <a:rPr lang="en-US" altLang="zh-CN" sz="1800" b="0" dirty="0" smtClean="0"/>
              <a:t>Resource </a:t>
            </a:r>
            <a:r>
              <a:rPr lang="en-US" altLang="zh-CN" sz="1800" b="0" dirty="0"/>
              <a:t>Unit </a:t>
            </a:r>
            <a:r>
              <a:rPr lang="en-US" altLang="zh-CN" sz="1800" b="0" dirty="0" smtClean="0"/>
              <a:t>Allocation </a:t>
            </a:r>
            <a:r>
              <a:rPr lang="en-US" altLang="zh-CN" sz="1800" b="0" dirty="0"/>
              <a:t>Schemes for 11be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IEEE </a:t>
            </a:r>
            <a:r>
              <a:rPr lang="en-US" altLang="zh-CN" sz="1800" b="0" dirty="0" smtClean="0"/>
              <a:t>802.11-19/1914r4 </a:t>
            </a:r>
            <a:r>
              <a:rPr lang="en-US" altLang="zh-CN" sz="1800" b="0" dirty="0"/>
              <a:t>Multiple RU </a:t>
            </a:r>
            <a:r>
              <a:rPr lang="en-US" altLang="zh-CN" sz="1800" b="0" dirty="0" smtClean="0"/>
              <a:t>Discussion </a:t>
            </a:r>
            <a:endParaRPr lang="en-US" altLang="zh-CN" sz="1800" b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[3] </a:t>
            </a:r>
            <a:r>
              <a:rPr lang="en-US" altLang="zh-CN" sz="1800" b="0" dirty="0"/>
              <a:t>IEEE </a:t>
            </a:r>
            <a:r>
              <a:rPr lang="en-US" altLang="zh-CN" sz="1800" b="0" dirty="0" smtClean="0"/>
              <a:t>802.11-19/1907r2 </a:t>
            </a:r>
            <a:r>
              <a:rPr lang="en-US" altLang="zh-CN" sz="1800" b="0" dirty="0"/>
              <a:t>Multiple RU Combinations for </a:t>
            </a:r>
            <a:r>
              <a:rPr lang="en-US" altLang="zh-CN" sz="1800" b="0" dirty="0" smtClean="0"/>
              <a:t>EHT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[4] </a:t>
            </a:r>
            <a:r>
              <a:rPr lang="en-US" altLang="zh-CN" sz="1800" b="0" dirty="0"/>
              <a:t>IEEE </a:t>
            </a:r>
            <a:r>
              <a:rPr lang="en-US" altLang="zh-CN" sz="1800" b="0" dirty="0" smtClean="0"/>
              <a:t>802.11-19/1908r4 </a:t>
            </a:r>
            <a:r>
              <a:rPr lang="en-GB" altLang="zh-CN" sz="1800" b="0" dirty="0"/>
              <a:t>Multi-RU Support 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/>
              <a:t>IEEE </a:t>
            </a:r>
            <a:r>
              <a:rPr lang="en-US" altLang="zh-CN" sz="1800" b="0" dirty="0" smtClean="0"/>
              <a:t>802.11-19/1968r2 </a:t>
            </a:r>
            <a:r>
              <a:rPr lang="en-US" altLang="en-US" sz="1800" b="0" dirty="0"/>
              <a:t>Signaling Support for Multi-RU Assignment</a:t>
            </a:r>
          </a:p>
          <a:p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90547" y="1447800"/>
            <a:ext cx="8020053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2000" b="0" dirty="0" smtClean="0"/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Multi-RU</a:t>
            </a:r>
          </a:p>
          <a:p>
            <a:pPr marL="715963" lvl="1" indent="-354013" algn="just"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Multi-RU means more than one RU can be assigned to a single STA [1][2]. </a:t>
            </a:r>
          </a:p>
          <a:p>
            <a:pPr marL="715963" lvl="1" indent="-354013" algn="just"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11ax does not support multi-RU combination and assignment</a:t>
            </a:r>
          </a:p>
          <a:p>
            <a:pPr marL="715963" lvl="1" indent="-354013" algn="just"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11be shall support multi-RU for higher </a:t>
            </a:r>
            <a:r>
              <a:rPr lang="en-US" altLang="zh-CN" sz="1600" dirty="0">
                <a:ea typeface="Times New Roman"/>
                <a:cs typeface="Times New Roman"/>
              </a:rPr>
              <a:t>spectral </a:t>
            </a:r>
            <a:r>
              <a:rPr lang="en-US" altLang="zh-CN" sz="1600" dirty="0" smtClean="0">
                <a:ea typeface="Times New Roman"/>
                <a:cs typeface="Times New Roman"/>
              </a:rPr>
              <a:t>efficiency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Recently, several motions on multi-RU combination have been passed, including small RU 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combination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 and large RU combination </a:t>
            </a:r>
            <a:r>
              <a:rPr lang="en-US" altLang="zh-CN" sz="1600" dirty="0" smtClean="0">
                <a:ea typeface="Times New Roman"/>
                <a:cs typeface="Times New Roman"/>
              </a:rPr>
              <a:t>[3][4]</a:t>
            </a:r>
            <a:endParaRPr lang="en-US" altLang="zh-CN" sz="16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ea typeface="Times New Roman"/>
                <a:cs typeface="Times New Roman"/>
              </a:rPr>
              <a:t>Small </a:t>
            </a:r>
            <a:r>
              <a:rPr lang="en-US" altLang="zh-CN" sz="1600" dirty="0" smtClean="0">
                <a:ea typeface="Times New Roman"/>
                <a:cs typeface="Times New Roman"/>
              </a:rPr>
              <a:t>RU: RUs with size smaller than 242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ea typeface="Times New Roman"/>
                <a:cs typeface="Times New Roman"/>
              </a:rPr>
              <a:t>Large RU: RUs with size equal to or lager than 242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b="0" dirty="0">
                <a:solidFill>
                  <a:schemeClr val="dk1"/>
                </a:solidFill>
                <a:ea typeface="Times New Roman"/>
                <a:cs typeface="Times New Roman"/>
              </a:rPr>
              <a:t>Although several </a:t>
            </a:r>
            <a:r>
              <a:rPr lang="en-US" altLang="zh-CN" sz="1800" b="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signaling options </a:t>
            </a:r>
            <a:r>
              <a:rPr lang="en-US" altLang="zh-CN" sz="1800" b="0" dirty="0">
                <a:solidFill>
                  <a:schemeClr val="dk1"/>
                </a:solidFill>
                <a:ea typeface="Times New Roman"/>
                <a:cs typeface="Times New Roman"/>
              </a:rPr>
              <a:t>on </a:t>
            </a:r>
            <a:r>
              <a:rPr lang="en-US" altLang="zh-CN" sz="1600" b="0" dirty="0">
                <a:ea typeface="Times New Roman"/>
                <a:cs typeface="Times New Roman"/>
              </a:rPr>
              <a:t>multi-RU have been discussed, these options mainly focus on the solutions for non-TB PPDU [5].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In this proposal, we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focus on the trigger frame and discuss the multi-RU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Indication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in it.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Format of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hape 94"/>
          <p:cNvSpPr txBox="1">
            <a:spLocks/>
          </p:cNvSpPr>
          <p:nvPr/>
        </p:nvSpPr>
        <p:spPr bwMode="auto">
          <a:xfrm>
            <a:off x="871537" y="1430700"/>
            <a:ext cx="7477126" cy="1703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Trigger Frame</a:t>
            </a:r>
          </a:p>
          <a:p>
            <a:pPr marL="715963" lvl="1" indent="-354013" algn="just">
              <a:buSzPct val="100000"/>
              <a:buFontTx/>
              <a:buChar char="–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A trigger frame allocates resources for and solicits one or more TB PPDU transmissions.</a:t>
            </a:r>
          </a:p>
          <a:p>
            <a:pPr marL="715963" lvl="1" indent="-354013" algn="just">
              <a:buSzPct val="100000"/>
              <a:buFontTx/>
              <a:buChar char="–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User Info List field contains zero or more User Info fields. Each User Info field contains an RU Allocation subfield. </a:t>
            </a:r>
          </a:p>
          <a:p>
            <a:pPr marL="715963" lvl="1" indent="-354013" algn="just">
              <a:buSzPct val="100000"/>
              <a:buFontTx/>
              <a:buChar char="–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RU Allocation subfield along with the UL BW subfield in the Common Info field identifies the size and location of the RU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. One STA is corresponding to one User Info field.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39657" y="5353757"/>
            <a:ext cx="15594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Trigger Frame Format</a:t>
            </a:r>
            <a:endParaRPr lang="zh-CN" altLang="en-US" dirty="0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042740"/>
              </p:ext>
            </p:extLst>
          </p:nvPr>
        </p:nvGraphicFramePr>
        <p:xfrm>
          <a:off x="1447800" y="3774619"/>
          <a:ext cx="6055177" cy="1580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3" name="Visio" r:id="rId4" imgW="6238741" imgH="1628891" progId="Visio.Drawing.15">
                  <p:embed/>
                </p:oleObj>
              </mc:Choice>
              <mc:Fallback>
                <p:oleObj name="Visio" r:id="rId4" imgW="6238741" imgH="162889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3774619"/>
                        <a:ext cx="6055177" cy="1580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7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RU allocation subfield for 240/320 MHz BW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5800" y="1701291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Similar method is assumed to be used for an 11be trigger frame.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240MHz/320MHz,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9-bit RU-Allocation subfield can be used. The mapping of B1-B0 of the RU Allocation subfield is shown in the following table, which indicates an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80MHz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segment in 240Mhz/320MHz BW.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the following, we propose several multi-RU indication options on the basis of the existing format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111"/>
              </p:ext>
            </p:extLst>
          </p:nvPr>
        </p:nvGraphicFramePr>
        <p:xfrm>
          <a:off x="1158240" y="3352800"/>
          <a:ext cx="7162800" cy="1729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61"/>
                <a:gridCol w="2310581"/>
                <a:gridCol w="2618658"/>
              </a:tblGrid>
              <a:tr h="32993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BW</a:t>
                      </a:r>
                      <a:endParaRPr lang="zh-CN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Allocation subfield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B1,B0)</a:t>
                      </a:r>
                      <a:endParaRPr lang="zh-CN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Descriptions</a:t>
                      </a:r>
                      <a:endParaRPr lang="zh-CN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</a:tr>
              <a:tr h="2974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20MHz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40MHz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80MHz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one 80MHz</a:t>
                      </a:r>
                      <a:r>
                        <a:rPr lang="en-US" altLang="zh-CN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segment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</a:tr>
              <a:tr h="3691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160MHz 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80+80MHz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00, 01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00: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lower segment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higher segment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</a:tr>
              <a:tr h="1898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240MHz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00</a:t>
                      </a:r>
                      <a:r>
                        <a:rPr lang="en-US" altLang="zh-CN" sz="1100" baseline="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, 01, 10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 segment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</a:tr>
              <a:tr h="1898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320MHz, 160+160MHz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00</a:t>
                      </a:r>
                      <a:r>
                        <a:rPr lang="en-US" altLang="zh-CN" sz="1100" baseline="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, 01, 10, 11</a:t>
                      </a:r>
                      <a:endParaRPr lang="zh-CN" altLang="zh-CN" sz="1100" dirty="0" smtClean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en-US" altLang="zh-CN" sz="1100" baseline="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segment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51" marR="91451" marT="45712" marB="4571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9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IE" altLang="zh-CN" dirty="0" smtClean="0">
                <a:solidFill>
                  <a:schemeClr val="tx1"/>
                </a:solidFill>
              </a:rPr>
              <a:t>1: Repeat AID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62000" y="1466023"/>
            <a:ext cx="7620000" cy="260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If an AP wants to allocate </a:t>
            </a:r>
            <a:r>
              <a:rPr lang="en-US" altLang="zh-CN" sz="1800" b="1" i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RUs for one STA, we could directly use </a:t>
            </a:r>
            <a:r>
              <a:rPr lang="en-US" altLang="zh-CN" sz="1800" b="1" i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user Info fields to indicate these </a:t>
            </a:r>
            <a:r>
              <a:rPr lang="en-US" altLang="zh-CN" sz="1800" b="1" i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RUs. Each User Info fields contains the same AID.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Some considerations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  <a:sym typeface="Times New Roman"/>
              </a:rPr>
              <a:t>User Info fields with the same AID could be put together to save energy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  <a:sym typeface="Times New Roman"/>
              </a:rPr>
              <a:t>An end indication could be added to each user field to denote whether it belongs to a same STA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altLang="zh-CN" sz="1600" dirty="0">
                <a:latin typeface="+mn-lt"/>
                <a:ea typeface="Times New Roman"/>
                <a:cs typeface="Times New Roman"/>
                <a:sym typeface="Times New Roman"/>
              </a:rPr>
              <a:t>.</a:t>
            </a:r>
            <a:endParaRPr lang="zh-CN" altLang="en-US" sz="16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10000" y="6095268"/>
            <a:ext cx="13447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Repeat AID</a:t>
            </a:r>
            <a:endParaRPr lang="zh-CN" alt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795594"/>
              </p:ext>
            </p:extLst>
          </p:nvPr>
        </p:nvGraphicFramePr>
        <p:xfrm>
          <a:off x="1457325" y="4075968"/>
          <a:ext cx="622935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0" name="Visio" r:id="rId4" imgW="6229372" imgH="2028902" progId="Visio.Drawing.15">
                  <p:embed/>
                </p:oleObj>
              </mc:Choice>
              <mc:Fallback>
                <p:oleObj name="Visio" r:id="rId4" imgW="6229372" imgH="2028902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7325" y="4075968"/>
                        <a:ext cx="6229350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89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IE" altLang="zh-CN" dirty="0" smtClean="0">
                <a:solidFill>
                  <a:schemeClr val="tx1"/>
                </a:solidFill>
              </a:rPr>
              <a:t>2: Combination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00097" y="1466239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Although less specification impact is achieved by Opt 1, the first option needs more than one User Info field to indicate multi-RU combination.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A Combination Indication subfield can be added to each User Info field to denote the multi-RU combination. Different combinations can be distinguished by this subfield along with the RU Allocation subfield.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71991" y="5607490"/>
            <a:ext cx="20762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Combination indication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345280"/>
              </p:ext>
            </p:extLst>
          </p:nvPr>
        </p:nvGraphicFramePr>
        <p:xfrm>
          <a:off x="1295400" y="3515290"/>
          <a:ext cx="6950034" cy="2040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5" name="Visio" r:id="rId4" imgW="6229372" imgH="1828723" progId="Visio.Drawing.15">
                  <p:embed/>
                </p:oleObj>
              </mc:Choice>
              <mc:Fallback>
                <p:oleObj name="Visio" r:id="rId4" imgW="6229372" imgH="182872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3515290"/>
                        <a:ext cx="6950034" cy="2040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68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IE" altLang="zh-CN" dirty="0" smtClean="0">
                <a:solidFill>
                  <a:schemeClr val="tx1"/>
                </a:solidFill>
              </a:rPr>
              <a:t>2: Combination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04069" y="1406613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example, to indicate the 52+26 combination case, we could let the RU Allocation subfield in User Info field point at the location of the 52-tone RU (the larger/largest one). Then by using the following table, we can get the exact 52+26 combination.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 for 106-tone RU + 26-tone RU combination.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86649"/>
              </p:ext>
            </p:extLst>
          </p:nvPr>
        </p:nvGraphicFramePr>
        <p:xfrm>
          <a:off x="870744" y="2743200"/>
          <a:ext cx="8008937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898"/>
                <a:gridCol w="1047898"/>
                <a:gridCol w="898198"/>
                <a:gridCol w="5014943"/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allocation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Combination </a:t>
                      </a:r>
                      <a:r>
                        <a:rPr lang="en-US" altLang="zh-CN" b="1" dirty="0" err="1" smtClean="0">
                          <a:solidFill>
                            <a:schemeClr val="tx1"/>
                          </a:solidFill>
                        </a:rPr>
                        <a:t>Ind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1431" marR="9143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2895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Bit 1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Bit 0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altLang="zh-CN" sz="1600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 52-tone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RU (e.g.)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52-tone RU only, no multi-RU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combination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52 + 26 (on the left, contiguous)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52 + 26 (on the right, contiguous)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1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IE" altLang="zh-CN" dirty="0" smtClean="0">
                <a:solidFill>
                  <a:schemeClr val="tx1"/>
                </a:solidFill>
              </a:rPr>
              <a:t>2: Combination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04068" y="1289639"/>
            <a:ext cx="77303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Another example is about large RU combination, e.g., to indicate 484+242 combination case, we could let the RU Allocation subfield in User Info field point at the location of the 484-tone RU (the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larger/largest one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). Then by using the following table, we can get the exact 484+242 combination.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599145"/>
              </p:ext>
            </p:extLst>
          </p:nvPr>
        </p:nvGraphicFramePr>
        <p:xfrm>
          <a:off x="870744" y="2792505"/>
          <a:ext cx="8008937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898"/>
                <a:gridCol w="1047898"/>
                <a:gridCol w="898198"/>
                <a:gridCol w="5014943"/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allocation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chemeClr val="tx1"/>
                          </a:solidFill>
                        </a:rPr>
                        <a:t>Combination </a:t>
                      </a:r>
                      <a:r>
                        <a:rPr lang="en-US" altLang="zh-CN" b="1" dirty="0" err="1" smtClean="0">
                          <a:solidFill>
                            <a:schemeClr val="tx1"/>
                          </a:solidFill>
                        </a:rPr>
                        <a:t>Ind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1431" marR="9143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2895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Bit 1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Bit 0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CN" sz="16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484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-tone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RU (e.g.)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484-tone RU only, no multi-RU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combination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484 + 242 (contiguous)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484 + 242 (non-contiguous)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804069" y="5012373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Other combinations of multi-RU could follow the same rules.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indicate more flexible combination (e.g., for RU combinations across 80MHz), we could either use larger </a:t>
            </a:r>
            <a:r>
              <a:rPr lang="en-US" altLang="zh-CN" sz="1800" b="1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or this option can be combined with Opt 1, which means that more than one User Info field can be used.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90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sz="2800" dirty="0">
                <a:solidFill>
                  <a:schemeClr val="tx1"/>
                </a:solidFill>
              </a:rPr>
              <a:t>Opt </a:t>
            </a:r>
            <a:r>
              <a:rPr lang="en-IE" altLang="zh-CN" sz="2800" dirty="0" smtClean="0">
                <a:solidFill>
                  <a:schemeClr val="tx1"/>
                </a:solidFill>
              </a:rPr>
              <a:t>3: Change in RU Allocation subfield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21671" y="1219200"/>
            <a:ext cx="762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indicate different multi-RU combinations, new entries can be added to the RU Allocation subfield.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 example of the mapping of B8-B2 in RU Allocation subfield is shown in the following table. Some newly added entries are added in this table to show the MRU combinations related to this 80MHz segment.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76924"/>
              </p:ext>
            </p:extLst>
          </p:nvPr>
        </p:nvGraphicFramePr>
        <p:xfrm>
          <a:off x="1066800" y="2495176"/>
          <a:ext cx="7285211" cy="398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815"/>
                <a:gridCol w="3613489"/>
                <a:gridCol w="1816907"/>
              </a:tblGrid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B8-B2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US" altLang="zh-CN" sz="1100" kern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entries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37-52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41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53-60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61-64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65-66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68-70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996-tone RUs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71</a:t>
                      </a:r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-73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Three</a:t>
                      </a:r>
                      <a:r>
                        <a:rPr lang="en-US" altLang="zh-CN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996-tone RUs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en-US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RUs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75-82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80MHz, the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lower/upper 106-tone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RU and the middle 26-tone RU in a 20MHz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83-90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an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80MHz, the secondary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lower/upper 52-tone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RU and the 26-tone RU on the same side in a 20MHz</a:t>
                      </a: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91-92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an 80MHz,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484-tone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 and a contiguous 242-tone RU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93-94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an 80MHz, a 484-tone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 and a non-contiguous 242-tone RU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9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66389</TotalTime>
  <Words>1441</Words>
  <Application>Microsoft Office PowerPoint</Application>
  <PresentationFormat>全屏显示(4:3)</PresentationFormat>
  <Paragraphs>288</Paragraphs>
  <Slides>14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MS PGothic</vt:lpstr>
      <vt:lpstr>宋体</vt:lpstr>
      <vt:lpstr>Arial</vt:lpstr>
      <vt:lpstr>Times New Roman</vt:lpstr>
      <vt:lpstr>802-11-Submission</vt:lpstr>
      <vt:lpstr>Visio</vt:lpstr>
      <vt:lpstr>Multi-RU Indication in Trigger Frame</vt:lpstr>
      <vt:lpstr>Background</vt:lpstr>
      <vt:lpstr>Format of Trigger Frame</vt:lpstr>
      <vt:lpstr>RU allocation subfield for 240/320 MHz BW</vt:lpstr>
      <vt:lpstr>Opt 1: Repeat AID</vt:lpstr>
      <vt:lpstr>Opt 2: Combination Indication</vt:lpstr>
      <vt:lpstr>Opt 2: Combination Indication</vt:lpstr>
      <vt:lpstr>Opt 2: Combination Indication</vt:lpstr>
      <vt:lpstr>Opt 3: Change in RU Allocation subfield</vt:lpstr>
      <vt:lpstr>RU combination indication for non-OFDMA TB PPDU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1056</cp:revision>
  <cp:lastPrinted>1998-02-10T13:28:06Z</cp:lastPrinted>
  <dcterms:created xsi:type="dcterms:W3CDTF">2013-11-12T18:41:50Z</dcterms:created>
  <dcterms:modified xsi:type="dcterms:W3CDTF">2020-03-16T00:44:03Z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(3)+tsYIQFdxyELoG3tm6QGBYLWYZQZ+x2FHyUaWG9uosoIEy4Ep5Fb/zadOksKJQDmaLLcByD8
6UXI/e92Vex+e+YT/Ob2HEqtArX5yD5RVQmlQjhPwVr7CLiRueVwWE+7U10yEDU6pFHHOqah
bfk1bPUch4W+jSMx5QQrPCcrDC6t2kvGX6qDka2AEG/MhLco6GbwOO2bAXJAEdvCZTSALQ0t
mbkCrSvWANusbgjvRy</vt:lpwstr>
  </property>
  <property fmtid="{D5CDD505-2E9C-101B-9397-08002B2CF9AE}" pid="4" name="_2015_ms_pID_7253431">
    <vt:lpwstr>1RgcvCPRKONfCKqTWnVM2ErWb1Enl6kr3O+xuo/Wnion/WKRXkvq6n
lptuNRQzcMIfBdo6pfnJdGatkenux2mi5QZYZspvP6cYK9a7iv7wXIIxiPmX059aGiKCqbtb
tWJUvHY4vNHSlFT7KEajgewHI7m2DOyx+u+48fUB95wV11UmwzLBsu6EZiJqCluuVRKGc18J
aotTYI8XnY88DDIicOyvUnN+I2oHlma+GZfE</vt:lpwstr>
  </property>
  <property fmtid="{D5CDD505-2E9C-101B-9397-08002B2CF9AE}" pid="5" name="_2015_ms_pID_7253432">
    <vt:lpwstr>Ag==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1578271083</vt:lpwstr>
  </property>
</Properties>
</file>