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  <Override PartName="/ppt/changesInfos/changesInfo1.xml" ContentType="application/vnd.ms-powerpoint.changesinfo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4"/>
  </p:notesMasterIdLst>
  <p:handoutMasterIdLst>
    <p:handoutMasterId r:id="rId15"/>
  </p:handoutMasterIdLst>
  <p:sldIdLst>
    <p:sldId id="283" r:id="rId2"/>
    <p:sldId id="926" r:id="rId3"/>
    <p:sldId id="1071" r:id="rId4"/>
    <p:sldId id="1091" r:id="rId5"/>
    <p:sldId id="1086" r:id="rId6"/>
    <p:sldId id="1094" r:id="rId7"/>
    <p:sldId id="1087" r:id="rId8"/>
    <p:sldId id="1088" r:id="rId9"/>
    <p:sldId id="995" r:id="rId10"/>
    <p:sldId id="1092" r:id="rId11"/>
    <p:sldId id="1029" r:id="rId12"/>
    <p:sldId id="977" r:id="rId13"/>
  </p:sldIdLst>
  <p:sldSz cx="9144000" cy="6858000" type="screen4x3"/>
  <p:notesSz cx="9939338" cy="68072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5pPr>
    <a:lvl6pPr marL="22860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6pPr>
    <a:lvl7pPr marL="27432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7pPr>
    <a:lvl8pPr marL="32004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8pPr>
    <a:lvl9pPr marL="3657600" algn="l" defTabSz="914400" rtl="0" eaLnBrk="1" latinLnBrk="1" hangingPunct="1">
      <a:defRPr kumimoji="1" sz="1200" kern="1200">
        <a:solidFill>
          <a:schemeClr val="tx1"/>
        </a:solidFill>
        <a:latin typeface="Times New Roman" panose="02020603050405020304" pitchFamily="18" charset="0"/>
        <a:ea typeface="굴림" panose="020B0600000101010101" pitchFamily="50" charset="-127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44">
          <p15:clr>
            <a:srgbClr val="A4A3A4"/>
          </p15:clr>
        </p15:guide>
        <p15:guide id="2" pos="313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0000CC"/>
    <a:srgbClr val="0000FF"/>
    <a:srgbClr val="006C31"/>
    <a:srgbClr val="00863D"/>
    <a:srgbClr val="16842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B23F3109-BD2D-468B-B8E9-33CA29ED07F3}" v="48" dt="2020-02-28T09:08:47.83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스타일 없음, 표 눈금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스타일 없음, 눈금 없음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073A0DAA-6AF3-43AB-8588-CEC1D06C72B9}" styleName="보통 스타일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0A15C55-8517-42AA-B614-E9B94910E393}" styleName="보통 스타일 2 - 강조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129" autoAdjust="0"/>
    <p:restoredTop sz="91746" autoAdjust="0"/>
  </p:normalViewPr>
  <p:slideViewPr>
    <p:cSldViewPr>
      <p:cViewPr varScale="1">
        <p:scale>
          <a:sx n="106" d="100"/>
          <a:sy n="106" d="100"/>
        </p:scale>
        <p:origin x="1992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804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118" d="100"/>
          <a:sy n="118" d="100"/>
        </p:scale>
        <p:origin x="2028" y="96"/>
      </p:cViewPr>
      <p:guideLst>
        <p:guide orient="horz" pos="2144"/>
        <p:guide pos="313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microsoft.com/office/2015/10/relationships/revisionInfo" Target="revisionInfo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6/11/relationships/changesInfo" Target="changesInfos/changesInfo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g Insun" userId="9a6367cea696bed7" providerId="LiveId" clId="{B23F3109-BD2D-468B-B8E9-33CA29ED07F3}"/>
    <pc:docChg chg="addSld delSld modSld">
      <pc:chgData name="Jang Insun" userId="9a6367cea696bed7" providerId="LiveId" clId="{B23F3109-BD2D-468B-B8E9-33CA29ED07F3}" dt="2020-02-28T09:08:47.839" v="68"/>
      <pc:docMkLst>
        <pc:docMk/>
      </pc:docMkLst>
      <pc:sldChg chg="modSp">
        <pc:chgData name="Jang Insun" userId="9a6367cea696bed7" providerId="LiveId" clId="{B23F3109-BD2D-468B-B8E9-33CA29ED07F3}" dt="2020-02-28T08:38:39.386" v="46"/>
        <pc:sldMkLst>
          <pc:docMk/>
          <pc:sldMk cId="1118040264" sldId="926"/>
        </pc:sldMkLst>
        <pc:spChg chg="mod">
          <ac:chgData name="Jang Insun" userId="9a6367cea696bed7" providerId="LiveId" clId="{B23F3109-BD2D-468B-B8E9-33CA29ED07F3}" dt="2020-02-28T08:38:39.386" v="46"/>
          <ac:spMkLst>
            <pc:docMk/>
            <pc:sldMk cId="1118040264" sldId="926"/>
            <ac:spMk id="3" creationId="{00000000-0000-0000-0000-000000000000}"/>
          </ac:spMkLst>
        </pc:spChg>
      </pc:sldChg>
      <pc:sldChg chg="addSp delSp modSp">
        <pc:chgData name="Jang Insun" userId="9a6367cea696bed7" providerId="LiveId" clId="{B23F3109-BD2D-468B-B8E9-33CA29ED07F3}" dt="2020-02-28T09:03:15.036" v="64"/>
        <pc:sldMkLst>
          <pc:docMk/>
          <pc:sldMk cId="2070408924" sldId="977"/>
        </pc:sldMkLst>
        <pc:spChg chg="mod">
          <ac:chgData name="Jang Insun" userId="9a6367cea696bed7" providerId="LiveId" clId="{B23F3109-BD2D-468B-B8E9-33CA29ED07F3}" dt="2020-02-28T09:03:15.036" v="64"/>
          <ac:spMkLst>
            <pc:docMk/>
            <pc:sldMk cId="2070408924" sldId="977"/>
            <ac:spMk id="3" creationId="{00000000-0000-0000-0000-000000000000}"/>
          </ac:spMkLst>
        </pc:spChg>
        <pc:spChg chg="add del">
          <ac:chgData name="Jang Insun" userId="9a6367cea696bed7" providerId="LiveId" clId="{B23F3109-BD2D-468B-B8E9-33CA29ED07F3}" dt="2020-02-28T08:36:57.444" v="30"/>
          <ac:spMkLst>
            <pc:docMk/>
            <pc:sldMk cId="2070408924" sldId="977"/>
            <ac:spMk id="7" creationId="{9795E7A0-00E5-4A9B-8EAC-E4CEFF6697D4}"/>
          </ac:spMkLst>
        </pc:spChg>
        <pc:spChg chg="add del">
          <ac:chgData name="Jang Insun" userId="9a6367cea696bed7" providerId="LiveId" clId="{B23F3109-BD2D-468B-B8E9-33CA29ED07F3}" dt="2020-02-28T08:36:58.709" v="32"/>
          <ac:spMkLst>
            <pc:docMk/>
            <pc:sldMk cId="2070408924" sldId="977"/>
            <ac:spMk id="9" creationId="{1AB116EA-47D2-4AD6-A5B4-D0E0A77E4D81}"/>
          </ac:spMkLst>
        </pc:spChg>
        <pc:graphicFrameChg chg="add del">
          <ac:chgData name="Jang Insun" userId="9a6367cea696bed7" providerId="LiveId" clId="{B23F3109-BD2D-468B-B8E9-33CA29ED07F3}" dt="2020-02-28T08:36:57.444" v="30"/>
          <ac:graphicFrameMkLst>
            <pc:docMk/>
            <pc:sldMk cId="2070408924" sldId="977"/>
            <ac:graphicFrameMk id="6" creationId="{F7D3B354-75EF-4C69-80DE-40BAC8255CD1}"/>
          </ac:graphicFrameMkLst>
        </pc:graphicFrameChg>
        <pc:graphicFrameChg chg="add del">
          <ac:chgData name="Jang Insun" userId="9a6367cea696bed7" providerId="LiveId" clId="{B23F3109-BD2D-468B-B8E9-33CA29ED07F3}" dt="2020-02-28T08:36:58.709" v="32"/>
          <ac:graphicFrameMkLst>
            <pc:docMk/>
            <pc:sldMk cId="2070408924" sldId="977"/>
            <ac:graphicFrameMk id="8" creationId="{30035465-ABA8-4B25-B68C-1183B406075D}"/>
          </ac:graphicFrameMkLst>
        </pc:graphicFrameChg>
      </pc:sldChg>
      <pc:sldChg chg="modSp">
        <pc:chgData name="Jang Insun" userId="9a6367cea696bed7" providerId="LiveId" clId="{B23F3109-BD2D-468B-B8E9-33CA29ED07F3}" dt="2020-02-28T09:05:28.378" v="66"/>
        <pc:sldMkLst>
          <pc:docMk/>
          <pc:sldMk cId="4205755379" sldId="995"/>
        </pc:sldMkLst>
        <pc:spChg chg="mod">
          <ac:chgData name="Jang Insun" userId="9a6367cea696bed7" providerId="LiveId" clId="{B23F3109-BD2D-468B-B8E9-33CA29ED07F3}" dt="2020-02-28T09:05:28.378" v="66"/>
          <ac:spMkLst>
            <pc:docMk/>
            <pc:sldMk cId="4205755379" sldId="995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1:30.419" v="62"/>
        <pc:sldMkLst>
          <pc:docMk/>
          <pc:sldMk cId="2563477288" sldId="1029"/>
        </pc:sldMkLst>
        <pc:spChg chg="mod">
          <ac:chgData name="Jang Insun" userId="9a6367cea696bed7" providerId="LiveId" clId="{B23F3109-BD2D-468B-B8E9-33CA29ED07F3}" dt="2020-02-28T09:01:30.419" v="62"/>
          <ac:spMkLst>
            <pc:docMk/>
            <pc:sldMk cId="2563477288" sldId="1029"/>
            <ac:spMk id="3" creationId="{00000000-0000-0000-0000-000000000000}"/>
          </ac:spMkLst>
        </pc:spChg>
      </pc:sldChg>
      <pc:sldChg chg="addSp modSp">
        <pc:chgData name="Jang Insun" userId="9a6367cea696bed7" providerId="LiveId" clId="{B23F3109-BD2D-468B-B8E9-33CA29ED07F3}" dt="2020-02-28T09:05:32.465" v="67"/>
        <pc:sldMkLst>
          <pc:docMk/>
          <pc:sldMk cId="561949538" sldId="1086"/>
        </pc:sldMkLst>
        <pc:spChg chg="mod">
          <ac:chgData name="Jang Insun" userId="9a6367cea696bed7" providerId="LiveId" clId="{B23F3109-BD2D-468B-B8E9-33CA29ED07F3}" dt="2020-02-28T09:05:32.465" v="67"/>
          <ac:spMkLst>
            <pc:docMk/>
            <pc:sldMk cId="561949538" sldId="1086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4:46:10.009" v="0"/>
          <ac:picMkLst>
            <pc:docMk/>
            <pc:sldMk cId="561949538" sldId="1086"/>
            <ac:picMk id="7" creationId="{8DD89249-E79E-44E8-BEDE-32C10B2F2775}"/>
          </ac:picMkLst>
        </pc:picChg>
      </pc:sldChg>
      <pc:sldChg chg="addSp modSp">
        <pc:chgData name="Jang Insun" userId="9a6367cea696bed7" providerId="LiveId" clId="{B23F3109-BD2D-468B-B8E9-33CA29ED07F3}" dt="2020-02-28T05:14:26.078" v="15" actId="14100"/>
        <pc:sldMkLst>
          <pc:docMk/>
          <pc:sldMk cId="4033895589" sldId="1087"/>
        </pc:sldMkLst>
        <pc:spChg chg="mod">
          <ac:chgData name="Jang Insun" userId="9a6367cea696bed7" providerId="LiveId" clId="{B23F3109-BD2D-468B-B8E9-33CA29ED07F3}" dt="2020-02-28T05:14:26.078" v="15" actId="14100"/>
          <ac:spMkLst>
            <pc:docMk/>
            <pc:sldMk cId="4033895589" sldId="1087"/>
            <ac:spMk id="3" creationId="{00000000-0000-0000-0000-000000000000}"/>
          </ac:spMkLst>
        </pc:spChg>
        <pc:picChg chg="add">
          <ac:chgData name="Jang Insun" userId="9a6367cea696bed7" providerId="LiveId" clId="{B23F3109-BD2D-468B-B8E9-33CA29ED07F3}" dt="2020-02-28T05:02:44.397" v="10"/>
          <ac:picMkLst>
            <pc:docMk/>
            <pc:sldMk cId="4033895589" sldId="1087"/>
            <ac:picMk id="6" creationId="{E127AD96-C3B8-469C-8190-9C470CBA6EB5}"/>
          </ac:picMkLst>
        </pc:picChg>
      </pc:sldChg>
      <pc:sldChg chg="addSp delSp modSp">
        <pc:chgData name="Jang Insun" userId="9a6367cea696bed7" providerId="LiveId" clId="{B23F3109-BD2D-468B-B8E9-33CA29ED07F3}" dt="2020-02-28T08:28:23.493" v="25"/>
        <pc:sldMkLst>
          <pc:docMk/>
          <pc:sldMk cId="2691940033" sldId="1088"/>
        </pc:sldMkLst>
        <pc:spChg chg="mod">
          <ac:chgData name="Jang Insun" userId="9a6367cea696bed7" providerId="LiveId" clId="{B23F3109-BD2D-468B-B8E9-33CA29ED07F3}" dt="2020-02-28T08:24:09.858" v="24" actId="1038"/>
          <ac:spMkLst>
            <pc:docMk/>
            <pc:sldMk cId="2691940033" sldId="1088"/>
            <ac:spMk id="2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8:23.493" v="25"/>
          <ac:spMkLst>
            <pc:docMk/>
            <pc:sldMk cId="2691940033" sldId="1088"/>
            <ac:spMk id="3" creationId="{00000000-0000-0000-0000-000000000000}"/>
          </ac:spMkLst>
        </pc:spChg>
        <pc:spChg chg="add del mod">
          <ac:chgData name="Jang Insun" userId="9a6367cea696bed7" providerId="LiveId" clId="{B23F3109-BD2D-468B-B8E9-33CA29ED07F3}" dt="2020-02-28T08:23:51.143" v="18" actId="478"/>
          <ac:spMkLst>
            <pc:docMk/>
            <pc:sldMk cId="2691940033" sldId="1088"/>
            <ac:spMk id="6" creationId="{FC78457D-926D-4C99-9434-552648FFF498}"/>
          </ac:spMkLst>
        </pc:spChg>
      </pc:sldChg>
      <pc:sldChg chg="modSp">
        <pc:chgData name="Jang Insun" userId="9a6367cea696bed7" providerId="LiveId" clId="{B23F3109-BD2D-468B-B8E9-33CA29ED07F3}" dt="2020-02-28T08:55:11.991" v="58"/>
        <pc:sldMkLst>
          <pc:docMk/>
          <pc:sldMk cId="915657274" sldId="1092"/>
        </pc:sldMkLst>
        <pc:spChg chg="mod">
          <ac:chgData name="Jang Insun" userId="9a6367cea696bed7" providerId="LiveId" clId="{B23F3109-BD2D-468B-B8E9-33CA29ED07F3}" dt="2020-02-28T08:55:11.991" v="58"/>
          <ac:spMkLst>
            <pc:docMk/>
            <pc:sldMk cId="915657274" sldId="1092"/>
            <ac:spMk id="3" creationId="{00000000-0000-0000-0000-000000000000}"/>
          </ac:spMkLst>
        </pc:spChg>
      </pc:sldChg>
      <pc:sldChg chg="modSp">
        <pc:chgData name="Jang Insun" userId="9a6367cea696bed7" providerId="LiveId" clId="{B23F3109-BD2D-468B-B8E9-33CA29ED07F3}" dt="2020-02-28T09:08:47.839" v="68"/>
        <pc:sldMkLst>
          <pc:docMk/>
          <pc:sldMk cId="413145552" sldId="1094"/>
        </pc:sldMkLst>
        <pc:spChg chg="mod">
          <ac:chgData name="Jang Insun" userId="9a6367cea696bed7" providerId="LiveId" clId="{B23F3109-BD2D-468B-B8E9-33CA29ED07F3}" dt="2020-02-28T09:08:47.839" v="68"/>
          <ac:spMkLst>
            <pc:docMk/>
            <pc:sldMk cId="413145552" sldId="1094"/>
            <ac:spMk id="3" creationId="{00000000-0000-0000-0000-000000000000}"/>
          </ac:spMkLst>
        </pc:spChg>
      </pc:sldChg>
      <pc:sldChg chg="add del">
        <pc:chgData name="Jang Insun" userId="9a6367cea696bed7" providerId="LiveId" clId="{B23F3109-BD2D-468B-B8E9-33CA29ED07F3}" dt="2020-02-28T04:58:34.528" v="8"/>
        <pc:sldMkLst>
          <pc:docMk/>
          <pc:sldMk cId="766848972" sldId="1095"/>
        </pc:sldMkLst>
      </pc:sldChg>
      <pc:sldChg chg="add">
        <pc:chgData name="Jang Insun" userId="9a6367cea696bed7" providerId="LiveId" clId="{B23F3109-BD2D-468B-B8E9-33CA29ED07F3}" dt="2020-02-28T09:01:44.684" v="63"/>
        <pc:sldMkLst>
          <pc:docMk/>
          <pc:sldMk cId="1217283350" sldId="1095"/>
        </pc:sldMkLst>
      </pc:sldChg>
    </pc:docChg>
  </pc:docChgLst>
</pc:chgInfo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746875" y="69850"/>
            <a:ext cx="2195513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996950" y="6985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7405688" y="6588125"/>
            <a:ext cx="1651000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598988" y="6588125"/>
            <a:ext cx="517525" cy="185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7C77D250-BF2B-474F-8F3A-CA096EC7180D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5126" name="Line 6"/>
          <p:cNvSpPr>
            <a:spLocks noChangeShapeType="1"/>
          </p:cNvSpPr>
          <p:nvPr/>
        </p:nvSpPr>
        <p:spPr bwMode="auto">
          <a:xfrm>
            <a:off x="993775" y="284163"/>
            <a:ext cx="7951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247" name="Rectangle 7"/>
          <p:cNvSpPr>
            <a:spLocks noChangeArrowheads="1"/>
          </p:cNvSpPr>
          <p:nvPr/>
        </p:nvSpPr>
        <p:spPr bwMode="auto">
          <a:xfrm>
            <a:off x="993775" y="6588125"/>
            <a:ext cx="719138" cy="185738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defTabSz="9334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defTabSz="93345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5128" name="Line 8"/>
          <p:cNvSpPr>
            <a:spLocks noChangeShapeType="1"/>
          </p:cNvSpPr>
          <p:nvPr/>
        </p:nvSpPr>
        <p:spPr bwMode="auto">
          <a:xfrm>
            <a:off x="993775" y="6580188"/>
            <a:ext cx="817086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2845489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6808788" y="12700"/>
            <a:ext cx="2197100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936625" y="12700"/>
            <a:ext cx="915988" cy="21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latinLnBrk="0" hangingPunct="0">
              <a:defRPr kumimoji="0" sz="1400" b="1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41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3273425" y="514350"/>
            <a:ext cx="3392488" cy="2544763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1323975" y="3233738"/>
            <a:ext cx="7291388" cy="306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6892925" y="6591300"/>
            <a:ext cx="2112963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latinLnBrk="0" hangingPunct="0">
              <a:defRPr kumimoji="0">
                <a:ea typeface="+mn-ea"/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837113" y="6591300"/>
            <a:ext cx="517525" cy="184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8200" name="Rectangle 8"/>
          <p:cNvSpPr>
            <a:spLocks noChangeArrowheads="1"/>
          </p:cNvSpPr>
          <p:nvPr/>
        </p:nvSpPr>
        <p:spPr bwMode="auto">
          <a:xfrm>
            <a:off x="1038225" y="6591300"/>
            <a:ext cx="719138" cy="184150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4105" name="Line 9"/>
          <p:cNvSpPr>
            <a:spLocks noChangeShapeType="1"/>
          </p:cNvSpPr>
          <p:nvPr/>
        </p:nvSpPr>
        <p:spPr bwMode="auto">
          <a:xfrm>
            <a:off x="1038225" y="6589713"/>
            <a:ext cx="78628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4106" name="Line 10"/>
          <p:cNvSpPr>
            <a:spLocks noChangeShapeType="1"/>
          </p:cNvSpPr>
          <p:nvPr/>
        </p:nvSpPr>
        <p:spPr bwMode="auto">
          <a:xfrm>
            <a:off x="930275" y="217488"/>
            <a:ext cx="8078788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97667200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sz="quarter" idx="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Month Year</a:t>
            </a:r>
          </a:p>
        </p:txBody>
      </p:sp>
      <p:sp>
        <p:nvSpPr>
          <p:cNvPr id="11268" name="Rectangle 6"/>
          <p:cNvSpPr>
            <a:spLocks noGrp="1" noChangeArrowheads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4938713" y="6591300"/>
            <a:ext cx="415925" cy="184150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defTabSz="933450">
              <a:spcBef>
                <a:spcPct val="30000"/>
              </a:spcBef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defTabSz="93345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</a:pPr>
            <a:r>
              <a:rPr lang="en-US" altLang="ko-KR">
                <a:cs typeface="Arial" panose="020B0604020202020204" pitchFamily="34" charset="0"/>
              </a:rPr>
              <a:t>Page </a:t>
            </a:r>
            <a:fld id="{D16F94EA-742D-44CD-9688-170CD9FE9804}" type="slidenum">
              <a:rPr lang="en-US" altLang="ko-KR" smtClean="0">
                <a:cs typeface="Arial" panose="020B0604020202020204" pitchFamily="34" charset="0"/>
              </a:rPr>
              <a:pPr>
                <a:spcBef>
                  <a:spcPct val="0"/>
                </a:spcBef>
              </a:pPr>
              <a:t>1</a:t>
            </a:fld>
            <a:endParaRPr lang="en-US" altLang="ko-KR">
              <a:cs typeface="Arial" panose="020B0604020202020204" pitchFamily="34" charset="0"/>
            </a:endParaRPr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altLang="ko-KR" dirty="0"/>
          </a:p>
        </p:txBody>
      </p:sp>
    </p:spTree>
    <p:extLst>
      <p:ext uri="{BB962C8B-B14F-4D97-AF65-F5344CB8AC3E}">
        <p14:creationId xmlns:p14="http://schemas.microsoft.com/office/powerpoint/2010/main" val="1646956165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4158237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65030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92224248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71798125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08831699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5793209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88374148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altLang="ko-KR" dirty="0"/>
              <a:t>TXOP</a:t>
            </a:r>
            <a:r>
              <a:rPr lang="ko-KR" altLang="en-US" dirty="0"/>
              <a:t>안에 </a:t>
            </a:r>
            <a:r>
              <a:rPr lang="en-US" altLang="ko-KR" dirty="0"/>
              <a:t>Aggregation </a:t>
            </a:r>
            <a:r>
              <a:rPr lang="ko-KR" altLang="en-US" dirty="0"/>
              <a:t>수</a:t>
            </a:r>
            <a:r>
              <a:rPr lang="en-US" altLang="ko-KR" dirty="0"/>
              <a:t>? TXOP limit?</a:t>
            </a:r>
          </a:p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754943308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머리글 개체 틀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Page </a:t>
            </a:r>
            <a:fld id="{5658750D-1A1F-422E-985B-C80903A5BF01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37542846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7344F568-301E-46A9-87B7-B3D2507D325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6209152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343400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3471919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914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752600"/>
            <a:ext cx="7772400" cy="4343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ko-KR" dirty="0"/>
              <a:t>Click to edit Master text styles</a:t>
            </a:r>
          </a:p>
          <a:p>
            <a:pPr lvl="1"/>
            <a:r>
              <a:rPr lang="en-US" altLang="ko-KR" dirty="0"/>
              <a:t>Second level</a:t>
            </a:r>
          </a:p>
          <a:p>
            <a:pPr lvl="2"/>
            <a:r>
              <a:rPr lang="en-US" altLang="ko-KR" dirty="0"/>
              <a:t>Third level</a:t>
            </a:r>
          </a:p>
          <a:p>
            <a:pPr lvl="3"/>
            <a:r>
              <a:rPr lang="en-US" altLang="ko-KR" dirty="0"/>
              <a:t>Fourth level</a:t>
            </a:r>
          </a:p>
          <a:p>
            <a:pPr lvl="4"/>
            <a:r>
              <a:rPr lang="en-US" altLang="ko-KR" dirty="0"/>
              <a:t>Fifth level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525744" y="6475413"/>
            <a:ext cx="2018181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latinLnBrk="0" hangingPunct="0">
              <a:defRPr kumimoji="0">
                <a:ea typeface="+mn-ea"/>
                <a:cs typeface="+mn-cs"/>
              </a:defRPr>
            </a:lvl1pPr>
          </a:lstStyle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 et. al, LG Electronics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latinLnBrk="0" hangingPunct="0">
              <a:defRPr kumimoji="0"/>
            </a:lvl1pPr>
          </a:lstStyle>
          <a:p>
            <a:pPr>
              <a:defRPr/>
            </a:pPr>
            <a:r>
              <a:rPr lang="en-US" altLang="ko-KR"/>
              <a:t>Slide </a:t>
            </a:r>
            <a:fld id="{6E0A3520-BDA5-4137-83B2-D2C57FC18B77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 lvl="4" algn="r">
              <a:defRPr/>
            </a:pPr>
            <a:r>
              <a:rPr kumimoji="0" lang="en-US" altLang="ko-KR" sz="1800" b="1" dirty="0">
                <a:cs typeface="Arial" charset="0"/>
              </a:rPr>
              <a:t>doc.: IEEE </a:t>
            </a:r>
            <a:r>
              <a:rPr kumimoji="0" lang="en-US" altLang="ko-KR" sz="1800" b="1" dirty="0" smtClean="0">
                <a:cs typeface="Arial" charset="0"/>
              </a:rPr>
              <a:t>802.11-20/0415r0</a:t>
            </a:r>
            <a:endParaRPr kumimoji="0" lang="en-US" altLang="ko-KR" sz="1800" b="1" dirty="0">
              <a:cs typeface="Arial" charset="0"/>
            </a:endParaRP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73100" y="606879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>
            <a:spAutoFit/>
          </a:bodyPr>
          <a:lstStyle>
            <a:lvl1pPr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20574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>
                <a:cs typeface="Arial" charset="0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ko-KR" altLang="en-US"/>
          </a:p>
        </p:txBody>
      </p:sp>
      <p:sp>
        <p:nvSpPr>
          <p:cNvPr id="11" name="Rectangle 7"/>
          <p:cNvSpPr>
            <a:spLocks noChangeArrowheads="1"/>
          </p:cNvSpPr>
          <p:nvPr userDrawn="1"/>
        </p:nvSpPr>
        <p:spPr bwMode="auto">
          <a:xfrm>
            <a:off x="673100" y="294734"/>
            <a:ext cx="1182055" cy="276999"/>
          </a:xfrm>
          <a:prstGeom prst="rect">
            <a:avLst/>
          </a:prstGeom>
          <a:noFill/>
          <a:ln>
            <a:noFill/>
          </a:ln>
        </p:spPr>
        <p:txBody>
          <a:bodyPr wrap="none" lIns="0" tIns="0" rIns="0" bIns="0" anchor="b">
            <a:spAutoFit/>
          </a:bodyPr>
          <a:lstStyle>
            <a:lvl1pPr marL="342900" indent="-3429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1pPr>
            <a:lvl2pPr marL="742950" indent="-28575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2pPr>
            <a:lvl3pPr marL="11430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3pPr>
            <a:lvl4pPr marL="1600200" indent="-2286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4pPr>
            <a:lvl5pPr marL="457200" eaLnBrk="0" hangingPunct="0"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5pPr>
            <a:lvl6pPr marL="9144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6pPr>
            <a:lvl7pPr marL="13716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7pPr>
            <a:lvl8pPr marL="18288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8pPr>
            <a:lvl9pPr marL="2286000" eaLnBrk="0" fontAlgn="base" hangingPunct="0">
              <a:spcBef>
                <a:spcPct val="0"/>
              </a:spcBef>
              <a:spcAft>
                <a:spcPct val="0"/>
              </a:spcAft>
              <a:defRPr kumimoji="1" sz="1200">
                <a:solidFill>
                  <a:schemeClr val="tx1"/>
                </a:solidFill>
                <a:latin typeface="Times New Roman" pitchFamily="18" charset="0"/>
                <a:ea typeface="굴림" pitchFamily="50" charset="-127"/>
              </a:defRPr>
            </a:lvl9pPr>
          </a:lstStyle>
          <a:p>
            <a:pPr>
              <a:defRPr/>
            </a:pPr>
            <a:r>
              <a:rPr kumimoji="0" lang="en-US" altLang="ko-KR" sz="1800" b="1" kern="1200" dirty="0">
                <a:solidFill>
                  <a:schemeClr val="tx1"/>
                </a:solidFill>
                <a:latin typeface="Times New Roman" panose="02020603050405020304" pitchFamily="18" charset="0"/>
                <a:ea typeface="+mn-ea"/>
                <a:cs typeface="+mn-cs"/>
              </a:rPr>
              <a:t>March 2020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45" r:id="rId1"/>
    <p:sldLayoutId id="2147484046" r:id="rId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614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ko-KR" sz="1200" b="0">
                <a:cs typeface="Arial" panose="020B0604020202020204" pitchFamily="34" charset="0"/>
              </a:rPr>
              <a:t>Slide </a:t>
            </a:r>
            <a:fld id="{EEF3827E-182F-493C-A013-CDEF1F4810CB}" type="slidenum">
              <a:rPr lang="en-US" altLang="ko-KR" sz="1200" b="0" smtClean="0">
                <a:cs typeface="Arial" panose="020B0604020202020204" pitchFamily="34" charset="0"/>
              </a:rPr>
              <a:pPr>
                <a:spcBef>
                  <a:spcPct val="0"/>
                </a:spcBef>
                <a:buFontTx/>
                <a:buNone/>
              </a:pPr>
              <a:t>1</a:t>
            </a:fld>
            <a:endParaRPr lang="en-US" altLang="ko-KR" sz="1200" b="0">
              <a:cs typeface="Arial" panose="020B0604020202020204" pitchFamily="34" charset="0"/>
            </a:endParaRPr>
          </a:p>
        </p:txBody>
      </p:sp>
      <p:sp>
        <p:nvSpPr>
          <p:cNvPr id="6149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685800"/>
            <a:ext cx="8305800" cy="1143000"/>
          </a:xfrm>
        </p:spPr>
        <p:txBody>
          <a:bodyPr/>
          <a:lstStyle/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50" charset="-127"/>
              </a:rPr>
              <a:t>Multi-link Aggregation: Synchronized PPDUs on Multiple Links</a:t>
            </a:r>
            <a:endParaRPr lang="en-US" altLang="ko-KR" dirty="0">
              <a:ea typeface="굴림" panose="020B0600000101010101" pitchFamily="50" charset="-127"/>
            </a:endParaRP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</p:spPr>
        <p:txBody>
          <a:bodyPr/>
          <a:lstStyle/>
          <a:p>
            <a:pPr algn="ctr">
              <a:buFontTx/>
              <a:buNone/>
            </a:pPr>
            <a:r>
              <a:rPr lang="en-US" altLang="ko-KR" sz="2000" dirty="0">
                <a:ea typeface="굴림" panose="020B0600000101010101" pitchFamily="50" charset="-127"/>
              </a:rPr>
              <a:t>Date:</a:t>
            </a:r>
            <a:r>
              <a:rPr lang="en-US" altLang="ko-KR" sz="2000" b="0" dirty="0">
                <a:ea typeface="굴림" panose="020B0600000101010101" pitchFamily="50" charset="-127"/>
              </a:rPr>
              <a:t> 2020-03-16</a:t>
            </a:r>
          </a:p>
        </p:txBody>
      </p:sp>
      <p:sp>
        <p:nvSpPr>
          <p:cNvPr id="6151" name="Rectangle 12"/>
          <p:cNvSpPr>
            <a:spLocks noChangeArrowheads="1"/>
          </p:cNvSpPr>
          <p:nvPr/>
        </p:nvSpPr>
        <p:spPr bwMode="auto">
          <a:xfrm>
            <a:off x="533400" y="2362200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>
            <a:lvl1pPr marL="342900" indent="-342900">
              <a:spcBef>
                <a:spcPct val="20000"/>
              </a:spcBef>
              <a:buChar char="•"/>
              <a:defRPr sz="2400" b="1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buFontTx/>
              <a:buNone/>
            </a:pPr>
            <a:r>
              <a:rPr kumimoji="0" lang="en-US" altLang="ko-KR" sz="2000">
                <a:cs typeface="Arial" panose="020B0604020202020204" pitchFamily="34" charset="0"/>
              </a:rPr>
              <a:t>Authors:</a:t>
            </a:r>
            <a:endParaRPr kumimoji="0" lang="en-US" altLang="ko-KR" sz="2000" b="0">
              <a:cs typeface="Arial" panose="020B0604020202020204" pitchFamily="34" charset="0"/>
            </a:endParaRPr>
          </a:p>
        </p:txBody>
      </p:sp>
      <p:graphicFrame>
        <p:nvGraphicFramePr>
          <p:cNvPr id="9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51410189"/>
              </p:ext>
            </p:extLst>
          </p:nvPr>
        </p:nvGraphicFramePr>
        <p:xfrm>
          <a:off x="762000" y="2895596"/>
          <a:ext cx="7620000" cy="3048003"/>
        </p:xfrm>
        <a:graphic>
          <a:graphicData uri="http://schemas.openxmlformats.org/drawingml/2006/table">
            <a:tbl>
              <a:tblPr/>
              <a:tblGrid>
                <a:gridCol w="1524000">
                  <a:extLst>
                    <a:ext uri="{9D8B030D-6E8A-4147-A177-3AD203B41FA5}">
                      <a16:colId xmlns:a16="http://schemas.microsoft.com/office/drawing/2014/main" xmlns="" val="20000"/>
                    </a:ext>
                  </a:extLst>
                </a:gridCol>
                <a:gridCol w="1203325">
                  <a:extLst>
                    <a:ext uri="{9D8B030D-6E8A-4147-A177-3AD203B41FA5}">
                      <a16:colId xmlns:a16="http://schemas.microsoft.com/office/drawing/2014/main" xmlns="" val="20001"/>
                    </a:ext>
                  </a:extLst>
                </a:gridCol>
                <a:gridCol w="1684338">
                  <a:extLst>
                    <a:ext uri="{9D8B030D-6E8A-4147-A177-3AD203B41FA5}">
                      <a16:colId xmlns:a16="http://schemas.microsoft.com/office/drawing/2014/main" xmlns="" val="20002"/>
                    </a:ext>
                  </a:extLst>
                </a:gridCol>
                <a:gridCol w="1363662">
                  <a:extLst>
                    <a:ext uri="{9D8B030D-6E8A-4147-A177-3AD203B41FA5}">
                      <a16:colId xmlns:a16="http://schemas.microsoft.com/office/drawing/2014/main" xmlns="" val="20003"/>
                    </a:ext>
                  </a:extLst>
                </a:gridCol>
                <a:gridCol w="1844675">
                  <a:extLst>
                    <a:ext uri="{9D8B030D-6E8A-4147-A177-3AD203B41FA5}">
                      <a16:colId xmlns:a16="http://schemas.microsoft.com/office/drawing/2014/main" xmlns="" val="20004"/>
                    </a:ext>
                  </a:extLst>
                </a:gridCol>
              </a:tblGrid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Name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Affiliation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Address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Phone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굴림" charset="-127"/>
                        </a:rPr>
                        <a:t>Email</a:t>
                      </a:r>
                    </a:p>
                  </a:txBody>
                  <a:tcPr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0"/>
                  </a:ext>
                </a:extLst>
              </a:tr>
              <a:tr h="435429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Jang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LG Electronics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rowSpan="6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19,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Yangjae-daero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11gil, </a:t>
                      </a: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Seocho-gu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, Seoul 137-130, Korea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0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 </a:t>
                      </a: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sz="2000" b="1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1pPr>
                      <a:lvl2pPr marL="742950" indent="-285750" eaLnBrk="0" hangingPunct="0">
                        <a:spcBef>
                          <a:spcPct val="20000"/>
                        </a:spcBef>
                        <a:defRPr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2pPr>
                      <a:lvl3pPr marL="1143000" indent="-228600" eaLnBrk="0" hangingPunct="0">
                        <a:spcBef>
                          <a:spcPct val="20000"/>
                        </a:spcBef>
                        <a:defRPr sz="16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3pPr>
                      <a:lvl4pPr marL="16002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4pPr>
                      <a:lvl5pPr marL="2057400" indent="-228600" eaLnBrk="0" hangingPunct="0">
                        <a:spcBef>
                          <a:spcPct val="20000"/>
                        </a:spcBef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5pPr>
                      <a:lvl6pPr marL="25146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6pPr>
                      <a:lvl7pPr marL="29718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7pPr>
                      <a:lvl8pPr marL="34290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8pPr>
                      <a:lvl9pPr marL="3886200" indent="-228600"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defRPr sz="1400">
                          <a:solidFill>
                            <a:schemeClr val="tx1"/>
                          </a:solidFill>
                          <a:latin typeface="Times New Roman" pitchFamily="18" charset="0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insun.jang@lge.com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1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Jinsoo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Choi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js.choi@lge.com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2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jeongki.kim@lge.com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3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kern="1200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Sungjin</a:t>
                      </a:r>
                      <a:r>
                        <a:rPr kumimoji="0" lang="en-US" altLang="ko-KR" sz="12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Park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altLang="ko-KR" sz="1100" b="0" i="0" u="none" strike="noStrike" kern="1200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allean.park@lge.com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5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Song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taewon.song@lge.com 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6"/>
                  </a:ext>
                </a:extLst>
              </a:tr>
              <a:tr h="435429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2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</a:t>
                      </a:r>
                      <a:r>
                        <a:rPr kumimoji="0" lang="en-US" altLang="ko-KR" sz="12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 Kim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2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altLang="ko-KR" sz="1100" b="0" i="0" u="none" strike="noStrike" cap="none" normalizeH="0" baseline="0" dirty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Times New Roman" pitchFamily="18" charset="0"/>
                        <a:ea typeface="굴림" charset="-127"/>
                        <a:cs typeface="Times New Roman" pitchFamily="18" charset="0"/>
                      </a:endParaRP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1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0" lang="en-US" altLang="ko-KR" sz="1100" b="0" i="0" u="none" strike="noStrike" cap="none" normalizeH="0" baseline="0" dirty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Times New Roman" pitchFamily="18" charset="0"/>
                          <a:ea typeface="굴림" charset="-127"/>
                          <a:cs typeface="Times New Roman" pitchFamily="18" charset="0"/>
                        </a:rPr>
                        <a:t>namyeong.kim@lge.com</a:t>
                      </a:r>
                    </a:p>
                  </a:txBody>
                  <a:tcPr marL="68580" marR="68580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xmlns="" val="10007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#1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11be shall allow the following multi-link operation?</a:t>
            </a:r>
          </a:p>
          <a:p>
            <a:pPr lvl="1"/>
            <a:r>
              <a:rPr lang="en-US" altLang="ko-KR" dirty="0"/>
              <a:t>When an STA of an MLD obtains a TXOP, it triggers the transmission of other STA(s) of the MLD under TBD condition</a:t>
            </a:r>
          </a:p>
          <a:p>
            <a:pPr lvl="1"/>
            <a:r>
              <a:rPr lang="en-US" altLang="ko-KR" dirty="0" err="1" smtClean="0"/>
              <a:t>xIFS</a:t>
            </a:r>
            <a:endParaRPr lang="en-US" altLang="ko-KR" dirty="0" smtClean="0"/>
          </a:p>
          <a:p>
            <a:pPr lvl="1"/>
            <a:r>
              <a:rPr lang="en-US" altLang="ko-KR" dirty="0" smtClean="0"/>
              <a:t>Specific!</a:t>
            </a:r>
            <a:endParaRPr lang="en-US" altLang="ko-KR" dirty="0"/>
          </a:p>
          <a:p>
            <a:r>
              <a:rPr lang="en-US" altLang="ko-KR" dirty="0"/>
              <a:t>Y/N/A</a:t>
            </a:r>
          </a:p>
          <a:p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10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9156572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SP #2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dirty="0"/>
              <a:t>Do you agree that an MLD that supports multiple links can announce the following capability?</a:t>
            </a:r>
          </a:p>
          <a:p>
            <a:pPr lvl="1"/>
            <a:r>
              <a:rPr lang="en-US" altLang="ko-KR" dirty="0"/>
              <a:t>When an STA of the MLD obtains a TXOP, it can trigger the transmission of other STA(s) of the MLD immediately</a:t>
            </a:r>
          </a:p>
          <a:p>
            <a:endParaRPr lang="en-US" altLang="ko-KR" dirty="0"/>
          </a:p>
          <a:p>
            <a:r>
              <a:rPr lang="en-US" altLang="ko-KR" dirty="0"/>
              <a:t>Y/N/A</a:t>
            </a:r>
            <a:endParaRPr lang="ko-KR" altLang="en-US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0" y="6475413"/>
            <a:ext cx="1678345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11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56347728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References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altLang="ko-KR" sz="2000" dirty="0"/>
              <a:t>[1] 802.11-19/1144r6 Channel Access for Multi-link Operation</a:t>
            </a:r>
          </a:p>
          <a:p>
            <a:pPr marL="0" indent="0">
              <a:buNone/>
            </a:pPr>
            <a:r>
              <a:rPr lang="en-US" altLang="ko-KR" sz="2000" dirty="0"/>
              <a:t>[2] 802.11-19/1505r2 </a:t>
            </a:r>
            <a:r>
              <a:rPr lang="en-GB" altLang="ko-KR" sz="2000" dirty="0"/>
              <a:t>Multi-link TXOP Aggregation Considerations</a:t>
            </a:r>
            <a:endParaRPr lang="en-US" altLang="ko-KR" sz="2000" dirty="0"/>
          </a:p>
          <a:p>
            <a:pPr marL="0" indent="0">
              <a:buNone/>
            </a:pPr>
            <a:r>
              <a:rPr lang="en-US" altLang="ko-KR" sz="2000" dirty="0"/>
              <a:t>[3] 802.11-19/1927r1 Multi-Link Operation Simulation Methodology</a:t>
            </a:r>
          </a:p>
          <a:p>
            <a:pPr marL="0" indent="0">
              <a:buNone/>
            </a:pPr>
            <a:r>
              <a:rPr lang="en-GB" altLang="ko-KR" sz="2000" dirty="0"/>
              <a:t>[4] 802.11-20/0026r0 MLO: Sync PPDUs</a:t>
            </a:r>
          </a:p>
          <a:p>
            <a:pPr marL="0" indent="0">
              <a:buNone/>
            </a:pPr>
            <a:r>
              <a:rPr lang="en-US" altLang="ko-KR" sz="2000" dirty="0"/>
              <a:t>[5] IEEE P802.11REVmd/D3.0</a:t>
            </a:r>
          </a:p>
          <a:p>
            <a:pPr marL="0" indent="0">
              <a:buNone/>
            </a:pPr>
            <a:r>
              <a:rPr lang="en-US" altLang="ko-KR" sz="2000" dirty="0"/>
              <a:t>[6] 802.11-19/1305r0 Synchronous Multi-Link Transmission</a:t>
            </a:r>
          </a:p>
          <a:p>
            <a:pPr marL="0" indent="0">
              <a:buNone/>
            </a:pPr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12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0704089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Introduction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Some contributions have addressed the concept of multi-link aggregation [1]-[4], i.e., Transmission of Synchronized PPDUs on multiple links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In this contribution, we discuss why and how MLDs should transmit synchronized PPDU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2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111804026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Overview of Multi-link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Multi-link Aggregation is a way to increase per-MLD throughput as well as decrease per-MLD latency as the most important requirements in 11be</a:t>
            </a:r>
          </a:p>
          <a:p>
            <a:pPr lvl="1"/>
            <a:r>
              <a:rPr lang="en-US" altLang="ko-KR" sz="1600" dirty="0"/>
              <a:t>Basically, we can observe the aggregation in case of simultaneous TX/RX (STR) and non-STR</a:t>
            </a:r>
          </a:p>
          <a:p>
            <a:pPr lvl="2"/>
            <a:r>
              <a:rPr lang="en-US" altLang="ko-KR" sz="1400" dirty="0"/>
              <a:t>STR means that to transmit and receive simultaneously is allowed on multiple links</a:t>
            </a:r>
          </a:p>
          <a:p>
            <a:pPr lvl="2"/>
            <a:r>
              <a:rPr lang="en-US" altLang="ko-KR" sz="1400" dirty="0"/>
              <a:t>Non-STR means STR is restricted due to several reasons (e.g., power leakage)</a:t>
            </a:r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3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40000" y="3924300"/>
            <a:ext cx="6463999" cy="2548872"/>
          </a:xfrm>
          <a:prstGeom prst="rect">
            <a:avLst/>
          </a:prstGeom>
        </p:spPr>
      </p:pic>
      <p:sp>
        <p:nvSpPr>
          <p:cNvPr id="7" name="타원 6"/>
          <p:cNvSpPr/>
          <p:nvPr/>
        </p:nvSpPr>
        <p:spPr bwMode="auto">
          <a:xfrm>
            <a:off x="5105400" y="5105400"/>
            <a:ext cx="1905000" cy="1120588"/>
          </a:xfrm>
          <a:prstGeom prst="ellipse">
            <a:avLst/>
          </a:prstGeom>
          <a:noFill/>
          <a:ln w="12700" cap="flat" cmpd="sng" algn="ctr">
            <a:solidFill>
              <a:srgbClr val="FF0000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ko-KR" altLang="en-US" sz="12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6640038" y="4991180"/>
            <a:ext cx="1587742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b="1" dirty="0">
                <a:solidFill>
                  <a:srgbClr val="FF0000"/>
                </a:solidFill>
              </a:rPr>
              <a:t>Synchronized PPDUs</a:t>
            </a:r>
            <a:endParaRPr lang="ko-KR" altLang="en-US" b="1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20935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Why Synchronized PPDUs?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Synchronized PPDUs can be a powerful solution to increase per MLD throughput, especially in case of non-STR</a:t>
            </a:r>
          </a:p>
          <a:p>
            <a:pPr lvl="1"/>
            <a:r>
              <a:rPr lang="en-US" altLang="ko-KR" sz="1600" dirty="0"/>
              <a:t>It also can resolve issues of non-STR on</a:t>
            </a:r>
            <a:r>
              <a:rPr lang="ko-KR" altLang="en-US" sz="1600" dirty="0"/>
              <a:t> </a:t>
            </a:r>
            <a:r>
              <a:rPr lang="en-US" altLang="ko-KR" sz="1600" dirty="0"/>
              <a:t>some level</a:t>
            </a:r>
          </a:p>
          <a:p>
            <a:pPr lvl="1"/>
            <a:endParaRPr lang="en-US" altLang="ko-KR" sz="1600" dirty="0"/>
          </a:p>
          <a:p>
            <a:endParaRPr lang="en-US" altLang="ko-KR" sz="2000" b="0" dirty="0"/>
          </a:p>
          <a:p>
            <a:endParaRPr lang="en-US" altLang="ko-KR" sz="2000" b="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Even for STR, it may be good </a:t>
            </a:r>
            <a:r>
              <a:rPr lang="en-US" altLang="ko-KR" sz="2000" dirty="0" smtClean="0"/>
              <a:t>by </a:t>
            </a:r>
            <a:r>
              <a:rPr lang="en-US" altLang="ko-KR" sz="2000" dirty="0"/>
              <a:t>mitigating the randomness of back-off 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4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33425" y="2856426"/>
            <a:ext cx="7810500" cy="231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1176057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Aggregate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Assuming independent EDCA,</a:t>
            </a:r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pPr lvl="1"/>
            <a:endParaRPr lang="en-US" altLang="ko-KR" dirty="0"/>
          </a:p>
          <a:p>
            <a:r>
              <a:rPr lang="en-US" altLang="ko-KR" sz="2000" dirty="0"/>
              <a:t>We </a:t>
            </a:r>
            <a:r>
              <a:rPr lang="en-US" altLang="ko-KR" sz="2000" dirty="0" smtClean="0"/>
              <a:t>have </a:t>
            </a:r>
            <a:r>
              <a:rPr lang="en-US" altLang="ko-KR" sz="2000" dirty="0"/>
              <a:t>several issues,</a:t>
            </a:r>
          </a:p>
          <a:p>
            <a:pPr lvl="1"/>
            <a:r>
              <a:rPr lang="en-US" altLang="ko-KR" sz="1600" dirty="0"/>
              <a:t>ED-based CCA on link 2 is proper?</a:t>
            </a:r>
          </a:p>
          <a:p>
            <a:pPr lvl="2"/>
            <a:r>
              <a:rPr lang="en-US" altLang="ko-KR" sz="1400" dirty="0"/>
              <a:t>On link 2, other transmissions (e.g., OBSS) as well as self-interference</a:t>
            </a:r>
          </a:p>
          <a:p>
            <a:pPr lvl="2"/>
            <a:r>
              <a:rPr lang="en-US" altLang="ko-KR" sz="1400" dirty="0"/>
              <a:t>Can STA 2 know self-interference channel/power level?</a:t>
            </a:r>
          </a:p>
          <a:p>
            <a:pPr lvl="2"/>
            <a:r>
              <a:rPr lang="en-US" altLang="ko-KR" sz="1400" dirty="0"/>
              <a:t>If not, STA </a:t>
            </a:r>
            <a:r>
              <a:rPr lang="en-US" altLang="ko-KR" sz="1400" dirty="0" smtClean="0"/>
              <a:t>2 </a:t>
            </a:r>
            <a:r>
              <a:rPr lang="en-US" altLang="ko-KR" sz="1400" dirty="0"/>
              <a:t>can just suspend EDCA</a:t>
            </a:r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5</a:t>
            </a:fld>
            <a:endParaRPr lang="en-US" altLang="ko-KR"/>
          </a:p>
        </p:txBody>
      </p:sp>
      <p:pic>
        <p:nvPicPr>
          <p:cNvPr id="7" name="그림 6">
            <a:extLst>
              <a:ext uri="{FF2B5EF4-FFF2-40B4-BE49-F238E27FC236}">
                <a16:creationId xmlns:a16="http://schemas.microsoft.com/office/drawing/2014/main" xmlns="" id="{8DD89249-E79E-44E8-BEDE-32C10B2F27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00175" y="2162175"/>
            <a:ext cx="6343650" cy="2533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19495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Aggregate </a:t>
            </a:r>
            <a:r>
              <a:rPr lang="en-US" altLang="ko-KR"/>
              <a:t>(Cont’d)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58906" y="1785144"/>
            <a:ext cx="7772400" cy="4343400"/>
          </a:xfrm>
        </p:spPr>
        <p:txBody>
          <a:bodyPr/>
          <a:lstStyle/>
          <a:p>
            <a:r>
              <a:rPr lang="en-US" altLang="ko-KR" sz="2000" dirty="0"/>
              <a:t>Some contributions [1]-[4] already have proposed how to transmit synchronized PPDUs quickly on multiple links</a:t>
            </a:r>
          </a:p>
          <a:p>
            <a:r>
              <a:rPr lang="en-US" altLang="ko-KR" sz="2000" dirty="0" err="1"/>
              <a:t>xIFS</a:t>
            </a:r>
            <a:r>
              <a:rPr lang="en-US" altLang="ko-KR" sz="2000" dirty="0"/>
              <a:t>-based Aggregation (e.g., PIFS)</a:t>
            </a:r>
          </a:p>
          <a:p>
            <a:pPr lvl="1"/>
            <a:r>
              <a:rPr lang="en-US" altLang="ko-KR" sz="1600" dirty="0"/>
              <a:t>It is motivated by wide channel access [5] in legacy system; therefore, it can transmit synchronized PPDUs quickly to increase throughput</a:t>
            </a:r>
          </a:p>
          <a:p>
            <a:pPr lvl="2"/>
            <a:r>
              <a:rPr lang="en-US" altLang="ko-KR" sz="1400" dirty="0"/>
              <a:t>The PPDUs may have a certain margin for starting/ending times [6]</a:t>
            </a:r>
          </a:p>
          <a:p>
            <a:pPr lvl="1"/>
            <a:r>
              <a:rPr lang="en-US" altLang="ko-KR" sz="1600" dirty="0"/>
              <a:t>However, we need to consider several issues, i.e.,</a:t>
            </a:r>
          </a:p>
          <a:p>
            <a:pPr lvl="2"/>
            <a:r>
              <a:rPr lang="en-US" altLang="ko-KR" sz="1400" dirty="0"/>
              <a:t>An STA (STA 1) needs to </a:t>
            </a:r>
            <a:r>
              <a:rPr lang="en-US" altLang="ko-KR" sz="1400" b="1" u="sng" dirty="0"/>
              <a:t>trigger the transmission of other STAs (STA 2) in the same MLD tightly/quickly</a:t>
            </a:r>
            <a:endParaRPr lang="en-US" altLang="ko-KR" sz="1400" dirty="0"/>
          </a:p>
          <a:p>
            <a:pPr lvl="2"/>
            <a:r>
              <a:rPr lang="en-US" altLang="ko-KR" sz="1400" dirty="0"/>
              <a:t>It ignores BCs (STA 2) for other links (link 2), which may </a:t>
            </a:r>
            <a:r>
              <a:rPr lang="en-US" altLang="ko-KR" sz="1400" b="1" u="sng" dirty="0"/>
              <a:t>impact on single-link STAs </a:t>
            </a:r>
            <a:r>
              <a:rPr lang="en-US" altLang="ko-KR" sz="1400" dirty="0"/>
              <a:t>operating on the links (link 2)</a:t>
            </a:r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6</a:t>
            </a:fld>
            <a:endParaRPr lang="en-US" altLang="ko-KR"/>
          </a:p>
        </p:txBody>
      </p:sp>
      <p:pic>
        <p:nvPicPr>
          <p:cNvPr id="6" name="그림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623049" y="4800600"/>
            <a:ext cx="5844113" cy="15986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1455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Aggregation Capability Announcement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572000"/>
          </a:xfrm>
        </p:spPr>
        <p:txBody>
          <a:bodyPr/>
          <a:lstStyle/>
          <a:p>
            <a:r>
              <a:rPr lang="en-US" altLang="ko-KR" sz="2000" dirty="0"/>
              <a:t>If an STA of an MLD can trigger the transmission of other STAs in the MLD immediately after the STA obtains </a:t>
            </a:r>
            <a:r>
              <a:rPr lang="en-US" altLang="ko-KR" sz="2000" dirty="0" smtClean="0"/>
              <a:t>a TXOP</a:t>
            </a:r>
            <a:r>
              <a:rPr lang="en-US" altLang="ko-KR" sz="2000" dirty="0"/>
              <a:t>, we consider it as </a:t>
            </a:r>
            <a:r>
              <a:rPr lang="en-US" altLang="ko-KR" sz="2000" u="sng" dirty="0"/>
              <a:t>the STA capable of Immediate Aggregation (IA)</a:t>
            </a:r>
          </a:p>
          <a:p>
            <a:r>
              <a:rPr lang="en-US" altLang="ko-KR" sz="2000" dirty="0"/>
              <a:t>MLD with IA </a:t>
            </a:r>
            <a:r>
              <a:rPr lang="en-US" altLang="ko-KR" sz="2000" dirty="0" err="1"/>
              <a:t>Capa</a:t>
            </a:r>
            <a:r>
              <a:rPr lang="en-US" altLang="ko-KR" sz="2000" dirty="0"/>
              <a:t>. can be helpful to MLDs incapable of IA [4]</a:t>
            </a:r>
          </a:p>
          <a:p>
            <a:pPr lvl="1"/>
            <a:r>
              <a:rPr lang="en-US" altLang="ko-KR" sz="1600" dirty="0"/>
              <a:t>For example, Using modified RTS/CTS if a non-AP MLD is incapable of IA [4]</a:t>
            </a:r>
          </a:p>
          <a:p>
            <a:pPr lvl="1"/>
            <a:endParaRPr lang="en-US" altLang="ko-KR" sz="16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200" dirty="0"/>
          </a:p>
          <a:p>
            <a:pPr lvl="1"/>
            <a:endParaRPr lang="en-US" altLang="ko-KR" sz="1600" dirty="0"/>
          </a:p>
          <a:p>
            <a:endParaRPr lang="en-US" altLang="ko-KR" sz="2000" dirty="0"/>
          </a:p>
          <a:p>
            <a:pPr lvl="1"/>
            <a:endParaRPr lang="en-US" altLang="ko-KR" sz="1600" dirty="0"/>
          </a:p>
          <a:p>
            <a:pPr lvl="1"/>
            <a:r>
              <a:rPr lang="en-US" altLang="ko-KR" sz="1600" dirty="0">
                <a:solidFill>
                  <a:srgbClr val="FF0000"/>
                </a:solidFill>
              </a:rPr>
              <a:t>Non-AP MLD needs to know if AP MLD has IA capability</a:t>
            </a:r>
          </a:p>
          <a:p>
            <a:r>
              <a:rPr lang="en-US" altLang="ko-KR" sz="2000" dirty="0"/>
              <a:t>Therefore, we propose “an MLD can announce whether it is capable immediate aggregation”</a:t>
            </a:r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7</a:t>
            </a:fld>
            <a:endParaRPr lang="en-US" altLang="ko-KR"/>
          </a:p>
        </p:txBody>
      </p:sp>
      <p:pic>
        <p:nvPicPr>
          <p:cNvPr id="6" name="그림 5">
            <a:extLst>
              <a:ext uri="{FF2B5EF4-FFF2-40B4-BE49-F238E27FC236}">
                <a16:creationId xmlns:a16="http://schemas.microsoft.com/office/drawing/2014/main" xmlns="" id="{E127AD96-C3B8-469C-8190-9C470CBA6EB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95400" y="3429000"/>
            <a:ext cx="6787535" cy="183216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389558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How to </a:t>
            </a:r>
            <a:r>
              <a:rPr lang="en-US" altLang="ko-KR" dirty="0" smtClean="0"/>
              <a:t>Support Immediate Aggregation</a:t>
            </a:r>
            <a:endParaRPr lang="ko-KR" altLang="en-US" dirty="0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We </a:t>
            </a:r>
            <a:r>
              <a:rPr lang="en-US" altLang="ko-KR" sz="2000" dirty="0" smtClean="0"/>
              <a:t>discuss methods to mitigate the impact of aggregation </a:t>
            </a:r>
            <a:r>
              <a:rPr lang="en-US" altLang="ko-KR" sz="2000" u="sng" dirty="0" smtClean="0"/>
              <a:t>“Before </a:t>
            </a:r>
            <a:r>
              <a:rPr lang="en-US" altLang="ko-KR" sz="2000" u="sng" dirty="0"/>
              <a:t>and After aggregation</a:t>
            </a:r>
            <a:r>
              <a:rPr lang="en-US" altLang="ko-KR" sz="2000" u="sng" dirty="0" smtClean="0"/>
              <a:t>”</a:t>
            </a:r>
            <a:r>
              <a:rPr lang="en-US" altLang="ko-KR" sz="2000" dirty="0" smtClean="0"/>
              <a:t> </a:t>
            </a:r>
            <a:endParaRPr lang="en-US" altLang="ko-KR" sz="2000" dirty="0"/>
          </a:p>
          <a:p>
            <a:endParaRPr lang="en-US" altLang="ko-KR" sz="2000" dirty="0"/>
          </a:p>
          <a:p>
            <a:r>
              <a:rPr lang="en-US" altLang="ko-KR" sz="2000" dirty="0"/>
              <a:t>Before Aggregation,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restrict the aggregation</a:t>
            </a:r>
          </a:p>
          <a:p>
            <a:pPr lvl="1"/>
            <a:r>
              <a:rPr lang="en-US" altLang="ko-KR" sz="1600" dirty="0"/>
              <a:t>For example, MLDs can negotiate the maximum number or a set of links to be aggregated, during setup or in the beginning of TXOP, or decrease a TXOP limit</a:t>
            </a:r>
          </a:p>
          <a:p>
            <a:pPr lvl="1"/>
            <a:endParaRPr lang="en-US" altLang="ko-KR" sz="1600" dirty="0"/>
          </a:p>
          <a:p>
            <a:r>
              <a:rPr lang="en-US" altLang="ko-KR" sz="2000" dirty="0"/>
              <a:t>After Aggregation</a:t>
            </a:r>
          </a:p>
          <a:p>
            <a:pPr lvl="1"/>
            <a:r>
              <a:rPr lang="en-US" altLang="ko-KR" sz="1600" dirty="0"/>
              <a:t>We may </a:t>
            </a:r>
            <a:r>
              <a:rPr lang="en-US" altLang="ko-KR" sz="1600" b="1" dirty="0"/>
              <a:t>adjust the remaining BC or current CW</a:t>
            </a:r>
          </a:p>
          <a:p>
            <a:pPr lvl="2"/>
            <a:r>
              <a:rPr lang="en-US" altLang="ko-KR" sz="1400" dirty="0"/>
              <a:t>For example, maintaining BC/CW [2] regardless of successful transmission</a:t>
            </a:r>
          </a:p>
          <a:p>
            <a:pPr lvl="1"/>
            <a:endParaRPr lang="en-US" altLang="ko-KR" sz="16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8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26919400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ko-KR" dirty="0"/>
              <a:t>Summary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ko-KR" sz="2000" dirty="0"/>
              <a:t>In this contribution, we discussed why and how MLDs should transmit synchronized PPDU</a:t>
            </a:r>
          </a:p>
          <a:p>
            <a:endParaRPr lang="en-US" altLang="ko-KR" sz="2000" dirty="0"/>
          </a:p>
          <a:p>
            <a:r>
              <a:rPr lang="en-US" altLang="ko-KR" sz="2000" dirty="0"/>
              <a:t>Synchronized PPDUs can be a powerful solution to increase per MLD throughput, especially in case of non-STR</a:t>
            </a:r>
          </a:p>
          <a:p>
            <a:endParaRPr lang="en-US" altLang="ko-KR" sz="2000" dirty="0"/>
          </a:p>
          <a:p>
            <a:r>
              <a:rPr lang="en-US" altLang="ko-KR" sz="2000" dirty="0"/>
              <a:t>To transmit synchronized PPDUs, we can use </a:t>
            </a:r>
            <a:r>
              <a:rPr lang="en-US" altLang="ko-KR" sz="2000" dirty="0" err="1"/>
              <a:t>xIFS</a:t>
            </a:r>
            <a:r>
              <a:rPr lang="en-US" altLang="ko-KR" sz="2000" dirty="0"/>
              <a:t>-based Aggregation (similar to </a:t>
            </a:r>
            <a:r>
              <a:rPr lang="en-US" altLang="ko-KR" sz="2000" dirty="0" smtClean="0"/>
              <a:t>wide channel access)</a:t>
            </a:r>
            <a:endParaRPr lang="en-US" altLang="ko-KR" sz="2000" dirty="0"/>
          </a:p>
          <a:p>
            <a:pPr lvl="1"/>
            <a:r>
              <a:rPr lang="en-US" altLang="ko-KR" sz="1600" dirty="0"/>
              <a:t>We need to consider several issues, i.e.,</a:t>
            </a:r>
          </a:p>
          <a:p>
            <a:pPr lvl="2"/>
            <a:r>
              <a:rPr lang="en-US" altLang="ko-KR" sz="1400" b="1" dirty="0"/>
              <a:t>Immediate aggregation </a:t>
            </a:r>
            <a:r>
              <a:rPr lang="en-US" altLang="ko-KR" sz="1400" b="1" dirty="0" smtClean="0"/>
              <a:t>capability</a:t>
            </a:r>
            <a:endParaRPr lang="en-US" altLang="ko-KR" sz="1400" b="1" dirty="0"/>
          </a:p>
          <a:p>
            <a:pPr lvl="2"/>
            <a:r>
              <a:rPr lang="en-US" altLang="ko-KR" sz="1400" b="1" dirty="0"/>
              <a:t>How to mitigate the impact on single-link STAs</a:t>
            </a:r>
          </a:p>
          <a:p>
            <a:endParaRPr lang="en-US" altLang="ko-KR" sz="2000" dirty="0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>
          <a:xfrm>
            <a:off x="6865581" y="6475413"/>
            <a:ext cx="1678344" cy="184666"/>
          </a:xfrm>
        </p:spPr>
        <p:txBody>
          <a:bodyPr/>
          <a:lstStyle/>
          <a:p>
            <a:pPr>
              <a:defRPr/>
            </a:pPr>
            <a:r>
              <a:rPr lang="en-US" altLang="ko-KR" dirty="0" err="1"/>
              <a:t>Insun</a:t>
            </a:r>
            <a:r>
              <a:rPr lang="en-US" altLang="ko-KR" dirty="0"/>
              <a:t> Jang, LG Electronics</a:t>
            </a:r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Slide </a:t>
            </a:r>
            <a:fld id="{DB6D5A24-C744-4D9A-83D3-476F0D333A12}" type="slidenum">
              <a:rPr lang="en-US" altLang="ko-KR" smtClean="0"/>
              <a:pPr>
                <a:defRPr/>
              </a:pPr>
              <a:t>9</a:t>
            </a:fld>
            <a:endParaRPr lang="en-US" altLang="ko-KR"/>
          </a:p>
        </p:txBody>
      </p:sp>
    </p:spTree>
    <p:extLst>
      <p:ext uri="{BB962C8B-B14F-4D97-AF65-F5344CB8AC3E}">
        <p14:creationId xmlns:p14="http://schemas.microsoft.com/office/powerpoint/2010/main" val="4205755379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275028</TotalTime>
  <Words>997</Words>
  <Application>Microsoft Office PowerPoint</Application>
  <PresentationFormat>화면 슬라이드 쇼(4:3)</PresentationFormat>
  <Paragraphs>186</Paragraphs>
  <Slides>12</Slides>
  <Notes>10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12</vt:i4>
      </vt:variant>
    </vt:vector>
  </HeadingPairs>
  <TitlesOfParts>
    <vt:vector size="17" baseType="lpstr">
      <vt:lpstr>굴림</vt:lpstr>
      <vt:lpstr>맑은 고딕</vt:lpstr>
      <vt:lpstr>Arial</vt:lpstr>
      <vt:lpstr>Times New Roman</vt:lpstr>
      <vt:lpstr>802-11-Submission</vt:lpstr>
      <vt:lpstr>Multi-link Aggregation: Synchronized PPDUs on Multiple Links</vt:lpstr>
      <vt:lpstr>Introduction</vt:lpstr>
      <vt:lpstr>Overview of Multi-link Aggregation</vt:lpstr>
      <vt:lpstr>Why Synchronized PPDUs?</vt:lpstr>
      <vt:lpstr>How to Aggregate</vt:lpstr>
      <vt:lpstr>How to Aggregate (Cont’d)</vt:lpstr>
      <vt:lpstr>Aggregation Capability Announcement</vt:lpstr>
      <vt:lpstr>How to Support Immediate Aggregation</vt:lpstr>
      <vt:lpstr>Summary</vt:lpstr>
      <vt:lpstr>SP #1</vt:lpstr>
      <vt:lpstr>SP #2</vt:lpstr>
      <vt:lpstr>References</vt:lpstr>
    </vt:vector>
  </TitlesOfParts>
  <Company>LG Electronics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Information update procedure</dc:title>
  <dc:creator>Giwon Park</dc:creator>
  <cp:lastModifiedBy>장인선/선임연구원/미래기술센터 C&amp;M표준(연)IoT커넥티비티표준Task(insun.jang@lge.com)</cp:lastModifiedBy>
  <cp:revision>13285</cp:revision>
  <cp:lastPrinted>2018-10-31T23:27:01Z</cp:lastPrinted>
  <dcterms:created xsi:type="dcterms:W3CDTF">2007-05-21T21:00:37Z</dcterms:created>
  <dcterms:modified xsi:type="dcterms:W3CDTF">2020-03-12T10:50:19Z</dcterms:modified>
</cp:coreProperties>
</file>