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83" r:id="rId2"/>
    <p:sldId id="1077" r:id="rId3"/>
    <p:sldId id="1106" r:id="rId4"/>
    <p:sldId id="1107" r:id="rId5"/>
    <p:sldId id="1113" r:id="rId6"/>
    <p:sldId id="1120" r:id="rId7"/>
    <p:sldId id="1116" r:id="rId8"/>
    <p:sldId id="1117" r:id="rId9"/>
    <p:sldId id="1080" r:id="rId10"/>
    <p:sldId id="1119" r:id="rId11"/>
    <p:sldId id="1121" r:id="rId12"/>
    <p:sldId id="1122" r:id="rId13"/>
    <p:sldId id="1092" r:id="rId14"/>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184699-AC2C-4B9E-B41D-456206F1C8AF}" v="9" dt="2020-04-30T09:29:42.0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29" autoAdjust="0"/>
    <p:restoredTop sz="86054" autoAdjust="0"/>
  </p:normalViewPr>
  <p:slideViewPr>
    <p:cSldViewPr>
      <p:cViewPr varScale="1">
        <p:scale>
          <a:sx n="98" d="100"/>
          <a:sy n="98" d="100"/>
        </p:scale>
        <p:origin x="2232" y="7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8" d="100"/>
          <a:sy n="118" d="100"/>
        </p:scale>
        <p:origin x="2028" y="96"/>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g Insun" userId="9a6367cea696bed7" providerId="LiveId" clId="{04184699-AC2C-4B9E-B41D-456206F1C8AF}"/>
    <pc:docChg chg="custSel modSld modMainMaster">
      <pc:chgData name="Jang Insun" userId="9a6367cea696bed7" providerId="LiveId" clId="{04184699-AC2C-4B9E-B41D-456206F1C8AF}" dt="2020-04-30T09:44:20.728" v="590" actId="6549"/>
      <pc:docMkLst>
        <pc:docMk/>
      </pc:docMkLst>
      <pc:sldChg chg="modSp mod">
        <pc:chgData name="Jang Insun" userId="9a6367cea696bed7" providerId="LiveId" clId="{04184699-AC2C-4B9E-B41D-456206F1C8AF}" dt="2020-04-30T09:20:51.691" v="382" actId="20577"/>
        <pc:sldMkLst>
          <pc:docMk/>
          <pc:sldMk cId="676503811" sldId="1077"/>
        </pc:sldMkLst>
        <pc:spChg chg="mod">
          <ac:chgData name="Jang Insun" userId="9a6367cea696bed7" providerId="LiveId" clId="{04184699-AC2C-4B9E-B41D-456206F1C8AF}" dt="2020-04-30T09:20:51.691" v="382" actId="20577"/>
          <ac:spMkLst>
            <pc:docMk/>
            <pc:sldMk cId="676503811" sldId="1077"/>
            <ac:spMk id="3" creationId="{00000000-0000-0000-0000-000000000000}"/>
          </ac:spMkLst>
        </pc:spChg>
      </pc:sldChg>
      <pc:sldChg chg="addSp delSp modSp mod">
        <pc:chgData name="Jang Insun" userId="9a6367cea696bed7" providerId="LiveId" clId="{04184699-AC2C-4B9E-B41D-456206F1C8AF}" dt="2020-04-30T09:24:19.531" v="435" actId="20577"/>
        <pc:sldMkLst>
          <pc:docMk/>
          <pc:sldMk cId="1585560036" sldId="1092"/>
        </pc:sldMkLst>
        <pc:spChg chg="mod">
          <ac:chgData name="Jang Insun" userId="9a6367cea696bed7" providerId="LiveId" clId="{04184699-AC2C-4B9E-B41D-456206F1C8AF}" dt="2020-04-30T09:24:19.531" v="435" actId="20577"/>
          <ac:spMkLst>
            <pc:docMk/>
            <pc:sldMk cId="1585560036" sldId="1092"/>
            <ac:spMk id="3" creationId="{00000000-0000-0000-0000-000000000000}"/>
          </ac:spMkLst>
        </pc:spChg>
        <pc:graphicFrameChg chg="add del">
          <ac:chgData name="Jang Insun" userId="9a6367cea696bed7" providerId="LiveId" clId="{04184699-AC2C-4B9E-B41D-456206F1C8AF}" dt="2020-04-30T09:23:23.596" v="392"/>
          <ac:graphicFrameMkLst>
            <pc:docMk/>
            <pc:sldMk cId="1585560036" sldId="1092"/>
            <ac:graphicFrameMk id="6" creationId="{41E73371-396F-497E-8E7E-A57C5520B660}"/>
          </ac:graphicFrameMkLst>
        </pc:graphicFrameChg>
        <pc:graphicFrameChg chg="add del">
          <ac:chgData name="Jang Insun" userId="9a6367cea696bed7" providerId="LiveId" clId="{04184699-AC2C-4B9E-B41D-456206F1C8AF}" dt="2020-04-30T09:23:26.726" v="394"/>
          <ac:graphicFrameMkLst>
            <pc:docMk/>
            <pc:sldMk cId="1585560036" sldId="1092"/>
            <ac:graphicFrameMk id="7" creationId="{7A8B6234-F7FC-4906-86B4-E95016C4F460}"/>
          </ac:graphicFrameMkLst>
        </pc:graphicFrameChg>
      </pc:sldChg>
      <pc:sldChg chg="modSp mod">
        <pc:chgData name="Jang Insun" userId="9a6367cea696bed7" providerId="LiveId" clId="{04184699-AC2C-4B9E-B41D-456206F1C8AF}" dt="2020-04-30T09:44:20.728" v="590" actId="6549"/>
        <pc:sldMkLst>
          <pc:docMk/>
          <pc:sldMk cId="830546229" sldId="1106"/>
        </pc:sldMkLst>
        <pc:spChg chg="mod">
          <ac:chgData name="Jang Insun" userId="9a6367cea696bed7" providerId="LiveId" clId="{04184699-AC2C-4B9E-B41D-456206F1C8AF}" dt="2020-04-30T09:44:20.728" v="590" actId="6549"/>
          <ac:spMkLst>
            <pc:docMk/>
            <pc:sldMk cId="830546229" sldId="1106"/>
            <ac:spMk id="3" creationId="{00000000-0000-0000-0000-000000000000}"/>
          </ac:spMkLst>
        </pc:spChg>
      </pc:sldChg>
      <pc:sldChg chg="modSp mod">
        <pc:chgData name="Jang Insun" userId="9a6367cea696bed7" providerId="LiveId" clId="{04184699-AC2C-4B9E-B41D-456206F1C8AF}" dt="2020-04-30T09:25:33.773" v="438" actId="20577"/>
        <pc:sldMkLst>
          <pc:docMk/>
          <pc:sldMk cId="77017332" sldId="1107"/>
        </pc:sldMkLst>
        <pc:spChg chg="mod">
          <ac:chgData name="Jang Insun" userId="9a6367cea696bed7" providerId="LiveId" clId="{04184699-AC2C-4B9E-B41D-456206F1C8AF}" dt="2020-04-30T09:25:33.773" v="438" actId="20577"/>
          <ac:spMkLst>
            <pc:docMk/>
            <pc:sldMk cId="77017332" sldId="1107"/>
            <ac:spMk id="3" creationId="{00000000-0000-0000-0000-000000000000}"/>
          </ac:spMkLst>
        </pc:spChg>
      </pc:sldChg>
      <pc:sldChg chg="addSp modSp mod">
        <pc:chgData name="Jang Insun" userId="9a6367cea696bed7" providerId="LiveId" clId="{04184699-AC2C-4B9E-B41D-456206F1C8AF}" dt="2020-04-30T09:30:27.597" v="546" actId="20577"/>
        <pc:sldMkLst>
          <pc:docMk/>
          <pc:sldMk cId="2757036927" sldId="1116"/>
        </pc:sldMkLst>
        <pc:spChg chg="mod">
          <ac:chgData name="Jang Insun" userId="9a6367cea696bed7" providerId="LiveId" clId="{04184699-AC2C-4B9E-B41D-456206F1C8AF}" dt="2020-04-30T09:30:27.597" v="546" actId="20577"/>
          <ac:spMkLst>
            <pc:docMk/>
            <pc:sldMk cId="2757036927" sldId="1116"/>
            <ac:spMk id="3" creationId="{00000000-0000-0000-0000-000000000000}"/>
          </ac:spMkLst>
        </pc:spChg>
        <pc:spChg chg="add mod">
          <ac:chgData name="Jang Insun" userId="9a6367cea696bed7" providerId="LiveId" clId="{04184699-AC2C-4B9E-B41D-456206F1C8AF}" dt="2020-04-30T09:30:08.117" v="481" actId="404"/>
          <ac:spMkLst>
            <pc:docMk/>
            <pc:sldMk cId="2757036927" sldId="1116"/>
            <ac:spMk id="6" creationId="{C88CEA61-8532-46F7-8C95-3DE6938FA6F3}"/>
          </ac:spMkLst>
        </pc:spChg>
      </pc:sldChg>
      <pc:sldChg chg="modSp mod">
        <pc:chgData name="Jang Insun" userId="9a6367cea696bed7" providerId="LiveId" clId="{04184699-AC2C-4B9E-B41D-456206F1C8AF}" dt="2020-04-30T09:33:08.262" v="568" actId="20577"/>
        <pc:sldMkLst>
          <pc:docMk/>
          <pc:sldMk cId="3833989693" sldId="1117"/>
        </pc:sldMkLst>
        <pc:spChg chg="mod">
          <ac:chgData name="Jang Insun" userId="9a6367cea696bed7" providerId="LiveId" clId="{04184699-AC2C-4B9E-B41D-456206F1C8AF}" dt="2020-04-30T09:33:08.262" v="568" actId="20577"/>
          <ac:spMkLst>
            <pc:docMk/>
            <pc:sldMk cId="3833989693" sldId="1117"/>
            <ac:spMk id="3" creationId="{00000000-0000-0000-0000-000000000000}"/>
          </ac:spMkLst>
        </pc:spChg>
      </pc:sldChg>
      <pc:sldChg chg="modSp mod">
        <pc:chgData name="Jang Insun" userId="9a6367cea696bed7" providerId="LiveId" clId="{04184699-AC2C-4B9E-B41D-456206F1C8AF}" dt="2020-04-30T09:11:41.731" v="28" actId="6549"/>
        <pc:sldMkLst>
          <pc:docMk/>
          <pc:sldMk cId="3631498317" sldId="1119"/>
        </pc:sldMkLst>
        <pc:spChg chg="mod">
          <ac:chgData name="Jang Insun" userId="9a6367cea696bed7" providerId="LiveId" clId="{04184699-AC2C-4B9E-B41D-456206F1C8AF}" dt="2020-04-30T09:11:41.731" v="28" actId="6549"/>
          <ac:spMkLst>
            <pc:docMk/>
            <pc:sldMk cId="3631498317" sldId="1119"/>
            <ac:spMk id="3" creationId="{00000000-0000-0000-0000-000000000000}"/>
          </ac:spMkLst>
        </pc:spChg>
      </pc:sldChg>
      <pc:sldChg chg="modSp mod">
        <pc:chgData name="Jang Insun" userId="9a6367cea696bed7" providerId="LiveId" clId="{04184699-AC2C-4B9E-B41D-456206F1C8AF}" dt="2020-04-30T09:35:43.577" v="570" actId="20577"/>
        <pc:sldMkLst>
          <pc:docMk/>
          <pc:sldMk cId="2419545682" sldId="1121"/>
        </pc:sldMkLst>
        <pc:spChg chg="mod">
          <ac:chgData name="Jang Insun" userId="9a6367cea696bed7" providerId="LiveId" clId="{04184699-AC2C-4B9E-B41D-456206F1C8AF}" dt="2020-04-30T09:35:43.577" v="570" actId="20577"/>
          <ac:spMkLst>
            <pc:docMk/>
            <pc:sldMk cId="2419545682" sldId="1121"/>
            <ac:spMk id="3" creationId="{00000000-0000-0000-0000-000000000000}"/>
          </ac:spMkLst>
        </pc:spChg>
      </pc:sldChg>
      <pc:sldChg chg="modSp mod">
        <pc:chgData name="Jang Insun" userId="9a6367cea696bed7" providerId="LiveId" clId="{04184699-AC2C-4B9E-B41D-456206F1C8AF}" dt="2020-04-30T09:18:30.048" v="372" actId="20577"/>
        <pc:sldMkLst>
          <pc:docMk/>
          <pc:sldMk cId="627347960" sldId="1122"/>
        </pc:sldMkLst>
        <pc:spChg chg="mod">
          <ac:chgData name="Jang Insun" userId="9a6367cea696bed7" providerId="LiveId" clId="{04184699-AC2C-4B9E-B41D-456206F1C8AF}" dt="2020-04-30T09:18:30.048" v="372" actId="20577"/>
          <ac:spMkLst>
            <pc:docMk/>
            <pc:sldMk cId="627347960" sldId="1122"/>
            <ac:spMk id="3" creationId="{00000000-0000-0000-0000-000000000000}"/>
          </ac:spMkLst>
        </pc:spChg>
      </pc:sldChg>
      <pc:sldMasterChg chg="modSp mod">
        <pc:chgData name="Jang Insun" userId="9a6367cea696bed7" providerId="LiveId" clId="{04184699-AC2C-4B9E-B41D-456206F1C8AF}" dt="2020-04-30T09:10:04.657" v="3" actId="20577"/>
        <pc:sldMasterMkLst>
          <pc:docMk/>
          <pc:sldMasterMk cId="0" sldId="2147483648"/>
        </pc:sldMasterMkLst>
        <pc:spChg chg="mod">
          <ac:chgData name="Jang Insun" userId="9a6367cea696bed7" providerId="LiveId" clId="{04184699-AC2C-4B9E-B41D-456206F1C8AF}" dt="2020-04-30T09:10:04.657" v="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14607305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20887759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4004182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1795388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2701755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762077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4105836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1528111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2269663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9568885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831291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525744" y="6475413"/>
            <a:ext cx="2018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Insun</a:t>
            </a:r>
            <a:r>
              <a:rPr lang="en-US" altLang="ko-KR" dirty="0"/>
              <a:t> Jang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802.11-20/0413r1</a:t>
            </a: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118205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a:solidFill>
                  <a:schemeClr val="tx1"/>
                </a:solidFill>
                <a:latin typeface="Times New Roman" panose="02020603050405020304" pitchFamily="18" charset="0"/>
                <a:ea typeface="+mn-ea"/>
                <a:cs typeface="+mn-cs"/>
              </a:rPr>
              <a:t>March 2020</a:t>
            </a: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a:ea typeface="굴림" panose="020B0600000101010101" pitchFamily="50" charset="-127"/>
              </a:rPr>
              <a:t>Discussion on EHT Trigger based UL MU</a:t>
            </a:r>
            <a:endParaRPr lang="en-US" altLang="ko-KR" dirty="0">
              <a:solidFill>
                <a:srgbClr val="FF0000"/>
              </a:solidFill>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2020-03-16</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1317434358"/>
              </p:ext>
            </p:extLst>
          </p:nvPr>
        </p:nvGraphicFramePr>
        <p:xfrm>
          <a:off x="762000" y="2895596"/>
          <a:ext cx="7620000" cy="3048003"/>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insun.jang@lge.com</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5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Sungjin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allean.park@lge.com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Taewon</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Song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taewon.song@lge.com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Namyeong</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namyeong.kim@lge.com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SP #1</a:t>
            </a:r>
            <a:endParaRPr lang="ko-KR" altLang="en-US" dirty="0">
              <a:solidFill>
                <a:schemeClr val="tx1"/>
              </a:solidFill>
            </a:endParaRPr>
          </a:p>
        </p:txBody>
      </p:sp>
      <p:sp>
        <p:nvSpPr>
          <p:cNvPr id="3" name="내용 개체 틀 2"/>
          <p:cNvSpPr>
            <a:spLocks noGrp="1"/>
          </p:cNvSpPr>
          <p:nvPr>
            <p:ph idx="1"/>
          </p:nvPr>
        </p:nvSpPr>
        <p:spPr/>
        <p:txBody>
          <a:bodyPr/>
          <a:lstStyle/>
          <a:p>
            <a:pPr algn="just"/>
            <a:r>
              <a:rPr lang="en-US" altLang="ko-KR" dirty="0"/>
              <a:t>Do you agree to add the following to SFD?</a:t>
            </a:r>
          </a:p>
          <a:p>
            <a:pPr lvl="1" algn="just"/>
            <a:r>
              <a:rPr lang="en-US" altLang="ko-KR" dirty="0"/>
              <a:t>EHT Trigger frame carries 4 bits UL BW subfield and 9 bits RU Allocation subfield</a:t>
            </a:r>
          </a:p>
          <a:p>
            <a:pPr lvl="2" algn="just"/>
            <a:r>
              <a:rPr lang="en-US" altLang="ko-KR" dirty="0"/>
              <a:t>Bit 0 and Bit 1 of RU Allocation subfield indicates the allocated RU is located at which 80MHz segment</a:t>
            </a:r>
          </a:p>
          <a:p>
            <a:pPr marL="857250" lvl="2" indent="0">
              <a:buNone/>
            </a:pPr>
            <a:endParaRPr lang="en-US" altLang="ko-KR" dirty="0"/>
          </a:p>
          <a:p>
            <a:pPr marL="857250" lvl="2" indent="0">
              <a:buNone/>
            </a:pPr>
            <a:endParaRPr lang="en-US" altLang="ko-KR" dirty="0"/>
          </a:p>
          <a:p>
            <a:pPr lvl="1"/>
            <a:endParaRPr lang="en-US" altLang="ko-KR" dirty="0"/>
          </a:p>
          <a:p>
            <a:r>
              <a:rPr lang="en-US" altLang="ko-KR" dirty="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Tree>
    <p:extLst>
      <p:ext uri="{BB962C8B-B14F-4D97-AF65-F5344CB8AC3E}">
        <p14:creationId xmlns:p14="http://schemas.microsoft.com/office/powerpoint/2010/main" val="3631498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SP #2</a:t>
            </a:r>
            <a:endParaRPr lang="ko-KR" altLang="en-US" dirty="0">
              <a:solidFill>
                <a:schemeClr val="tx1"/>
              </a:solidFill>
            </a:endParaRPr>
          </a:p>
        </p:txBody>
      </p:sp>
      <p:sp>
        <p:nvSpPr>
          <p:cNvPr id="3" name="내용 개체 틀 2"/>
          <p:cNvSpPr>
            <a:spLocks noGrp="1"/>
          </p:cNvSpPr>
          <p:nvPr>
            <p:ph idx="1"/>
          </p:nvPr>
        </p:nvSpPr>
        <p:spPr/>
        <p:txBody>
          <a:bodyPr/>
          <a:lstStyle/>
          <a:p>
            <a:pPr algn="just"/>
            <a:r>
              <a:rPr lang="en-US" altLang="ko-KR" dirty="0"/>
              <a:t>Do you agree to add the following to SFD?</a:t>
            </a:r>
          </a:p>
          <a:p>
            <a:pPr lvl="1" algn="just"/>
            <a:r>
              <a:rPr lang="en-US" altLang="ko-KR" dirty="0"/>
              <a:t>EHT Trigger frame carries the RU assignment information for allocating multiple RUs an STA</a:t>
            </a:r>
          </a:p>
          <a:p>
            <a:pPr lvl="2" algn="just"/>
            <a:r>
              <a:rPr lang="en-US" altLang="ko-KR" dirty="0"/>
              <a:t>NOTE: details on how to indicate is TBD</a:t>
            </a:r>
          </a:p>
          <a:p>
            <a:pPr lvl="1"/>
            <a:endParaRPr lang="en-US" altLang="ko-KR" dirty="0"/>
          </a:p>
          <a:p>
            <a:pPr lvl="1"/>
            <a:endParaRPr lang="en-US" altLang="ko-KR" dirty="0"/>
          </a:p>
          <a:p>
            <a:pPr lvl="1"/>
            <a:endParaRPr lang="en-US" altLang="ko-KR" dirty="0"/>
          </a:p>
          <a:p>
            <a:pPr lvl="1"/>
            <a:endParaRPr lang="en-US" altLang="ko-KR" dirty="0"/>
          </a:p>
          <a:p>
            <a:r>
              <a:rPr lang="en-US" altLang="ko-KR" dirty="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Tree>
    <p:extLst>
      <p:ext uri="{BB962C8B-B14F-4D97-AF65-F5344CB8AC3E}">
        <p14:creationId xmlns:p14="http://schemas.microsoft.com/office/powerpoint/2010/main" val="2419545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SP #3</a:t>
            </a:r>
            <a:endParaRPr lang="ko-KR" altLang="en-US" dirty="0">
              <a:solidFill>
                <a:schemeClr val="tx1"/>
              </a:solidFill>
            </a:endParaRPr>
          </a:p>
        </p:txBody>
      </p:sp>
      <p:sp>
        <p:nvSpPr>
          <p:cNvPr id="3" name="내용 개체 틀 2"/>
          <p:cNvSpPr>
            <a:spLocks noGrp="1"/>
          </p:cNvSpPr>
          <p:nvPr>
            <p:ph idx="1"/>
          </p:nvPr>
        </p:nvSpPr>
        <p:spPr/>
        <p:txBody>
          <a:bodyPr/>
          <a:lstStyle/>
          <a:p>
            <a:pPr algn="just"/>
            <a:r>
              <a:rPr lang="en-US" altLang="ko-KR" dirty="0"/>
              <a:t>Do you agree to add the following to SFD?</a:t>
            </a:r>
          </a:p>
          <a:p>
            <a:pPr lvl="1" algn="just"/>
            <a:r>
              <a:rPr lang="en-US" altLang="zh-CN" dirty="0"/>
              <a:t>Before its UL MU transmission in response to an EHT trigger frame where the value of CS required field is set to 1, if an STA detects the 20MHz channels containing one or more allocated UL RU(s) are not all idle, the STA shall not transmit anything in the allocated UL RU(s)</a:t>
            </a:r>
          </a:p>
          <a:p>
            <a:pPr marL="457200" lvl="1" indent="0" algn="just">
              <a:buNone/>
            </a:pPr>
            <a:endParaRPr lang="en-US" altLang="ko-KR" dirty="0"/>
          </a:p>
          <a:p>
            <a:pPr marL="457200" lvl="1" indent="0" algn="just">
              <a:buNone/>
            </a:pPr>
            <a:br>
              <a:rPr lang="en-US" altLang="ko-KR" dirty="0"/>
            </a:br>
            <a:endParaRPr lang="en-US" altLang="ko-KR" dirty="0"/>
          </a:p>
          <a:p>
            <a:pPr lvl="1"/>
            <a:endParaRPr lang="en-US" altLang="ko-KR" dirty="0"/>
          </a:p>
          <a:p>
            <a:r>
              <a:rPr lang="en-US" altLang="ko-KR" dirty="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Tree>
    <p:extLst>
      <p:ext uri="{BB962C8B-B14F-4D97-AF65-F5344CB8AC3E}">
        <p14:creationId xmlns:p14="http://schemas.microsoft.com/office/powerpoint/2010/main" val="627347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1800" dirty="0">
                <a:ea typeface="굴림" panose="020B0600000101010101" pitchFamily="50" charset="-127"/>
              </a:rPr>
              <a:t>[1] </a:t>
            </a:r>
            <a:r>
              <a:rPr lang="en-US" altLang="ko-KR" sz="1800" dirty="0"/>
              <a:t>IEEE P802.11ax/D6.0</a:t>
            </a:r>
          </a:p>
          <a:p>
            <a:pPr marL="0" indent="0">
              <a:buNone/>
            </a:pPr>
            <a:r>
              <a:rPr lang="en-US" altLang="ko-KR" sz="1800" dirty="0"/>
              <a:t>[2</a:t>
            </a:r>
            <a:r>
              <a:rPr lang="en-US" altLang="ko-KR" sz="1800"/>
              <a:t>] 802.11-19/1262r8 Specification </a:t>
            </a:r>
            <a:r>
              <a:rPr lang="en-US" altLang="ko-KR" sz="1800" dirty="0"/>
              <a:t>Framework for </a:t>
            </a:r>
            <a:r>
              <a:rPr lang="en-US" altLang="ko-KR" sz="1800" dirty="0" err="1"/>
              <a:t>TGbe</a:t>
            </a:r>
            <a:endParaRPr lang="en-US" altLang="ko-KR" sz="1800" dirty="0"/>
          </a:p>
          <a:p>
            <a:pPr marL="0" indent="0">
              <a:buNone/>
            </a:pPr>
            <a:endParaRPr lang="en-US" altLang="ko-KR" sz="18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Tree>
    <p:extLst>
      <p:ext uri="{BB962C8B-B14F-4D97-AF65-F5344CB8AC3E}">
        <p14:creationId xmlns:p14="http://schemas.microsoft.com/office/powerpoint/2010/main" val="1585560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a:p>
        </p:txBody>
      </p:sp>
      <p:sp>
        <p:nvSpPr>
          <p:cNvPr id="3" name="내용 개체 틀 2"/>
          <p:cNvSpPr>
            <a:spLocks noGrp="1"/>
          </p:cNvSpPr>
          <p:nvPr>
            <p:ph idx="1"/>
          </p:nvPr>
        </p:nvSpPr>
        <p:spPr/>
        <p:txBody>
          <a:bodyPr/>
          <a:lstStyle/>
          <a:p>
            <a:r>
              <a:rPr lang="en-US" altLang="ko-KR" sz="2000" dirty="0"/>
              <a:t>Trigger-based UL MU is one of main features in 11ax [1]</a:t>
            </a:r>
          </a:p>
          <a:p>
            <a:endParaRPr lang="en-US" altLang="ko-KR" sz="2000" dirty="0"/>
          </a:p>
          <a:p>
            <a:endParaRPr lang="en-US" altLang="ko-KR" sz="2000" dirty="0"/>
          </a:p>
          <a:p>
            <a:r>
              <a:rPr lang="en-US" altLang="ko-KR" sz="2000" dirty="0"/>
              <a:t>Also, 11be TG has agreed to allow main PHY features such as 320MHz / Multi-RU Aggregation as well as main MAC features such as multi-link [2]</a:t>
            </a:r>
          </a:p>
          <a:p>
            <a:endParaRPr lang="en-US" altLang="ko-KR" sz="2000" dirty="0"/>
          </a:p>
          <a:p>
            <a:endParaRPr lang="en-US" altLang="ko-KR" sz="2000" dirty="0"/>
          </a:p>
          <a:p>
            <a:r>
              <a:rPr lang="en-US" altLang="ko-KR" sz="2000" dirty="0"/>
              <a:t>In this contribution, we focus on Trigger based UL MU supporting 240/320MHz and Multi-RU Aggregation</a:t>
            </a: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Tree>
    <p:extLst>
      <p:ext uri="{BB962C8B-B14F-4D97-AF65-F5344CB8AC3E}">
        <p14:creationId xmlns:p14="http://schemas.microsoft.com/office/powerpoint/2010/main" val="676503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Features To Be Considered</a:t>
            </a:r>
            <a:endParaRPr lang="ko-KR" altLang="en-US"/>
          </a:p>
        </p:txBody>
      </p:sp>
      <p:sp>
        <p:nvSpPr>
          <p:cNvPr id="3" name="내용 개체 틀 2"/>
          <p:cNvSpPr>
            <a:spLocks noGrp="1"/>
          </p:cNvSpPr>
          <p:nvPr>
            <p:ph idx="1"/>
          </p:nvPr>
        </p:nvSpPr>
        <p:spPr/>
        <p:txBody>
          <a:bodyPr/>
          <a:lstStyle/>
          <a:p>
            <a:r>
              <a:rPr lang="en-US" altLang="ko-KR" sz="2000" dirty="0"/>
              <a:t>We focus on enabling trigger-based UL MU in 11be </a:t>
            </a:r>
            <a:r>
              <a:rPr lang="en-US" altLang="ko-KR" sz="2000"/>
              <a:t>to support </a:t>
            </a:r>
            <a:r>
              <a:rPr lang="en-US" altLang="ko-KR" sz="2000" dirty="0"/>
              <a:t>the following expansion (11ax -&gt; 11be)</a:t>
            </a: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graphicFrame>
        <p:nvGraphicFramePr>
          <p:cNvPr id="6" name="표 5"/>
          <p:cNvGraphicFramePr>
            <a:graphicFrameLocks noGrp="1"/>
          </p:cNvGraphicFramePr>
          <p:nvPr>
            <p:extLst>
              <p:ext uri="{D42A27DB-BD31-4B8C-83A1-F6EECF244321}">
                <p14:modId xmlns:p14="http://schemas.microsoft.com/office/powerpoint/2010/main" val="1535975763"/>
              </p:ext>
            </p:extLst>
          </p:nvPr>
        </p:nvGraphicFramePr>
        <p:xfrm>
          <a:off x="762000" y="2895600"/>
          <a:ext cx="7467600" cy="2062480"/>
        </p:xfrm>
        <a:graphic>
          <a:graphicData uri="http://schemas.openxmlformats.org/drawingml/2006/table">
            <a:tbl>
              <a:tblPr firstRow="1" bandRow="1">
                <a:tableStyleId>{5C22544A-7EE6-4342-B048-85BDC9FD1C3A}</a:tableStyleId>
              </a:tblPr>
              <a:tblGrid>
                <a:gridCol w="3095086">
                  <a:extLst>
                    <a:ext uri="{9D8B030D-6E8A-4147-A177-3AD203B41FA5}">
                      <a16:colId xmlns:a16="http://schemas.microsoft.com/office/drawing/2014/main" val="20000"/>
                    </a:ext>
                  </a:extLst>
                </a:gridCol>
                <a:gridCol w="2186257">
                  <a:extLst>
                    <a:ext uri="{9D8B030D-6E8A-4147-A177-3AD203B41FA5}">
                      <a16:colId xmlns:a16="http://schemas.microsoft.com/office/drawing/2014/main" val="20001"/>
                    </a:ext>
                  </a:extLst>
                </a:gridCol>
                <a:gridCol w="2186257">
                  <a:extLst>
                    <a:ext uri="{9D8B030D-6E8A-4147-A177-3AD203B41FA5}">
                      <a16:colId xmlns:a16="http://schemas.microsoft.com/office/drawing/2014/main" val="20002"/>
                    </a:ext>
                  </a:extLst>
                </a:gridCol>
              </a:tblGrid>
              <a:tr h="370840">
                <a:tc>
                  <a:txBody>
                    <a:bodyPr/>
                    <a:lstStyle/>
                    <a:p>
                      <a:pPr algn="ctr" latinLnBrk="1"/>
                      <a:r>
                        <a:rPr lang="en-US" altLang="ko-KR" sz="1600" dirty="0">
                          <a:solidFill>
                            <a:schemeClr val="tx1"/>
                          </a:solidFill>
                        </a:rPr>
                        <a:t>Feature</a:t>
                      </a:r>
                      <a:endParaRPr lang="ko-KR"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latinLnBrk="1"/>
                      <a:r>
                        <a:rPr lang="en-US" altLang="ko-KR" sz="1600" dirty="0">
                          <a:solidFill>
                            <a:schemeClr val="tx1"/>
                          </a:solidFill>
                        </a:rPr>
                        <a:t>11ax</a:t>
                      </a:r>
                      <a:endParaRPr lang="ko-KR"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latinLnBrk="1"/>
                      <a:r>
                        <a:rPr lang="en-US" altLang="ko-KR" sz="1600" dirty="0">
                          <a:solidFill>
                            <a:schemeClr val="tx1"/>
                          </a:solidFill>
                        </a:rPr>
                        <a:t>11b</a:t>
                      </a:r>
                      <a:r>
                        <a:rPr lang="en-US" altLang="ko-KR" sz="1600" baseline="0" dirty="0">
                          <a:solidFill>
                            <a:schemeClr val="tx1"/>
                          </a:solidFill>
                        </a:rPr>
                        <a:t>e</a:t>
                      </a:r>
                      <a:endParaRPr lang="ko-KR" alt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0"/>
                  </a:ext>
                </a:extLst>
              </a:tr>
              <a:tr h="370840">
                <a:tc>
                  <a:txBody>
                    <a:bodyPr/>
                    <a:lstStyle/>
                    <a:p>
                      <a:pPr algn="ctr" latinLnBrk="1"/>
                      <a:r>
                        <a:rPr lang="en-US" altLang="ko-KR" sz="1600" b="1" u="sng" dirty="0">
                          <a:solidFill>
                            <a:schemeClr val="tx1"/>
                          </a:solidFill>
                        </a:rPr>
                        <a:t>Max. Bandwidth</a:t>
                      </a:r>
                      <a:r>
                        <a:rPr lang="en-US" altLang="ko-KR" sz="1600" b="1" dirty="0">
                          <a:solidFill>
                            <a:schemeClr val="tx1"/>
                          </a:solidFill>
                        </a:rPr>
                        <a:t> (Focus)</a:t>
                      </a:r>
                      <a:endParaRPr lang="ko-KR" altLang="en-US" sz="16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latinLnBrk="1"/>
                      <a:r>
                        <a:rPr lang="en-US" altLang="ko-KR" sz="1600" dirty="0">
                          <a:solidFill>
                            <a:schemeClr val="tx1"/>
                          </a:solidFill>
                        </a:rPr>
                        <a:t>160MHz</a:t>
                      </a:r>
                      <a:endParaRPr lang="ko-KR" alt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dirty="0">
                          <a:solidFill>
                            <a:srgbClr val="FF0000"/>
                          </a:solidFill>
                        </a:rPr>
                        <a:t>240/320MHz</a:t>
                      </a:r>
                      <a:endParaRPr lang="ko-KR" altLang="en-US" sz="16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latinLnBrk="1"/>
                      <a:r>
                        <a:rPr lang="en-US" altLang="ko-KR" sz="1600" b="1" dirty="0">
                          <a:solidFill>
                            <a:schemeClr val="tx1"/>
                          </a:solidFill>
                        </a:rPr>
                        <a:t>Max. Spatial</a:t>
                      </a:r>
                      <a:r>
                        <a:rPr lang="en-US" altLang="ko-KR" sz="1600" b="1" baseline="0" dirty="0">
                          <a:solidFill>
                            <a:schemeClr val="tx1"/>
                          </a:solidFill>
                        </a:rPr>
                        <a:t> Stream</a:t>
                      </a:r>
                      <a:endParaRPr lang="ko-KR"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latinLnBrk="1"/>
                      <a:r>
                        <a:rPr lang="en-US" altLang="ko-KR" sz="1600" dirty="0">
                          <a:solidFill>
                            <a:schemeClr val="tx1"/>
                          </a:solidFill>
                        </a:rPr>
                        <a:t>8</a:t>
                      </a:r>
                      <a:endParaRPr lang="ko-KR"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kern="1200" dirty="0">
                          <a:solidFill>
                            <a:srgbClr val="FF0000"/>
                          </a:solidFill>
                          <a:latin typeface="+mn-lt"/>
                          <a:ea typeface="+mn-ea"/>
                          <a:cs typeface="+mn-cs"/>
                        </a:rPr>
                        <a:t>16</a:t>
                      </a:r>
                      <a:endParaRPr lang="ko-KR" altLang="en-US" sz="1600" kern="1200" dirty="0">
                        <a:solidFill>
                          <a:srgbClr val="FF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latinLnBrk="1"/>
                      <a:r>
                        <a:rPr lang="en-US" altLang="ko-KR" sz="1600" b="1" u="sng" kern="1200" dirty="0">
                          <a:solidFill>
                            <a:schemeClr val="tx1"/>
                          </a:solidFill>
                          <a:latin typeface="+mn-lt"/>
                          <a:ea typeface="+mn-ea"/>
                          <a:cs typeface="+mn-cs"/>
                        </a:rPr>
                        <a:t>RU Assignment to an STA</a:t>
                      </a:r>
                      <a:r>
                        <a:rPr lang="en-US" altLang="ko-KR" sz="1600" b="1" baseline="0" dirty="0">
                          <a:solidFill>
                            <a:schemeClr val="tx1"/>
                          </a:solidFill>
                        </a:rPr>
                        <a:t> (Focus)</a:t>
                      </a:r>
                      <a:endParaRPr lang="ko-KR" altLang="en-US" sz="16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latinLnBrk="1"/>
                      <a:r>
                        <a:rPr lang="en-US" altLang="ko-KR" sz="1600" dirty="0">
                          <a:solidFill>
                            <a:schemeClr val="tx1"/>
                          </a:solidFill>
                        </a:rPr>
                        <a:t>Only</a:t>
                      </a:r>
                      <a:r>
                        <a:rPr lang="en-US" altLang="ko-KR" sz="1600" baseline="0" dirty="0">
                          <a:solidFill>
                            <a:schemeClr val="tx1"/>
                          </a:solidFill>
                        </a:rPr>
                        <a:t> One RU</a:t>
                      </a:r>
                      <a:endParaRPr lang="ko-KR"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kern="1200" dirty="0">
                          <a:solidFill>
                            <a:srgbClr val="FF0000"/>
                          </a:solidFill>
                          <a:latin typeface="+mn-lt"/>
                          <a:ea typeface="+mn-ea"/>
                          <a:cs typeface="+mn-cs"/>
                        </a:rPr>
                        <a:t>One or more RU(s)</a:t>
                      </a:r>
                      <a:endParaRPr lang="ko-KR" altLang="en-US" sz="1600" kern="1200" dirty="0">
                        <a:solidFill>
                          <a:srgbClr val="FF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latinLnBrk="1"/>
                      <a:r>
                        <a:rPr lang="en-US" altLang="ko-KR" sz="1600" b="1" dirty="0">
                          <a:solidFill>
                            <a:schemeClr val="tx1"/>
                          </a:solidFill>
                        </a:rPr>
                        <a:t>Number</a:t>
                      </a:r>
                      <a:r>
                        <a:rPr lang="en-US" altLang="ko-KR" sz="1600" b="1" baseline="0" dirty="0">
                          <a:solidFill>
                            <a:schemeClr val="tx1"/>
                          </a:solidFill>
                        </a:rPr>
                        <a:t> of Links</a:t>
                      </a:r>
                      <a:endParaRPr lang="ko-KR" altLang="en-US" sz="16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latinLnBrk="1"/>
                      <a:r>
                        <a:rPr lang="en-US" altLang="ko-KR" sz="1600" dirty="0">
                          <a:solidFill>
                            <a:schemeClr val="tx1"/>
                          </a:solidFill>
                        </a:rPr>
                        <a:t>Only S</a:t>
                      </a:r>
                      <a:r>
                        <a:rPr lang="en-US" altLang="ko-KR" sz="1600" baseline="0" dirty="0">
                          <a:solidFill>
                            <a:schemeClr val="tx1"/>
                          </a:solidFill>
                        </a:rPr>
                        <a:t>ingle Link</a:t>
                      </a:r>
                      <a:endParaRPr lang="ko-KR"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600" kern="1200" dirty="0">
                          <a:solidFill>
                            <a:srgbClr val="FF0000"/>
                          </a:solidFill>
                          <a:latin typeface="+mn-lt"/>
                          <a:ea typeface="+mn-ea"/>
                          <a:cs typeface="+mn-cs"/>
                        </a:rPr>
                        <a:t>One or more Link(s)</a:t>
                      </a:r>
                    </a:p>
                    <a:p>
                      <a:pPr algn="ctr" latinLnBrk="1"/>
                      <a:r>
                        <a:rPr lang="en-US" altLang="ko-KR" sz="1600" kern="1200" dirty="0">
                          <a:solidFill>
                            <a:srgbClr val="FF0000"/>
                          </a:solidFill>
                          <a:latin typeface="+mn-lt"/>
                          <a:ea typeface="+mn-ea"/>
                          <a:cs typeface="+mn-cs"/>
                        </a:rPr>
                        <a:t>(with STR*/non-STR*)</a:t>
                      </a:r>
                      <a:endParaRPr lang="ko-KR" altLang="en-US" sz="1600" kern="1200" dirty="0">
                        <a:solidFill>
                          <a:srgbClr val="FF0000"/>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7" name="오른쪽 화살표 6"/>
          <p:cNvSpPr/>
          <p:nvPr/>
        </p:nvSpPr>
        <p:spPr bwMode="auto">
          <a:xfrm>
            <a:off x="5715000" y="2894162"/>
            <a:ext cx="676614" cy="3810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9" name="내용 개체 틀 2"/>
          <p:cNvSpPr txBox="1">
            <a:spLocks/>
          </p:cNvSpPr>
          <p:nvPr/>
        </p:nvSpPr>
        <p:spPr bwMode="auto">
          <a:xfrm>
            <a:off x="2667000" y="5178723"/>
            <a:ext cx="5676900" cy="737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ko-KR" sz="1600" dirty="0"/>
              <a:t>*Simultaneous TX/RX (STR)</a:t>
            </a:r>
            <a:endParaRPr lang="en-US" altLang="ko-KR" sz="1200" dirty="0"/>
          </a:p>
          <a:p>
            <a:pPr>
              <a:buFontTx/>
              <a:buChar char="-"/>
            </a:pPr>
            <a:r>
              <a:rPr lang="en-US" altLang="ko-KR" sz="1400" b="0" dirty="0"/>
              <a:t>To transmit and receive simultaneously are allowed on multiple links</a:t>
            </a:r>
          </a:p>
          <a:p>
            <a:pPr>
              <a:buFontTx/>
              <a:buChar char="-"/>
            </a:pPr>
            <a:r>
              <a:rPr lang="en-US" altLang="ko-KR" sz="1400" b="0" dirty="0"/>
              <a:t>If not allowed, we call it </a:t>
            </a:r>
            <a:r>
              <a:rPr lang="en-US" altLang="ko-KR" sz="1400" dirty="0"/>
              <a:t>non-STR</a:t>
            </a:r>
          </a:p>
        </p:txBody>
      </p:sp>
    </p:spTree>
    <p:extLst>
      <p:ext uri="{BB962C8B-B14F-4D97-AF65-F5344CB8AC3E}">
        <p14:creationId xmlns:p14="http://schemas.microsoft.com/office/powerpoint/2010/main" val="830546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lstStyle/>
          <a:p>
            <a:r>
              <a:rPr lang="en-US" altLang="ko-KR" sz="2000" dirty="0"/>
              <a:t>We can expand/modify an existing HE Trigger Frame in order to design an EHT Trigger frame supporting 240/320MHz and Multi-RU aggregation</a:t>
            </a:r>
          </a:p>
          <a:p>
            <a:pPr lvl="1"/>
            <a:r>
              <a:rPr lang="en-US" altLang="ko-KR" sz="1600" dirty="0"/>
              <a:t>Example of Expansion from 11ax Trigger frame</a:t>
            </a:r>
          </a:p>
        </p:txBody>
      </p:sp>
      <p:sp>
        <p:nvSpPr>
          <p:cNvPr id="2" name="제목 1"/>
          <p:cNvSpPr>
            <a:spLocks noGrp="1"/>
          </p:cNvSpPr>
          <p:nvPr>
            <p:ph type="title"/>
          </p:nvPr>
        </p:nvSpPr>
        <p:spPr/>
        <p:txBody>
          <a:bodyPr/>
          <a:lstStyle/>
          <a:p>
            <a:r>
              <a:rPr lang="en-US" altLang="ko-KR" dirty="0"/>
              <a:t>Design of EHT Trigger Frame</a:t>
            </a:r>
            <a:endParaRPr lang="ko-KR" altLang="en-US" dirty="0"/>
          </a:p>
        </p:txBody>
      </p:sp>
      <p:sp>
        <p:nvSpPr>
          <p:cNvPr id="4" name="바닥글 개체 틀 3"/>
          <p:cNvSpPr>
            <a:spLocks noGrp="1"/>
          </p:cNvSpPr>
          <p:nvPr>
            <p:ph type="ftr" sz="quarter" idx="11"/>
          </p:nvPr>
        </p:nvSpPr>
        <p:spPr>
          <a:xfrm>
            <a:off x="6808431" y="5845785"/>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a:xfrm>
            <a:off x="4287838" y="5845785"/>
            <a:ext cx="530225" cy="182562"/>
          </a:xfrm>
        </p:spPr>
        <p:txBody>
          <a:bodyPr/>
          <a:lstStyle/>
          <a:p>
            <a:pPr>
              <a:defRPr/>
            </a:pPr>
            <a:r>
              <a:rPr lang="en-US" altLang="ko-KR"/>
              <a:t>Slide </a:t>
            </a:r>
            <a:fld id="{DB6D5A24-C744-4D9A-83D3-476F0D333A12}" type="slidenum">
              <a:rPr lang="en-US" altLang="ko-KR" smtClean="0"/>
              <a:pPr>
                <a:defRPr/>
              </a:pPr>
              <a:t>4</a:t>
            </a:fld>
            <a:endParaRPr lang="en-US" altLang="ko-KR"/>
          </a:p>
        </p:txBody>
      </p:sp>
      <p:pic>
        <p:nvPicPr>
          <p:cNvPr id="13" name="그림 12"/>
          <p:cNvPicPr>
            <a:picLocks noChangeAspect="1"/>
          </p:cNvPicPr>
          <p:nvPr/>
        </p:nvPicPr>
        <p:blipFill>
          <a:blip r:embed="rId3"/>
          <a:stretch>
            <a:fillRect/>
          </a:stretch>
        </p:blipFill>
        <p:spPr>
          <a:xfrm>
            <a:off x="242887" y="5027243"/>
            <a:ext cx="8658225" cy="1183057"/>
          </a:xfrm>
          <a:prstGeom prst="rect">
            <a:avLst/>
          </a:prstGeom>
        </p:spPr>
      </p:pic>
      <p:pic>
        <p:nvPicPr>
          <p:cNvPr id="12" name="그림 11"/>
          <p:cNvPicPr>
            <a:picLocks noChangeAspect="1"/>
          </p:cNvPicPr>
          <p:nvPr/>
        </p:nvPicPr>
        <p:blipFill>
          <a:blip r:embed="rId4"/>
          <a:stretch>
            <a:fillRect/>
          </a:stretch>
        </p:blipFill>
        <p:spPr>
          <a:xfrm>
            <a:off x="209549" y="3479624"/>
            <a:ext cx="8658225" cy="1323975"/>
          </a:xfrm>
          <a:prstGeom prst="rect">
            <a:avLst/>
          </a:prstGeom>
        </p:spPr>
      </p:pic>
      <p:sp>
        <p:nvSpPr>
          <p:cNvPr id="8" name="타원 7"/>
          <p:cNvSpPr/>
          <p:nvPr/>
        </p:nvSpPr>
        <p:spPr bwMode="auto">
          <a:xfrm>
            <a:off x="4442619" y="3838563"/>
            <a:ext cx="705643" cy="569579"/>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9" name="타원 8"/>
          <p:cNvSpPr/>
          <p:nvPr/>
        </p:nvSpPr>
        <p:spPr bwMode="auto">
          <a:xfrm>
            <a:off x="762000" y="5274604"/>
            <a:ext cx="16764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0" name="타원 9"/>
          <p:cNvSpPr/>
          <p:nvPr/>
        </p:nvSpPr>
        <p:spPr bwMode="auto">
          <a:xfrm>
            <a:off x="4762103" y="5249919"/>
            <a:ext cx="1104106" cy="634285"/>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1" name="TextBox 10"/>
          <p:cNvSpPr txBox="1"/>
          <p:nvPr/>
        </p:nvSpPr>
        <p:spPr>
          <a:xfrm>
            <a:off x="4081462" y="3243672"/>
            <a:ext cx="1294606" cy="338554"/>
          </a:xfrm>
          <a:prstGeom prst="rect">
            <a:avLst/>
          </a:prstGeom>
          <a:noFill/>
        </p:spPr>
        <p:txBody>
          <a:bodyPr wrap="square" rtlCol="0">
            <a:spAutoFit/>
          </a:bodyPr>
          <a:lstStyle/>
          <a:p>
            <a:r>
              <a:rPr lang="en-US" altLang="ko-KR" sz="1600" b="1" dirty="0">
                <a:solidFill>
                  <a:srgbClr val="FF0000"/>
                </a:solidFill>
                <a:latin typeface="+mn-lt"/>
                <a:ea typeface="+mn-ea"/>
              </a:rPr>
              <a:t>240/320MHz</a:t>
            </a:r>
            <a:endParaRPr lang="ko-KR" altLang="en-US" sz="1600" b="1" dirty="0">
              <a:solidFill>
                <a:srgbClr val="FF0000"/>
              </a:solidFill>
              <a:latin typeface="+mn-lt"/>
              <a:ea typeface="+mn-ea"/>
            </a:endParaRPr>
          </a:p>
        </p:txBody>
      </p:sp>
      <p:sp>
        <p:nvSpPr>
          <p:cNvPr id="15" name="TextBox 14"/>
          <p:cNvSpPr txBox="1"/>
          <p:nvPr/>
        </p:nvSpPr>
        <p:spPr>
          <a:xfrm>
            <a:off x="4941094" y="4769627"/>
            <a:ext cx="705247" cy="338554"/>
          </a:xfrm>
          <a:prstGeom prst="rect">
            <a:avLst/>
          </a:prstGeom>
          <a:noFill/>
        </p:spPr>
        <p:txBody>
          <a:bodyPr wrap="square" rtlCol="0">
            <a:spAutoFit/>
          </a:bodyPr>
          <a:lstStyle/>
          <a:p>
            <a:pPr algn="ctr"/>
            <a:r>
              <a:rPr lang="en-US" altLang="ko-KR" sz="1600" b="1" dirty="0">
                <a:solidFill>
                  <a:srgbClr val="FF0000"/>
                </a:solidFill>
                <a:latin typeface="+mn-lt"/>
                <a:ea typeface="+mn-ea"/>
              </a:rPr>
              <a:t>16SS</a:t>
            </a:r>
            <a:endParaRPr lang="ko-KR" altLang="en-US" sz="1600" b="1" dirty="0">
              <a:solidFill>
                <a:srgbClr val="FF0000"/>
              </a:solidFill>
              <a:latin typeface="+mn-lt"/>
              <a:ea typeface="+mn-ea"/>
            </a:endParaRPr>
          </a:p>
        </p:txBody>
      </p:sp>
      <p:sp>
        <p:nvSpPr>
          <p:cNvPr id="16" name="TextBox 15"/>
          <p:cNvSpPr txBox="1"/>
          <p:nvPr/>
        </p:nvSpPr>
        <p:spPr>
          <a:xfrm>
            <a:off x="895749" y="4738392"/>
            <a:ext cx="1343024" cy="338554"/>
          </a:xfrm>
          <a:prstGeom prst="rect">
            <a:avLst/>
          </a:prstGeom>
          <a:noFill/>
        </p:spPr>
        <p:txBody>
          <a:bodyPr wrap="square" rtlCol="0">
            <a:spAutoFit/>
          </a:bodyPr>
          <a:lstStyle/>
          <a:p>
            <a:r>
              <a:rPr lang="en-US" altLang="ko-KR" sz="1600" b="1" dirty="0">
                <a:solidFill>
                  <a:srgbClr val="FF0000"/>
                </a:solidFill>
                <a:latin typeface="+mn-lt"/>
                <a:ea typeface="+mn-ea"/>
              </a:rPr>
              <a:t>240/320MHz</a:t>
            </a:r>
            <a:endParaRPr lang="ko-KR" altLang="en-US" sz="1600" b="1" dirty="0">
              <a:solidFill>
                <a:srgbClr val="FF0000"/>
              </a:solidFill>
              <a:latin typeface="+mn-lt"/>
              <a:ea typeface="+mn-ea"/>
            </a:endParaRPr>
          </a:p>
        </p:txBody>
      </p:sp>
    </p:spTree>
    <p:extLst>
      <p:ext uri="{BB962C8B-B14F-4D97-AF65-F5344CB8AC3E}">
        <p14:creationId xmlns:p14="http://schemas.microsoft.com/office/powerpoint/2010/main" val="77017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09600" y="762000"/>
            <a:ext cx="7772400" cy="914400"/>
          </a:xfrm>
        </p:spPr>
        <p:txBody>
          <a:bodyPr/>
          <a:lstStyle/>
          <a:p>
            <a:r>
              <a:rPr lang="en-US" altLang="ko-KR" dirty="0"/>
              <a:t>UL Bandwidth and RU Allocation</a:t>
            </a:r>
            <a:endParaRPr lang="ko-KR" altLang="en-US"/>
          </a:p>
        </p:txBody>
      </p:sp>
      <p:sp>
        <p:nvSpPr>
          <p:cNvPr id="3" name="내용 개체 틀 2"/>
          <p:cNvSpPr>
            <a:spLocks noGrp="1"/>
          </p:cNvSpPr>
          <p:nvPr>
            <p:ph idx="1"/>
          </p:nvPr>
        </p:nvSpPr>
        <p:spPr/>
        <p:txBody>
          <a:bodyPr/>
          <a:lstStyle/>
          <a:p>
            <a:r>
              <a:rPr lang="en-US" altLang="ko-KR" sz="2000" dirty="0"/>
              <a:t>To support 240/320MHz, the size of UL BW field and RU Allocation field needs to increase</a:t>
            </a:r>
          </a:p>
          <a:p>
            <a:pPr lvl="1"/>
            <a:r>
              <a:rPr lang="en-US" altLang="ko-KR" sz="1600" dirty="0"/>
              <a:t>UL BW in Common info field: 2 bits -&gt; 3 bits (+1bit to indicate 240/320MHz)</a:t>
            </a:r>
          </a:p>
          <a:p>
            <a:pPr lvl="1"/>
            <a:r>
              <a:rPr lang="en-US" altLang="ko-KR" sz="1600" dirty="0"/>
              <a:t>RU Allocation in User info field: 8 bits -&gt; 9 bits, (+1bit to indicate the locations of additional secondary channels including 80MHz segments)</a:t>
            </a:r>
          </a:p>
          <a:p>
            <a:r>
              <a:rPr lang="en-US" altLang="ko-KR" sz="2000" dirty="0"/>
              <a:t>Example</a:t>
            </a:r>
          </a:p>
          <a:p>
            <a:pPr lvl="1"/>
            <a:endParaRPr lang="en-US" altLang="ko-KR" sz="12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graphicFrame>
        <p:nvGraphicFramePr>
          <p:cNvPr id="8" name="표 7"/>
          <p:cNvGraphicFramePr>
            <a:graphicFrameLocks noGrp="1"/>
          </p:cNvGraphicFramePr>
          <p:nvPr>
            <p:extLst>
              <p:ext uri="{D42A27DB-BD31-4B8C-83A1-F6EECF244321}">
                <p14:modId xmlns:p14="http://schemas.microsoft.com/office/powerpoint/2010/main" val="1312012065"/>
              </p:ext>
            </p:extLst>
          </p:nvPr>
        </p:nvGraphicFramePr>
        <p:xfrm>
          <a:off x="457200" y="3733800"/>
          <a:ext cx="3560509" cy="2438400"/>
        </p:xfrm>
        <a:graphic>
          <a:graphicData uri="http://schemas.openxmlformats.org/drawingml/2006/table">
            <a:tbl>
              <a:tblPr firstRow="1" bandRow="1">
                <a:tableStyleId>{5C22544A-7EE6-4342-B048-85BDC9FD1C3A}</a:tableStyleId>
              </a:tblPr>
              <a:tblGrid>
                <a:gridCol w="1272667">
                  <a:extLst>
                    <a:ext uri="{9D8B030D-6E8A-4147-A177-3AD203B41FA5}">
                      <a16:colId xmlns:a16="http://schemas.microsoft.com/office/drawing/2014/main" val="20000"/>
                    </a:ext>
                  </a:extLst>
                </a:gridCol>
                <a:gridCol w="2287842">
                  <a:extLst>
                    <a:ext uri="{9D8B030D-6E8A-4147-A177-3AD203B41FA5}">
                      <a16:colId xmlns:a16="http://schemas.microsoft.com/office/drawing/2014/main" val="20001"/>
                    </a:ext>
                  </a:extLst>
                </a:gridCol>
              </a:tblGrid>
              <a:tr h="200025">
                <a:tc>
                  <a:txBody>
                    <a:bodyPr/>
                    <a:lstStyle/>
                    <a:p>
                      <a:pPr algn="ctr" latinLnBrk="1"/>
                      <a:r>
                        <a:rPr lang="en-US" altLang="ko-KR" sz="1400" dirty="0">
                          <a:solidFill>
                            <a:schemeClr val="tx1"/>
                          </a:solidFill>
                        </a:rPr>
                        <a:t>UL BW Value</a:t>
                      </a:r>
                      <a:endParaRPr lang="ko-KR"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400" dirty="0">
                          <a:solidFill>
                            <a:schemeClr val="tx1"/>
                          </a:solidFill>
                        </a:rPr>
                        <a:t>Description</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extLst>
                  <a:ext uri="{0D108BD9-81ED-4DB2-BD59-A6C34878D82A}">
                    <a16:rowId xmlns:a16="http://schemas.microsoft.com/office/drawing/2014/main" val="10000"/>
                  </a:ext>
                </a:extLst>
              </a:tr>
              <a:tr h="200025">
                <a:tc>
                  <a:txBody>
                    <a:bodyPr/>
                    <a:lstStyle/>
                    <a:p>
                      <a:pPr algn="ctr" latinLnBrk="1"/>
                      <a:r>
                        <a:rPr lang="en-US" altLang="ko-KR" sz="1400" dirty="0">
                          <a:solidFill>
                            <a:schemeClr val="tx1"/>
                          </a:solidFill>
                        </a:rPr>
                        <a:t>0</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a:solidFill>
                            <a:schemeClr val="tx1"/>
                          </a:solidFill>
                        </a:rPr>
                        <a:t>20 MHz</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00025">
                <a:tc>
                  <a:txBody>
                    <a:bodyPr/>
                    <a:lstStyle/>
                    <a:p>
                      <a:pPr algn="ctr" latinLnBrk="1"/>
                      <a:r>
                        <a:rPr lang="en-US" altLang="ko-KR" sz="1400" dirty="0">
                          <a:solidFill>
                            <a:schemeClr val="tx1"/>
                          </a:solidFill>
                        </a:rPr>
                        <a:t>1</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a:solidFill>
                            <a:schemeClr val="tx1"/>
                          </a:solidFill>
                        </a:rPr>
                        <a:t>40 MHz</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00025">
                <a:tc>
                  <a:txBody>
                    <a:bodyPr/>
                    <a:lstStyle/>
                    <a:p>
                      <a:pPr algn="ctr" latinLnBrk="1"/>
                      <a:r>
                        <a:rPr lang="en-US" altLang="ko-KR" sz="1400" dirty="0">
                          <a:solidFill>
                            <a:schemeClr val="tx1"/>
                          </a:solidFill>
                        </a:rPr>
                        <a:t>2</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a:solidFill>
                            <a:schemeClr val="tx1"/>
                          </a:solidFill>
                        </a:rPr>
                        <a:t>80 MHz</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00025">
                <a:tc>
                  <a:txBody>
                    <a:bodyPr/>
                    <a:lstStyle/>
                    <a:p>
                      <a:pPr algn="ctr" latinLnBrk="1"/>
                      <a:r>
                        <a:rPr lang="en-US" altLang="ko-KR" sz="1400" dirty="0">
                          <a:solidFill>
                            <a:schemeClr val="tx1"/>
                          </a:solidFill>
                        </a:rPr>
                        <a:t>3</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a:solidFill>
                            <a:schemeClr val="tx1"/>
                          </a:solidFill>
                        </a:rPr>
                        <a:t>80+80 MHz or 16</a:t>
                      </a:r>
                      <a:r>
                        <a:rPr lang="en-US" altLang="ko-KR" sz="1400" baseline="0" dirty="0">
                          <a:solidFill>
                            <a:schemeClr val="tx1"/>
                          </a:solidFill>
                        </a:rPr>
                        <a:t>0 MHz</a:t>
                      </a:r>
                      <a:endParaRPr lang="ko-KR"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00025">
                <a:tc>
                  <a:txBody>
                    <a:bodyPr/>
                    <a:lstStyle/>
                    <a:p>
                      <a:pPr algn="ctr" latinLnBrk="1"/>
                      <a:r>
                        <a:rPr lang="en-US" altLang="ko-KR" sz="1400" b="1" dirty="0">
                          <a:solidFill>
                            <a:schemeClr val="tx1"/>
                          </a:solidFill>
                        </a:rPr>
                        <a:t>4</a:t>
                      </a:r>
                      <a:endParaRPr lang="ko-KR" alt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latinLnBrk="1"/>
                      <a:r>
                        <a:rPr lang="en-US" altLang="ko-KR" sz="1400" b="1" dirty="0">
                          <a:solidFill>
                            <a:schemeClr val="tx1"/>
                          </a:solidFill>
                        </a:rPr>
                        <a:t>80+160 MHz or 240MHz</a:t>
                      </a:r>
                      <a:endParaRPr lang="ko-KR" alt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r h="200025">
                <a:tc>
                  <a:txBody>
                    <a:bodyPr/>
                    <a:lstStyle/>
                    <a:p>
                      <a:pPr algn="ctr" latinLnBrk="1"/>
                      <a:r>
                        <a:rPr lang="en-US" altLang="ko-KR" sz="1400" b="1" dirty="0">
                          <a:solidFill>
                            <a:schemeClr val="tx1"/>
                          </a:solidFill>
                        </a:rPr>
                        <a:t>5</a:t>
                      </a:r>
                      <a:endParaRPr lang="ko-KR" alt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latinLnBrk="1"/>
                      <a:r>
                        <a:rPr lang="en-US" altLang="ko-KR" sz="1400" b="1" dirty="0">
                          <a:solidFill>
                            <a:schemeClr val="tx1"/>
                          </a:solidFill>
                        </a:rPr>
                        <a:t>160 + 160 MHz or 320MHz</a:t>
                      </a:r>
                      <a:endParaRPr lang="ko-KR"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6"/>
                  </a:ext>
                </a:extLst>
              </a:tr>
              <a:tr h="200025">
                <a:tc>
                  <a:txBody>
                    <a:bodyPr/>
                    <a:lstStyle/>
                    <a:p>
                      <a:pPr algn="ctr" latinLnBrk="1"/>
                      <a:r>
                        <a:rPr lang="en-US" altLang="ko-KR" sz="1400" dirty="0">
                          <a:solidFill>
                            <a:schemeClr val="tx1"/>
                          </a:solidFill>
                        </a:rPr>
                        <a:t>6-7</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a:solidFill>
                            <a:schemeClr val="tx1"/>
                          </a:solidFill>
                        </a:rPr>
                        <a:t>Reserved</a:t>
                      </a:r>
                      <a:endParaRPr lang="ko-KR"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graphicFrame>
        <p:nvGraphicFramePr>
          <p:cNvPr id="10" name="표 9"/>
          <p:cNvGraphicFramePr>
            <a:graphicFrameLocks noGrp="1"/>
          </p:cNvGraphicFramePr>
          <p:nvPr>
            <p:extLst>
              <p:ext uri="{D42A27DB-BD31-4B8C-83A1-F6EECF244321}">
                <p14:modId xmlns:p14="http://schemas.microsoft.com/office/powerpoint/2010/main" val="3906439867"/>
              </p:ext>
            </p:extLst>
          </p:nvPr>
        </p:nvGraphicFramePr>
        <p:xfrm>
          <a:off x="4191000" y="3733800"/>
          <a:ext cx="4857623" cy="2362200"/>
        </p:xfrm>
        <a:graphic>
          <a:graphicData uri="http://schemas.openxmlformats.org/drawingml/2006/table">
            <a:tbl>
              <a:tblPr firstRow="1" bandRow="1">
                <a:tableStyleId>{5C22544A-7EE6-4342-B048-85BDC9FD1C3A}</a:tableStyleId>
              </a:tblPr>
              <a:tblGrid>
                <a:gridCol w="2626868">
                  <a:extLst>
                    <a:ext uri="{9D8B030D-6E8A-4147-A177-3AD203B41FA5}">
                      <a16:colId xmlns:a16="http://schemas.microsoft.com/office/drawing/2014/main" val="20000"/>
                    </a:ext>
                  </a:extLst>
                </a:gridCol>
                <a:gridCol w="2230755">
                  <a:extLst>
                    <a:ext uri="{9D8B030D-6E8A-4147-A177-3AD203B41FA5}">
                      <a16:colId xmlns:a16="http://schemas.microsoft.com/office/drawing/2014/main" val="20001"/>
                    </a:ext>
                  </a:extLst>
                </a:gridCol>
              </a:tblGrid>
              <a:tr h="472440">
                <a:tc>
                  <a:txBody>
                    <a:bodyPr/>
                    <a:lstStyle/>
                    <a:p>
                      <a:pPr algn="ctr" latinLnBrk="1"/>
                      <a:r>
                        <a:rPr lang="en-US" altLang="ko-KR" sz="1400" dirty="0">
                          <a:solidFill>
                            <a:schemeClr val="tx1"/>
                          </a:solidFill>
                        </a:rPr>
                        <a:t>RU</a:t>
                      </a:r>
                      <a:r>
                        <a:rPr lang="en-US" altLang="ko-KR" sz="1400" baseline="0" dirty="0">
                          <a:solidFill>
                            <a:schemeClr val="tx1"/>
                          </a:solidFill>
                        </a:rPr>
                        <a:t> Allocation (1</a:t>
                      </a:r>
                      <a:r>
                        <a:rPr lang="en-US" altLang="ko-KR" sz="1400" baseline="30000" dirty="0">
                          <a:solidFill>
                            <a:schemeClr val="tx1"/>
                          </a:solidFill>
                        </a:rPr>
                        <a:t>st</a:t>
                      </a:r>
                      <a:r>
                        <a:rPr lang="en-US" altLang="ko-KR" sz="1400" baseline="0" dirty="0">
                          <a:solidFill>
                            <a:schemeClr val="tx1"/>
                          </a:solidFill>
                        </a:rPr>
                        <a:t>/2</a:t>
                      </a:r>
                      <a:r>
                        <a:rPr lang="en-US" altLang="ko-KR" sz="1400" baseline="30000" dirty="0">
                          <a:solidFill>
                            <a:schemeClr val="tx1"/>
                          </a:solidFill>
                        </a:rPr>
                        <a:t>nd</a:t>
                      </a:r>
                      <a:r>
                        <a:rPr lang="en-US" altLang="ko-KR" sz="1400" baseline="0" dirty="0">
                          <a:solidFill>
                            <a:schemeClr val="tx1"/>
                          </a:solidFill>
                        </a:rPr>
                        <a:t> bit) Value</a:t>
                      </a:r>
                      <a:endParaRPr lang="ko-KR"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tc>
                  <a:txBody>
                    <a:bodyPr/>
                    <a:lstStyle/>
                    <a:p>
                      <a:pPr algn="ctr" latinLnBrk="1"/>
                      <a:r>
                        <a:rPr lang="en-US" altLang="ko-KR" sz="1400" dirty="0">
                          <a:solidFill>
                            <a:schemeClr val="tx1"/>
                          </a:solidFill>
                        </a:rPr>
                        <a:t>Description</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95000"/>
                      </a:schemeClr>
                    </a:solidFill>
                  </a:tcPr>
                </a:tc>
                <a:extLst>
                  <a:ext uri="{0D108BD9-81ED-4DB2-BD59-A6C34878D82A}">
                    <a16:rowId xmlns:a16="http://schemas.microsoft.com/office/drawing/2014/main" val="10000"/>
                  </a:ext>
                </a:extLst>
              </a:tr>
              <a:tr h="472440">
                <a:tc>
                  <a:txBody>
                    <a:bodyPr/>
                    <a:lstStyle/>
                    <a:p>
                      <a:pPr algn="ctr" latinLnBrk="1"/>
                      <a:r>
                        <a:rPr lang="en-US" altLang="ko-KR" sz="1400" dirty="0">
                          <a:solidFill>
                            <a:schemeClr val="tx1"/>
                          </a:solidFill>
                        </a:rPr>
                        <a:t>00</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a:solidFill>
                            <a:schemeClr val="tx1"/>
                          </a:solidFill>
                        </a:rPr>
                        <a:t>P80</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72440">
                <a:tc>
                  <a:txBody>
                    <a:bodyPr/>
                    <a:lstStyle/>
                    <a:p>
                      <a:pPr algn="ctr" latinLnBrk="1"/>
                      <a:r>
                        <a:rPr lang="en-US" altLang="ko-KR" sz="1400" dirty="0">
                          <a:solidFill>
                            <a:schemeClr val="tx1"/>
                          </a:solidFill>
                        </a:rPr>
                        <a:t>00, 01</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a:solidFill>
                            <a:schemeClr val="tx1"/>
                          </a:solidFill>
                        </a:rPr>
                        <a:t>P80, S80</a:t>
                      </a:r>
                      <a:endParaRPr lang="ko-KR" altLang="en-US" sz="14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72440">
                <a:tc>
                  <a:txBody>
                    <a:bodyPr/>
                    <a:lstStyle/>
                    <a:p>
                      <a:pPr algn="ctr" latinLnBrk="1"/>
                      <a:r>
                        <a:rPr lang="en-US" altLang="ko-KR" sz="1400" b="1" dirty="0">
                          <a:solidFill>
                            <a:schemeClr val="tx1"/>
                          </a:solidFill>
                        </a:rPr>
                        <a:t>00, 01, 10</a:t>
                      </a:r>
                      <a:endParaRPr lang="ko-KR" alt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latinLnBrk="1"/>
                      <a:r>
                        <a:rPr lang="en-US" altLang="ko-KR" sz="1400" b="1" dirty="0">
                          <a:solidFill>
                            <a:schemeClr val="tx1"/>
                          </a:solidFill>
                        </a:rPr>
                        <a:t>P80,</a:t>
                      </a:r>
                      <a:r>
                        <a:rPr lang="en-US" altLang="ko-KR" sz="1400" b="1" baseline="0" dirty="0">
                          <a:solidFill>
                            <a:schemeClr val="tx1"/>
                          </a:solidFill>
                        </a:rPr>
                        <a:t> S80, S80-1*</a:t>
                      </a:r>
                      <a:endParaRPr lang="ko-KR" alt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3"/>
                  </a:ext>
                </a:extLst>
              </a:tr>
              <a:tr h="472440">
                <a:tc>
                  <a:txBody>
                    <a:bodyPr/>
                    <a:lstStyle/>
                    <a:p>
                      <a:pPr algn="ctr" latinLnBrk="1"/>
                      <a:r>
                        <a:rPr lang="en-US" altLang="ko-KR" sz="1400" b="1" baseline="0" dirty="0">
                          <a:solidFill>
                            <a:schemeClr val="tx1"/>
                          </a:solidFill>
                        </a:rPr>
                        <a:t>00, 0</a:t>
                      </a:r>
                      <a:r>
                        <a:rPr lang="en-US" altLang="ko-KR" sz="1400" b="1" dirty="0">
                          <a:solidFill>
                            <a:schemeClr val="tx1"/>
                          </a:solidFill>
                        </a:rPr>
                        <a:t>1, 10, 11</a:t>
                      </a:r>
                      <a:endParaRPr lang="ko-KR" altLang="en-US" sz="1400" b="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latinLnBrk="1"/>
                      <a:r>
                        <a:rPr lang="en-US" altLang="ko-KR" sz="1400" b="1" dirty="0">
                          <a:solidFill>
                            <a:schemeClr val="tx1"/>
                          </a:solidFill>
                        </a:rPr>
                        <a:t>P80, S80, S80-1*, S80-2**</a:t>
                      </a:r>
                      <a:endParaRPr lang="ko-KR"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4"/>
                  </a:ext>
                </a:extLst>
              </a:tr>
            </a:tbl>
          </a:graphicData>
        </a:graphic>
      </p:graphicFrame>
      <p:cxnSp>
        <p:nvCxnSpPr>
          <p:cNvPr id="12" name="직선 화살표 연결선 11"/>
          <p:cNvCxnSpPr/>
          <p:nvPr/>
        </p:nvCxnSpPr>
        <p:spPr bwMode="auto">
          <a:xfrm>
            <a:off x="3810000" y="5410200"/>
            <a:ext cx="771525" cy="0"/>
          </a:xfrm>
          <a:prstGeom prst="straightConnector1">
            <a:avLst/>
          </a:prstGeom>
          <a:solidFill>
            <a:schemeClr val="accent1"/>
          </a:solidFill>
          <a:ln w="28575" cap="flat" cmpd="sng" algn="ctr">
            <a:solidFill>
              <a:schemeClr val="tx1"/>
            </a:solidFill>
            <a:prstDash val="solid"/>
            <a:round/>
            <a:headEnd type="none" w="sm" len="sm"/>
            <a:tailEnd type="triangle"/>
          </a:ln>
          <a:effectLst/>
        </p:spPr>
      </p:cxnSp>
      <p:cxnSp>
        <p:nvCxnSpPr>
          <p:cNvPr id="14" name="직선 화살표 연결선 13"/>
          <p:cNvCxnSpPr/>
          <p:nvPr/>
        </p:nvCxnSpPr>
        <p:spPr bwMode="auto">
          <a:xfrm>
            <a:off x="3895725" y="5751514"/>
            <a:ext cx="685800" cy="152400"/>
          </a:xfrm>
          <a:prstGeom prst="straightConnector1">
            <a:avLst/>
          </a:prstGeom>
          <a:solidFill>
            <a:schemeClr val="accent1"/>
          </a:solidFill>
          <a:ln w="28575" cap="flat" cmpd="sng" algn="ctr">
            <a:solidFill>
              <a:schemeClr val="tx1"/>
            </a:solidFill>
            <a:prstDash val="solid"/>
            <a:round/>
            <a:headEnd type="none" w="sm" len="sm"/>
            <a:tailEnd type="triangle"/>
          </a:ln>
          <a:effectLst/>
        </p:spPr>
      </p:cxnSp>
      <p:sp>
        <p:nvSpPr>
          <p:cNvPr id="17" name="직사각형 16"/>
          <p:cNvSpPr/>
          <p:nvPr/>
        </p:nvSpPr>
        <p:spPr>
          <a:xfrm>
            <a:off x="4610100" y="6147207"/>
            <a:ext cx="4495799" cy="276999"/>
          </a:xfrm>
          <a:prstGeom prst="rect">
            <a:avLst/>
          </a:prstGeom>
        </p:spPr>
        <p:txBody>
          <a:bodyPr wrap="square">
            <a:spAutoFit/>
          </a:bodyPr>
          <a:lstStyle/>
          <a:p>
            <a:r>
              <a:rPr lang="en-US" altLang="ko-KR" b="1" dirty="0"/>
              <a:t>*Secondary 160’s upper 80MHz, **Secondary 160’s lower 80MHz</a:t>
            </a:r>
            <a:endParaRPr lang="ko-KR" altLang="en-US" sz="1050" b="1"/>
          </a:p>
        </p:txBody>
      </p:sp>
    </p:spTree>
    <p:extLst>
      <p:ext uri="{BB962C8B-B14F-4D97-AF65-F5344CB8AC3E}">
        <p14:creationId xmlns:p14="http://schemas.microsoft.com/office/powerpoint/2010/main" val="2656431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09600" y="762000"/>
            <a:ext cx="7772400" cy="914400"/>
          </a:xfrm>
        </p:spPr>
        <p:txBody>
          <a:bodyPr/>
          <a:lstStyle/>
          <a:p>
            <a:r>
              <a:rPr lang="en-US" altLang="ko-KR" dirty="0"/>
              <a:t>Multiple RU Allocation for UL MU</a:t>
            </a:r>
            <a:endParaRPr lang="ko-KR" altLang="en-US"/>
          </a:p>
        </p:txBody>
      </p:sp>
      <p:sp>
        <p:nvSpPr>
          <p:cNvPr id="3" name="내용 개체 틀 2"/>
          <p:cNvSpPr>
            <a:spLocks noGrp="1"/>
          </p:cNvSpPr>
          <p:nvPr>
            <p:ph idx="1"/>
          </p:nvPr>
        </p:nvSpPr>
        <p:spPr/>
        <p:txBody>
          <a:bodyPr/>
          <a:lstStyle/>
          <a:p>
            <a:r>
              <a:rPr lang="en-US" altLang="ko-KR" sz="2000" dirty="0"/>
              <a:t>Multiple RU allocated to an STA for UL may impact on the following</a:t>
            </a:r>
          </a:p>
          <a:p>
            <a:pPr lvl="1"/>
            <a:r>
              <a:rPr lang="en-US" altLang="ko-KR" sz="1600" dirty="0"/>
              <a:t>Signaling for RU allocation</a:t>
            </a:r>
          </a:p>
          <a:p>
            <a:pPr lvl="1"/>
            <a:r>
              <a:rPr lang="en-US" altLang="ko-KR" sz="1600" dirty="0"/>
              <a:t>CCA based UL MU Response (almost for Large RU aggregation)</a:t>
            </a:r>
          </a:p>
          <a:p>
            <a:endParaRPr lang="en-US" altLang="ko-KR" sz="2000" dirty="0"/>
          </a:p>
          <a:p>
            <a:pPr lvl="1"/>
            <a:endParaRPr lang="en-US" altLang="ko-KR" sz="12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grpSp>
        <p:nvGrpSpPr>
          <p:cNvPr id="9" name="그룹 8"/>
          <p:cNvGrpSpPr/>
          <p:nvPr/>
        </p:nvGrpSpPr>
        <p:grpSpPr>
          <a:xfrm>
            <a:off x="1905000" y="3505200"/>
            <a:ext cx="5334000" cy="2516411"/>
            <a:chOff x="1677988" y="3555249"/>
            <a:chExt cx="5334000" cy="2516411"/>
          </a:xfrm>
        </p:grpSpPr>
        <p:pic>
          <p:nvPicPr>
            <p:cNvPr id="6" name="그림 5"/>
            <p:cNvPicPr>
              <a:picLocks noChangeAspect="1"/>
            </p:cNvPicPr>
            <p:nvPr/>
          </p:nvPicPr>
          <p:blipFill>
            <a:blip r:embed="rId3"/>
            <a:stretch>
              <a:fillRect/>
            </a:stretch>
          </p:blipFill>
          <p:spPr>
            <a:xfrm>
              <a:off x="1677988" y="3555249"/>
              <a:ext cx="5334000" cy="2304548"/>
            </a:xfrm>
            <a:prstGeom prst="rect">
              <a:avLst/>
            </a:prstGeom>
          </p:spPr>
        </p:pic>
        <p:sp>
          <p:nvSpPr>
            <p:cNvPr id="7" name="직사각형 6"/>
            <p:cNvSpPr/>
            <p:nvPr/>
          </p:nvSpPr>
          <p:spPr>
            <a:xfrm>
              <a:off x="3159225" y="5763883"/>
              <a:ext cx="1460400" cy="307777"/>
            </a:xfrm>
            <a:prstGeom prst="rect">
              <a:avLst/>
            </a:prstGeom>
          </p:spPr>
          <p:txBody>
            <a:bodyPr wrap="none">
              <a:spAutoFit/>
            </a:bodyPr>
            <a:lstStyle/>
            <a:p>
              <a:pPr algn="ctr"/>
              <a:r>
                <a:rPr lang="en-US" altLang="ko-KR" sz="1400" dirty="0">
                  <a:solidFill>
                    <a:srgbClr val="FF0000"/>
                  </a:solidFill>
                </a:rPr>
                <a:t>CCA (if required)</a:t>
              </a:r>
            </a:p>
          </p:txBody>
        </p:sp>
      </p:grpSp>
    </p:spTree>
    <p:extLst>
      <p:ext uri="{BB962C8B-B14F-4D97-AF65-F5344CB8AC3E}">
        <p14:creationId xmlns:p14="http://schemas.microsoft.com/office/powerpoint/2010/main" val="4026185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09600" y="762000"/>
            <a:ext cx="7772400" cy="914400"/>
          </a:xfrm>
        </p:spPr>
        <p:txBody>
          <a:bodyPr/>
          <a:lstStyle/>
          <a:p>
            <a:pPr lvl="1"/>
            <a:r>
              <a:rPr lang="en-US" altLang="ko-KR" dirty="0">
                <a:latin typeface="+mj-lt"/>
                <a:ea typeface="+mj-ea"/>
                <a:cs typeface="+mj-cs"/>
              </a:rPr>
              <a:t>Signaling for Multiple RU allocation</a:t>
            </a:r>
          </a:p>
        </p:txBody>
      </p:sp>
      <p:sp>
        <p:nvSpPr>
          <p:cNvPr id="3" name="내용 개체 틀 2"/>
          <p:cNvSpPr>
            <a:spLocks noGrp="1"/>
          </p:cNvSpPr>
          <p:nvPr>
            <p:ph idx="1"/>
          </p:nvPr>
        </p:nvSpPr>
        <p:spPr/>
        <p:txBody>
          <a:bodyPr/>
          <a:lstStyle/>
          <a:p>
            <a:r>
              <a:rPr lang="en-US" altLang="ko-KR" sz="2000" dirty="0"/>
              <a:t>Option 1: Consecutive indication for Same STA</a:t>
            </a:r>
          </a:p>
          <a:p>
            <a:pPr lvl="1"/>
            <a:r>
              <a:rPr lang="en-US" altLang="ko-KR" sz="1600" dirty="0"/>
              <a:t>Can reduce decoding overhead, Simple</a:t>
            </a:r>
          </a:p>
          <a:p>
            <a:pPr lvl="1"/>
            <a:r>
              <a:rPr lang="en-US" altLang="ko-KR" sz="1600" dirty="0"/>
              <a:t>However, if there are many information in common, high signaling overhead</a:t>
            </a:r>
          </a:p>
          <a:p>
            <a:pPr lvl="2"/>
            <a:r>
              <a:rPr lang="en-US" altLang="ko-KR" sz="1400" dirty="0"/>
              <a:t>For example, same MCS/SS for 484RU, 242RU allocated to STA 1</a:t>
            </a:r>
          </a:p>
          <a:p>
            <a:pPr lvl="1"/>
            <a:endParaRPr lang="en-US" altLang="ko-KR" sz="1600" dirty="0"/>
          </a:p>
          <a:p>
            <a:pPr lvl="1"/>
            <a:endParaRPr lang="en-US" altLang="ko-KR" sz="1600" dirty="0"/>
          </a:p>
          <a:p>
            <a:pPr lvl="1"/>
            <a:endParaRPr lang="en-US" altLang="ko-KR" sz="1600" dirty="0"/>
          </a:p>
          <a:p>
            <a:pPr lvl="1"/>
            <a:endParaRPr lang="en-US" altLang="ko-KR" sz="1600" dirty="0"/>
          </a:p>
          <a:p>
            <a:r>
              <a:rPr lang="en-US" altLang="ko-KR" sz="2000" dirty="0"/>
              <a:t>Option 2: Using Trigger Dependent User Info</a:t>
            </a:r>
          </a:p>
          <a:p>
            <a:pPr lvl="1"/>
            <a:r>
              <a:rPr lang="en-US" altLang="ko-KR" sz="1600" dirty="0"/>
              <a:t>Information of additional RUs is included (e.g., additional RU allocation field)</a:t>
            </a:r>
          </a:p>
          <a:p>
            <a:pPr lvl="1"/>
            <a:r>
              <a:rPr lang="en-US" altLang="ko-KR" sz="1600" dirty="0"/>
              <a:t>Can reduce signaling overhead for common information in</a:t>
            </a:r>
            <a:r>
              <a:rPr lang="ko-KR" altLang="en-US" sz="1600" dirty="0"/>
              <a:t> </a:t>
            </a:r>
            <a:r>
              <a:rPr lang="en-US" altLang="ko-KR" sz="1600" dirty="0"/>
              <a:t>User Info</a:t>
            </a:r>
            <a:br>
              <a:rPr lang="en-US" altLang="ko-KR" sz="1600" dirty="0"/>
            </a:br>
            <a:endParaRPr lang="en-US" altLang="ko-KR" sz="1600" dirty="0"/>
          </a:p>
          <a:p>
            <a:endParaRPr lang="en-US" altLang="ko-KR" sz="2000" dirty="0"/>
          </a:p>
          <a:p>
            <a:endParaRPr lang="en-US" altLang="ko-KR" sz="20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pic>
        <p:nvPicPr>
          <p:cNvPr id="9" name="그림 8"/>
          <p:cNvPicPr>
            <a:picLocks noChangeAspect="1"/>
          </p:cNvPicPr>
          <p:nvPr/>
        </p:nvPicPr>
        <p:blipFill>
          <a:blip r:embed="rId3"/>
          <a:stretch>
            <a:fillRect/>
          </a:stretch>
        </p:blipFill>
        <p:spPr>
          <a:xfrm>
            <a:off x="2879824" y="3048000"/>
            <a:ext cx="3384352" cy="1028971"/>
          </a:xfrm>
          <a:prstGeom prst="rect">
            <a:avLst/>
          </a:prstGeom>
        </p:spPr>
      </p:pic>
      <p:pic>
        <p:nvPicPr>
          <p:cNvPr id="11" name="그림 10"/>
          <p:cNvPicPr>
            <a:picLocks noChangeAspect="1"/>
          </p:cNvPicPr>
          <p:nvPr/>
        </p:nvPicPr>
        <p:blipFill>
          <a:blip r:embed="rId4"/>
          <a:stretch>
            <a:fillRect/>
          </a:stretch>
        </p:blipFill>
        <p:spPr>
          <a:xfrm>
            <a:off x="2057400" y="5143865"/>
            <a:ext cx="4726603" cy="1312498"/>
          </a:xfrm>
          <a:prstGeom prst="rect">
            <a:avLst/>
          </a:prstGeom>
        </p:spPr>
      </p:pic>
      <p:sp>
        <p:nvSpPr>
          <p:cNvPr id="6" name="TextBox 5">
            <a:extLst>
              <a:ext uri="{FF2B5EF4-FFF2-40B4-BE49-F238E27FC236}">
                <a16:creationId xmlns:a16="http://schemas.microsoft.com/office/drawing/2014/main" id="{C88CEA61-8532-46F7-8C95-3DE6938FA6F3}"/>
              </a:ext>
            </a:extLst>
          </p:cNvPr>
          <p:cNvSpPr txBox="1"/>
          <p:nvPr/>
        </p:nvSpPr>
        <p:spPr>
          <a:xfrm>
            <a:off x="3284153" y="5715000"/>
            <a:ext cx="1143000" cy="261610"/>
          </a:xfrm>
          <a:prstGeom prst="rect">
            <a:avLst/>
          </a:prstGeom>
          <a:noFill/>
        </p:spPr>
        <p:txBody>
          <a:bodyPr wrap="square" rtlCol="0">
            <a:spAutoFit/>
          </a:bodyPr>
          <a:lstStyle/>
          <a:p>
            <a:r>
              <a:rPr lang="en-US" altLang="ko-KR" sz="1100" i="1" dirty="0"/>
              <a:t>User Info field</a:t>
            </a:r>
            <a:endParaRPr lang="ko-KR" altLang="en-US" sz="1100" i="1" dirty="0"/>
          </a:p>
        </p:txBody>
      </p:sp>
    </p:spTree>
    <p:extLst>
      <p:ext uri="{BB962C8B-B14F-4D97-AF65-F5344CB8AC3E}">
        <p14:creationId xmlns:p14="http://schemas.microsoft.com/office/powerpoint/2010/main" val="2757036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09600" y="762000"/>
            <a:ext cx="7772400" cy="914400"/>
          </a:xfrm>
        </p:spPr>
        <p:txBody>
          <a:bodyPr/>
          <a:lstStyle/>
          <a:p>
            <a:r>
              <a:rPr lang="en-US" altLang="ko-KR" dirty="0"/>
              <a:t>UL MU Response</a:t>
            </a:r>
            <a:endParaRPr lang="ko-KR" altLang="en-US"/>
          </a:p>
        </p:txBody>
      </p:sp>
      <p:sp>
        <p:nvSpPr>
          <p:cNvPr id="3" name="내용 개체 틀 2"/>
          <p:cNvSpPr>
            <a:spLocks noGrp="1"/>
          </p:cNvSpPr>
          <p:nvPr>
            <p:ph idx="1"/>
          </p:nvPr>
        </p:nvSpPr>
        <p:spPr/>
        <p:txBody>
          <a:bodyPr/>
          <a:lstStyle/>
          <a:p>
            <a:r>
              <a:rPr lang="en-US" altLang="ko-KR" sz="2000" dirty="0"/>
              <a:t>Like 11ax, ED-based CCA can be performed for 20MHz sub-channels regarding allocated RUs</a:t>
            </a:r>
          </a:p>
          <a:p>
            <a:r>
              <a:rPr lang="en-US" altLang="ko-KR" sz="2000" dirty="0"/>
              <a:t>Option 1: Follow the rules of 11ax (Preferred)</a:t>
            </a:r>
          </a:p>
          <a:p>
            <a:pPr lvl="1"/>
            <a:r>
              <a:rPr lang="en-US" altLang="ko-KR" sz="1600" dirty="0"/>
              <a:t>Simple, but depending on environments, the allocated RUs can be wasted</a:t>
            </a:r>
            <a:br>
              <a:rPr lang="en-US" altLang="ko-KR" sz="1600" dirty="0"/>
            </a:br>
            <a:endParaRPr lang="en-US" altLang="ko-KR" sz="1600" dirty="0"/>
          </a:p>
          <a:p>
            <a:endParaRPr lang="en-US" altLang="ko-KR" sz="2000" dirty="0"/>
          </a:p>
          <a:p>
            <a:endParaRPr lang="en-US" altLang="ko-KR" sz="2000" dirty="0"/>
          </a:p>
          <a:p>
            <a:r>
              <a:rPr lang="en-US" altLang="ko-KR" sz="2000" dirty="0"/>
              <a:t>Option 2: Provide More flexibility </a:t>
            </a:r>
          </a:p>
          <a:p>
            <a:pPr lvl="1"/>
            <a:r>
              <a:rPr lang="en-US" altLang="ko-KR" sz="1600" dirty="0"/>
              <a:t>However, Additional information needs to be added to EHT trigger-based PPDU</a:t>
            </a:r>
          </a:p>
          <a:p>
            <a:pPr lvl="1"/>
            <a:r>
              <a:rPr lang="en-US" altLang="ko-KR" sz="1600" dirty="0"/>
              <a:t>High implementation complexity compared to Option 1</a:t>
            </a:r>
          </a:p>
          <a:p>
            <a:endParaRPr lang="en-US" altLang="ko-KR" sz="2000" dirty="0"/>
          </a:p>
          <a:p>
            <a:pPr lvl="1"/>
            <a:endParaRPr lang="en-US" altLang="ko-KR" sz="2000" dirty="0"/>
          </a:p>
          <a:p>
            <a:pPr lvl="1"/>
            <a:endParaRPr lang="en-US" altLang="ko-KR" sz="12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pic>
        <p:nvPicPr>
          <p:cNvPr id="10" name="그림 9"/>
          <p:cNvPicPr>
            <a:picLocks noChangeAspect="1"/>
          </p:cNvPicPr>
          <p:nvPr/>
        </p:nvPicPr>
        <p:blipFill>
          <a:blip r:embed="rId3"/>
          <a:stretch>
            <a:fillRect/>
          </a:stretch>
        </p:blipFill>
        <p:spPr>
          <a:xfrm>
            <a:off x="2133600" y="3124200"/>
            <a:ext cx="4593431" cy="1003749"/>
          </a:xfrm>
          <a:prstGeom prst="rect">
            <a:avLst/>
          </a:prstGeom>
        </p:spPr>
      </p:pic>
      <p:pic>
        <p:nvPicPr>
          <p:cNvPr id="11" name="그림 10"/>
          <p:cNvPicPr>
            <a:picLocks noChangeAspect="1"/>
          </p:cNvPicPr>
          <p:nvPr/>
        </p:nvPicPr>
        <p:blipFill>
          <a:blip r:embed="rId4"/>
          <a:stretch>
            <a:fillRect/>
          </a:stretch>
        </p:blipFill>
        <p:spPr>
          <a:xfrm>
            <a:off x="304800" y="5181600"/>
            <a:ext cx="8682038" cy="1077199"/>
          </a:xfrm>
          <a:prstGeom prst="rect">
            <a:avLst/>
          </a:prstGeom>
        </p:spPr>
      </p:pic>
    </p:spTree>
    <p:extLst>
      <p:ext uri="{BB962C8B-B14F-4D97-AF65-F5344CB8AC3E}">
        <p14:creationId xmlns:p14="http://schemas.microsoft.com/office/powerpoint/2010/main" val="3833989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Summary</a:t>
            </a:r>
            <a:endParaRPr lang="ko-KR" altLang="en-US"/>
          </a:p>
        </p:txBody>
      </p:sp>
      <p:sp>
        <p:nvSpPr>
          <p:cNvPr id="3" name="내용 개체 틀 2"/>
          <p:cNvSpPr>
            <a:spLocks noGrp="1"/>
          </p:cNvSpPr>
          <p:nvPr>
            <p:ph idx="1"/>
          </p:nvPr>
        </p:nvSpPr>
        <p:spPr/>
        <p:txBody>
          <a:bodyPr/>
          <a:lstStyle/>
          <a:p>
            <a:pPr marL="342900" lvl="1" indent="-342900" algn="just">
              <a:buFontTx/>
              <a:buChar char="•"/>
            </a:pPr>
            <a:r>
              <a:rPr lang="en-US" altLang="ko-KR" b="1" dirty="0"/>
              <a:t>We discussed Trigger based UL MU supporting the EHT PHY/MAC features, especially, i.e.,</a:t>
            </a:r>
          </a:p>
          <a:p>
            <a:pPr lvl="1"/>
            <a:r>
              <a:rPr lang="en-US" altLang="ko-KR" sz="1600" dirty="0"/>
              <a:t>240/320MHz</a:t>
            </a:r>
          </a:p>
          <a:p>
            <a:pPr lvl="1"/>
            <a:r>
              <a:rPr lang="en-US" altLang="ko-KR" sz="1600" dirty="0"/>
              <a:t>Multiple RU aggregation</a:t>
            </a:r>
            <a:endParaRPr lang="en-US" altLang="ko-KR" sz="1800" dirty="0"/>
          </a:p>
          <a:p>
            <a:pPr marL="685800" lvl="2" indent="-342900"/>
            <a:endParaRPr lang="en-US" altLang="ko-KR" b="1" dirty="0"/>
          </a:p>
          <a:p>
            <a:r>
              <a:rPr lang="en-US" altLang="ko-KR" sz="2000" dirty="0"/>
              <a:t>In terms of 240/320MHz, we focused on </a:t>
            </a:r>
          </a:p>
          <a:p>
            <a:pPr lvl="1"/>
            <a:r>
              <a:rPr lang="en-US" altLang="ko-KR" sz="1600" dirty="0"/>
              <a:t>UL BW subfield</a:t>
            </a:r>
          </a:p>
          <a:p>
            <a:pPr lvl="1"/>
            <a:r>
              <a:rPr lang="en-US" altLang="ko-KR" sz="1600" dirty="0"/>
              <a:t>RU Allocation subfield</a:t>
            </a:r>
          </a:p>
          <a:p>
            <a:endParaRPr lang="en-US" altLang="ko-KR" sz="2000" dirty="0"/>
          </a:p>
          <a:p>
            <a:r>
              <a:rPr lang="en-US" altLang="ko-KR" sz="2000" dirty="0"/>
              <a:t>In term of multiple RU aggregation, we focused on</a:t>
            </a:r>
          </a:p>
          <a:p>
            <a:pPr lvl="1"/>
            <a:r>
              <a:rPr lang="en-US" altLang="ko-KR" sz="1600" dirty="0"/>
              <a:t>Signaling for RU allocation</a:t>
            </a:r>
          </a:p>
          <a:p>
            <a:pPr lvl="1"/>
            <a:r>
              <a:rPr lang="en-US" altLang="ko-KR" sz="1600" dirty="0"/>
              <a:t>CCA based UL MU Response</a:t>
            </a: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Tree>
    <p:extLst>
      <p:ext uri="{BB962C8B-B14F-4D97-AF65-F5344CB8AC3E}">
        <p14:creationId xmlns:p14="http://schemas.microsoft.com/office/powerpoint/2010/main" val="95514094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274673</TotalTime>
  <Words>1150</Words>
  <Application>Microsoft Office PowerPoint</Application>
  <PresentationFormat>화면 슬라이드 쇼(4:3)</PresentationFormat>
  <Paragraphs>231</Paragraphs>
  <Slides>13</Slides>
  <Notes>12</Notes>
  <HiddenSlides>0</HiddenSlides>
  <MMClips>0</MMClips>
  <ScaleCrop>false</ScaleCrop>
  <HeadingPairs>
    <vt:vector size="6" baseType="variant">
      <vt:variant>
        <vt:lpstr>사용한 글꼴</vt:lpstr>
      </vt:variant>
      <vt:variant>
        <vt:i4>1</vt:i4>
      </vt:variant>
      <vt:variant>
        <vt:lpstr>테마</vt:lpstr>
      </vt:variant>
      <vt:variant>
        <vt:i4>1</vt:i4>
      </vt:variant>
      <vt:variant>
        <vt:lpstr>슬라이드 제목</vt:lpstr>
      </vt:variant>
      <vt:variant>
        <vt:i4>13</vt:i4>
      </vt:variant>
    </vt:vector>
  </HeadingPairs>
  <TitlesOfParts>
    <vt:vector size="15" baseType="lpstr">
      <vt:lpstr>Times New Roman</vt:lpstr>
      <vt:lpstr>802-11-Submission</vt:lpstr>
      <vt:lpstr>Discussion on EHT Trigger based UL MU</vt:lpstr>
      <vt:lpstr>Introduction</vt:lpstr>
      <vt:lpstr>Features To Be Considered</vt:lpstr>
      <vt:lpstr>Design of EHT Trigger Frame</vt:lpstr>
      <vt:lpstr>UL Bandwidth and RU Allocation</vt:lpstr>
      <vt:lpstr>Multiple RU Allocation for UL MU</vt:lpstr>
      <vt:lpstr>Signaling for Multiple RU allocation</vt:lpstr>
      <vt:lpstr>UL MU Response</vt:lpstr>
      <vt:lpstr>Summary</vt:lpstr>
      <vt:lpstr>SP #1</vt:lpstr>
      <vt:lpstr>SP #2</vt:lpstr>
      <vt:lpstr>SP #3</vt:lpstr>
      <vt:lpstr>References</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Jang Insun</cp:lastModifiedBy>
  <cp:revision>13447</cp:revision>
  <cp:lastPrinted>2018-10-31T23:27:01Z</cp:lastPrinted>
  <dcterms:created xsi:type="dcterms:W3CDTF">2007-05-21T21:00:37Z</dcterms:created>
  <dcterms:modified xsi:type="dcterms:W3CDTF">2020-04-30T09:44:21Z</dcterms:modified>
</cp:coreProperties>
</file>