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5"/>
  </p:notesMasterIdLst>
  <p:handoutMasterIdLst>
    <p:handoutMasterId r:id="rId26"/>
  </p:handoutMasterIdLst>
  <p:sldIdLst>
    <p:sldId id="501" r:id="rId2"/>
    <p:sldId id="655" r:id="rId3"/>
    <p:sldId id="656" r:id="rId4"/>
    <p:sldId id="669" r:id="rId5"/>
    <p:sldId id="658" r:id="rId6"/>
    <p:sldId id="659" r:id="rId7"/>
    <p:sldId id="670" r:id="rId8"/>
    <p:sldId id="671" r:id="rId9"/>
    <p:sldId id="676" r:id="rId10"/>
    <p:sldId id="673" r:id="rId11"/>
    <p:sldId id="679" r:id="rId12"/>
    <p:sldId id="677" r:id="rId13"/>
    <p:sldId id="678" r:id="rId14"/>
    <p:sldId id="667" r:id="rId15"/>
    <p:sldId id="680" r:id="rId16"/>
    <p:sldId id="681" r:id="rId17"/>
    <p:sldId id="682" r:id="rId18"/>
    <p:sldId id="637" r:id="rId19"/>
    <p:sldId id="675" r:id="rId20"/>
    <p:sldId id="683" r:id="rId21"/>
    <p:sldId id="684" r:id="rId22"/>
    <p:sldId id="686" r:id="rId23"/>
    <p:sldId id="687" r:id="rId24"/>
  </p:sldIdLst>
  <p:sldSz cx="9144000" cy="6858000" type="screen4x3"/>
  <p:notesSz cx="6807200" cy="993933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083E6E3-FA7D-4D7B-A595-EF9225AFEA82}" styleName="밝은 스타일 1 - 강조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밝은 스타일 1 - 강조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16DA210-FB5B-4158-B5E0-FEB733F419BA}" styleName="밝은 스타일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8034E78-7F5D-4C2E-B375-FC64B27BC917}" styleName="어두운 스타일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45" autoAdjust="0"/>
    <p:restoredTop sz="90644" autoAdjust="0"/>
  </p:normalViewPr>
  <p:slideViewPr>
    <p:cSldViewPr>
      <p:cViewPr varScale="1">
        <p:scale>
          <a:sx n="89" d="100"/>
          <a:sy n="89" d="100"/>
        </p:scale>
        <p:origin x="1099" y="67"/>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7" d="100"/>
          <a:sy n="57" d="100"/>
        </p:scale>
        <p:origin x="-1590" y="-96"/>
      </p:cViewPr>
      <p:guideLst>
        <p:guide orient="horz" pos="3131"/>
        <p:guide pos="21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427433" y="202803"/>
            <a:ext cx="69717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3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82590" y="202803"/>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3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4551441" y="9619701"/>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3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069132" y="961970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3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81034" y="414847"/>
            <a:ext cx="5445137" cy="0"/>
          </a:xfrm>
          <a:prstGeom prst="line">
            <a:avLst/>
          </a:prstGeom>
          <a:noFill/>
          <a:ln w="12700">
            <a:solidFill>
              <a:schemeClr val="tx1"/>
            </a:solidFill>
            <a:round/>
            <a:headEnd type="none" w="sm" len="sm"/>
            <a:tailEnd type="none" w="sm" len="sm"/>
          </a:ln>
          <a:effectLst/>
        </p:spPr>
        <p:txBody>
          <a:bodyPr wrap="none" lIns="91430" tIns="45715" rIns="91430" bIns="45715" anchor="ctr"/>
          <a:lstStyle/>
          <a:p>
            <a:pPr>
              <a:defRPr/>
            </a:pPr>
            <a:endParaRPr lang="en-US" dirty="0"/>
          </a:p>
        </p:txBody>
      </p:sp>
      <p:sp>
        <p:nvSpPr>
          <p:cNvPr id="3079" name="Rectangle 7"/>
          <p:cNvSpPr>
            <a:spLocks noChangeArrowheads="1"/>
          </p:cNvSpPr>
          <p:nvPr/>
        </p:nvSpPr>
        <p:spPr bwMode="auto">
          <a:xfrm>
            <a:off x="681035" y="9619701"/>
            <a:ext cx="718145" cy="184666"/>
          </a:xfrm>
          <a:prstGeom prst="rect">
            <a:avLst/>
          </a:prstGeom>
          <a:noFill/>
          <a:ln w="9525">
            <a:noFill/>
            <a:miter lim="800000"/>
            <a:headEnd/>
            <a:tailEnd/>
          </a:ln>
          <a:effectLst/>
        </p:spPr>
        <p:txBody>
          <a:bodyPr wrap="none" lIns="0" tIns="0" rIns="0" bIns="0">
            <a:spAutoFit/>
          </a:bodyPr>
          <a:lstStyle/>
          <a:p>
            <a:pPr defTabSz="933350">
              <a:defRPr/>
            </a:pPr>
            <a:r>
              <a:rPr lang="en-US" dirty="0"/>
              <a:t>Submission</a:t>
            </a:r>
          </a:p>
        </p:txBody>
      </p:sp>
      <p:sp>
        <p:nvSpPr>
          <p:cNvPr id="3080" name="Line 8"/>
          <p:cNvSpPr>
            <a:spLocks noChangeShapeType="1"/>
          </p:cNvSpPr>
          <p:nvPr/>
        </p:nvSpPr>
        <p:spPr bwMode="auto">
          <a:xfrm>
            <a:off x="681034" y="9607801"/>
            <a:ext cx="5596303" cy="0"/>
          </a:xfrm>
          <a:prstGeom prst="line">
            <a:avLst/>
          </a:prstGeom>
          <a:noFill/>
          <a:ln w="12700">
            <a:solidFill>
              <a:schemeClr val="tx1"/>
            </a:solidFill>
            <a:round/>
            <a:headEnd type="none" w="sm" len="sm"/>
            <a:tailEnd type="none" w="sm" len="sm"/>
          </a:ln>
          <a:effectLst/>
        </p:spPr>
        <p:txBody>
          <a:bodyPr wrap="none" lIns="91430" tIns="45715" rIns="91430" bIns="45715"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469511" y="117795"/>
            <a:ext cx="69717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350">
              <a:defRPr sz="14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42071" y="117795"/>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3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927100" y="750888"/>
            <a:ext cx="4953000" cy="371633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7005" y="4721442"/>
            <a:ext cx="4993193" cy="4473212"/>
          </a:xfrm>
          <a:prstGeom prst="rect">
            <a:avLst/>
          </a:prstGeom>
          <a:noFill/>
          <a:ln w="9525">
            <a:noFill/>
            <a:miter lim="800000"/>
            <a:headEnd/>
            <a:tailEnd/>
          </a:ln>
          <a:effectLst/>
        </p:spPr>
        <p:txBody>
          <a:bodyPr vert="horz" wrap="square" lIns="93652" tIns="46033" rIns="93652" bIns="4603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053930" y="962310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151" lvl="4" algn="r" defTabSz="9333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149205" y="962310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3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10644" y="9623102"/>
            <a:ext cx="718145" cy="184666"/>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10643" y="9621402"/>
            <a:ext cx="5385916" cy="0"/>
          </a:xfrm>
          <a:prstGeom prst="line">
            <a:avLst/>
          </a:prstGeom>
          <a:noFill/>
          <a:ln w="12700">
            <a:solidFill>
              <a:schemeClr val="tx1"/>
            </a:solidFill>
            <a:round/>
            <a:headEnd type="none" w="sm" len="sm"/>
            <a:tailEnd type="none" w="sm" len="sm"/>
          </a:ln>
          <a:effectLst/>
        </p:spPr>
        <p:txBody>
          <a:bodyPr wrap="none" lIns="91430" tIns="45715" rIns="91430" bIns="45715" anchor="ctr"/>
          <a:lstStyle/>
          <a:p>
            <a:pPr>
              <a:defRPr/>
            </a:pPr>
            <a:endParaRPr lang="en-US" dirty="0"/>
          </a:p>
        </p:txBody>
      </p:sp>
      <p:sp>
        <p:nvSpPr>
          <p:cNvPr id="2058" name="Line 10"/>
          <p:cNvSpPr>
            <a:spLocks noChangeShapeType="1"/>
          </p:cNvSpPr>
          <p:nvPr/>
        </p:nvSpPr>
        <p:spPr bwMode="auto">
          <a:xfrm>
            <a:off x="635839" y="317937"/>
            <a:ext cx="5535525" cy="0"/>
          </a:xfrm>
          <a:prstGeom prst="line">
            <a:avLst/>
          </a:prstGeom>
          <a:noFill/>
          <a:ln w="12700">
            <a:solidFill>
              <a:schemeClr val="tx1"/>
            </a:solidFill>
            <a:round/>
            <a:headEnd type="none" w="sm" len="sm"/>
            <a:tailEnd type="none" w="sm" len="sm"/>
          </a:ln>
          <a:effectLst/>
        </p:spPr>
        <p:txBody>
          <a:bodyPr wrap="none" lIns="91430" tIns="45715" rIns="91430" bIns="45715"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xfrm>
            <a:off x="3251798" y="9623102"/>
            <a:ext cx="415178" cy="184666"/>
          </a:xfrm>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927100" y="750888"/>
            <a:ext cx="4953000" cy="3716337"/>
          </a:xfrm>
          <a:ln/>
        </p:spPr>
      </p:sp>
      <p:sp>
        <p:nvSpPr>
          <p:cNvPr id="10247"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8019613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r>
              <a:rPr lang="en-US" altLang="ko-KR" dirty="0" smtClean="0"/>
              <a:t>ARIL = target RS</a:t>
            </a:r>
            <a:r>
              <a:rPr lang="ko-KR" altLang="en-US" smtClean="0"/>
              <a:t>냐</a:t>
            </a:r>
            <a:r>
              <a:rPr lang="en-US" altLang="ko-KR" dirty="0" smtClean="0"/>
              <a:t>*</a:t>
            </a:r>
            <a:r>
              <a:rPr lang="en-US" altLang="ko-KR" baseline="0" dirty="0" smtClean="0"/>
              <a:t> – SNR (highest MCS. 10&gt;PER)</a:t>
            </a:r>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10</a:t>
            </a:fld>
            <a:endParaRPr lang="en-US" dirty="0"/>
          </a:p>
        </p:txBody>
      </p:sp>
    </p:spTree>
    <p:extLst>
      <p:ext uri="{BB962C8B-B14F-4D97-AF65-F5344CB8AC3E}">
        <p14:creationId xmlns:p14="http://schemas.microsoft.com/office/powerpoint/2010/main" val="29314421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r>
              <a:rPr lang="en-US" altLang="ko-KR" dirty="0" smtClean="0"/>
              <a:t>ARIL = target RS</a:t>
            </a:r>
            <a:r>
              <a:rPr lang="ko-KR" altLang="en-US" smtClean="0"/>
              <a:t>냐</a:t>
            </a:r>
            <a:r>
              <a:rPr lang="en-US" altLang="ko-KR" dirty="0" smtClean="0"/>
              <a:t>*</a:t>
            </a:r>
            <a:r>
              <a:rPr lang="en-US" altLang="ko-KR" baseline="0" dirty="0" smtClean="0"/>
              <a:t> – SNR (highest MCS. 10&gt;PER)</a:t>
            </a:r>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11</a:t>
            </a:fld>
            <a:endParaRPr lang="en-US" dirty="0"/>
          </a:p>
        </p:txBody>
      </p:sp>
    </p:spTree>
    <p:extLst>
      <p:ext uri="{BB962C8B-B14F-4D97-AF65-F5344CB8AC3E}">
        <p14:creationId xmlns:p14="http://schemas.microsoft.com/office/powerpoint/2010/main" val="4213153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12</a:t>
            </a:fld>
            <a:endParaRPr lang="en-US" dirty="0"/>
          </a:p>
        </p:txBody>
      </p:sp>
    </p:spTree>
    <p:extLst>
      <p:ext uri="{BB962C8B-B14F-4D97-AF65-F5344CB8AC3E}">
        <p14:creationId xmlns:p14="http://schemas.microsoft.com/office/powerpoint/2010/main" val="15777851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13</a:t>
            </a:fld>
            <a:endParaRPr lang="en-US" dirty="0"/>
          </a:p>
        </p:txBody>
      </p:sp>
    </p:spTree>
    <p:extLst>
      <p:ext uri="{BB962C8B-B14F-4D97-AF65-F5344CB8AC3E}">
        <p14:creationId xmlns:p14="http://schemas.microsoft.com/office/powerpoint/2010/main" val="20647133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14</a:t>
            </a:fld>
            <a:endParaRPr lang="en-US" dirty="0"/>
          </a:p>
        </p:txBody>
      </p:sp>
    </p:spTree>
    <p:extLst>
      <p:ext uri="{BB962C8B-B14F-4D97-AF65-F5344CB8AC3E}">
        <p14:creationId xmlns:p14="http://schemas.microsoft.com/office/powerpoint/2010/main" val="16716181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15</a:t>
            </a:fld>
            <a:endParaRPr lang="en-US" dirty="0"/>
          </a:p>
        </p:txBody>
      </p:sp>
    </p:spTree>
    <p:extLst>
      <p:ext uri="{BB962C8B-B14F-4D97-AF65-F5344CB8AC3E}">
        <p14:creationId xmlns:p14="http://schemas.microsoft.com/office/powerpoint/2010/main" val="37038159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16</a:t>
            </a:fld>
            <a:endParaRPr lang="en-US" dirty="0"/>
          </a:p>
        </p:txBody>
      </p:sp>
    </p:spTree>
    <p:extLst>
      <p:ext uri="{BB962C8B-B14F-4D97-AF65-F5344CB8AC3E}">
        <p14:creationId xmlns:p14="http://schemas.microsoft.com/office/powerpoint/2010/main" val="35038134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17</a:t>
            </a:fld>
            <a:endParaRPr lang="en-US" dirty="0"/>
          </a:p>
        </p:txBody>
      </p:sp>
    </p:spTree>
    <p:extLst>
      <p:ext uri="{BB962C8B-B14F-4D97-AF65-F5344CB8AC3E}">
        <p14:creationId xmlns:p14="http://schemas.microsoft.com/office/powerpoint/2010/main" val="29814064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18</a:t>
            </a:fld>
            <a:endParaRPr lang="en-US" dirty="0"/>
          </a:p>
        </p:txBody>
      </p:sp>
    </p:spTree>
    <p:extLst>
      <p:ext uri="{BB962C8B-B14F-4D97-AF65-F5344CB8AC3E}">
        <p14:creationId xmlns:p14="http://schemas.microsoft.com/office/powerpoint/2010/main" val="2083626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19</a:t>
            </a:fld>
            <a:endParaRPr lang="en-US" dirty="0"/>
          </a:p>
        </p:txBody>
      </p:sp>
    </p:spTree>
    <p:extLst>
      <p:ext uri="{BB962C8B-B14F-4D97-AF65-F5344CB8AC3E}">
        <p14:creationId xmlns:p14="http://schemas.microsoft.com/office/powerpoint/2010/main" val="312937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2</a:t>
            </a:fld>
            <a:endParaRPr lang="en-US" dirty="0"/>
          </a:p>
        </p:txBody>
      </p:sp>
    </p:spTree>
    <p:extLst>
      <p:ext uri="{BB962C8B-B14F-4D97-AF65-F5344CB8AC3E}">
        <p14:creationId xmlns:p14="http://schemas.microsoft.com/office/powerpoint/2010/main" val="34868762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20</a:t>
            </a:fld>
            <a:endParaRPr lang="en-US" dirty="0"/>
          </a:p>
        </p:txBody>
      </p:sp>
    </p:spTree>
    <p:extLst>
      <p:ext uri="{BB962C8B-B14F-4D97-AF65-F5344CB8AC3E}">
        <p14:creationId xmlns:p14="http://schemas.microsoft.com/office/powerpoint/2010/main" val="15613775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21</a:t>
            </a:fld>
            <a:endParaRPr lang="en-US" dirty="0"/>
          </a:p>
        </p:txBody>
      </p:sp>
    </p:spTree>
    <p:extLst>
      <p:ext uri="{BB962C8B-B14F-4D97-AF65-F5344CB8AC3E}">
        <p14:creationId xmlns:p14="http://schemas.microsoft.com/office/powerpoint/2010/main" val="35776543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22</a:t>
            </a:fld>
            <a:endParaRPr lang="en-US" dirty="0"/>
          </a:p>
        </p:txBody>
      </p:sp>
    </p:spTree>
    <p:extLst>
      <p:ext uri="{BB962C8B-B14F-4D97-AF65-F5344CB8AC3E}">
        <p14:creationId xmlns:p14="http://schemas.microsoft.com/office/powerpoint/2010/main" val="22375159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23</a:t>
            </a:fld>
            <a:endParaRPr lang="en-US" dirty="0"/>
          </a:p>
        </p:txBody>
      </p:sp>
    </p:spTree>
    <p:extLst>
      <p:ext uri="{BB962C8B-B14F-4D97-AF65-F5344CB8AC3E}">
        <p14:creationId xmlns:p14="http://schemas.microsoft.com/office/powerpoint/2010/main" val="2300310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3</a:t>
            </a:fld>
            <a:endParaRPr lang="en-US" dirty="0"/>
          </a:p>
        </p:txBody>
      </p:sp>
    </p:spTree>
    <p:extLst>
      <p:ext uri="{BB962C8B-B14F-4D97-AF65-F5344CB8AC3E}">
        <p14:creationId xmlns:p14="http://schemas.microsoft.com/office/powerpoint/2010/main" val="6730906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4</a:t>
            </a:fld>
            <a:endParaRPr lang="en-US" dirty="0"/>
          </a:p>
        </p:txBody>
      </p:sp>
    </p:spTree>
    <p:extLst>
      <p:ext uri="{BB962C8B-B14F-4D97-AF65-F5344CB8AC3E}">
        <p14:creationId xmlns:p14="http://schemas.microsoft.com/office/powerpoint/2010/main" val="1330664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5</a:t>
            </a:fld>
            <a:endParaRPr lang="en-US" dirty="0"/>
          </a:p>
        </p:txBody>
      </p:sp>
    </p:spTree>
    <p:extLst>
      <p:ext uri="{BB962C8B-B14F-4D97-AF65-F5344CB8AC3E}">
        <p14:creationId xmlns:p14="http://schemas.microsoft.com/office/powerpoint/2010/main" val="5819593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6</a:t>
            </a:fld>
            <a:endParaRPr lang="en-US" dirty="0"/>
          </a:p>
        </p:txBody>
      </p:sp>
    </p:spTree>
    <p:extLst>
      <p:ext uri="{BB962C8B-B14F-4D97-AF65-F5344CB8AC3E}">
        <p14:creationId xmlns:p14="http://schemas.microsoft.com/office/powerpoint/2010/main" val="756315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7</a:t>
            </a:fld>
            <a:endParaRPr lang="en-US" dirty="0"/>
          </a:p>
        </p:txBody>
      </p:sp>
    </p:spTree>
    <p:extLst>
      <p:ext uri="{BB962C8B-B14F-4D97-AF65-F5344CB8AC3E}">
        <p14:creationId xmlns:p14="http://schemas.microsoft.com/office/powerpoint/2010/main" val="10937033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8</a:t>
            </a:fld>
            <a:endParaRPr lang="en-US" dirty="0"/>
          </a:p>
        </p:txBody>
      </p:sp>
    </p:spTree>
    <p:extLst>
      <p:ext uri="{BB962C8B-B14F-4D97-AF65-F5344CB8AC3E}">
        <p14:creationId xmlns:p14="http://schemas.microsoft.com/office/powerpoint/2010/main" val="1059229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9</a:t>
            </a:fld>
            <a:endParaRPr lang="en-US" dirty="0"/>
          </a:p>
        </p:txBody>
      </p:sp>
    </p:spTree>
    <p:extLst>
      <p:ext uri="{BB962C8B-B14F-4D97-AF65-F5344CB8AC3E}">
        <p14:creationId xmlns:p14="http://schemas.microsoft.com/office/powerpoint/2010/main" val="630913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7" name="Footer Placeholder 5"/>
          <p:cNvSpPr txBox="1">
            <a:spLocks noChangeArrowheads="1"/>
          </p:cNvSpPr>
          <p:nvPr userDrawn="1"/>
        </p:nvSpPr>
        <p:spPr bwMode="auto">
          <a:xfrm flipH="1">
            <a:off x="685800" y="304800"/>
            <a:ext cx="1447800" cy="276999"/>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l">
              <a:defRPr/>
            </a:pPr>
            <a:r>
              <a:rPr lang="en-US" sz="1800" b="1" baseline="0" dirty="0" smtClean="0"/>
              <a:t>March 2019</a:t>
            </a:r>
            <a:endParaRPr lang="en-US" sz="1800" b="1"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7" name="Footer Placeholder 5"/>
          <p:cNvSpPr txBox="1">
            <a:spLocks noChangeArrowheads="1"/>
          </p:cNvSpPr>
          <p:nvPr userDrawn="1"/>
        </p:nvSpPr>
        <p:spPr bwMode="auto">
          <a:xfrm flipH="1">
            <a:off x="685800" y="304800"/>
            <a:ext cx="1828800" cy="276999"/>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l">
              <a:defRPr/>
            </a:pPr>
            <a:r>
              <a:rPr lang="en-US" sz="1800" b="1" baseline="0" dirty="0" smtClean="0"/>
              <a:t>March 2020</a:t>
            </a:r>
            <a:endParaRPr lang="en-US" sz="1800" b="1" dirty="0"/>
          </a:p>
        </p:txBody>
      </p:sp>
      <p:sp>
        <p:nvSpPr>
          <p:cNvPr id="8"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a:t>
            </a:r>
            <a:r>
              <a:rPr lang="en-US" altLang="en-US" sz="1800" b="1" dirty="0" smtClean="0">
                <a:solidFill>
                  <a:schemeClr val="tx1"/>
                </a:solidFill>
              </a:rPr>
              <a:t>802.11-20/0410r4</a:t>
            </a:r>
            <a:endParaRPr lang="en-US" altLang="en-US" sz="1800" b="1" dirty="0">
              <a:solidFill>
                <a:schemeClr val="tx1"/>
              </a:solidFill>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8" name="Footer Placeholder 5"/>
          <p:cNvSpPr txBox="1">
            <a:spLocks noChangeArrowheads="1"/>
          </p:cNvSpPr>
          <p:nvPr userDrawn="1"/>
        </p:nvSpPr>
        <p:spPr bwMode="auto">
          <a:xfrm flipH="1">
            <a:off x="570553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dirty="0" err="1" smtClean="0"/>
              <a:t>Sungjin</a:t>
            </a:r>
            <a:r>
              <a:rPr lang="en-US" dirty="0" smtClean="0"/>
              <a:t> Park, LG Electronics</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a:lstStyle/>
          <a:p>
            <a:r>
              <a:rPr lang="en-US" sz="2800" dirty="0"/>
              <a:t>Coordinated Spatial Reuse </a:t>
            </a:r>
            <a:r>
              <a:rPr lang="en-US" sz="2800" dirty="0" smtClean="0"/>
              <a:t>Procedure</a:t>
            </a:r>
          </a:p>
        </p:txBody>
      </p:sp>
      <p:sp>
        <p:nvSpPr>
          <p:cNvPr id="7173" name="Rectangle 6"/>
          <p:cNvSpPr>
            <a:spLocks noGrp="1" noChangeArrowheads="1"/>
          </p:cNvSpPr>
          <p:nvPr>
            <p:ph idx="1"/>
          </p:nvPr>
        </p:nvSpPr>
        <p:spPr>
          <a:xfrm>
            <a:off x="762000" y="2057400"/>
            <a:ext cx="7772400" cy="381000"/>
          </a:xfrm>
          <a:noFill/>
        </p:spPr>
        <p:txBody>
          <a:bodyPr/>
          <a:lstStyle/>
          <a:p>
            <a:pPr algn="ctr">
              <a:buFontTx/>
              <a:buNone/>
            </a:pPr>
            <a:r>
              <a:rPr lang="en-US" sz="2000" dirty="0" smtClean="0"/>
              <a:t>Date: </a:t>
            </a:r>
            <a:r>
              <a:rPr lang="en-US" sz="2000" b="0" dirty="0" smtClean="0"/>
              <a:t>2020-03-16</a:t>
            </a:r>
          </a:p>
        </p:txBody>
      </p:sp>
      <p:sp>
        <p:nvSpPr>
          <p:cNvPr id="7171" name="Slide Number Placeholder 4"/>
          <p:cNvSpPr>
            <a:spLocks noGrp="1"/>
          </p:cNvSpPr>
          <p:nvPr>
            <p:ph type="sldNum" sz="quarter" idx="11"/>
          </p:nvPr>
        </p:nvSpPr>
        <p:spPr>
          <a:noFill/>
        </p:spPr>
        <p:txBody>
          <a:bodyPr/>
          <a:lstStyle/>
          <a:p>
            <a:r>
              <a:rPr lang="en-US" dirty="0"/>
              <a:t>Slide </a:t>
            </a:r>
            <a:fld id="{8ECFE58B-6F90-4BB0-B09C-F6AB727C71EB}" type="slidenum">
              <a:rPr lang="en-US"/>
              <a:pPr/>
              <a:t>1</a:t>
            </a:fld>
            <a:endParaRPr lang="en-US" dirty="0"/>
          </a:p>
        </p:txBody>
      </p:sp>
      <p:sp>
        <p:nvSpPr>
          <p:cNvPr id="8" name="Rectangle 12"/>
          <p:cNvSpPr>
            <a:spLocks noChangeArrowheads="1"/>
          </p:cNvSpPr>
          <p:nvPr/>
        </p:nvSpPr>
        <p:spPr bwMode="auto">
          <a:xfrm>
            <a:off x="914400" y="24384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graphicFrame>
        <p:nvGraphicFramePr>
          <p:cNvPr id="7" name="Table 12"/>
          <p:cNvGraphicFramePr>
            <a:graphicFrameLocks noGrp="1"/>
          </p:cNvGraphicFramePr>
          <p:nvPr>
            <p:extLst>
              <p:ext uri="{D42A27DB-BD31-4B8C-83A1-F6EECF244321}">
                <p14:modId xmlns:p14="http://schemas.microsoft.com/office/powerpoint/2010/main" val="3962015317"/>
              </p:ext>
            </p:extLst>
          </p:nvPr>
        </p:nvGraphicFramePr>
        <p:xfrm>
          <a:off x="762000" y="2819400"/>
          <a:ext cx="7620000" cy="3483432"/>
        </p:xfrm>
        <a:graphic>
          <a:graphicData uri="http://schemas.openxmlformats.org/drawingml/2006/table">
            <a:tbl>
              <a:tblPr/>
              <a:tblGrid>
                <a:gridCol w="1524000">
                  <a:extLst>
                    <a:ext uri="{9D8B030D-6E8A-4147-A177-3AD203B41FA5}">
                      <a16:colId xmlns:a16="http://schemas.microsoft.com/office/drawing/2014/main" xmlns="" val="20000"/>
                    </a:ext>
                  </a:extLst>
                </a:gridCol>
                <a:gridCol w="1203325">
                  <a:extLst>
                    <a:ext uri="{9D8B030D-6E8A-4147-A177-3AD203B41FA5}">
                      <a16:colId xmlns:a16="http://schemas.microsoft.com/office/drawing/2014/main" xmlns="" val="20001"/>
                    </a:ext>
                  </a:extLst>
                </a:gridCol>
                <a:gridCol w="1684338">
                  <a:extLst>
                    <a:ext uri="{9D8B030D-6E8A-4147-A177-3AD203B41FA5}">
                      <a16:colId xmlns:a16="http://schemas.microsoft.com/office/drawing/2014/main" xmlns="" val="20002"/>
                    </a:ext>
                  </a:extLst>
                </a:gridCol>
                <a:gridCol w="1363662">
                  <a:extLst>
                    <a:ext uri="{9D8B030D-6E8A-4147-A177-3AD203B41FA5}">
                      <a16:colId xmlns:a16="http://schemas.microsoft.com/office/drawing/2014/main" xmlns="" val="20003"/>
                    </a:ext>
                  </a:extLst>
                </a:gridCol>
                <a:gridCol w="1844675">
                  <a:extLst>
                    <a:ext uri="{9D8B030D-6E8A-4147-A177-3AD203B41FA5}">
                      <a16:colId xmlns:a16="http://schemas.microsoft.com/office/drawing/2014/main" xmlns="" val="20004"/>
                    </a:ext>
                  </a:extLst>
                </a:gridCol>
              </a:tblGrid>
              <a:tr h="43542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43542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Sungjin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allean.park@lge.com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Jeongki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jeongki.kim@lge.com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4354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Suhwook</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suhwook.kim@lge.com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Insun</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insun.jang@lge.com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Taewon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Song</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taewon.song@lge.com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Namyeong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namyeong.kim@lge.com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4354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Jinsoo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494340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CSR data transmission</a:t>
            </a:r>
            <a:endParaRPr lang="ko-KR" altLang="en-US" sz="2800" dirty="0">
              <a:solidFill>
                <a:schemeClr val="tx1"/>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685800" y="1981200"/>
                <a:ext cx="7772400" cy="4495800"/>
              </a:xfrm>
            </p:spPr>
            <p:txBody>
              <a:bodyPr/>
              <a:lstStyle/>
              <a:p>
                <a:r>
                  <a:rPr lang="en-US" altLang="ko-KR" sz="1800" b="0" dirty="0" smtClean="0"/>
                  <a:t>The Sharing AP sends data to the “STA a” and the Shared AP sends data to the “STA c” concurrently.</a:t>
                </a:r>
                <a:endParaRPr lang="en-US" altLang="ko-KR" sz="1800" b="0" dirty="0"/>
              </a:p>
              <a:p>
                <a:r>
                  <a:rPr lang="en-US" altLang="ko-KR" sz="1800" b="0" dirty="0" smtClean="0"/>
                  <a:t>The Shared AP should determine max TX power as follows:</a:t>
                </a:r>
              </a:p>
              <a:p>
                <a:pPr marL="457200" lvl="1" indent="0">
                  <a:buNone/>
                </a:pPr>
                <a:r>
                  <a:rPr lang="en-US" altLang="ko-KR" sz="1600" b="1" i="1" dirty="0" smtClean="0"/>
                  <a:t>max CSR-TX power </a:t>
                </a:r>
                <a14:m>
                  <m:oMath xmlns:m="http://schemas.openxmlformats.org/officeDocument/2006/math">
                    <m:r>
                      <a:rPr lang="en-US" altLang="ko-KR" sz="1600" b="1" i="1" smtClean="0">
                        <a:latin typeface="Cambria Math" panose="02040503050406030204" pitchFamily="18" charset="0"/>
                        <a:ea typeface="Cambria Math" panose="02040503050406030204" pitchFamily="18" charset="0"/>
                      </a:rPr>
                      <m:t>≤</m:t>
                    </m:r>
                  </m:oMath>
                </a14:m>
                <a:r>
                  <a:rPr lang="en-US" altLang="ko-KR" sz="1600" b="1" i="1" dirty="0" smtClean="0"/>
                  <a:t> </a:t>
                </a:r>
                <a14:m>
                  <m:oMath xmlns:m="http://schemas.openxmlformats.org/officeDocument/2006/math">
                    <m:sSup>
                      <m:sSupPr>
                        <m:ctrlPr>
                          <a:rPr lang="en-US" altLang="ko-KR" sz="1600" b="1" i="1" smtClean="0">
                            <a:latin typeface="Cambria Math" panose="02040503050406030204" pitchFamily="18" charset="0"/>
                          </a:rPr>
                        </m:ctrlPr>
                      </m:sSupPr>
                      <m:e>
                        <m:r>
                          <m:rPr>
                            <m:nor/>
                          </m:rPr>
                          <a:rPr lang="en-US" altLang="ko-KR" sz="1600" b="1" i="1" dirty="0"/>
                          <m:t>TX</m:t>
                        </m:r>
                        <m:r>
                          <m:rPr>
                            <m:nor/>
                          </m:rPr>
                          <a:rPr lang="en-US" altLang="ko-KR" sz="1600" b="1" i="1" dirty="0"/>
                          <m:t> </m:t>
                        </m:r>
                        <m:r>
                          <m:rPr>
                            <m:nor/>
                          </m:rPr>
                          <a:rPr lang="en-US" altLang="ko-KR" sz="1600" b="1" i="1" dirty="0"/>
                          <m:t>power</m:t>
                        </m:r>
                      </m:e>
                      <m:sup>
                        <m:r>
                          <a:rPr lang="en-US" altLang="ko-KR" sz="1600" b="1" i="1" smtClean="0">
                            <a:latin typeface="Cambria Math" panose="02040503050406030204" pitchFamily="18" charset="0"/>
                          </a:rPr>
                          <m:t>∗</m:t>
                        </m:r>
                      </m:sup>
                    </m:sSup>
                  </m:oMath>
                </a14:m>
                <a:r>
                  <a:rPr lang="en-US" altLang="ko-KR" sz="1600" b="1" i="1" dirty="0" smtClean="0"/>
                  <a:t>of Shared AP – </a:t>
                </a:r>
                <a14:m>
                  <m:oMath xmlns:m="http://schemas.openxmlformats.org/officeDocument/2006/math">
                    <m:sSup>
                      <m:sSupPr>
                        <m:ctrlPr>
                          <a:rPr lang="en-US" altLang="ko-KR" sz="1600" b="1" i="1">
                            <a:latin typeface="Cambria Math" panose="02040503050406030204" pitchFamily="18" charset="0"/>
                          </a:rPr>
                        </m:ctrlPr>
                      </m:sSupPr>
                      <m:e>
                        <m:r>
                          <m:rPr>
                            <m:nor/>
                          </m:rPr>
                          <a:rPr lang="en-US" altLang="ko-KR" sz="1600" b="1" i="1" smtClean="0">
                            <a:latin typeface="Cambria Math" panose="02040503050406030204" pitchFamily="18" charset="0"/>
                          </a:rPr>
                          <m:t>RSSI</m:t>
                        </m:r>
                        <m:r>
                          <a:rPr lang="en-US" altLang="ko-KR" sz="1600" b="1" i="1" smtClean="0">
                            <a:latin typeface="Cambria Math" panose="02040503050406030204" pitchFamily="18" charset="0"/>
                          </a:rPr>
                          <m:t> </m:t>
                        </m:r>
                      </m:e>
                      <m:sup>
                        <m:r>
                          <a:rPr lang="en-US" altLang="ko-KR" sz="1600" b="1" i="1" dirty="0" smtClean="0">
                            <a:latin typeface="Cambria Math" panose="02040503050406030204" pitchFamily="18" charset="0"/>
                          </a:rPr>
                          <m:t>∗</m:t>
                        </m:r>
                      </m:sup>
                    </m:sSup>
                  </m:oMath>
                </a14:m>
                <a:r>
                  <a:rPr lang="en-US" altLang="ko-KR" sz="1600" b="1" i="1" dirty="0" smtClean="0"/>
                  <a:t>(Shared AP </a:t>
                </a:r>
                <a:r>
                  <a:rPr lang="en-US" altLang="ko-KR" sz="1600" b="1" i="1" dirty="0" smtClean="0">
                    <a:sym typeface="Wingdings" panose="05000000000000000000" pitchFamily="2" charset="2"/>
                  </a:rPr>
                  <a:t> STA a</a:t>
                </a:r>
                <a:r>
                  <a:rPr lang="en-US" altLang="ko-KR" sz="1600" b="1" i="1" dirty="0" smtClean="0"/>
                  <a:t>) + DL ARIL (Sharing AP </a:t>
                </a:r>
                <a:r>
                  <a:rPr lang="en-US" altLang="ko-KR" sz="1600" b="1" i="1" dirty="0" smtClean="0">
                    <a:sym typeface="Wingdings" panose="05000000000000000000" pitchFamily="2" charset="2"/>
                  </a:rPr>
                  <a:t> STA a</a:t>
                </a:r>
                <a:r>
                  <a:rPr lang="en-US" altLang="ko-KR" sz="1600" b="1" i="1" dirty="0">
                    <a:sym typeface="Wingdings" panose="05000000000000000000" pitchFamily="2" charset="2"/>
                  </a:rPr>
                  <a:t>)</a:t>
                </a:r>
                <a:endParaRPr lang="en-US" altLang="ko-KR" sz="1600" b="1" i="1" dirty="0"/>
              </a:p>
              <a:p>
                <a:r>
                  <a:rPr lang="en-US" altLang="ko-KR" sz="1800" b="0" dirty="0" smtClean="0"/>
                  <a:t>The Shared AP selects the “STA c” if it is satisfied with following condition:</a:t>
                </a:r>
              </a:p>
              <a:p>
                <a:pPr marL="457200" lvl="1" indent="0">
                  <a:buNone/>
                </a:pPr>
                <a14:m>
                  <m:oMath xmlns:m="http://schemas.openxmlformats.org/officeDocument/2006/math">
                    <m:sSup>
                      <m:sSupPr>
                        <m:ctrlPr>
                          <a:rPr lang="en-US" altLang="ko-KR" sz="1600" b="1" i="1">
                            <a:latin typeface="Cambria Math" panose="02040503050406030204" pitchFamily="18" charset="0"/>
                          </a:rPr>
                        </m:ctrlPr>
                      </m:sSupPr>
                      <m:e>
                        <m:r>
                          <m:rPr>
                            <m:nor/>
                          </m:rPr>
                          <a:rPr lang="en-US" altLang="ko-KR" sz="1600" b="1" i="1" dirty="0"/>
                          <m:t>Updated</m:t>
                        </m:r>
                        <m:r>
                          <m:rPr>
                            <m:nor/>
                          </m:rPr>
                          <a:rPr lang="en-US" altLang="ko-KR" sz="1600" b="1" i="1" dirty="0"/>
                          <m:t> </m:t>
                        </m:r>
                        <m:r>
                          <m:rPr>
                            <m:nor/>
                          </m:rPr>
                          <a:rPr lang="en-US" altLang="ko-KR" sz="1600" b="1" i="1" dirty="0" smtClean="0"/>
                          <m:t>DL</m:t>
                        </m:r>
                        <m:r>
                          <m:rPr>
                            <m:nor/>
                          </m:rPr>
                          <a:rPr lang="en-US" altLang="ko-KR" sz="1600" b="1" i="1" dirty="0" smtClean="0"/>
                          <m:t> </m:t>
                        </m:r>
                        <m:r>
                          <m:rPr>
                            <m:nor/>
                          </m:rPr>
                          <a:rPr lang="en-US" altLang="ko-KR" sz="1600" b="1" i="1" dirty="0"/>
                          <m:t>ARIL</m:t>
                        </m:r>
                      </m:e>
                      <m:sup>
                        <m:r>
                          <a:rPr lang="en-US" altLang="ko-KR" sz="1600" b="1" i="1" dirty="0" smtClean="0">
                            <a:latin typeface="Cambria Math" panose="02040503050406030204" pitchFamily="18" charset="0"/>
                          </a:rPr>
                          <m:t>∗∗</m:t>
                        </m:r>
                      </m:sup>
                    </m:sSup>
                    <m:r>
                      <a:rPr lang="en-US" altLang="ko-KR" sz="1600" b="1" i="1">
                        <a:latin typeface="Cambria Math" panose="02040503050406030204" pitchFamily="18" charset="0"/>
                      </a:rPr>
                      <m:t> </m:t>
                    </m:r>
                  </m:oMath>
                </a14:m>
                <a:r>
                  <a:rPr lang="en-US" altLang="ko-KR" sz="1600" b="1" i="1" dirty="0" smtClean="0"/>
                  <a:t>(Shared AP </a:t>
                </a:r>
                <a:r>
                  <a:rPr lang="en-US" altLang="ko-KR" sz="1600" b="1" i="1" dirty="0" smtClean="0">
                    <a:sym typeface="Wingdings" panose="05000000000000000000" pitchFamily="2" charset="2"/>
                  </a:rPr>
                  <a:t> STA c</a:t>
                </a:r>
                <a:r>
                  <a:rPr lang="en-US" altLang="ko-KR" sz="1600" b="1" i="1" dirty="0" smtClean="0"/>
                  <a:t>) </a:t>
                </a:r>
                <a14:m>
                  <m:oMath xmlns:m="http://schemas.openxmlformats.org/officeDocument/2006/math">
                    <m:r>
                      <a:rPr lang="en-US" altLang="ko-KR" sz="1600" b="1" i="1" smtClean="0">
                        <a:latin typeface="Cambria Math" panose="02040503050406030204" pitchFamily="18" charset="0"/>
                        <a:ea typeface="Cambria Math" panose="02040503050406030204" pitchFamily="18" charset="0"/>
                      </a:rPr>
                      <m:t>≥</m:t>
                    </m:r>
                  </m:oMath>
                </a14:m>
                <a:r>
                  <a:rPr lang="en-US" altLang="ko-KR" sz="1600" b="1" i="1" dirty="0" smtClean="0"/>
                  <a:t> </a:t>
                </a:r>
                <a14:m>
                  <m:oMath xmlns:m="http://schemas.openxmlformats.org/officeDocument/2006/math">
                    <m:sSup>
                      <m:sSupPr>
                        <m:ctrlPr>
                          <a:rPr lang="en-US" altLang="ko-KR" sz="1600" b="1" i="1">
                            <a:latin typeface="Cambria Math" panose="02040503050406030204" pitchFamily="18" charset="0"/>
                          </a:rPr>
                        </m:ctrlPr>
                      </m:sSupPr>
                      <m:e>
                        <m:r>
                          <m:rPr>
                            <m:nor/>
                          </m:rPr>
                          <a:rPr lang="en-US" altLang="ko-KR" sz="1600" b="1" i="1">
                            <a:latin typeface="Cambria Math" panose="02040503050406030204" pitchFamily="18" charset="0"/>
                          </a:rPr>
                          <m:t>RSSI</m:t>
                        </m:r>
                        <m:r>
                          <a:rPr lang="en-US" altLang="ko-KR" sz="1600" b="1" i="1">
                            <a:latin typeface="Cambria Math" panose="02040503050406030204" pitchFamily="18" charset="0"/>
                          </a:rPr>
                          <m:t> </m:t>
                        </m:r>
                      </m:e>
                      <m:sup>
                        <m:r>
                          <a:rPr lang="en-US" altLang="ko-KR" sz="1600" b="1" i="1" smtClean="0">
                            <a:latin typeface="Cambria Math" panose="02040503050406030204" pitchFamily="18" charset="0"/>
                          </a:rPr>
                          <m:t>∗</m:t>
                        </m:r>
                      </m:sup>
                    </m:sSup>
                  </m:oMath>
                </a14:m>
                <a:r>
                  <a:rPr lang="en-US" altLang="ko-KR" sz="1600" b="1" i="1" dirty="0" smtClean="0"/>
                  <a:t>(Sharing AP </a:t>
                </a:r>
                <a:r>
                  <a:rPr lang="en-US" altLang="ko-KR" sz="1600" b="1" i="1" dirty="0" smtClean="0">
                    <a:sym typeface="Wingdings" panose="05000000000000000000" pitchFamily="2" charset="2"/>
                  </a:rPr>
                  <a:t> STA c</a:t>
                </a:r>
                <a:r>
                  <a:rPr lang="en-US" altLang="ko-KR" sz="1600" b="1" i="1" dirty="0" smtClean="0"/>
                  <a:t>)</a:t>
                </a:r>
              </a:p>
              <a:p>
                <a:endParaRPr lang="en-US" altLang="ko-KR" sz="1800" b="0" dirty="0" smtClean="0"/>
              </a:p>
              <a:p>
                <a:endParaRPr lang="en-US" altLang="ko-KR" sz="1800" b="0" dirty="0" smtClean="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685800" y="1981200"/>
                <a:ext cx="7772400" cy="4495800"/>
              </a:xfrm>
              <a:blipFill rotWithShape="0">
                <a:blip r:embed="rId3"/>
                <a:stretch>
                  <a:fillRect l="-549" t="-678" r="-1255"/>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10</a:t>
            </a:fld>
            <a:endParaRPr lang="en-US" dirty="0"/>
          </a:p>
        </p:txBody>
      </p:sp>
      <p:sp>
        <p:nvSpPr>
          <p:cNvPr id="5" name="TextBox 4"/>
          <p:cNvSpPr txBox="1"/>
          <p:nvPr/>
        </p:nvSpPr>
        <p:spPr>
          <a:xfrm>
            <a:off x="1143000" y="5623431"/>
            <a:ext cx="7010400" cy="830997"/>
          </a:xfrm>
          <a:prstGeom prst="rect">
            <a:avLst/>
          </a:prstGeom>
          <a:noFill/>
        </p:spPr>
        <p:txBody>
          <a:bodyPr wrap="square" rtlCol="0">
            <a:spAutoFit/>
          </a:bodyPr>
          <a:lstStyle/>
          <a:p>
            <a:r>
              <a:rPr lang="en-US" altLang="ko-KR" dirty="0" smtClean="0"/>
              <a:t>* TX power &amp; RSSI: it can be set to the average value measured</a:t>
            </a:r>
          </a:p>
          <a:p>
            <a:r>
              <a:rPr lang="en-US" altLang="ko-KR" dirty="0" smtClean="0"/>
              <a:t>** Updated DL ARIL: DL ARIL value can be changed when “max CSR-TX power” is determined and then </a:t>
            </a:r>
          </a:p>
          <a:p>
            <a:r>
              <a:rPr lang="en-US" altLang="ko-KR" dirty="0"/>
              <a:t> </a:t>
            </a:r>
            <a:r>
              <a:rPr lang="en-US" altLang="ko-KR" dirty="0" smtClean="0"/>
              <a:t>   “</a:t>
            </a:r>
            <a:r>
              <a:rPr lang="en-US" altLang="ko-KR" i="1" dirty="0" smtClean="0"/>
              <a:t>min </a:t>
            </a:r>
            <a:r>
              <a:rPr lang="en-US" altLang="ko-KR" i="1" dirty="0"/>
              <a:t>SNR(10% PER</a:t>
            </a:r>
            <a:r>
              <a:rPr lang="en-US" altLang="ko-KR" i="1" dirty="0" smtClean="0"/>
              <a:t>)” </a:t>
            </a:r>
            <a:r>
              <a:rPr lang="en-US" altLang="ko-KR" dirty="0" smtClean="0"/>
              <a:t>is determined according to the</a:t>
            </a:r>
            <a:r>
              <a:rPr lang="en-US" altLang="ko-KR" dirty="0"/>
              <a:t> </a:t>
            </a:r>
            <a:r>
              <a:rPr lang="en-US" altLang="ko-KR" dirty="0" smtClean="0"/>
              <a:t>“max </a:t>
            </a:r>
            <a:r>
              <a:rPr lang="en-US" altLang="ko-KR" dirty="0"/>
              <a:t>CSR-TX </a:t>
            </a:r>
            <a:r>
              <a:rPr lang="en-US" altLang="ko-KR" dirty="0" smtClean="0"/>
              <a:t>power”</a:t>
            </a:r>
            <a:r>
              <a:rPr lang="en-US" altLang="ko-KR" i="1" dirty="0" smtClean="0"/>
              <a:t>.</a:t>
            </a:r>
            <a:endParaRPr lang="en-US" altLang="ko-KR" dirty="0" smtClean="0">
              <a:solidFill>
                <a:srgbClr val="FF0000"/>
              </a:solidFill>
            </a:endParaRPr>
          </a:p>
          <a:p>
            <a:r>
              <a:rPr lang="en-US" altLang="ko-KR" i="1" dirty="0"/>
              <a:t> </a:t>
            </a:r>
            <a:r>
              <a:rPr lang="en-US" altLang="ko-KR" i="1" dirty="0" smtClean="0"/>
              <a:t>     (Updated DL ARIL  = max </a:t>
            </a:r>
            <a:r>
              <a:rPr lang="en-US" altLang="ko-KR" i="1" dirty="0"/>
              <a:t>CSR-TX power – </a:t>
            </a:r>
            <a:r>
              <a:rPr lang="en-US" altLang="ko-KR" i="1" dirty="0" smtClean="0"/>
              <a:t>path </a:t>
            </a:r>
            <a:r>
              <a:rPr lang="en-US" altLang="ko-KR" i="1" dirty="0"/>
              <a:t>loss </a:t>
            </a:r>
            <a:r>
              <a:rPr lang="en-US" altLang="ko-KR" i="1" dirty="0" smtClean="0"/>
              <a:t>– min SNR(10% PER) – safety margin)</a:t>
            </a:r>
          </a:p>
        </p:txBody>
      </p:sp>
      <p:pic>
        <p:nvPicPr>
          <p:cNvPr id="7" name="그림 6"/>
          <p:cNvPicPr>
            <a:picLocks noChangeAspect="1"/>
          </p:cNvPicPr>
          <p:nvPr/>
        </p:nvPicPr>
        <p:blipFill>
          <a:blip r:embed="rId4"/>
          <a:stretch>
            <a:fillRect/>
          </a:stretch>
        </p:blipFill>
        <p:spPr>
          <a:xfrm>
            <a:off x="3329665" y="4122358"/>
            <a:ext cx="2299921" cy="1440241"/>
          </a:xfrm>
          <a:prstGeom prst="rect">
            <a:avLst/>
          </a:prstGeom>
        </p:spPr>
      </p:pic>
    </p:spTree>
    <p:extLst>
      <p:ext uri="{BB962C8B-B14F-4D97-AF65-F5344CB8AC3E}">
        <p14:creationId xmlns:p14="http://schemas.microsoft.com/office/powerpoint/2010/main" val="41465965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Example of CSR data transmission</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11</a:t>
            </a:fld>
            <a:endParaRPr lang="en-US" dirty="0"/>
          </a:p>
        </p:txBody>
      </p:sp>
      <p:grpSp>
        <p:nvGrpSpPr>
          <p:cNvPr id="76" name="그룹 75"/>
          <p:cNvGrpSpPr/>
          <p:nvPr/>
        </p:nvGrpSpPr>
        <p:grpSpPr>
          <a:xfrm>
            <a:off x="1143000" y="4191000"/>
            <a:ext cx="2362200" cy="456529"/>
            <a:chOff x="7162800" y="4024705"/>
            <a:chExt cx="2743200" cy="563064"/>
          </a:xfrm>
        </p:grpSpPr>
        <p:cxnSp>
          <p:nvCxnSpPr>
            <p:cNvPr id="71" name="직선 연결선 70"/>
            <p:cNvCxnSpPr/>
            <p:nvPr/>
          </p:nvCxnSpPr>
          <p:spPr bwMode="auto">
            <a:xfrm>
              <a:off x="7239000" y="4173277"/>
              <a:ext cx="457200" cy="0"/>
            </a:xfrm>
            <a:prstGeom prst="line">
              <a:avLst/>
            </a:prstGeom>
            <a:solidFill>
              <a:schemeClr val="accent1"/>
            </a:solidFill>
            <a:ln w="28575" cap="flat" cmpd="sng" algn="ctr">
              <a:solidFill>
                <a:srgbClr val="FFC000"/>
              </a:solidFill>
              <a:prstDash val="solid"/>
              <a:round/>
              <a:headEnd type="none" w="sm" len="sm"/>
              <a:tailEnd type="none" w="sm" len="sm"/>
            </a:ln>
            <a:effectLst/>
          </p:spPr>
        </p:cxnSp>
        <p:cxnSp>
          <p:nvCxnSpPr>
            <p:cNvPr id="72" name="직선 연결선 71"/>
            <p:cNvCxnSpPr/>
            <p:nvPr/>
          </p:nvCxnSpPr>
          <p:spPr bwMode="auto">
            <a:xfrm>
              <a:off x="7239000" y="4469326"/>
              <a:ext cx="457200" cy="0"/>
            </a:xfrm>
            <a:prstGeom prst="line">
              <a:avLst/>
            </a:prstGeom>
            <a:solidFill>
              <a:schemeClr val="accent1"/>
            </a:solidFill>
            <a:ln w="28575" cap="flat" cmpd="sng" algn="ctr">
              <a:solidFill>
                <a:srgbClr val="92D050"/>
              </a:solidFill>
              <a:prstDash val="solid"/>
              <a:round/>
              <a:headEnd type="none" w="sm" len="sm"/>
              <a:tailEnd type="none" w="sm" len="sm"/>
            </a:ln>
            <a:effectLst/>
          </p:spPr>
        </p:cxnSp>
        <p:sp>
          <p:nvSpPr>
            <p:cNvPr id="73" name="TextBox 72"/>
            <p:cNvSpPr txBox="1"/>
            <p:nvPr/>
          </p:nvSpPr>
          <p:spPr>
            <a:xfrm>
              <a:off x="7620000" y="4024705"/>
              <a:ext cx="2286000" cy="246221"/>
            </a:xfrm>
            <a:prstGeom prst="rect">
              <a:avLst/>
            </a:prstGeom>
            <a:noFill/>
          </p:spPr>
          <p:txBody>
            <a:bodyPr wrap="square" rtlCol="0">
              <a:spAutoFit/>
            </a:bodyPr>
            <a:lstStyle/>
            <a:p>
              <a:r>
                <a:rPr lang="en-US" altLang="ko-KR" sz="1000" dirty="0" smtClean="0"/>
                <a:t>: Logical coverage of Sharing AP</a:t>
              </a:r>
              <a:endParaRPr lang="ko-KR" altLang="en-US" sz="1000"/>
            </a:p>
          </p:txBody>
        </p:sp>
        <p:sp>
          <p:nvSpPr>
            <p:cNvPr id="74" name="TextBox 73"/>
            <p:cNvSpPr txBox="1"/>
            <p:nvPr/>
          </p:nvSpPr>
          <p:spPr>
            <a:xfrm>
              <a:off x="7620000" y="4310770"/>
              <a:ext cx="2209800" cy="246221"/>
            </a:xfrm>
            <a:prstGeom prst="rect">
              <a:avLst/>
            </a:prstGeom>
            <a:noFill/>
          </p:spPr>
          <p:txBody>
            <a:bodyPr wrap="square" rtlCol="0">
              <a:spAutoFit/>
            </a:bodyPr>
            <a:lstStyle/>
            <a:p>
              <a:r>
                <a:rPr lang="en-US" altLang="ko-KR" sz="1000" dirty="0" smtClean="0"/>
                <a:t>: Logical coverage of Shared AP</a:t>
              </a:r>
              <a:endParaRPr lang="ko-KR" altLang="en-US" sz="1000"/>
            </a:p>
          </p:txBody>
        </p:sp>
        <p:sp>
          <p:nvSpPr>
            <p:cNvPr id="75" name="직사각형 74"/>
            <p:cNvSpPr/>
            <p:nvPr/>
          </p:nvSpPr>
          <p:spPr bwMode="auto">
            <a:xfrm>
              <a:off x="7162800" y="4024705"/>
              <a:ext cx="2743200" cy="5630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smtClean="0">
                <a:ln>
                  <a:noFill/>
                </a:ln>
                <a:solidFill>
                  <a:schemeClr val="tx1"/>
                </a:solidFill>
                <a:effectLst/>
                <a:latin typeface="Times New Roman" pitchFamily="18" charset="0"/>
              </a:endParaRPr>
            </a:p>
          </p:txBody>
        </p:sp>
      </p:grpSp>
      <mc:AlternateContent xmlns:mc="http://schemas.openxmlformats.org/markup-compatibility/2006" xmlns:a14="http://schemas.microsoft.com/office/drawing/2010/main">
        <mc:Choice Requires="a14">
          <p:sp>
            <p:nvSpPr>
              <p:cNvPr id="79" name="내용 개체 틀 2"/>
              <p:cNvSpPr txBox="1">
                <a:spLocks/>
              </p:cNvSpPr>
              <p:nvPr/>
            </p:nvSpPr>
            <p:spPr bwMode="auto">
              <a:xfrm>
                <a:off x="685800" y="4862608"/>
                <a:ext cx="7772400" cy="1614391"/>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sz="1600" b="0" kern="0" dirty="0" smtClean="0"/>
                  <a:t>When the Sharing AP transmits a data to “STA a”, the Shared AP can use only limited TX power that does not interfere with “STA a”.</a:t>
                </a:r>
              </a:p>
              <a:p>
                <a:r>
                  <a:rPr lang="en-US" altLang="ko-KR" sz="1600" b="0" kern="0" dirty="0" smtClean="0"/>
                  <a:t>When the Shared AP uses limited TX power, a data can be transmitted only to the STA which is satisfied with certain condition.</a:t>
                </a:r>
              </a:p>
              <a:p>
                <a:pPr lvl="1"/>
                <a:r>
                  <a:rPr lang="en-US" altLang="ko-KR" sz="1400" b="1" i="1" kern="0" dirty="0" smtClean="0"/>
                  <a:t>Updated DL ARIL </a:t>
                </a:r>
                <a:r>
                  <a:rPr lang="en-US" altLang="ko-KR" sz="1400" b="1" i="1" dirty="0" smtClean="0"/>
                  <a:t>(Shared </a:t>
                </a:r>
                <a:r>
                  <a:rPr lang="en-US" altLang="ko-KR" sz="1400" b="1" i="1" dirty="0"/>
                  <a:t>AP </a:t>
                </a:r>
                <a:r>
                  <a:rPr lang="en-US" altLang="ko-KR" sz="1400" b="1" i="1" dirty="0">
                    <a:sym typeface="Wingdings" panose="05000000000000000000" pitchFamily="2" charset="2"/>
                  </a:rPr>
                  <a:t> STA c</a:t>
                </a:r>
                <a:r>
                  <a:rPr lang="en-US" altLang="ko-KR" sz="1400" b="1" i="1" dirty="0"/>
                  <a:t>) </a:t>
                </a:r>
                <a14:m>
                  <m:oMath xmlns:m="http://schemas.openxmlformats.org/officeDocument/2006/math">
                    <m:r>
                      <a:rPr lang="en-US" altLang="ko-KR" sz="1400" b="1" i="1">
                        <a:latin typeface="Cambria Math" panose="02040503050406030204" pitchFamily="18" charset="0"/>
                        <a:ea typeface="Cambria Math" panose="02040503050406030204" pitchFamily="18" charset="0"/>
                      </a:rPr>
                      <m:t>≥</m:t>
                    </m:r>
                  </m:oMath>
                </a14:m>
                <a:r>
                  <a:rPr lang="en-US" altLang="ko-KR" sz="1400" b="1" i="1" dirty="0" smtClean="0"/>
                  <a:t> RSSI (Sharing </a:t>
                </a:r>
                <a:r>
                  <a:rPr lang="en-US" altLang="ko-KR" sz="1400" b="1" i="1" dirty="0"/>
                  <a:t>AP </a:t>
                </a:r>
                <a:r>
                  <a:rPr lang="en-US" altLang="ko-KR" sz="1400" b="1" i="1" dirty="0">
                    <a:sym typeface="Wingdings" panose="05000000000000000000" pitchFamily="2" charset="2"/>
                  </a:rPr>
                  <a:t> STA c</a:t>
                </a:r>
                <a:r>
                  <a:rPr lang="en-US" altLang="ko-KR" sz="1400" b="1" i="1" dirty="0" smtClean="0"/>
                  <a:t>)</a:t>
                </a:r>
                <a:endParaRPr lang="en-US" altLang="ko-KR" sz="1400" b="1" kern="0" dirty="0" smtClean="0"/>
              </a:p>
            </p:txBody>
          </p:sp>
        </mc:Choice>
        <mc:Fallback xmlns="">
          <p:sp>
            <p:nvSpPr>
              <p:cNvPr id="79" name="내용 개체 틀 2"/>
              <p:cNvSpPr txBox="1">
                <a:spLocks noRot="1" noChangeAspect="1" noMove="1" noResize="1" noEditPoints="1" noAdjustHandles="1" noChangeArrowheads="1" noChangeShapeType="1" noTextEdit="1"/>
              </p:cNvSpPr>
              <p:nvPr/>
            </p:nvSpPr>
            <p:spPr bwMode="auto">
              <a:xfrm>
                <a:off x="685800" y="4862608"/>
                <a:ext cx="7772400" cy="1614391"/>
              </a:xfrm>
              <a:prstGeom prst="rect">
                <a:avLst/>
              </a:prstGeom>
              <a:blipFill rotWithShape="0">
                <a:blip r:embed="rId3"/>
                <a:stretch>
                  <a:fillRect l="-314" t="-1136"/>
                </a:stretch>
              </a:blipFill>
              <a:ln w="9525">
                <a:noFill/>
                <a:miter lim="800000"/>
                <a:headEnd/>
                <a:tailEnd/>
              </a:ln>
            </p:spPr>
            <p:txBody>
              <a:bodyPr/>
              <a:lstStyle/>
              <a:p>
                <a:r>
                  <a:rPr lang="ko-KR" altLang="en-US">
                    <a:noFill/>
                  </a:rPr>
                  <a:t> </a:t>
                </a:r>
              </a:p>
            </p:txBody>
          </p:sp>
        </mc:Fallback>
      </mc:AlternateContent>
      <p:sp>
        <p:nvSpPr>
          <p:cNvPr id="84" name="내용 개체 틀 2"/>
          <p:cNvSpPr txBox="1">
            <a:spLocks/>
          </p:cNvSpPr>
          <p:nvPr/>
        </p:nvSpPr>
        <p:spPr bwMode="auto">
          <a:xfrm>
            <a:off x="4516907" y="2513789"/>
            <a:ext cx="4779493" cy="203770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ko-KR" sz="1000" b="0" i="0" u="none" strike="noStrike" kern="0" cap="none" spc="0" normalizeH="0" baseline="0" noProof="0" dirty="0" smtClean="0">
                <a:ln>
                  <a:noFill/>
                </a:ln>
                <a:solidFill>
                  <a:srgbClr val="000000"/>
                </a:solidFill>
                <a:effectLst/>
                <a:uLnTx/>
                <a:uFillTx/>
                <a:latin typeface="Times New Roman"/>
              </a:rPr>
              <a:t>DL ARIL of STA a: TX power of Sharing AP – path loss – min SNR (10% PER) </a:t>
            </a:r>
          </a:p>
          <a:p>
            <a:pPr marL="0" marR="0" lvl="0" indent="0" algn="l" defTabSz="914400" rtl="0" eaLnBrk="0" fontAlgn="base" latinLnBrk="0" hangingPunct="0">
              <a:lnSpc>
                <a:spcPct val="100000"/>
              </a:lnSpc>
              <a:spcBef>
                <a:spcPct val="20000"/>
              </a:spcBef>
              <a:spcAft>
                <a:spcPct val="0"/>
              </a:spcAft>
              <a:buClrTx/>
              <a:buSzTx/>
              <a:buNone/>
              <a:tabLst/>
              <a:defRPr/>
            </a:pPr>
            <a:r>
              <a:rPr kumimoji="0" lang="en-US" altLang="ko-KR" sz="1000" b="0" i="0" u="none" strike="noStrike" kern="0" cap="none" spc="0" normalizeH="0" baseline="0" noProof="0" dirty="0" smtClean="0">
                <a:ln>
                  <a:noFill/>
                </a:ln>
                <a:solidFill>
                  <a:srgbClr val="000000"/>
                </a:solidFill>
                <a:effectLst/>
                <a:uLnTx/>
                <a:uFillTx/>
                <a:latin typeface="Times New Roman"/>
              </a:rPr>
              <a:t>         = 24 – 88 – 23 = - 87 </a:t>
            </a:r>
            <a:r>
              <a:rPr kumimoji="0" lang="en-US" altLang="ko-KR" sz="1000" b="0" i="0" u="none" strike="noStrike" kern="0" cap="none" spc="0" normalizeH="0" baseline="0" noProof="0" dirty="0" err="1" smtClean="0">
                <a:ln>
                  <a:noFill/>
                </a:ln>
                <a:solidFill>
                  <a:srgbClr val="000000"/>
                </a:solidFill>
                <a:effectLst/>
                <a:uLnTx/>
                <a:uFillTx/>
                <a:latin typeface="Times New Roman"/>
              </a:rPr>
              <a:t>dBm</a:t>
            </a:r>
            <a:endParaRPr kumimoji="0" lang="en-US" altLang="ko-KR" sz="1000" b="0" i="0" u="none" strike="noStrike" kern="0" cap="none" spc="0" normalizeH="0" baseline="0" noProof="0" dirty="0" smtClean="0">
              <a:ln>
                <a:noFill/>
              </a:ln>
              <a:solidFill>
                <a:srgbClr val="000000"/>
              </a:solidFill>
              <a:effectLst/>
              <a:uLnTx/>
              <a:uFillTx/>
              <a:latin typeface="Times New Roman"/>
            </a:endParaRPr>
          </a:p>
          <a:p>
            <a:pPr>
              <a:defRPr/>
            </a:pPr>
            <a:r>
              <a:rPr lang="en-US" altLang="ko-KR" sz="1000" b="0" kern="0" dirty="0" smtClean="0">
                <a:solidFill>
                  <a:srgbClr val="000000"/>
                </a:solidFill>
                <a:latin typeface="Times New Roman"/>
              </a:rPr>
              <a:t>RSSI of STA a: TX power of Shared AP – path loss</a:t>
            </a:r>
          </a:p>
          <a:p>
            <a:pPr>
              <a:defRPr/>
            </a:pPr>
            <a:r>
              <a:rPr kumimoji="0" lang="en-US" altLang="ko-KR" sz="1000" b="0" i="0" u="none" strike="noStrike" kern="0" cap="none" spc="0" normalizeH="0" baseline="0" noProof="0" dirty="0" smtClean="0">
                <a:ln>
                  <a:noFill/>
                </a:ln>
                <a:solidFill>
                  <a:srgbClr val="000000"/>
                </a:solidFill>
                <a:effectLst/>
                <a:uLnTx/>
                <a:uFillTx/>
                <a:latin typeface="Times New Roman"/>
              </a:rPr>
              <a:t>= 24 – 106 = - 82 </a:t>
            </a:r>
            <a:r>
              <a:rPr kumimoji="0" lang="en-US" altLang="ko-KR" sz="1000" b="0" i="0" u="none" strike="noStrike" kern="0" cap="none" spc="0" normalizeH="0" baseline="0" noProof="0" dirty="0" err="1" smtClean="0">
                <a:ln>
                  <a:noFill/>
                </a:ln>
                <a:solidFill>
                  <a:srgbClr val="000000"/>
                </a:solidFill>
                <a:effectLst/>
                <a:uLnTx/>
                <a:uFillTx/>
                <a:latin typeface="Times New Roman"/>
              </a:rPr>
              <a:t>dBm</a:t>
            </a:r>
            <a:endParaRPr kumimoji="0" lang="en-US" altLang="ko-KR" sz="1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ko-KR" sz="1000" b="0" i="0" u="none" strike="noStrike" kern="0" cap="none" spc="0" normalizeH="0" baseline="0" noProof="0" dirty="0" smtClean="0">
                <a:ln>
                  <a:noFill/>
                </a:ln>
                <a:solidFill>
                  <a:srgbClr val="000000"/>
                </a:solidFill>
                <a:effectLst/>
                <a:uLnTx/>
                <a:uFillTx/>
                <a:latin typeface="Times New Roman"/>
              </a:rPr>
              <a:t>Max TX power of Shared AP: path loss + ARIL </a:t>
            </a:r>
          </a:p>
          <a:p>
            <a:pPr marL="0" marR="0" lvl="0" indent="0" algn="l" defTabSz="914400" rtl="0" eaLnBrk="0" fontAlgn="base" latinLnBrk="0" hangingPunct="0">
              <a:lnSpc>
                <a:spcPct val="100000"/>
              </a:lnSpc>
              <a:spcBef>
                <a:spcPct val="20000"/>
              </a:spcBef>
              <a:spcAft>
                <a:spcPct val="0"/>
              </a:spcAft>
              <a:buClrTx/>
              <a:buSzTx/>
              <a:buNone/>
              <a:tabLst/>
              <a:defRPr/>
            </a:pPr>
            <a:r>
              <a:rPr lang="en-US" altLang="ko-KR" sz="1000" b="0" kern="0" dirty="0">
                <a:solidFill>
                  <a:srgbClr val="000000"/>
                </a:solidFill>
                <a:latin typeface="Times New Roman"/>
              </a:rPr>
              <a:t> </a:t>
            </a:r>
            <a:r>
              <a:rPr lang="en-US" altLang="ko-KR" sz="1000" b="0" kern="0" dirty="0" smtClean="0">
                <a:solidFill>
                  <a:srgbClr val="000000"/>
                </a:solidFill>
                <a:latin typeface="Times New Roman"/>
              </a:rPr>
              <a:t>        </a:t>
            </a:r>
            <a:r>
              <a:rPr kumimoji="0" lang="en-US" altLang="ko-KR" sz="1000" b="0" i="0" u="none" strike="noStrike" kern="0" cap="none" spc="0" normalizeH="0" baseline="0" noProof="0" dirty="0" smtClean="0">
                <a:ln>
                  <a:noFill/>
                </a:ln>
                <a:solidFill>
                  <a:srgbClr val="000000"/>
                </a:solidFill>
                <a:effectLst/>
                <a:uLnTx/>
                <a:uFillTx/>
                <a:latin typeface="Times New Roman"/>
              </a:rPr>
              <a:t>= 106 – 87 = 19 </a:t>
            </a:r>
            <a:r>
              <a:rPr kumimoji="0" lang="en-US" altLang="ko-KR" sz="1000" b="0" i="0" u="none" strike="noStrike" kern="0" cap="none" spc="0" normalizeH="0" baseline="0" noProof="0" dirty="0" err="1" smtClean="0">
                <a:ln>
                  <a:noFill/>
                </a:ln>
                <a:solidFill>
                  <a:srgbClr val="000000"/>
                </a:solidFill>
                <a:effectLst/>
                <a:uLnTx/>
                <a:uFillTx/>
                <a:latin typeface="Times New Roman"/>
              </a:rPr>
              <a:t>dBm</a:t>
            </a:r>
            <a:r>
              <a:rPr kumimoji="0" lang="en-US" altLang="ko-KR" sz="1000" b="0" i="0" u="none" strike="noStrike" kern="0" cap="none" spc="0" normalizeH="0" baseline="0" noProof="0" dirty="0" smtClean="0">
                <a:ln>
                  <a:noFill/>
                </a:ln>
                <a:solidFill>
                  <a:srgbClr val="000000"/>
                </a:solidFill>
                <a:effectLst/>
                <a:uLnTx/>
                <a:uFillTx/>
                <a:latin typeface="Times New Roman"/>
              </a:rPr>
              <a:t> </a:t>
            </a:r>
          </a:p>
          <a:p>
            <a:pPr lvl="0"/>
            <a:r>
              <a:rPr kumimoji="0" lang="en-US" altLang="ko-KR" sz="1000" b="0" i="0" u="none" strike="noStrike" kern="0" cap="none" spc="0" normalizeH="0" baseline="0" noProof="0" dirty="0" smtClean="0">
                <a:ln>
                  <a:noFill/>
                </a:ln>
                <a:solidFill>
                  <a:srgbClr val="000000"/>
                </a:solidFill>
                <a:effectLst/>
                <a:uLnTx/>
                <a:uFillTx/>
                <a:latin typeface="Times New Roman"/>
              </a:rPr>
              <a:t>Updated DL ARIL of STA c</a:t>
            </a:r>
            <a:r>
              <a:rPr lang="en-US" altLang="ko-KR" sz="1000" b="0" kern="0" dirty="0">
                <a:solidFill>
                  <a:srgbClr val="000000"/>
                </a:solidFill>
              </a:rPr>
              <a:t>: </a:t>
            </a:r>
            <a:r>
              <a:rPr lang="en-US" altLang="ko-KR" sz="1000" b="0" kern="0" dirty="0" smtClean="0">
                <a:solidFill>
                  <a:srgbClr val="000000"/>
                </a:solidFill>
              </a:rPr>
              <a:t>max TX </a:t>
            </a:r>
            <a:r>
              <a:rPr lang="en-US" altLang="ko-KR" sz="1000" b="0" kern="0" dirty="0">
                <a:solidFill>
                  <a:srgbClr val="000000"/>
                </a:solidFill>
              </a:rPr>
              <a:t>power – path loss – min SNR (10% PER) </a:t>
            </a:r>
            <a:endParaRPr kumimoji="0" lang="en-US" altLang="ko-KR" sz="1000" b="0" i="0" u="none" strike="noStrike" kern="0" cap="none" spc="0" normalizeH="0" baseline="0" noProof="0" dirty="0" smtClean="0">
              <a:ln>
                <a:noFill/>
              </a:ln>
              <a:solidFill>
                <a:srgbClr val="000000"/>
              </a:solidFill>
              <a:effectLst/>
              <a:uLnTx/>
              <a:uFillTx/>
              <a:latin typeface="Times New Roman"/>
            </a:endParaRPr>
          </a:p>
          <a:p>
            <a:pPr marL="0" marR="0" lvl="0" indent="0" algn="l" defTabSz="914400" rtl="0" eaLnBrk="0" fontAlgn="base" latinLnBrk="0" hangingPunct="0">
              <a:lnSpc>
                <a:spcPct val="100000"/>
              </a:lnSpc>
              <a:spcBef>
                <a:spcPct val="20000"/>
              </a:spcBef>
              <a:spcAft>
                <a:spcPct val="0"/>
              </a:spcAft>
              <a:buClrTx/>
              <a:buSzTx/>
              <a:buNone/>
              <a:tabLst/>
              <a:defRPr/>
            </a:pPr>
            <a:r>
              <a:rPr lang="en-US" altLang="ko-KR" sz="1000" b="0" kern="0" dirty="0" smtClean="0">
                <a:solidFill>
                  <a:srgbClr val="000000"/>
                </a:solidFill>
                <a:latin typeface="Times New Roman"/>
              </a:rPr>
              <a:t>         = </a:t>
            </a:r>
            <a:r>
              <a:rPr kumimoji="0" lang="en-US" altLang="ko-KR" sz="1000" b="0" i="0" u="none" strike="noStrike" kern="0" cap="none" spc="0" normalizeH="0" baseline="0" noProof="0" dirty="0" smtClean="0">
                <a:ln>
                  <a:noFill/>
                </a:ln>
                <a:solidFill>
                  <a:srgbClr val="000000"/>
                </a:solidFill>
                <a:effectLst/>
                <a:uLnTx/>
                <a:uFillTx/>
                <a:latin typeface="Times New Roman"/>
              </a:rPr>
              <a:t>19 – 70 – 32 = - 83 </a:t>
            </a:r>
            <a:r>
              <a:rPr kumimoji="0" lang="en-US" altLang="ko-KR" sz="1000" b="0" i="0" u="none" strike="noStrike" kern="0" cap="none" spc="0" normalizeH="0" baseline="0" noProof="0" dirty="0" err="1" smtClean="0">
                <a:ln>
                  <a:noFill/>
                </a:ln>
                <a:solidFill>
                  <a:srgbClr val="000000"/>
                </a:solidFill>
                <a:effectLst/>
                <a:uLnTx/>
                <a:uFillTx/>
                <a:latin typeface="Times New Roman"/>
              </a:rPr>
              <a:t>dBm</a:t>
            </a:r>
            <a:endParaRPr kumimoji="0" lang="en-US" altLang="ko-KR" sz="1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ko-KR" sz="1000" b="0" i="0" u="none" strike="noStrike" kern="0" cap="none" spc="0" normalizeH="0" baseline="0" noProof="0" dirty="0" smtClean="0">
                <a:ln>
                  <a:noFill/>
                </a:ln>
                <a:solidFill>
                  <a:srgbClr val="000000"/>
                </a:solidFill>
                <a:effectLst/>
                <a:uLnTx/>
                <a:uFillTx/>
                <a:latin typeface="Times New Roman"/>
              </a:rPr>
              <a:t>Min distance of x: </a:t>
            </a:r>
            <a:r>
              <a:rPr lang="en-US" altLang="ko-KR" sz="1000" b="0" kern="0" noProof="0" dirty="0" smtClean="0">
                <a:solidFill>
                  <a:srgbClr val="000000"/>
                </a:solidFill>
                <a:latin typeface="Times New Roman"/>
              </a:rPr>
              <a:t>S</a:t>
            </a:r>
            <a:r>
              <a:rPr kumimoji="0" lang="en-US" altLang="ko-KR" sz="1000" b="0" i="0" u="none" strike="noStrike" kern="0" cap="none" spc="0" normalizeH="0" baseline="0" noProof="0" dirty="0" smtClean="0">
                <a:ln>
                  <a:noFill/>
                </a:ln>
                <a:solidFill>
                  <a:srgbClr val="000000"/>
                </a:solidFill>
                <a:effectLst/>
                <a:uLnTx/>
                <a:uFillTx/>
                <a:latin typeface="Times New Roman"/>
              </a:rPr>
              <a:t>atisfying the condition (Updated DL ARIL ≥ RSSI ) </a:t>
            </a:r>
          </a:p>
          <a:p>
            <a:pPr marL="0" marR="0" lvl="0" indent="0" algn="l" defTabSz="914400" rtl="0" eaLnBrk="0" fontAlgn="base" latinLnBrk="0" hangingPunct="0">
              <a:lnSpc>
                <a:spcPct val="100000"/>
              </a:lnSpc>
              <a:spcBef>
                <a:spcPct val="20000"/>
              </a:spcBef>
              <a:spcAft>
                <a:spcPct val="0"/>
              </a:spcAft>
              <a:buClrTx/>
              <a:buSzTx/>
              <a:buNone/>
              <a:tabLst/>
              <a:defRPr/>
            </a:pPr>
            <a:r>
              <a:rPr lang="en-US" altLang="ko-KR" sz="1000" b="0" kern="0" noProof="0" dirty="0" smtClean="0">
                <a:solidFill>
                  <a:srgbClr val="000000"/>
                </a:solidFill>
                <a:latin typeface="Times New Roman"/>
              </a:rPr>
              <a:t>         = </a:t>
            </a:r>
            <a:r>
              <a:rPr kumimoji="0" lang="en-US" altLang="ko-KR" sz="1000" b="0" i="0" u="none" strike="noStrike" kern="0" cap="none" spc="0" normalizeH="0" baseline="0" noProof="0" dirty="0" smtClean="0">
                <a:ln>
                  <a:noFill/>
                </a:ln>
                <a:solidFill>
                  <a:srgbClr val="000000"/>
                </a:solidFill>
                <a:effectLst/>
                <a:uLnTx/>
                <a:uFillTx/>
                <a:latin typeface="Times New Roman"/>
              </a:rPr>
              <a:t>105 m </a:t>
            </a:r>
          </a:p>
        </p:txBody>
      </p:sp>
      <p:pic>
        <p:nvPicPr>
          <p:cNvPr id="3" name="그림 2"/>
          <p:cNvPicPr>
            <a:picLocks noChangeAspect="1"/>
          </p:cNvPicPr>
          <p:nvPr/>
        </p:nvPicPr>
        <p:blipFill>
          <a:blip r:embed="rId4"/>
          <a:stretch>
            <a:fillRect/>
          </a:stretch>
        </p:blipFill>
        <p:spPr>
          <a:xfrm>
            <a:off x="257891" y="1784905"/>
            <a:ext cx="4923709" cy="2254628"/>
          </a:xfrm>
          <a:prstGeom prst="rect">
            <a:avLst/>
          </a:prstGeom>
        </p:spPr>
      </p:pic>
    </p:spTree>
    <p:extLst>
      <p:ext uri="{BB962C8B-B14F-4D97-AF65-F5344CB8AC3E}">
        <p14:creationId xmlns:p14="http://schemas.microsoft.com/office/powerpoint/2010/main" val="4072636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ACK transmission</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1800" b="0" dirty="0" smtClean="0"/>
              <a:t>The ACK transmission from the STAs received CSR data frame can be performed by UL-OFDMA.</a:t>
            </a:r>
          </a:p>
          <a:p>
            <a:pPr lvl="1"/>
            <a:r>
              <a:rPr lang="en-US" altLang="ko-KR" sz="1600" b="0" dirty="0" smtClean="0"/>
              <a:t>“STA a” sends the ACK frame to the Sharing AP through allocated RU which is indicated in the Data frame sent by Sharing AP.</a:t>
            </a:r>
          </a:p>
          <a:p>
            <a:pPr lvl="1"/>
            <a:r>
              <a:rPr lang="en-US" altLang="ko-KR" sz="1600" b="0" dirty="0" smtClean="0"/>
              <a:t>“STA c” sends the ACK frame to the Shared AP through allocated RU which is indicated in the Data frame sent by Shared AP.</a:t>
            </a:r>
          </a:p>
          <a:p>
            <a:pPr lvl="2"/>
            <a:r>
              <a:rPr lang="en-US" altLang="ko-KR" sz="1400" dirty="0" smtClean="0"/>
              <a:t>The Shared AP includes the RU allocation in the Data frame as the Sharing AP indicates through the trigger frame. </a:t>
            </a:r>
            <a:endParaRPr lang="en-US" altLang="ko-KR" sz="1400" b="0" dirty="0"/>
          </a:p>
          <a:p>
            <a:endParaRPr lang="en-US" altLang="ko-KR" sz="1800" b="0" dirty="0" smtClean="0"/>
          </a:p>
          <a:p>
            <a:endParaRPr lang="en-US" altLang="ko-KR" sz="1800" b="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12</a:t>
            </a:fld>
            <a:endParaRPr lang="en-US" dirty="0"/>
          </a:p>
        </p:txBody>
      </p:sp>
      <p:pic>
        <p:nvPicPr>
          <p:cNvPr id="5" name="그림 4"/>
          <p:cNvPicPr>
            <a:picLocks noChangeAspect="1"/>
          </p:cNvPicPr>
          <p:nvPr/>
        </p:nvPicPr>
        <p:blipFill>
          <a:blip r:embed="rId3"/>
          <a:stretch>
            <a:fillRect/>
          </a:stretch>
        </p:blipFill>
        <p:spPr>
          <a:xfrm>
            <a:off x="3039536" y="4246729"/>
            <a:ext cx="3141128" cy="1967016"/>
          </a:xfrm>
          <a:prstGeom prst="rect">
            <a:avLst/>
          </a:prstGeom>
        </p:spPr>
      </p:pic>
    </p:spTree>
    <p:extLst>
      <p:ext uri="{BB962C8B-B14F-4D97-AF65-F5344CB8AC3E}">
        <p14:creationId xmlns:p14="http://schemas.microsoft.com/office/powerpoint/2010/main" val="36485017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Summary of CSR procedure</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endParaRPr lang="en-US" altLang="ko-KR" sz="1800" b="0" dirty="0" smtClean="0"/>
          </a:p>
          <a:p>
            <a:endParaRPr lang="en-US" altLang="ko-KR" sz="1800" b="0" dirty="0"/>
          </a:p>
          <a:p>
            <a:endParaRPr lang="en-US" altLang="ko-KR" sz="1800" b="0" dirty="0" smtClean="0"/>
          </a:p>
          <a:p>
            <a:endParaRPr lang="en-US" altLang="ko-KR" sz="1800" b="0" dirty="0"/>
          </a:p>
          <a:p>
            <a:endParaRPr lang="en-US" altLang="ko-KR" sz="1800" b="0" dirty="0" smtClean="0"/>
          </a:p>
          <a:p>
            <a:endParaRPr lang="en-US" altLang="ko-KR" sz="1800" b="0" dirty="0"/>
          </a:p>
          <a:p>
            <a:endParaRPr lang="en-US" altLang="ko-KR" sz="1800" b="0" dirty="0" smtClean="0"/>
          </a:p>
          <a:p>
            <a:endParaRPr lang="en-US" altLang="ko-KR" sz="1800" b="0" dirty="0"/>
          </a:p>
          <a:p>
            <a:endParaRPr lang="en-US" altLang="ko-KR" sz="1800" b="0" dirty="0" smtClean="0"/>
          </a:p>
          <a:p>
            <a:pPr marL="0" indent="0">
              <a:buNone/>
            </a:pPr>
            <a:endParaRPr lang="en-US" altLang="ko-KR" sz="1800" b="0" dirty="0" smtClean="0"/>
          </a:p>
          <a:p>
            <a:r>
              <a:rPr lang="en-US" altLang="ko-KR" sz="1600" b="0" dirty="0" smtClean="0"/>
              <a:t>The RSSI measurement by using ongoing packets to acquire path loss is performed in the CSR preparations. </a:t>
            </a:r>
          </a:p>
          <a:p>
            <a:r>
              <a:rPr lang="en-US" altLang="ko-KR" sz="1600" b="0" dirty="0" smtClean="0"/>
              <a:t>The phases of CSR Setup, CSR Trigger, CSR Data &amp; </a:t>
            </a:r>
            <a:r>
              <a:rPr lang="en-US" altLang="ko-KR" sz="1600" b="0" dirty="0" err="1" smtClean="0"/>
              <a:t>Ack</a:t>
            </a:r>
            <a:r>
              <a:rPr lang="en-US" altLang="ko-KR" sz="1600" b="0" dirty="0" smtClean="0"/>
              <a:t> are performed within single TXOP after the Sharing AP obtains TXOP.</a:t>
            </a:r>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13</a:t>
            </a:fld>
            <a:endParaRPr lang="en-US" dirty="0"/>
          </a:p>
        </p:txBody>
      </p:sp>
      <p:pic>
        <p:nvPicPr>
          <p:cNvPr id="7" name="그림 6"/>
          <p:cNvPicPr>
            <a:picLocks noChangeAspect="1"/>
          </p:cNvPicPr>
          <p:nvPr/>
        </p:nvPicPr>
        <p:blipFill>
          <a:blip r:embed="rId3"/>
          <a:stretch>
            <a:fillRect/>
          </a:stretch>
        </p:blipFill>
        <p:spPr>
          <a:xfrm>
            <a:off x="840990" y="1752600"/>
            <a:ext cx="7462019" cy="3344718"/>
          </a:xfrm>
          <a:prstGeom prst="rect">
            <a:avLst/>
          </a:prstGeom>
        </p:spPr>
      </p:pic>
    </p:spTree>
    <p:extLst>
      <p:ext uri="{BB962C8B-B14F-4D97-AF65-F5344CB8AC3E}">
        <p14:creationId xmlns:p14="http://schemas.microsoft.com/office/powerpoint/2010/main" val="19466080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Conclusion</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2000" b="0" dirty="0"/>
              <a:t>The Coordinated Spatial Reuse (CSR) operation can be </a:t>
            </a:r>
            <a:r>
              <a:rPr lang="en-US" altLang="ko-KR" sz="2000" b="0" dirty="0" smtClean="0"/>
              <a:t>supported with relatively </a:t>
            </a:r>
            <a:r>
              <a:rPr lang="en-US" altLang="ko-KR" sz="2000" b="0" dirty="0"/>
              <a:t>low </a:t>
            </a:r>
            <a:r>
              <a:rPr lang="en-US" altLang="ko-KR" sz="2000" b="0" dirty="0" smtClean="0"/>
              <a:t>complexity by using ongoing packet from OBSS.</a:t>
            </a:r>
          </a:p>
          <a:p>
            <a:pPr lvl="1"/>
            <a:r>
              <a:rPr lang="en-US" altLang="ko-KR" sz="1800" b="0" dirty="0" smtClean="0"/>
              <a:t>It doesn’t </a:t>
            </a:r>
            <a:r>
              <a:rPr lang="en-US" altLang="ko-KR" sz="1800" dirty="0" smtClean="0"/>
              <a:t>necessarily</a:t>
            </a:r>
            <a:r>
              <a:rPr lang="en-US" altLang="ko-KR" sz="1800" b="0" dirty="0" smtClean="0"/>
              <a:t> need the NDP sounding operation which is to acquire CSI between </a:t>
            </a:r>
            <a:r>
              <a:rPr lang="en-US" altLang="ko-KR" sz="1800" dirty="0" smtClean="0"/>
              <a:t>the </a:t>
            </a:r>
            <a:r>
              <a:rPr lang="en-US" altLang="ko-KR" sz="1800" b="0" dirty="0" smtClean="0"/>
              <a:t>APs and STAs which is not associated with those APs.</a:t>
            </a:r>
          </a:p>
          <a:p>
            <a:pPr lvl="1"/>
            <a:r>
              <a:rPr lang="en-US" altLang="ko-KR" sz="1800" dirty="0" smtClean="0"/>
              <a:t>Relatively low requirement of synchronization compared to Joint TX scheme, Coordinated BF scheme.</a:t>
            </a:r>
            <a:endParaRPr lang="en-US" altLang="ko-KR" sz="1800" b="0" dirty="0" smtClean="0"/>
          </a:p>
          <a:p>
            <a:endParaRPr lang="en-US" altLang="ko-KR" sz="2000" b="0" dirty="0"/>
          </a:p>
          <a:p>
            <a:r>
              <a:rPr lang="en-US" altLang="ko-KR" sz="2000" b="0" dirty="0" smtClean="0"/>
              <a:t>This </a:t>
            </a:r>
            <a:r>
              <a:rPr lang="en-US" altLang="ko-KR" sz="2000" b="0" dirty="0"/>
              <a:t>contribution </a:t>
            </a:r>
            <a:r>
              <a:rPr lang="en-US" altLang="ko-KR" sz="2000" b="0" dirty="0" smtClean="0"/>
              <a:t>proposes the </a:t>
            </a:r>
            <a:r>
              <a:rPr lang="en-US" altLang="ko-KR" sz="2000" b="0" dirty="0"/>
              <a:t>CSR procedure based on </a:t>
            </a:r>
            <a:r>
              <a:rPr lang="en-US" altLang="ko-KR" sz="2000" b="0" dirty="0" smtClean="0"/>
              <a:t>unsolicited </a:t>
            </a:r>
            <a:r>
              <a:rPr lang="en-US" altLang="ko-KR" sz="2000" b="0" dirty="0"/>
              <a:t>method.</a:t>
            </a:r>
          </a:p>
          <a:p>
            <a:endParaRPr lang="en-US" altLang="ko-KR" sz="2000" b="0" dirty="0"/>
          </a:p>
          <a:p>
            <a:endParaRPr lang="en-US" altLang="ko-KR" sz="2000" b="0" dirty="0"/>
          </a:p>
          <a:p>
            <a:pPr marL="0" indent="0">
              <a:buNone/>
            </a:pPr>
            <a:r>
              <a:rPr lang="en-US" altLang="ko-KR" sz="2000" b="0" dirty="0" smtClean="0"/>
              <a:t> </a:t>
            </a:r>
            <a:endParaRPr lang="en-US" altLang="ko-KR" sz="20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14</a:t>
            </a:fld>
            <a:endParaRPr lang="en-US" dirty="0"/>
          </a:p>
        </p:txBody>
      </p:sp>
    </p:spTree>
    <p:extLst>
      <p:ext uri="{BB962C8B-B14F-4D97-AF65-F5344CB8AC3E}">
        <p14:creationId xmlns:p14="http://schemas.microsoft.com/office/powerpoint/2010/main" val="22930237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15</a:t>
            </a:fld>
            <a:endParaRPr lang="en-US" dirty="0"/>
          </a:p>
        </p:txBody>
      </p:sp>
      <p:sp>
        <p:nvSpPr>
          <p:cNvPr id="5" name="제목 4"/>
          <p:cNvSpPr>
            <a:spLocks noGrp="1"/>
          </p:cNvSpPr>
          <p:nvPr>
            <p:ph type="title"/>
          </p:nvPr>
        </p:nvSpPr>
        <p:spPr/>
        <p:txBody>
          <a:bodyPr/>
          <a:lstStyle/>
          <a:p>
            <a:r>
              <a:rPr lang="en-US" altLang="ko-KR" dirty="0" smtClean="0"/>
              <a:t>Appendix 1</a:t>
            </a:r>
            <a:endParaRPr lang="ko-KR" altLang="en-US" dirty="0"/>
          </a:p>
        </p:txBody>
      </p:sp>
      <p:pic>
        <p:nvPicPr>
          <p:cNvPr id="6" name="그림 5"/>
          <p:cNvPicPr>
            <a:picLocks noChangeAspect="1"/>
          </p:cNvPicPr>
          <p:nvPr/>
        </p:nvPicPr>
        <p:blipFill>
          <a:blip r:embed="rId3"/>
          <a:stretch>
            <a:fillRect/>
          </a:stretch>
        </p:blipFill>
        <p:spPr>
          <a:xfrm>
            <a:off x="1967040" y="2209800"/>
            <a:ext cx="5209920" cy="3909762"/>
          </a:xfrm>
          <a:prstGeom prst="rect">
            <a:avLst/>
          </a:prstGeom>
        </p:spPr>
      </p:pic>
      <p:sp>
        <p:nvSpPr>
          <p:cNvPr id="7" name="TextBox 6"/>
          <p:cNvSpPr txBox="1"/>
          <p:nvPr/>
        </p:nvSpPr>
        <p:spPr>
          <a:xfrm>
            <a:off x="3733800" y="2071300"/>
            <a:ext cx="1828800" cy="276999"/>
          </a:xfrm>
          <a:prstGeom prst="rect">
            <a:avLst/>
          </a:prstGeom>
          <a:noFill/>
        </p:spPr>
        <p:txBody>
          <a:bodyPr wrap="square" rtlCol="0">
            <a:spAutoFit/>
          </a:bodyPr>
          <a:lstStyle/>
          <a:p>
            <a:r>
              <a:rPr lang="en-US" altLang="ko-KR" b="1" dirty="0" smtClean="0"/>
              <a:t>Path loss (5GHz, </a:t>
            </a:r>
            <a:r>
              <a:rPr lang="en-US" altLang="ko-KR" b="1" dirty="0" err="1" smtClean="0"/>
              <a:t>TGnD</a:t>
            </a:r>
            <a:r>
              <a:rPr lang="en-US" altLang="ko-KR" b="1" dirty="0" smtClean="0"/>
              <a:t>)</a:t>
            </a:r>
            <a:endParaRPr lang="ko-KR" altLang="en-US" b="1"/>
          </a:p>
        </p:txBody>
      </p:sp>
    </p:spTree>
    <p:extLst>
      <p:ext uri="{BB962C8B-B14F-4D97-AF65-F5344CB8AC3E}">
        <p14:creationId xmlns:p14="http://schemas.microsoft.com/office/powerpoint/2010/main" val="19847647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16</a:t>
            </a:fld>
            <a:endParaRPr lang="en-US" dirty="0"/>
          </a:p>
        </p:txBody>
      </p:sp>
      <p:sp>
        <p:nvSpPr>
          <p:cNvPr id="5" name="제목 4"/>
          <p:cNvSpPr>
            <a:spLocks noGrp="1"/>
          </p:cNvSpPr>
          <p:nvPr>
            <p:ph type="title"/>
          </p:nvPr>
        </p:nvSpPr>
        <p:spPr/>
        <p:txBody>
          <a:bodyPr/>
          <a:lstStyle/>
          <a:p>
            <a:r>
              <a:rPr lang="en-US" altLang="ko-KR" dirty="0" smtClean="0"/>
              <a:t>Appendix 2</a:t>
            </a:r>
            <a:endParaRPr lang="ko-KR" altLang="en-US" dirty="0"/>
          </a:p>
        </p:txBody>
      </p:sp>
      <p:sp>
        <p:nvSpPr>
          <p:cNvPr id="7" name="TextBox 6"/>
          <p:cNvSpPr txBox="1"/>
          <p:nvPr/>
        </p:nvSpPr>
        <p:spPr>
          <a:xfrm>
            <a:off x="2457450" y="1975255"/>
            <a:ext cx="4305300" cy="276999"/>
          </a:xfrm>
          <a:prstGeom prst="rect">
            <a:avLst/>
          </a:prstGeom>
          <a:noFill/>
        </p:spPr>
        <p:txBody>
          <a:bodyPr wrap="square" rtlCol="0">
            <a:spAutoFit/>
          </a:bodyPr>
          <a:lstStyle/>
          <a:p>
            <a:r>
              <a:rPr lang="en-US" altLang="ko-KR" b="1" dirty="0" smtClean="0"/>
              <a:t>Effective SNR (TX power: 24dBm, 80MHz, Noise Figure 5dB)</a:t>
            </a:r>
            <a:endParaRPr lang="ko-KR" altLang="en-US" b="1"/>
          </a:p>
        </p:txBody>
      </p:sp>
      <p:pic>
        <p:nvPicPr>
          <p:cNvPr id="1026" name="그림 4"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2113754"/>
            <a:ext cx="5334000" cy="400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45442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17</a:t>
            </a:fld>
            <a:endParaRPr lang="en-US" dirty="0"/>
          </a:p>
        </p:txBody>
      </p:sp>
      <p:sp>
        <p:nvSpPr>
          <p:cNvPr id="5" name="제목 4"/>
          <p:cNvSpPr>
            <a:spLocks noGrp="1"/>
          </p:cNvSpPr>
          <p:nvPr>
            <p:ph type="title"/>
          </p:nvPr>
        </p:nvSpPr>
        <p:spPr/>
        <p:txBody>
          <a:bodyPr/>
          <a:lstStyle/>
          <a:p>
            <a:r>
              <a:rPr lang="en-US" altLang="ko-KR" dirty="0" smtClean="0"/>
              <a:t>Appendix 3</a:t>
            </a:r>
            <a:endParaRPr lang="ko-KR" altLang="en-US" dirty="0"/>
          </a:p>
        </p:txBody>
      </p:sp>
      <p:sp>
        <p:nvSpPr>
          <p:cNvPr id="7" name="TextBox 6"/>
          <p:cNvSpPr txBox="1"/>
          <p:nvPr/>
        </p:nvSpPr>
        <p:spPr>
          <a:xfrm>
            <a:off x="3009900" y="1975256"/>
            <a:ext cx="3467100" cy="276999"/>
          </a:xfrm>
          <a:prstGeom prst="rect">
            <a:avLst/>
          </a:prstGeom>
          <a:noFill/>
        </p:spPr>
        <p:txBody>
          <a:bodyPr wrap="square" rtlCol="0">
            <a:spAutoFit/>
          </a:bodyPr>
          <a:lstStyle/>
          <a:p>
            <a:r>
              <a:rPr lang="en-US" altLang="ko-KR" b="1" dirty="0" smtClean="0"/>
              <a:t>PER (MCS 0~9, SISO, 1000bits, 80MHz, </a:t>
            </a:r>
            <a:r>
              <a:rPr lang="en-US" altLang="ko-KR" b="1" dirty="0" err="1" smtClean="0"/>
              <a:t>TGnD</a:t>
            </a:r>
            <a:r>
              <a:rPr lang="en-US" altLang="ko-KR" b="1" dirty="0" smtClean="0"/>
              <a:t>)</a:t>
            </a:r>
            <a:endParaRPr lang="ko-KR" altLang="en-US" b="1"/>
          </a:p>
        </p:txBody>
      </p:sp>
      <p:pic>
        <p:nvPicPr>
          <p:cNvPr id="2050" name="Picture 2" descr="image00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2113755"/>
            <a:ext cx="5334000" cy="400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750288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Straw Poll 1 </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pPr marL="0" indent="0">
              <a:buNone/>
            </a:pPr>
            <a:r>
              <a:rPr lang="en-US" altLang="ko-KR" dirty="0"/>
              <a:t>Do you agree to add the following text to the </a:t>
            </a:r>
            <a:r>
              <a:rPr lang="en-US" altLang="ko-KR" dirty="0" err="1"/>
              <a:t>TGbe</a:t>
            </a:r>
            <a:r>
              <a:rPr lang="en-US" altLang="ko-KR" dirty="0"/>
              <a:t> SFD: </a:t>
            </a:r>
          </a:p>
          <a:p>
            <a:pPr marL="0" indent="0">
              <a:buNone/>
            </a:pPr>
            <a:r>
              <a:rPr lang="en-US" altLang="ko-KR" sz="2000" b="0" dirty="0"/>
              <a:t> </a:t>
            </a:r>
            <a:r>
              <a:rPr lang="en-US" altLang="ko-KR" sz="2000" b="0" dirty="0" smtClean="0"/>
              <a:t>An AP informs the list of neighboring APs which have capability to participate in Coordinated Spatial Reuse (CSR) to the STA(s) associated with itself and requests the STA(s) to measure the RSSI from the neighboring APs in the list. </a:t>
            </a:r>
            <a:endParaRPr lang="en-US" altLang="ko-KR" sz="16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18</a:t>
            </a:fld>
            <a:endParaRPr lang="en-US" dirty="0"/>
          </a:p>
        </p:txBody>
      </p:sp>
    </p:spTree>
    <p:extLst>
      <p:ext uri="{BB962C8B-B14F-4D97-AF65-F5344CB8AC3E}">
        <p14:creationId xmlns:p14="http://schemas.microsoft.com/office/powerpoint/2010/main" val="23334646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Straw Poll 2</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pPr marL="0" indent="0">
              <a:buNone/>
            </a:pPr>
            <a:r>
              <a:rPr lang="en-US" altLang="ko-KR" dirty="0"/>
              <a:t>Do you agree to add the following text to the </a:t>
            </a:r>
            <a:r>
              <a:rPr lang="en-US" altLang="ko-KR" dirty="0" err="1"/>
              <a:t>TGbe</a:t>
            </a:r>
            <a:r>
              <a:rPr lang="en-US" altLang="ko-KR" dirty="0"/>
              <a:t> SFD: </a:t>
            </a:r>
          </a:p>
          <a:p>
            <a:pPr marL="0" indent="0">
              <a:buNone/>
            </a:pPr>
            <a:r>
              <a:rPr lang="en-US" altLang="ko-KR" sz="2000" b="0" dirty="0" smtClean="0"/>
              <a:t> The STA which is requested to measure RSSI value reports the measured RSSI value from the neighboring APs to the associated AP.</a:t>
            </a:r>
          </a:p>
          <a:p>
            <a:pPr marL="0" indent="0">
              <a:buNone/>
            </a:pPr>
            <a:endParaRPr lang="en-US" altLang="ko-KR" sz="16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19</a:t>
            </a:fld>
            <a:endParaRPr lang="en-US" dirty="0"/>
          </a:p>
        </p:txBody>
      </p:sp>
    </p:spTree>
    <p:extLst>
      <p:ext uri="{BB962C8B-B14F-4D97-AF65-F5344CB8AC3E}">
        <p14:creationId xmlns:p14="http://schemas.microsoft.com/office/powerpoint/2010/main" val="3197831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Introduction</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2000" b="0" dirty="0" smtClean="0"/>
              <a:t>The Coordinated Spatial Reuse (CSR) operation can be one of the Multi-AP transmission schemes with relatively low complexity.</a:t>
            </a:r>
            <a:endParaRPr lang="en-US" altLang="ko-KR" sz="2000" b="0" dirty="0"/>
          </a:p>
          <a:p>
            <a:endParaRPr lang="en-US" altLang="ko-KR" sz="2000" b="0" dirty="0" smtClean="0"/>
          </a:p>
          <a:p>
            <a:r>
              <a:rPr lang="en-US" altLang="ko-KR" sz="2000" b="0" dirty="0"/>
              <a:t>B</a:t>
            </a:r>
            <a:r>
              <a:rPr lang="en-US" altLang="ko-KR" sz="2000" b="0" dirty="0" smtClean="0"/>
              <a:t>efore the CSR transmission, the STA participating in CSR needs measurement phase to know the path loss from OBSS APs.</a:t>
            </a:r>
          </a:p>
          <a:p>
            <a:pPr lvl="1"/>
            <a:r>
              <a:rPr lang="en-US" altLang="ko-KR" b="0" dirty="0" smtClean="0"/>
              <a:t>Solicited method (by NDP sounding)</a:t>
            </a:r>
          </a:p>
          <a:p>
            <a:pPr lvl="1"/>
            <a:r>
              <a:rPr lang="en-US" altLang="ko-KR" b="0" dirty="0" smtClean="0"/>
              <a:t>Unsolicited method (by ongoing packet) </a:t>
            </a:r>
          </a:p>
          <a:p>
            <a:pPr marL="0" indent="0">
              <a:buNone/>
            </a:pPr>
            <a:endParaRPr lang="en-US" altLang="ko-KR" sz="2000" b="0" dirty="0"/>
          </a:p>
          <a:p>
            <a:r>
              <a:rPr lang="en-US" altLang="ko-KR" sz="2000" b="0" dirty="0"/>
              <a:t>T</a:t>
            </a:r>
            <a:r>
              <a:rPr lang="en-US" altLang="ko-KR" sz="2000" b="0" dirty="0" smtClean="0"/>
              <a:t>his contribution proposes the CSR procedure based on unsolicited method.</a:t>
            </a:r>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2</a:t>
            </a:fld>
            <a:endParaRPr lang="en-US" dirty="0"/>
          </a:p>
        </p:txBody>
      </p:sp>
    </p:spTree>
    <p:extLst>
      <p:ext uri="{BB962C8B-B14F-4D97-AF65-F5344CB8AC3E}">
        <p14:creationId xmlns:p14="http://schemas.microsoft.com/office/powerpoint/2010/main" val="9965115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Straw Poll 3</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pPr marL="0" indent="0">
              <a:buNone/>
            </a:pPr>
            <a:r>
              <a:rPr lang="en-US" altLang="ko-KR" dirty="0"/>
              <a:t>Do you agree to add the following text to the </a:t>
            </a:r>
            <a:r>
              <a:rPr lang="en-US" altLang="ko-KR" dirty="0" err="1"/>
              <a:t>TGbe</a:t>
            </a:r>
            <a:r>
              <a:rPr lang="en-US" altLang="ko-KR" dirty="0"/>
              <a:t> SFD: </a:t>
            </a:r>
          </a:p>
          <a:p>
            <a:pPr marL="0" indent="0">
              <a:buNone/>
            </a:pPr>
            <a:r>
              <a:rPr lang="en-US" altLang="ko-KR" sz="2000" b="0" dirty="0" smtClean="0"/>
              <a:t> Sharing AP sends a frame including the information of RSSI and DL Acceptable Receiver Interference Level (DL ARIL) to Shared AP.</a:t>
            </a:r>
          </a:p>
          <a:p>
            <a:pPr>
              <a:buFontTx/>
              <a:buChar char="-"/>
            </a:pPr>
            <a:r>
              <a:rPr lang="en-US" altLang="ko-KR" sz="2000" b="0" dirty="0" smtClean="0"/>
              <a:t>RSSI: the value measured by a STA associated with the Sharing AP by using ongoing packets transmitted by the Shared AP</a:t>
            </a:r>
          </a:p>
          <a:p>
            <a:pPr>
              <a:buFontTx/>
              <a:buChar char="-"/>
            </a:pPr>
            <a:r>
              <a:rPr lang="en-US" altLang="ko-KR" sz="2000" b="0" dirty="0" smtClean="0"/>
              <a:t>DL ARIL*: the value </a:t>
            </a:r>
            <a:r>
              <a:rPr lang="en-US" altLang="ko-KR" sz="2000" b="0" dirty="0"/>
              <a:t>measured by a STA associated with the Sharing AP by using </a:t>
            </a:r>
            <a:r>
              <a:rPr lang="en-US" altLang="ko-KR" sz="2000" b="0" dirty="0" smtClean="0"/>
              <a:t>a packet </a:t>
            </a:r>
            <a:r>
              <a:rPr lang="en-US" altLang="ko-KR" sz="2000" b="0" dirty="0"/>
              <a:t>transmitted by the </a:t>
            </a:r>
            <a:r>
              <a:rPr lang="en-US" altLang="ko-KR" sz="2000" b="0" dirty="0" smtClean="0"/>
              <a:t>Sharing AP</a:t>
            </a:r>
          </a:p>
          <a:p>
            <a:pPr>
              <a:buFontTx/>
              <a:buChar char="-"/>
            </a:pPr>
            <a:endParaRPr lang="en-US" altLang="ko-KR" sz="2000" b="0" dirty="0"/>
          </a:p>
          <a:p>
            <a:pPr marL="0" indent="0">
              <a:buNone/>
            </a:pPr>
            <a:r>
              <a:rPr lang="en-US" altLang="ko-KR" sz="1600" b="0" dirty="0"/>
              <a:t>* DL ARIL: the value of the DL RSSI </a:t>
            </a:r>
            <a:r>
              <a:rPr lang="en-US" altLang="ko-KR" sz="1600" b="0" dirty="0" smtClean="0"/>
              <a:t>minus </a:t>
            </a:r>
            <a:r>
              <a:rPr lang="en-US" altLang="ko-KR" sz="1600" b="0" dirty="0"/>
              <a:t>the minimum SNR value that yields ≤ 10% PER for the highest MCS of the ensuing DL PPDU, minus a safety margin value not to exceed 5 dB as determined by the </a:t>
            </a:r>
            <a:r>
              <a:rPr lang="en-US" altLang="ko-KR" sz="1600" b="0" dirty="0" smtClean="0"/>
              <a:t>AP</a:t>
            </a:r>
            <a:r>
              <a:rPr lang="en-US" altLang="ko-KR" sz="1600" b="0" dirty="0" smtClean="0"/>
              <a:t>.</a:t>
            </a:r>
            <a:endParaRPr lang="en-US" altLang="ko-KR" sz="1600" b="0" dirty="0"/>
          </a:p>
          <a:p>
            <a:pPr marL="0" indent="0">
              <a:buNone/>
            </a:pPr>
            <a:endParaRPr lang="en-US" altLang="ko-KR" sz="2000" b="0" dirty="0" smtClean="0"/>
          </a:p>
          <a:p>
            <a:pPr>
              <a:buFontTx/>
              <a:buChar char="-"/>
            </a:pPr>
            <a:endParaRPr lang="en-US" altLang="ko-KR" sz="20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20</a:t>
            </a:fld>
            <a:endParaRPr lang="en-US" dirty="0"/>
          </a:p>
        </p:txBody>
      </p:sp>
    </p:spTree>
    <p:extLst>
      <p:ext uri="{BB962C8B-B14F-4D97-AF65-F5344CB8AC3E}">
        <p14:creationId xmlns:p14="http://schemas.microsoft.com/office/powerpoint/2010/main" val="19430344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Straw Poll 4</a:t>
            </a:r>
            <a:endParaRPr lang="ko-KR" altLang="en-US" sz="2800" dirty="0">
              <a:solidFill>
                <a:schemeClr val="tx1"/>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685800" y="1981200"/>
                <a:ext cx="7772400" cy="4495800"/>
              </a:xfrm>
            </p:spPr>
            <p:txBody>
              <a:bodyPr/>
              <a:lstStyle/>
              <a:p>
                <a:pPr marL="0" indent="0">
                  <a:buNone/>
                </a:pPr>
                <a:r>
                  <a:rPr lang="en-US" altLang="ko-KR" dirty="0"/>
                  <a:t>Do you agree to add the following text to the </a:t>
                </a:r>
                <a:r>
                  <a:rPr lang="en-US" altLang="ko-KR" dirty="0" err="1"/>
                  <a:t>TGbe</a:t>
                </a:r>
                <a:r>
                  <a:rPr lang="en-US" altLang="ko-KR" dirty="0"/>
                  <a:t> SFD: </a:t>
                </a:r>
              </a:p>
              <a:p>
                <a:pPr marL="0" indent="0">
                  <a:buNone/>
                </a:pPr>
                <a:r>
                  <a:rPr lang="en-US" altLang="ko-KR" sz="2000" b="0" dirty="0" smtClean="0"/>
                  <a:t> In CSR operation, the Shared AP should use limited TX power to mitigate interference to the STA associated with the Sharing AP. The limited TX power is determined as follows:</a:t>
                </a:r>
              </a:p>
              <a:p>
                <a:pPr marL="400050" lvl="1" indent="0">
                  <a:buNone/>
                </a:pPr>
                <a:r>
                  <a:rPr lang="en-US" altLang="ko-KR" sz="1600" b="0" dirty="0" smtClean="0"/>
                  <a:t>Max </a:t>
                </a:r>
                <a:r>
                  <a:rPr lang="en-US" altLang="ko-KR" sz="1600" b="0" dirty="0"/>
                  <a:t>CSR TX power </a:t>
                </a:r>
                <a14:m>
                  <m:oMath xmlns:m="http://schemas.openxmlformats.org/officeDocument/2006/math">
                    <m:r>
                      <a:rPr lang="en-US" altLang="ko-KR" sz="1600" b="0" i="0">
                        <a:latin typeface="Cambria Math" panose="02040503050406030204" pitchFamily="18" charset="0"/>
                        <a:ea typeface="Cambria Math" panose="02040503050406030204" pitchFamily="18" charset="0"/>
                      </a:rPr>
                      <m:t>≤</m:t>
                    </m:r>
                  </m:oMath>
                </a14:m>
                <a:r>
                  <a:rPr lang="en-US" altLang="ko-KR" sz="1600" b="0" dirty="0"/>
                  <a:t> TX </a:t>
                </a:r>
                <a:r>
                  <a:rPr lang="en-US" altLang="ko-KR" sz="1600" b="0" dirty="0" smtClean="0"/>
                  <a:t>Power </a:t>
                </a:r>
                <a:r>
                  <a:rPr lang="en-US" altLang="ko-KR" sz="1600" b="0" dirty="0"/>
                  <a:t>– RSSI </a:t>
                </a:r>
                <a:r>
                  <a:rPr lang="en-US" altLang="ko-KR" sz="1600" b="0" dirty="0" smtClean="0"/>
                  <a:t> </a:t>
                </a:r>
                <a:r>
                  <a:rPr lang="en-US" altLang="ko-KR" sz="1600" b="0" dirty="0"/>
                  <a:t>+ </a:t>
                </a:r>
                <a:r>
                  <a:rPr lang="en-US" altLang="ko-KR" sz="1600" b="0" dirty="0" smtClean="0"/>
                  <a:t>DL ARIL </a:t>
                </a:r>
                <a:endParaRPr lang="en-US" altLang="ko-KR" sz="1600" b="0" dirty="0"/>
              </a:p>
              <a:p>
                <a:pPr marL="0" indent="0">
                  <a:buNone/>
                </a:pPr>
                <a:endParaRPr lang="en-US" altLang="ko-KR" sz="2000" b="0" dirty="0" smtClean="0"/>
              </a:p>
              <a:p>
                <a:pPr>
                  <a:buFontTx/>
                  <a:buChar char="-"/>
                </a:pPr>
                <a:r>
                  <a:rPr lang="en-US" altLang="ko-KR" sz="1600" b="0" dirty="0" smtClean="0"/>
                  <a:t>Max CSR TX power: the limited TX power of the Shared AP</a:t>
                </a:r>
              </a:p>
              <a:p>
                <a:pPr>
                  <a:buFontTx/>
                  <a:buChar char="-"/>
                </a:pPr>
                <a:r>
                  <a:rPr lang="en-US" altLang="ko-KR" sz="1600" b="0" dirty="0" smtClean="0"/>
                  <a:t>TX power: the TX power of the Shared AP</a:t>
                </a:r>
              </a:p>
              <a:p>
                <a:pPr>
                  <a:buFontTx/>
                  <a:buChar char="-"/>
                </a:pPr>
                <a:r>
                  <a:rPr lang="en-US" altLang="ko-KR" sz="1600" b="0" dirty="0" smtClean="0"/>
                  <a:t>RSSI</a:t>
                </a:r>
                <a:r>
                  <a:rPr lang="en-US" altLang="ko-KR" sz="1600" b="0" dirty="0"/>
                  <a:t>: </a:t>
                </a:r>
                <a:r>
                  <a:rPr lang="en-US" altLang="ko-KR" sz="1600" b="0" dirty="0" smtClean="0"/>
                  <a:t>the value measured </a:t>
                </a:r>
                <a:r>
                  <a:rPr lang="en-US" altLang="ko-KR" sz="1600" b="0" dirty="0"/>
                  <a:t>by a STA associated with the Sharing AP by using ongoing packets transmitted by the Shared </a:t>
                </a:r>
                <a:r>
                  <a:rPr lang="en-US" altLang="ko-KR" sz="1600" b="0" dirty="0" smtClean="0"/>
                  <a:t>AP</a:t>
                </a:r>
              </a:p>
              <a:p>
                <a:pPr>
                  <a:buFontTx/>
                  <a:buChar char="-"/>
                </a:pPr>
                <a:r>
                  <a:rPr lang="en-US" altLang="ko-KR" sz="1600" b="0" dirty="0" smtClean="0"/>
                  <a:t>DL ARIL: the value measured </a:t>
                </a:r>
                <a:r>
                  <a:rPr lang="en-US" altLang="ko-KR" sz="1600" b="0" dirty="0"/>
                  <a:t>by a STA associated with the Sharing AP by using a packet transmitted by the Sharing </a:t>
                </a:r>
                <a:r>
                  <a:rPr lang="en-US" altLang="ko-KR" sz="1600" b="0" dirty="0" smtClean="0"/>
                  <a:t>AP</a:t>
                </a:r>
                <a:endParaRPr lang="en-US" altLang="ko-KR" sz="1600" b="0" dirty="0"/>
              </a:p>
              <a:p>
                <a:pPr marL="0" indent="0">
                  <a:buNone/>
                </a:pPr>
                <a:endParaRPr lang="en-US" altLang="ko-KR" sz="1800" b="0" dirty="0" smtClean="0"/>
              </a:p>
              <a:p>
                <a:pPr marL="0" indent="0">
                  <a:buNone/>
                </a:pPr>
                <a:endParaRPr lang="en-US" altLang="ko-KR" sz="1800" b="0" dirty="0"/>
              </a:p>
              <a:p>
                <a:pPr marL="0" indent="0">
                  <a:buNone/>
                </a:pPr>
                <a:endParaRPr lang="en-US" altLang="ko-KR" sz="1800" b="0" dirty="0" smtClean="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685800" y="1981200"/>
                <a:ext cx="7772400" cy="4495800"/>
              </a:xfrm>
              <a:blipFill rotWithShape="0">
                <a:blip r:embed="rId3"/>
                <a:stretch>
                  <a:fillRect l="-1255" t="-1084"/>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21</a:t>
            </a:fld>
            <a:endParaRPr lang="en-US" dirty="0"/>
          </a:p>
        </p:txBody>
      </p:sp>
    </p:spTree>
    <p:extLst>
      <p:ext uri="{BB962C8B-B14F-4D97-AF65-F5344CB8AC3E}">
        <p14:creationId xmlns:p14="http://schemas.microsoft.com/office/powerpoint/2010/main" val="19022512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Straw Poll 5</a:t>
            </a:r>
            <a:endParaRPr lang="ko-KR" altLang="en-US" sz="2800" dirty="0">
              <a:solidFill>
                <a:schemeClr val="tx1"/>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685800" y="1981200"/>
                <a:ext cx="7772400" cy="4495800"/>
              </a:xfrm>
            </p:spPr>
            <p:txBody>
              <a:bodyPr/>
              <a:lstStyle/>
              <a:p>
                <a:pPr marL="0" indent="0">
                  <a:buNone/>
                </a:pPr>
                <a:r>
                  <a:rPr lang="en-US" altLang="ko-KR" dirty="0"/>
                  <a:t>Do you agree to add the following text to the </a:t>
                </a:r>
                <a:r>
                  <a:rPr lang="en-US" altLang="ko-KR" dirty="0" err="1"/>
                  <a:t>TGbe</a:t>
                </a:r>
                <a:r>
                  <a:rPr lang="en-US" altLang="ko-KR" dirty="0"/>
                  <a:t> SFD: </a:t>
                </a:r>
              </a:p>
              <a:p>
                <a:pPr marL="0" indent="0">
                  <a:buNone/>
                </a:pPr>
                <a:r>
                  <a:rPr lang="en-US" altLang="ko-KR" sz="2000" b="0" dirty="0" smtClean="0"/>
                  <a:t> In CSR operation, the Shared AP should send a data frame to the STA satisfying the following conditions:</a:t>
                </a:r>
                <a:endParaRPr lang="en-US" altLang="ko-KR" sz="1600" b="0" dirty="0" smtClean="0"/>
              </a:p>
              <a:p>
                <a:pPr marL="400050" lvl="1" indent="0">
                  <a:buNone/>
                </a:pPr>
                <a:r>
                  <a:rPr lang="en-US" altLang="ko-KR" sz="1600" b="0" dirty="0" smtClean="0"/>
                  <a:t>Updated DL ARIL </a:t>
                </a:r>
                <a14:m>
                  <m:oMath xmlns:m="http://schemas.openxmlformats.org/officeDocument/2006/math">
                    <m:r>
                      <a:rPr lang="en-US" altLang="ko-KR" sz="1600" b="0" i="0">
                        <a:latin typeface="Cambria Math" panose="02040503050406030204" pitchFamily="18" charset="0"/>
                        <a:ea typeface="Cambria Math" panose="02040503050406030204" pitchFamily="18" charset="0"/>
                      </a:rPr>
                      <m:t>≥</m:t>
                    </m:r>
                  </m:oMath>
                </a14:m>
                <a:r>
                  <a:rPr lang="en-US" altLang="ko-KR" sz="1600" b="0" dirty="0"/>
                  <a:t> </a:t>
                </a:r>
                <a:r>
                  <a:rPr lang="en-US" altLang="ko-KR" sz="1600" b="0" dirty="0" smtClean="0"/>
                  <a:t>RSSI</a:t>
                </a:r>
              </a:p>
              <a:p>
                <a:pPr marL="0" indent="0">
                  <a:buNone/>
                </a:pPr>
                <a:endParaRPr lang="en-US" altLang="ko-KR" sz="1600" b="0" dirty="0" smtClean="0"/>
              </a:p>
              <a:p>
                <a:pPr>
                  <a:buFontTx/>
                  <a:buChar char="-"/>
                </a:pPr>
                <a:r>
                  <a:rPr lang="en-US" altLang="ko-KR" sz="1600" b="0" dirty="0" smtClean="0"/>
                  <a:t>Updated DL ARIL</a:t>
                </a:r>
                <a:r>
                  <a:rPr lang="en-US" altLang="ko-KR" sz="1600" b="0" dirty="0"/>
                  <a:t>: this value </a:t>
                </a:r>
                <a:r>
                  <a:rPr lang="en-US" altLang="ko-KR" sz="1600" b="0" dirty="0" smtClean="0"/>
                  <a:t>is the DL ARIL based on the Max TX power of Shared AP. </a:t>
                </a:r>
              </a:p>
              <a:p>
                <a:pPr>
                  <a:buFontTx/>
                  <a:buChar char="-"/>
                </a:pPr>
                <a:r>
                  <a:rPr lang="en-US" altLang="ko-KR" sz="1600" b="0" dirty="0" smtClean="0"/>
                  <a:t>RSSI</a:t>
                </a:r>
                <a:r>
                  <a:rPr lang="en-US" altLang="ko-KR" sz="1600" b="0" dirty="0"/>
                  <a:t>: </a:t>
                </a:r>
                <a:r>
                  <a:rPr lang="en-US" altLang="ko-KR" sz="1600" b="0" dirty="0" smtClean="0"/>
                  <a:t>the value measured </a:t>
                </a:r>
                <a:r>
                  <a:rPr lang="en-US" altLang="ko-KR" sz="1600" b="0" dirty="0"/>
                  <a:t>by a STA associated with the </a:t>
                </a:r>
                <a:r>
                  <a:rPr lang="en-US" altLang="ko-KR" sz="1600" b="0" dirty="0" smtClean="0"/>
                  <a:t>Shared </a:t>
                </a:r>
                <a:r>
                  <a:rPr lang="en-US" altLang="ko-KR" sz="1600" b="0" dirty="0"/>
                  <a:t>AP by using ongoing packets transmitted by the </a:t>
                </a:r>
                <a:r>
                  <a:rPr lang="en-US" altLang="ko-KR" sz="1600" b="0" dirty="0" smtClean="0"/>
                  <a:t>Sharing </a:t>
                </a:r>
                <a:r>
                  <a:rPr lang="en-US" altLang="ko-KR" sz="1600" b="0" dirty="0"/>
                  <a:t>AP.</a:t>
                </a:r>
              </a:p>
              <a:p>
                <a:pPr marL="0" indent="0">
                  <a:buNone/>
                </a:pPr>
                <a:endParaRPr lang="en-US" altLang="ko-KR" sz="1800" b="0" dirty="0" smtClean="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685800" y="1981200"/>
                <a:ext cx="7772400" cy="4495800"/>
              </a:xfrm>
              <a:blipFill rotWithShape="0">
                <a:blip r:embed="rId3"/>
                <a:stretch>
                  <a:fillRect l="-1255" t="-1084"/>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22</a:t>
            </a:fld>
            <a:endParaRPr lang="en-US" dirty="0"/>
          </a:p>
        </p:txBody>
      </p:sp>
    </p:spTree>
    <p:extLst>
      <p:ext uri="{BB962C8B-B14F-4D97-AF65-F5344CB8AC3E}">
        <p14:creationId xmlns:p14="http://schemas.microsoft.com/office/powerpoint/2010/main" val="358160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Straw Poll 6</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pPr marL="0" indent="0">
              <a:buNone/>
            </a:pPr>
            <a:r>
              <a:rPr lang="en-US" altLang="ko-KR" dirty="0"/>
              <a:t>Do you agree to add the following text to the </a:t>
            </a:r>
            <a:r>
              <a:rPr lang="en-US" altLang="ko-KR" dirty="0" err="1"/>
              <a:t>TGbe</a:t>
            </a:r>
            <a:r>
              <a:rPr lang="en-US" altLang="ko-KR" dirty="0"/>
              <a:t> SFD: </a:t>
            </a:r>
          </a:p>
          <a:p>
            <a:pPr marL="0" indent="0">
              <a:buNone/>
            </a:pPr>
            <a:r>
              <a:rPr lang="en-US" altLang="ko-KR" sz="1800" b="0" dirty="0" smtClean="0"/>
              <a:t>In CSR operation, the STA that received CSR data frame may send ACK or BA frame to the associating AP by using UL OFDMA.</a:t>
            </a:r>
            <a:endParaRPr lang="en-US" altLang="ko-KR" sz="1800" b="0" dirty="0"/>
          </a:p>
          <a:p>
            <a:pPr marL="0" indent="0">
              <a:buNone/>
            </a:pPr>
            <a:endParaRPr lang="en-US" altLang="ko-KR" sz="1800" b="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23</a:t>
            </a:fld>
            <a:endParaRPr lang="en-US" dirty="0"/>
          </a:p>
        </p:txBody>
      </p:sp>
    </p:spTree>
    <p:extLst>
      <p:ext uri="{BB962C8B-B14F-4D97-AF65-F5344CB8AC3E}">
        <p14:creationId xmlns:p14="http://schemas.microsoft.com/office/powerpoint/2010/main" val="25001372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Topology of CSR</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2000" b="0" dirty="0" smtClean="0"/>
              <a:t>We </a:t>
            </a:r>
            <a:r>
              <a:rPr lang="en-US" altLang="ko-KR" sz="2000" b="0" dirty="0"/>
              <a:t>consider the following </a:t>
            </a:r>
            <a:r>
              <a:rPr lang="en-US" altLang="ko-KR" sz="2000" b="0" dirty="0" smtClean="0"/>
              <a:t>environments.</a:t>
            </a:r>
          </a:p>
          <a:p>
            <a:pPr lvl="1"/>
            <a:r>
              <a:rPr lang="en-US" altLang="ko-KR" sz="1800" dirty="0"/>
              <a:t>E</a:t>
            </a:r>
            <a:r>
              <a:rPr lang="en-US" altLang="ko-KR" sz="1800" b="0" dirty="0" smtClean="0"/>
              <a:t>ach AP can establish its own BSS</a:t>
            </a:r>
          </a:p>
          <a:p>
            <a:pPr lvl="1"/>
            <a:r>
              <a:rPr lang="en-US" altLang="ko-KR" sz="1800" b="0" dirty="0" smtClean="0"/>
              <a:t>STA “a” and  STA “b” are associated with AP 1 in BSS 1.</a:t>
            </a:r>
          </a:p>
          <a:p>
            <a:pPr lvl="1"/>
            <a:r>
              <a:rPr lang="en-US" altLang="ko-KR" sz="1800" b="0" dirty="0" smtClean="0"/>
              <a:t>STA “c” and STA “d” are associated with AP 2 in BSS 2.</a:t>
            </a:r>
          </a:p>
          <a:p>
            <a:pPr lvl="1"/>
            <a:r>
              <a:rPr lang="en-US" altLang="ko-KR" sz="1800" dirty="0" smtClean="0"/>
              <a:t>APs are connected each other with wireless backhaul.</a:t>
            </a:r>
          </a:p>
          <a:p>
            <a:pPr lvl="1"/>
            <a:r>
              <a:rPr lang="en-US" altLang="ko-KR" sz="1800" dirty="0" smtClean="0"/>
              <a:t>APs which are hearable each other can participate in the CSR transmission.</a:t>
            </a:r>
            <a:endParaRPr lang="en-US" altLang="ko-KR" sz="1800" b="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3</a:t>
            </a:fld>
            <a:endParaRPr lang="en-US" dirty="0"/>
          </a:p>
        </p:txBody>
      </p:sp>
      <p:pic>
        <p:nvPicPr>
          <p:cNvPr id="6" name="그림 5"/>
          <p:cNvPicPr>
            <a:picLocks noChangeAspect="1"/>
          </p:cNvPicPr>
          <p:nvPr/>
        </p:nvPicPr>
        <p:blipFill>
          <a:blip r:embed="rId3"/>
          <a:stretch>
            <a:fillRect/>
          </a:stretch>
        </p:blipFill>
        <p:spPr>
          <a:xfrm>
            <a:off x="2585907" y="4267200"/>
            <a:ext cx="3518161" cy="1782604"/>
          </a:xfrm>
          <a:prstGeom prst="rect">
            <a:avLst/>
          </a:prstGeom>
        </p:spPr>
      </p:pic>
    </p:spTree>
    <p:extLst>
      <p:ext uri="{BB962C8B-B14F-4D97-AF65-F5344CB8AC3E}">
        <p14:creationId xmlns:p14="http://schemas.microsoft.com/office/powerpoint/2010/main" val="24663409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Necessary information for CSR</a:t>
            </a:r>
            <a:endParaRPr lang="ko-KR" altLang="en-US" sz="2800" dirty="0">
              <a:solidFill>
                <a:schemeClr val="tx1"/>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685800" y="1981200"/>
                <a:ext cx="7772400" cy="4495800"/>
              </a:xfrm>
            </p:spPr>
            <p:txBody>
              <a:bodyPr/>
              <a:lstStyle/>
              <a:p>
                <a:r>
                  <a:rPr lang="en-US" altLang="ko-KR" sz="1800" b="0" dirty="0" smtClean="0"/>
                  <a:t>In order to control the TX power to mitigate interference that an AP gives to the OBSS STA, the following information is required.  </a:t>
                </a:r>
                <a:endParaRPr lang="en-US" altLang="ko-KR" sz="1800" b="0" dirty="0"/>
              </a:p>
              <a:p>
                <a:pPr lvl="1">
                  <a:buFont typeface="Wingdings" panose="05000000000000000000" pitchFamily="2" charset="2"/>
                  <a:buChar char="Ø"/>
                </a:pPr>
                <a:r>
                  <a:rPr lang="en-US" altLang="ko-KR" sz="1600" b="1" i="1" dirty="0"/>
                  <a:t>a</a:t>
                </a:r>
                <a:r>
                  <a:rPr lang="en-US" altLang="ko-KR" sz="1600" b="1" i="1" dirty="0" smtClean="0"/>
                  <a:t>) TX Power, b) RSSI, c) DL Acceptable Receiver Interference Level (DL ARIL)*</a:t>
                </a:r>
                <a:endParaRPr lang="en-US" altLang="ko-KR" sz="1800" b="1" i="1" dirty="0"/>
              </a:p>
              <a:p>
                <a:endParaRPr lang="en-US" altLang="ko-KR" sz="1800" b="0" dirty="0" smtClean="0"/>
              </a:p>
              <a:p>
                <a:endParaRPr lang="en-US" altLang="ko-KR" sz="1800" b="0" dirty="0" smtClean="0"/>
              </a:p>
              <a:p>
                <a:endParaRPr lang="en-US" altLang="ko-KR" sz="1800" b="0" dirty="0"/>
              </a:p>
              <a:p>
                <a:endParaRPr lang="en-US" altLang="ko-KR" sz="1800" b="0" dirty="0" smtClean="0"/>
              </a:p>
              <a:p>
                <a:endParaRPr lang="en-US" altLang="ko-KR" sz="1800" b="0" dirty="0" smtClean="0"/>
              </a:p>
              <a:p>
                <a:endParaRPr lang="en-US" altLang="ko-KR" sz="1800" b="0" dirty="0"/>
              </a:p>
              <a:p>
                <a:r>
                  <a:rPr lang="en-US" altLang="ko-KR" sz="1800" b="0" dirty="0" smtClean="0"/>
                  <a:t>Based on above information, the maximum TX power to be used for CSR is determined as follows:</a:t>
                </a:r>
              </a:p>
              <a:p>
                <a:pPr lvl="1">
                  <a:buFont typeface="Wingdings" panose="05000000000000000000" pitchFamily="2" charset="2"/>
                  <a:buChar char="Ø"/>
                </a:pPr>
                <a:r>
                  <a:rPr lang="en-US" altLang="ko-KR" sz="1600" b="1" i="1" dirty="0" smtClean="0"/>
                  <a:t>Max CSR TX power (AP 2) </a:t>
                </a:r>
                <a14:m>
                  <m:oMath xmlns:m="http://schemas.openxmlformats.org/officeDocument/2006/math">
                    <m:r>
                      <a:rPr lang="en-US" altLang="ko-KR" sz="1600" b="1" i="1" smtClean="0">
                        <a:latin typeface="Cambria Math" panose="02040503050406030204" pitchFamily="18" charset="0"/>
                        <a:ea typeface="Cambria Math" panose="02040503050406030204" pitchFamily="18" charset="0"/>
                      </a:rPr>
                      <m:t>≤</m:t>
                    </m:r>
                  </m:oMath>
                </a14:m>
                <a:r>
                  <a:rPr lang="en-US" altLang="ko-KR" sz="1600" b="1" i="1" dirty="0" smtClean="0"/>
                  <a:t> TX Power (a) – RSSI (b) + DL ARIL (c) </a:t>
                </a:r>
                <a:endParaRPr lang="en-US" altLang="ko-KR" sz="1600" b="1" i="1" dirty="0"/>
              </a:p>
              <a:p>
                <a:r>
                  <a:rPr lang="en-US" altLang="ko-KR" sz="1800" b="0" dirty="0" smtClean="0"/>
                  <a:t>The following slides introduce how to acquire these information and how to use these information for CSR. </a:t>
                </a: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685800" y="1981200"/>
                <a:ext cx="7772400" cy="4495800"/>
              </a:xfrm>
              <a:blipFill rotWithShape="0">
                <a:blip r:embed="rId3"/>
                <a:stretch>
                  <a:fillRect l="-549" t="-678" r="-78" b="-136"/>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4</a:t>
            </a:fld>
            <a:endParaRPr lang="en-US" dirty="0"/>
          </a:p>
        </p:txBody>
      </p:sp>
      <p:sp>
        <p:nvSpPr>
          <p:cNvPr id="6" name="TextBox 5"/>
          <p:cNvSpPr txBox="1"/>
          <p:nvPr/>
        </p:nvSpPr>
        <p:spPr>
          <a:xfrm>
            <a:off x="4260011" y="3276600"/>
            <a:ext cx="4198189" cy="830997"/>
          </a:xfrm>
          <a:prstGeom prst="rect">
            <a:avLst/>
          </a:prstGeom>
          <a:noFill/>
        </p:spPr>
        <p:txBody>
          <a:bodyPr wrap="square" rtlCol="0">
            <a:spAutoFit/>
          </a:bodyPr>
          <a:lstStyle/>
          <a:p>
            <a:r>
              <a:rPr lang="en-US" altLang="ko-KR" dirty="0" smtClean="0"/>
              <a:t>*DL ARIL: the value </a:t>
            </a:r>
            <a:r>
              <a:rPr lang="en-US" altLang="ko-KR" dirty="0"/>
              <a:t>of the </a:t>
            </a:r>
            <a:r>
              <a:rPr lang="en-US" altLang="ko-KR" dirty="0" smtClean="0"/>
              <a:t>DL RSSI (AP 1 to STA a) minus </a:t>
            </a:r>
            <a:r>
              <a:rPr lang="en-US" altLang="ko-KR" dirty="0"/>
              <a:t>the minimum SNR value that yields </a:t>
            </a:r>
            <a:r>
              <a:rPr lang="en-US" altLang="ko-KR" dirty="0" smtClean="0"/>
              <a:t>≤ </a:t>
            </a:r>
            <a:r>
              <a:rPr lang="en-US" altLang="ko-KR" dirty="0"/>
              <a:t>10% PER for </a:t>
            </a:r>
            <a:r>
              <a:rPr lang="en-US" altLang="ko-KR" dirty="0" smtClean="0"/>
              <a:t>the highest </a:t>
            </a:r>
            <a:r>
              <a:rPr lang="en-US" altLang="ko-KR" dirty="0"/>
              <a:t>MCS of the </a:t>
            </a:r>
            <a:r>
              <a:rPr lang="en-US" altLang="ko-KR" dirty="0" smtClean="0"/>
              <a:t>ensuing DL PPDU, </a:t>
            </a:r>
            <a:r>
              <a:rPr lang="en-US" altLang="ko-KR" dirty="0"/>
              <a:t>minus a safety margin value not to exceed </a:t>
            </a:r>
            <a:r>
              <a:rPr lang="en-US" altLang="ko-KR" dirty="0" smtClean="0"/>
              <a:t>5 dB </a:t>
            </a:r>
            <a:r>
              <a:rPr lang="en-US" altLang="ko-KR" dirty="0"/>
              <a:t>as determined by the </a:t>
            </a:r>
            <a:r>
              <a:rPr lang="en-US" altLang="ko-KR" dirty="0" smtClean="0"/>
              <a:t>AP</a:t>
            </a:r>
            <a:r>
              <a:rPr lang="en-US" altLang="ko-KR" dirty="0" smtClean="0"/>
              <a:t>.</a:t>
            </a:r>
            <a:endParaRPr lang="ko-KR" altLang="en-US" dirty="0"/>
          </a:p>
        </p:txBody>
      </p:sp>
      <p:pic>
        <p:nvPicPr>
          <p:cNvPr id="7" name="그림 6"/>
          <p:cNvPicPr>
            <a:picLocks noChangeAspect="1"/>
          </p:cNvPicPr>
          <p:nvPr/>
        </p:nvPicPr>
        <p:blipFill>
          <a:blip r:embed="rId4"/>
          <a:stretch>
            <a:fillRect/>
          </a:stretch>
        </p:blipFill>
        <p:spPr>
          <a:xfrm>
            <a:off x="1164047" y="2895600"/>
            <a:ext cx="3180941" cy="1941678"/>
          </a:xfrm>
          <a:prstGeom prst="rect">
            <a:avLst/>
          </a:prstGeom>
        </p:spPr>
      </p:pic>
    </p:spTree>
    <p:extLst>
      <p:ext uri="{BB962C8B-B14F-4D97-AF65-F5344CB8AC3E}">
        <p14:creationId xmlns:p14="http://schemas.microsoft.com/office/powerpoint/2010/main" val="37954108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CSR capability announcement</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1800" b="0" dirty="0" smtClean="0"/>
              <a:t>APs </a:t>
            </a:r>
            <a:r>
              <a:rPr lang="en-US" altLang="ko-KR" sz="1800" b="0" dirty="0"/>
              <a:t>can discover each other by receiving Beacon frame or management frames sent by neighboring APs. </a:t>
            </a:r>
            <a:endParaRPr lang="en-US" altLang="ko-KR" sz="1800" b="0" dirty="0" smtClean="0"/>
          </a:p>
          <a:p>
            <a:r>
              <a:rPr lang="en-US" altLang="ko-KR" sz="1800" b="0" dirty="0" smtClean="0"/>
              <a:t>When </a:t>
            </a:r>
            <a:r>
              <a:rPr lang="en-US" altLang="ko-KR" sz="1800" b="0" dirty="0"/>
              <a:t>the AP sends Beacon frame or management frame, the neighboring AP should be informed that there is a </a:t>
            </a:r>
            <a:r>
              <a:rPr lang="en-US" altLang="ko-KR" sz="1800" b="0" dirty="0" smtClean="0"/>
              <a:t>capability and an intention </a:t>
            </a:r>
            <a:r>
              <a:rPr lang="en-US" altLang="ko-KR" sz="1800" b="0" dirty="0"/>
              <a:t>to participate </a:t>
            </a:r>
            <a:r>
              <a:rPr lang="en-US" altLang="ko-KR" sz="1800" b="0" dirty="0" smtClean="0"/>
              <a:t>in CSR operation. [1]</a:t>
            </a:r>
          </a:p>
          <a:p>
            <a:r>
              <a:rPr lang="en-US" altLang="ko-KR" sz="1800" b="0" dirty="0" smtClean="0"/>
              <a:t>APs </a:t>
            </a:r>
            <a:r>
              <a:rPr lang="en-US" altLang="ko-KR" sz="1800" b="0" dirty="0"/>
              <a:t>know which of neighboring APs is hearable and has </a:t>
            </a:r>
            <a:r>
              <a:rPr lang="en-US" altLang="ko-KR" sz="1800" b="0" dirty="0" smtClean="0"/>
              <a:t>CSR capability and intention.</a:t>
            </a:r>
          </a:p>
          <a:p>
            <a:endParaRPr lang="en-US" altLang="ko-KR" sz="1800" b="0" dirty="0"/>
          </a:p>
          <a:p>
            <a:endParaRPr lang="en-US" altLang="ko-KR" sz="1800" b="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5</a:t>
            </a:fld>
            <a:endParaRPr lang="en-US" dirty="0"/>
          </a:p>
        </p:txBody>
      </p:sp>
      <p:pic>
        <p:nvPicPr>
          <p:cNvPr id="7" name="그림 6"/>
          <p:cNvPicPr>
            <a:picLocks noChangeAspect="1"/>
          </p:cNvPicPr>
          <p:nvPr/>
        </p:nvPicPr>
        <p:blipFill>
          <a:blip r:embed="rId3"/>
          <a:stretch>
            <a:fillRect/>
          </a:stretch>
        </p:blipFill>
        <p:spPr>
          <a:xfrm>
            <a:off x="3048000" y="4114800"/>
            <a:ext cx="3062768" cy="1917946"/>
          </a:xfrm>
          <a:prstGeom prst="rect">
            <a:avLst/>
          </a:prstGeom>
        </p:spPr>
      </p:pic>
    </p:spTree>
    <p:extLst>
      <p:ext uri="{BB962C8B-B14F-4D97-AF65-F5344CB8AC3E}">
        <p14:creationId xmlns:p14="http://schemas.microsoft.com/office/powerpoint/2010/main" val="1107802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Measurement announcement</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1800" b="0" dirty="0" smtClean="0"/>
              <a:t>The AP gives the list of neighboring APs to the STA(s) associated with itself.</a:t>
            </a:r>
          </a:p>
          <a:p>
            <a:pPr lvl="1"/>
            <a:r>
              <a:rPr lang="en-US" altLang="ko-KR" sz="1600" b="0" dirty="0" smtClean="0"/>
              <a:t>The </a:t>
            </a:r>
            <a:r>
              <a:rPr lang="en-US" altLang="ko-KR" sz="1600" b="0" dirty="0"/>
              <a:t>AP </a:t>
            </a:r>
            <a:r>
              <a:rPr lang="en-US" altLang="ko-KR" sz="1600" b="0" dirty="0" smtClean="0"/>
              <a:t>may compose the list with </a:t>
            </a:r>
            <a:r>
              <a:rPr lang="en-US" altLang="ko-KR" sz="1600" b="0" dirty="0"/>
              <a:t>only a few </a:t>
            </a:r>
            <a:r>
              <a:rPr lang="en-US" altLang="ko-KR" sz="1600" b="0" dirty="0" smtClean="0"/>
              <a:t>of neighboring APs </a:t>
            </a:r>
            <a:r>
              <a:rPr lang="en-US" altLang="ko-KR" sz="1600" b="0" dirty="0"/>
              <a:t>which have capability and intention to participate in the CSR. </a:t>
            </a:r>
            <a:endParaRPr lang="en-US" altLang="ko-KR" sz="1800" b="0" dirty="0"/>
          </a:p>
          <a:p>
            <a:r>
              <a:rPr lang="en-US" altLang="ko-KR" sz="1800" b="0" dirty="0" smtClean="0"/>
              <a:t>A STA that</a:t>
            </a:r>
            <a:r>
              <a:rPr lang="en-US" altLang="ko-KR" sz="1800" b="0" dirty="0" smtClean="0">
                <a:solidFill>
                  <a:srgbClr val="FF0000"/>
                </a:solidFill>
              </a:rPr>
              <a:t> </a:t>
            </a:r>
            <a:r>
              <a:rPr lang="en-US" altLang="ko-KR" sz="1800" b="0" dirty="0" smtClean="0"/>
              <a:t>received the list of neighboring APs starts to measure RSSI from neighboring APs in the list.</a:t>
            </a:r>
          </a:p>
          <a:p>
            <a:pPr lvl="1"/>
            <a:r>
              <a:rPr lang="en-US" altLang="ko-KR" sz="1600" dirty="0" smtClean="0"/>
              <a:t>The STA measures the RSSI by using ongoing packet transmitted by the neighboring APs in the list.</a:t>
            </a:r>
          </a:p>
          <a:p>
            <a:pPr lvl="1"/>
            <a:r>
              <a:rPr lang="en-US" altLang="ko-KR" sz="1600" b="0" dirty="0" smtClean="0"/>
              <a:t>The STA may update the average RSSI value when ongoing packet is received. </a:t>
            </a:r>
          </a:p>
          <a:p>
            <a:endParaRPr lang="en-US" altLang="ko-KR" sz="1800" b="0" dirty="0"/>
          </a:p>
          <a:p>
            <a:endParaRPr lang="en-US" altLang="ko-KR" sz="1800" b="0" dirty="0" smtClean="0"/>
          </a:p>
          <a:p>
            <a:endParaRPr lang="en-US" altLang="ko-KR" sz="1800" b="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6</a:t>
            </a:fld>
            <a:endParaRPr lang="en-US" dirty="0"/>
          </a:p>
        </p:txBody>
      </p:sp>
      <p:pic>
        <p:nvPicPr>
          <p:cNvPr id="7" name="그림 6"/>
          <p:cNvPicPr>
            <a:picLocks noChangeAspect="1"/>
          </p:cNvPicPr>
          <p:nvPr/>
        </p:nvPicPr>
        <p:blipFill>
          <a:blip r:embed="rId3"/>
          <a:stretch>
            <a:fillRect/>
          </a:stretch>
        </p:blipFill>
        <p:spPr>
          <a:xfrm>
            <a:off x="2897031" y="4397564"/>
            <a:ext cx="3426137" cy="1896874"/>
          </a:xfrm>
          <a:prstGeom prst="rect">
            <a:avLst/>
          </a:prstGeom>
        </p:spPr>
      </p:pic>
    </p:spTree>
    <p:extLst>
      <p:ext uri="{BB962C8B-B14F-4D97-AF65-F5344CB8AC3E}">
        <p14:creationId xmlns:p14="http://schemas.microsoft.com/office/powerpoint/2010/main" val="22833539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Measurement result </a:t>
            </a:r>
            <a:br>
              <a:rPr lang="en-US" altLang="ko-KR" sz="2800" dirty="0" smtClean="0">
                <a:solidFill>
                  <a:schemeClr val="tx1"/>
                </a:solidFill>
                <a:latin typeface="Times New Roman" panose="02020603050405020304" pitchFamily="18" charset="0"/>
                <a:cs typeface="Times New Roman" panose="02020603050405020304" pitchFamily="18" charset="0"/>
              </a:rPr>
            </a:br>
            <a:r>
              <a:rPr lang="en-US" altLang="ko-KR" sz="2800" dirty="0" smtClean="0">
                <a:solidFill>
                  <a:schemeClr val="tx1"/>
                </a:solidFill>
                <a:latin typeface="Times New Roman" panose="02020603050405020304" pitchFamily="18" charset="0"/>
                <a:cs typeface="Times New Roman" panose="02020603050405020304" pitchFamily="18" charset="0"/>
              </a:rPr>
              <a:t>request &amp; report</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1800" b="0" dirty="0" smtClean="0"/>
              <a:t>The AP requests the own STA(s) to report the measured RSSI from the neighboring APs and the associated AP.</a:t>
            </a:r>
          </a:p>
          <a:p>
            <a:r>
              <a:rPr lang="en-US" altLang="ko-KR" sz="1800" b="0" dirty="0" smtClean="0"/>
              <a:t>The STA </a:t>
            </a:r>
            <a:r>
              <a:rPr lang="en-US" altLang="ko-KR" sz="1800" b="0" dirty="0"/>
              <a:t>reports the </a:t>
            </a:r>
            <a:r>
              <a:rPr lang="en-US" altLang="ko-KR" sz="1800" b="0" dirty="0" smtClean="0"/>
              <a:t>following information to its associated AP:</a:t>
            </a:r>
          </a:p>
          <a:p>
            <a:pPr lvl="1"/>
            <a:r>
              <a:rPr lang="en-US" altLang="ko-KR" sz="1600" b="0" dirty="0"/>
              <a:t>M</a:t>
            </a:r>
            <a:r>
              <a:rPr lang="en-US" altLang="ko-KR" sz="1600" b="0" dirty="0" smtClean="0"/>
              <a:t>easured RSSI </a:t>
            </a:r>
            <a:r>
              <a:rPr lang="en-US" altLang="ko-KR" sz="1600" b="0" dirty="0"/>
              <a:t>from the neighboring </a:t>
            </a:r>
            <a:r>
              <a:rPr lang="en-US" altLang="ko-KR" sz="1600" b="0" dirty="0" smtClean="0"/>
              <a:t>APs</a:t>
            </a:r>
          </a:p>
          <a:p>
            <a:pPr lvl="1"/>
            <a:r>
              <a:rPr lang="en-US" altLang="ko-KR" sz="1600" dirty="0"/>
              <a:t>Measured RSSI from </a:t>
            </a:r>
            <a:r>
              <a:rPr lang="en-US" altLang="ko-KR" sz="1600" dirty="0" smtClean="0"/>
              <a:t>the associated AP</a:t>
            </a:r>
            <a:endParaRPr lang="en-US" altLang="ko-KR" sz="1600" dirty="0"/>
          </a:p>
          <a:p>
            <a:r>
              <a:rPr lang="en-US" altLang="ko-KR" sz="1800" b="0" dirty="0"/>
              <a:t>The AP computes the </a:t>
            </a:r>
            <a:r>
              <a:rPr lang="en-US" altLang="ko-KR" sz="1800" b="0" dirty="0" smtClean="0"/>
              <a:t>DL Acceptable </a:t>
            </a:r>
            <a:r>
              <a:rPr lang="en-US" altLang="ko-KR" sz="1800" b="0" dirty="0"/>
              <a:t>Receiver Interference Level </a:t>
            </a:r>
            <a:r>
              <a:rPr lang="en-US" altLang="ko-KR" sz="1800" b="0" dirty="0" smtClean="0"/>
              <a:t>(DL ARIL</a:t>
            </a:r>
            <a:r>
              <a:rPr lang="en-US" altLang="ko-KR" sz="1800" b="0" dirty="0"/>
              <a:t>) based on the </a:t>
            </a:r>
            <a:r>
              <a:rPr lang="en-US" altLang="ko-KR" sz="1800" b="0" dirty="0" smtClean="0"/>
              <a:t>Measured </a:t>
            </a:r>
            <a:r>
              <a:rPr lang="en-US" altLang="ko-KR" sz="1800" b="0" dirty="0"/>
              <a:t>RSSI from the associated </a:t>
            </a:r>
            <a:r>
              <a:rPr lang="en-US" altLang="ko-KR" sz="1800" b="0" dirty="0" smtClean="0"/>
              <a:t>AP.</a:t>
            </a:r>
            <a:endParaRPr lang="en-US" altLang="ko-KR" sz="18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7</a:t>
            </a:fld>
            <a:endParaRPr lang="en-US" dirty="0"/>
          </a:p>
        </p:txBody>
      </p:sp>
      <p:pic>
        <p:nvPicPr>
          <p:cNvPr id="6" name="그림 5"/>
          <p:cNvPicPr>
            <a:picLocks noChangeAspect="1"/>
          </p:cNvPicPr>
          <p:nvPr/>
        </p:nvPicPr>
        <p:blipFill>
          <a:blip r:embed="rId3"/>
          <a:stretch>
            <a:fillRect/>
          </a:stretch>
        </p:blipFill>
        <p:spPr>
          <a:xfrm>
            <a:off x="2182590" y="4296993"/>
            <a:ext cx="4778820" cy="1998883"/>
          </a:xfrm>
          <a:prstGeom prst="rect">
            <a:avLst/>
          </a:prstGeom>
        </p:spPr>
      </p:pic>
    </p:spTree>
    <p:extLst>
      <p:ext uri="{BB962C8B-B14F-4D97-AF65-F5344CB8AC3E}">
        <p14:creationId xmlns:p14="http://schemas.microsoft.com/office/powerpoint/2010/main" val="34847353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CSR setup </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1800" b="0" dirty="0" smtClean="0"/>
              <a:t>The AP which obtains TXOP to send data to the “STA a” can be the Sharing AP. [1]</a:t>
            </a:r>
          </a:p>
          <a:p>
            <a:r>
              <a:rPr lang="en-US" altLang="ko-KR" sz="1800" b="0" dirty="0" smtClean="0"/>
              <a:t>The Sharing AP selects the candidate AP and informs as follows:</a:t>
            </a:r>
          </a:p>
          <a:p>
            <a:pPr lvl="1">
              <a:buFont typeface="Wingdings" panose="05000000000000000000" pitchFamily="2" charset="2"/>
              <a:buChar char="Ø"/>
            </a:pPr>
            <a:r>
              <a:rPr lang="en-US" altLang="ko-KR" sz="1600" dirty="0" smtClean="0"/>
              <a:t>For DL TX (Data)</a:t>
            </a:r>
          </a:p>
          <a:p>
            <a:pPr lvl="1"/>
            <a:r>
              <a:rPr lang="en-US" altLang="ko-KR" sz="1600" dirty="0" smtClean="0"/>
              <a:t>Measured </a:t>
            </a:r>
            <a:r>
              <a:rPr lang="en-US" altLang="ko-KR" sz="1600" dirty="0"/>
              <a:t>RSSI </a:t>
            </a:r>
            <a:r>
              <a:rPr lang="en-US" altLang="ko-KR" sz="1600" dirty="0" smtClean="0"/>
              <a:t>(candidate AP </a:t>
            </a:r>
            <a:r>
              <a:rPr lang="en-US" altLang="ko-KR" sz="1600" dirty="0" smtClean="0">
                <a:sym typeface="Wingdings" panose="05000000000000000000" pitchFamily="2" charset="2"/>
              </a:rPr>
              <a:t> STA a</a:t>
            </a:r>
            <a:r>
              <a:rPr lang="en-US" altLang="ko-KR" sz="1600" dirty="0" smtClean="0"/>
              <a:t>)</a:t>
            </a:r>
          </a:p>
          <a:p>
            <a:pPr lvl="1"/>
            <a:r>
              <a:rPr lang="en-US" altLang="ko-KR" sz="1600" dirty="0" smtClean="0"/>
              <a:t>DL ARIL (Sharing AP </a:t>
            </a:r>
            <a:r>
              <a:rPr lang="en-US" altLang="ko-KR" sz="1600" dirty="0" smtClean="0">
                <a:sym typeface="Wingdings" panose="05000000000000000000" pitchFamily="2" charset="2"/>
              </a:rPr>
              <a:t> STA a</a:t>
            </a:r>
            <a:r>
              <a:rPr lang="en-US" altLang="ko-KR" sz="1600" dirty="0" smtClean="0"/>
              <a:t>)</a:t>
            </a:r>
            <a:endParaRPr lang="en-US" altLang="ko-KR" sz="1800" dirty="0"/>
          </a:p>
          <a:p>
            <a:r>
              <a:rPr lang="en-US" altLang="ko-KR" sz="1800" b="0" dirty="0"/>
              <a:t>The candidate AP responds to the Sharing AP if the channel state is idle</a:t>
            </a:r>
            <a:r>
              <a:rPr lang="en-US" altLang="ko-KR" sz="1800" b="0" dirty="0" smtClean="0"/>
              <a:t>. [2]</a:t>
            </a:r>
          </a:p>
          <a:p>
            <a:endParaRPr lang="en-US" altLang="ko-KR" sz="1800" b="0" dirty="0" smtClean="0"/>
          </a:p>
          <a:p>
            <a:endParaRPr lang="en-US" altLang="ko-KR" sz="1800" b="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8</a:t>
            </a:fld>
            <a:endParaRPr lang="en-US" dirty="0"/>
          </a:p>
        </p:txBody>
      </p:sp>
      <p:pic>
        <p:nvPicPr>
          <p:cNvPr id="5" name="그림 4"/>
          <p:cNvPicPr>
            <a:picLocks noChangeAspect="1"/>
          </p:cNvPicPr>
          <p:nvPr/>
        </p:nvPicPr>
        <p:blipFill>
          <a:blip r:embed="rId3"/>
          <a:stretch>
            <a:fillRect/>
          </a:stretch>
        </p:blipFill>
        <p:spPr>
          <a:xfrm>
            <a:off x="2946571" y="4188298"/>
            <a:ext cx="3327058" cy="2047013"/>
          </a:xfrm>
          <a:prstGeom prst="rect">
            <a:avLst/>
          </a:prstGeom>
        </p:spPr>
      </p:pic>
    </p:spTree>
    <p:extLst>
      <p:ext uri="{BB962C8B-B14F-4D97-AF65-F5344CB8AC3E}">
        <p14:creationId xmlns:p14="http://schemas.microsoft.com/office/powerpoint/2010/main" val="12957313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CSR trigger</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1800" b="0" dirty="0" smtClean="0"/>
              <a:t>The Sharing AP finally selects which candidate AP is the Shared AP.</a:t>
            </a:r>
          </a:p>
          <a:p>
            <a:r>
              <a:rPr lang="en-US" altLang="ko-KR" sz="1800" b="0" dirty="0" smtClean="0"/>
              <a:t>The Sharing AP triggers the Shared AP and informs as follows:</a:t>
            </a:r>
          </a:p>
          <a:p>
            <a:pPr lvl="1">
              <a:buFont typeface="Wingdings" panose="05000000000000000000" pitchFamily="2" charset="2"/>
              <a:buChar char="Ø"/>
            </a:pPr>
            <a:r>
              <a:rPr lang="en-US" altLang="ko-KR" sz="1600" dirty="0" smtClean="0"/>
              <a:t>For DL TX (Data)</a:t>
            </a:r>
          </a:p>
          <a:p>
            <a:pPr lvl="1"/>
            <a:r>
              <a:rPr lang="en-US" altLang="ko-KR" sz="1600" dirty="0" smtClean="0"/>
              <a:t>Available DL TX time for the Shared AP</a:t>
            </a:r>
          </a:p>
          <a:p>
            <a:pPr lvl="1">
              <a:buFont typeface="Wingdings" panose="05000000000000000000" pitchFamily="2" charset="2"/>
              <a:buChar char="Ø"/>
            </a:pPr>
            <a:r>
              <a:rPr lang="en-US" altLang="ko-KR" sz="1600" dirty="0" smtClean="0"/>
              <a:t>For UL TX (ACK)</a:t>
            </a:r>
          </a:p>
          <a:p>
            <a:pPr lvl="1"/>
            <a:r>
              <a:rPr lang="en-US" altLang="ko-KR" sz="1600" dirty="0" smtClean="0"/>
              <a:t>Resource allocation where Shared AP will receive the ACK frame in response to DL data (Shared AP will allocate RU to own STA within this resource allocation)</a:t>
            </a:r>
          </a:p>
          <a:p>
            <a:pPr lvl="1"/>
            <a:r>
              <a:rPr lang="en-US" altLang="ko-KR" sz="1600" dirty="0" smtClean="0"/>
              <a:t>The start time to send the ACK frame</a:t>
            </a:r>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9</a:t>
            </a:fld>
            <a:endParaRPr lang="en-US" dirty="0"/>
          </a:p>
        </p:txBody>
      </p:sp>
      <p:pic>
        <p:nvPicPr>
          <p:cNvPr id="5" name="그림 4"/>
          <p:cNvPicPr>
            <a:picLocks noChangeAspect="1"/>
          </p:cNvPicPr>
          <p:nvPr/>
        </p:nvPicPr>
        <p:blipFill>
          <a:blip r:embed="rId3"/>
          <a:stretch>
            <a:fillRect/>
          </a:stretch>
        </p:blipFill>
        <p:spPr>
          <a:xfrm>
            <a:off x="2900030" y="4303713"/>
            <a:ext cx="3343940" cy="2057400"/>
          </a:xfrm>
          <a:prstGeom prst="rect">
            <a:avLst/>
          </a:prstGeom>
        </p:spPr>
      </p:pic>
    </p:spTree>
    <p:extLst>
      <p:ext uri="{BB962C8B-B14F-4D97-AF65-F5344CB8AC3E}">
        <p14:creationId xmlns:p14="http://schemas.microsoft.com/office/powerpoint/2010/main" val="2008310258"/>
      </p:ext>
    </p:extLst>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265340</TotalTime>
  <Words>2157</Words>
  <Application>Microsoft Office PowerPoint</Application>
  <PresentationFormat>화면 슬라이드 쇼(4:3)</PresentationFormat>
  <Paragraphs>294</Paragraphs>
  <Slides>23</Slides>
  <Notes>23</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23</vt:i4>
      </vt:variant>
    </vt:vector>
  </HeadingPairs>
  <TitlesOfParts>
    <vt:vector size="30" baseType="lpstr">
      <vt:lpstr>MS PGothic</vt:lpstr>
      <vt:lpstr>굴림</vt:lpstr>
      <vt:lpstr>맑은 고딕</vt:lpstr>
      <vt:lpstr>Cambria Math</vt:lpstr>
      <vt:lpstr>Times New Roman</vt:lpstr>
      <vt:lpstr>Wingdings</vt:lpstr>
      <vt:lpstr>ACcord Submission Template</vt:lpstr>
      <vt:lpstr>Coordinated Spatial Reuse Procedure</vt:lpstr>
      <vt:lpstr>Introduction</vt:lpstr>
      <vt:lpstr>Topology of CSR</vt:lpstr>
      <vt:lpstr>Necessary information for CSR</vt:lpstr>
      <vt:lpstr>CSR capability announcement</vt:lpstr>
      <vt:lpstr>Measurement announcement</vt:lpstr>
      <vt:lpstr>Measurement result  request &amp; report</vt:lpstr>
      <vt:lpstr>CSR setup </vt:lpstr>
      <vt:lpstr>CSR trigger</vt:lpstr>
      <vt:lpstr>CSR data transmission</vt:lpstr>
      <vt:lpstr>Example of CSR data transmission</vt:lpstr>
      <vt:lpstr>ACK transmission</vt:lpstr>
      <vt:lpstr>Summary of CSR procedure</vt:lpstr>
      <vt:lpstr>Conclusion</vt:lpstr>
      <vt:lpstr>Appendix 1</vt:lpstr>
      <vt:lpstr>Appendix 2</vt:lpstr>
      <vt:lpstr>Appendix 3</vt:lpstr>
      <vt:lpstr>Straw Poll 1 </vt:lpstr>
      <vt:lpstr>Straw Poll 2</vt:lpstr>
      <vt:lpstr>Straw Poll 3</vt:lpstr>
      <vt:lpstr>Straw Poll 4</vt:lpstr>
      <vt:lpstr>Straw Poll 5</vt:lpstr>
      <vt:lpstr>Straw Poll 6</vt:lpstr>
    </vt:vector>
  </TitlesOfParts>
  <Company>&lt;Company Name&gt;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박성진</dc:creator>
  <cp:lastModifiedBy>박성진/선임연구원/차세대표준(연)ICS팀(allean.park@lge.com)</cp:lastModifiedBy>
  <cp:revision>3304</cp:revision>
  <cp:lastPrinted>2020-03-18T07:55:46Z</cp:lastPrinted>
  <dcterms:created xsi:type="dcterms:W3CDTF">2009-12-02T19:05:24Z</dcterms:created>
  <dcterms:modified xsi:type="dcterms:W3CDTF">2020-04-02T04:57:05Z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