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69" r:id="rId2"/>
    <p:sldId id="771" r:id="rId3"/>
    <p:sldId id="753" r:id="rId4"/>
    <p:sldId id="772" r:id="rId5"/>
    <p:sldId id="756" r:id="rId6"/>
    <p:sldId id="755" r:id="rId7"/>
    <p:sldId id="757" r:id="rId8"/>
    <p:sldId id="759" r:id="rId9"/>
    <p:sldId id="758" r:id="rId10"/>
    <p:sldId id="760" r:id="rId11"/>
    <p:sldId id="761" r:id="rId12"/>
    <p:sldId id="762" r:id="rId13"/>
    <p:sldId id="768" r:id="rId14"/>
    <p:sldId id="778" r:id="rId15"/>
    <p:sldId id="769" r:id="rId16"/>
    <p:sldId id="763" r:id="rId17"/>
    <p:sldId id="764" r:id="rId18"/>
    <p:sldId id="779" r:id="rId19"/>
    <p:sldId id="781" r:id="rId20"/>
    <p:sldId id="780" r:id="rId21"/>
    <p:sldId id="765" r:id="rId22"/>
    <p:sldId id="766" r:id="rId23"/>
    <p:sldId id="770" r:id="rId24"/>
    <p:sldId id="775" r:id="rId25"/>
    <p:sldId id="776" r:id="rId26"/>
    <p:sldId id="773" r:id="rId27"/>
    <p:sldId id="774" r:id="rId28"/>
    <p:sldId id="777" r:id="rId29"/>
    <p:sldId id="782" r:id="rId3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 id="2" name="Payam Torab" initials="PT" lastIdx="3" clrIdx="1">
    <p:extLst>
      <p:ext uri="{19B8F6BF-5375-455C-9EA6-DF929625EA0E}">
        <p15:presenceInfo xmlns:p15="http://schemas.microsoft.com/office/powerpoint/2012/main" userId="6d734512828dc1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3" autoAdjust="0"/>
    <p:restoredTop sz="96821" autoAdjust="0"/>
  </p:normalViewPr>
  <p:slideViewPr>
    <p:cSldViewPr>
      <p:cViewPr varScale="1">
        <p:scale>
          <a:sx n="184" d="100"/>
          <a:sy n="184" d="100"/>
        </p:scale>
        <p:origin x="14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024" y="84"/>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802.11-20/0408r0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EF39782C-C36F-4E4C-9D84-5B2130C63D79}" type="datetime1">
              <a:rPr lang="en-US" smtClean="0"/>
              <a:t>5/15/2020</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802.11-20/0408r1</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A51694CA-28C1-41BE-8B00-A42E817AAF43}" type="datetime1">
              <a:rPr lang="en-US" smtClean="0"/>
              <a:t>5/15/2020</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802.11-20/0408r0</a:t>
            </a:r>
            <a:endParaRPr lang="en-US" dirty="0"/>
          </a:p>
        </p:txBody>
      </p:sp>
      <p:sp>
        <p:nvSpPr>
          <p:cNvPr id="11267" name="Rectangle 3"/>
          <p:cNvSpPr>
            <a:spLocks noGrp="1" noChangeArrowheads="1"/>
          </p:cNvSpPr>
          <p:nvPr>
            <p:ph type="dt" sz="quarter" idx="1"/>
          </p:nvPr>
        </p:nvSpPr>
        <p:spPr/>
        <p:txBody>
          <a:bodyPr/>
          <a:lstStyle/>
          <a:p>
            <a:pPr>
              <a:defRPr/>
            </a:pPr>
            <a:fld id="{5BC51D81-D8FF-4053-BEFB-72D42096ED8B}" type="datetime1">
              <a:rPr lang="en-US" smtClean="0"/>
              <a:t>5/15/2020</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774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We are exploring the direction of differentiated services over different links enabled by MLO, and we believe now it becomes more practical to do more for latency sensitive traffic yet service regular traffic as well.</a:t>
            </a: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5/15/2020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a:t>
            </a:fld>
            <a:endParaRPr lang="en-US"/>
          </a:p>
        </p:txBody>
      </p:sp>
    </p:spTree>
    <p:extLst>
      <p:ext uri="{BB962C8B-B14F-4D97-AF65-F5344CB8AC3E}">
        <p14:creationId xmlns:p14="http://schemas.microsoft.com/office/powerpoint/2010/main" val="386318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CR=100, 1 frame =&gt; 120 Mbps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4B134D06-C717-47E6-8498-81151E885032}" type="datetime1">
              <a:rPr lang="en-US" smtClean="0"/>
              <a:t>5/15/2020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227934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Right now different BSS can have different capability but </a:t>
            </a: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5/15/2020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331383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Notes:</a:t>
            </a:r>
          </a:p>
          <a:p>
            <a:r>
              <a:rPr lang="en-US" dirty="0"/>
              <a:t>Need to count in possible retry. One slot between two groups.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B4759F4F-01C9-4CC3-B606-9D1796EC7C0F}" type="datetime1">
              <a:rPr lang="en-US" smtClean="0"/>
              <a:t>5/15/2020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63145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320E6E53-8413-46CA-BB7F-08C295207DCB}" type="datetime1">
              <a:rPr lang="en-US" smtClean="0"/>
              <a:t>5/15/2020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170331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sz="1200" kern="1200" dirty="0">
                <a:solidFill>
                  <a:schemeClr val="accent4"/>
                </a:solidFill>
                <a:effectLst/>
                <a:latin typeface="Times New Roman" pitchFamily="18" charset="0"/>
                <a:ea typeface="+mn-ea"/>
                <a:cs typeface="+mn-cs"/>
              </a:rPr>
              <a:t> an optional mechanism of dividing medium time into slots of minimum duration TBD during which prioritized EDCA access operates for specifically allowed STAs</a:t>
            </a:r>
          </a:p>
          <a:p>
            <a:br>
              <a:rPr lang="en-US" sz="1200" kern="1200" dirty="0">
                <a:solidFill>
                  <a:schemeClr val="tx1"/>
                </a:solidFill>
                <a:effectLst/>
                <a:latin typeface="Times New Roman" pitchFamily="18" charset="0"/>
                <a:ea typeface="+mn-ea"/>
                <a:cs typeface="+mn-cs"/>
              </a:rPr>
            </a:br>
            <a:endParaRPr lang="en-US" sz="1200" kern="1200" dirty="0">
              <a:solidFill>
                <a:schemeClr val="tx1"/>
              </a:solidFill>
              <a:effectLst/>
              <a:latin typeface="Times New Roman" pitchFamily="18" charset="0"/>
              <a:ea typeface="+mn-ea"/>
              <a:cs typeface="+mn-cs"/>
            </a:endParaRP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5/15/2020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21</a:t>
            </a:fld>
            <a:endParaRPr lang="en-US"/>
          </a:p>
        </p:txBody>
      </p:sp>
    </p:spTree>
    <p:extLst>
      <p:ext uri="{BB962C8B-B14F-4D97-AF65-F5344CB8AC3E}">
        <p14:creationId xmlns:p14="http://schemas.microsoft.com/office/powerpoint/2010/main" val="184047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5/15/2020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25</a:t>
            </a:fld>
            <a:endParaRPr lang="en-US"/>
          </a:p>
        </p:txBody>
      </p:sp>
    </p:spTree>
    <p:extLst>
      <p:ext uri="{BB962C8B-B14F-4D97-AF65-F5344CB8AC3E}">
        <p14:creationId xmlns:p14="http://schemas.microsoft.com/office/powerpoint/2010/main" val="237437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9F3F93F8-0F51-4BB8-8614-892995A0E2D2}" type="datetime1">
              <a:rPr lang="en-US" smtClean="0"/>
              <a:t>5/15/2020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FB2B8E3-98BD-4638-A27D-9DF627C0F8CB}" type="datetime1">
              <a:rPr lang="en-US" smtClean="0"/>
              <a:t>5/15/2020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8F7C7B-D435-4645-8853-AF2368E15ACF}" type="datetime1">
              <a:rPr lang="en-US" smtClean="0"/>
              <a:t>5/15/2020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CD6691A3-0ACD-4C44-B317-9F82B1151682}" type="datetime1">
              <a:rPr lang="en-US" smtClean="0"/>
              <a:t>5/15/2020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BEB27B15-8833-47C1-86DD-840CC564D22B}" type="datetime1">
              <a:rPr lang="en-US" smtClean="0"/>
              <a:t>5/15/2020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D9B048F-9CAD-4056-B969-2F4CEACB88FD}" type="datetime1">
              <a:rPr lang="en-US" smtClean="0"/>
              <a:t>5/15/2020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FFBC673-0A2A-49BB-AE29-6BBEF7F12DA3}" type="datetime1">
              <a:rPr lang="en-US" smtClean="0"/>
              <a:t>5/15/2020</a:t>
            </a:fld>
            <a:endParaRPr lang="en-US" dirty="0"/>
          </a:p>
        </p:txBody>
      </p:sp>
      <p:sp>
        <p:nvSpPr>
          <p:cNvPr id="8"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0838821-F0E3-4DC8-AED1-AA45851163C7}" type="datetime1">
              <a:rPr lang="en-US" smtClean="0"/>
              <a:t>5/15/2020</a:t>
            </a:fld>
            <a:endParaRPr lang="en-US" dirty="0"/>
          </a:p>
        </p:txBody>
      </p:sp>
      <p:sp>
        <p:nvSpPr>
          <p:cNvPr id="4"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F90AF3-1A06-4CA5-A884-7E551440D58E}" type="datetime1">
              <a:rPr lang="en-US" smtClean="0"/>
              <a:t>5/15/2020</a:t>
            </a:fld>
            <a:endParaRPr lang="en-US" dirty="0"/>
          </a:p>
        </p:txBody>
      </p:sp>
      <p:sp>
        <p:nvSpPr>
          <p:cNvPr id="3"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5FE8D2-9CAA-4534-BA51-3075092490D2}" type="datetime1">
              <a:rPr lang="en-US" smtClean="0"/>
              <a:t>5/15/2020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69AEDC-DD13-4DAD-A6C8-F955DD9742DB}" type="datetime1">
              <a:rPr lang="en-US" smtClean="0"/>
              <a:t>5/15/2020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fld id="{B3D2717F-A988-4053-B14B-045400475CAE}" type="datetime1">
              <a:rPr lang="en-US" smtClean="0"/>
              <a:t>5/15/2020</a:t>
            </a:fld>
            <a:endParaRPr lang="en-US" dirty="0"/>
          </a:p>
        </p:txBody>
      </p:sp>
      <p:sp>
        <p:nvSpPr>
          <p:cNvPr id="1029" name="Rectangle 5"/>
          <p:cNvSpPr>
            <a:spLocks noGrp="1" noChangeArrowheads="1"/>
          </p:cNvSpPr>
          <p:nvPr>
            <p:ph type="ftr" sz="quarter" idx="3"/>
          </p:nvPr>
        </p:nvSpPr>
        <p:spPr bwMode="auto">
          <a:xfrm>
            <a:off x="7106032" y="6475413"/>
            <a:ext cx="14378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da-DK"/>
              <a:t>Chunyu Hu (FB)</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239430" y="332601"/>
            <a:ext cx="3206070"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802.11-20/</a:t>
            </a:r>
            <a:r>
              <a:rPr lang="en-US" altLang="en-US" sz="1800" b="1" kern="1200" dirty="0">
                <a:solidFill>
                  <a:schemeClr val="tx1"/>
                </a:solidFill>
                <a:latin typeface="Times New Roman" pitchFamily="18" charset="0"/>
                <a:ea typeface="+mn-ea"/>
                <a:cs typeface="+mn-cs"/>
              </a:rPr>
              <a:t>408</a:t>
            </a:r>
            <a:r>
              <a:rPr lang="en-US" sz="1800" b="1" dirty="0">
                <a:cs typeface="+mn-cs"/>
              </a:rPr>
              <a:t>r4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unyuhu@f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orab@iee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ortal.3gpp.org/ngppapp/CreateTdoc.aspx?mode=view&amp;contributionUid=S4-18114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cc.gov/document/fcc-opens-6-ghz-band-wi-fi-and-other-unlicensed-uses-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lyotron.blog/2018/04/12/the-top-10-vr-apps-for-remote-workers/"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685800"/>
            <a:ext cx="8305800" cy="1066800"/>
          </a:xfrm>
        </p:spPr>
        <p:txBody>
          <a:bodyPr/>
          <a:lstStyle/>
          <a:p>
            <a:r>
              <a:rPr lang="en-US" sz="2400" dirty="0"/>
              <a:t>Prioritized EDCA Channel Access </a:t>
            </a:r>
            <a:br>
              <a:rPr lang="en-US" sz="2400" dirty="0"/>
            </a:br>
            <a:r>
              <a:rPr lang="en-US" sz="2400" dirty="0"/>
              <a:t>Over Latency Sensitive Link(s) In MLO</a:t>
            </a:r>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2020-03-09</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sz="half" idx="10"/>
          </p:nvPr>
        </p:nvSpPr>
        <p:spPr>
          <a:xfrm>
            <a:off x="696913" y="332601"/>
            <a:ext cx="1051570" cy="276999"/>
          </a:xfrm>
        </p:spPr>
        <p:txBody>
          <a:bodyPr/>
          <a:lstStyle/>
          <a:p>
            <a:pPr>
              <a:defRPr/>
            </a:pPr>
            <a:fld id="{08D2246E-7837-4001-8704-84DB7A764517}" type="datetime1">
              <a:rPr lang="en-US" smtClean="0"/>
              <a:t>5/15/2020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17357680"/>
              </p:ext>
            </p:extLst>
          </p:nvPr>
        </p:nvGraphicFramePr>
        <p:xfrm>
          <a:off x="685800" y="2824688"/>
          <a:ext cx="7772401" cy="1213912"/>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Chunyu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Facebook Inc.</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1 Hacker way</a:t>
                      </a:r>
                    </a:p>
                    <a:p>
                      <a:pPr marL="0" marR="0" algn="ctr">
                        <a:spcBef>
                          <a:spcPts val="0"/>
                        </a:spcBef>
                        <a:spcAft>
                          <a:spcPts val="0"/>
                        </a:spcAft>
                      </a:pPr>
                      <a:r>
                        <a:rPr lang="en-US" sz="1400" dirty="0">
                          <a:effectLst/>
                          <a:latin typeface="Times New Roman"/>
                          <a:ea typeface="Times New Roman"/>
                        </a:rPr>
                        <a:t>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3"/>
                        </a:rPr>
                        <a:t>chunyuhu@fb.com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Payam Torab</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4"/>
                        </a:rPr>
                        <a:t>torab@ieee.org</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bl>
          </a:graphicData>
        </a:graphic>
      </p:graphicFrame>
      <p:sp>
        <p:nvSpPr>
          <p:cNvPr id="9" name="Footer Placeholder 4"/>
          <p:cNvSpPr>
            <a:spLocks noGrp="1"/>
          </p:cNvSpPr>
          <p:nvPr>
            <p:ph type="ftr" sz="quarter" idx="11"/>
          </p:nvPr>
        </p:nvSpPr>
        <p:spPr>
          <a:xfrm>
            <a:off x="7200608" y="6475413"/>
            <a:ext cx="1343317" cy="184666"/>
          </a:xfrm>
        </p:spPr>
        <p:txBody>
          <a:bodyPr/>
          <a:lstStyle/>
          <a:p>
            <a:pPr>
              <a:defRPr/>
            </a:pPr>
            <a:r>
              <a:rPr lang="nb-NO"/>
              <a:t>Chunyu Hu (FB)</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8FD1-7910-432C-8EE0-C9AC27AD861D}"/>
              </a:ext>
            </a:extLst>
          </p:cNvPr>
          <p:cNvSpPr>
            <a:spLocks noGrp="1"/>
          </p:cNvSpPr>
          <p:nvPr>
            <p:ph type="title"/>
          </p:nvPr>
        </p:nvSpPr>
        <p:spPr/>
        <p:txBody>
          <a:bodyPr/>
          <a:lstStyle/>
          <a:p>
            <a:r>
              <a:rPr lang="en-US" dirty="0"/>
              <a:t>Prioritized EDCA Access to</a:t>
            </a:r>
            <a:br>
              <a:rPr lang="en-US" dirty="0"/>
            </a:br>
            <a:r>
              <a:rPr lang="en-US" dirty="0"/>
              <a:t>Time Slotted Channel</a:t>
            </a:r>
          </a:p>
        </p:txBody>
      </p:sp>
      <p:sp>
        <p:nvSpPr>
          <p:cNvPr id="3" name="Content Placeholder 2">
            <a:extLst>
              <a:ext uri="{FF2B5EF4-FFF2-40B4-BE49-F238E27FC236}">
                <a16:creationId xmlns:a16="http://schemas.microsoft.com/office/drawing/2014/main" id="{9E339EE0-3D57-474A-AADD-4CA586E71782}"/>
              </a:ext>
            </a:extLst>
          </p:cNvPr>
          <p:cNvSpPr>
            <a:spLocks noGrp="1"/>
          </p:cNvSpPr>
          <p:nvPr>
            <p:ph idx="1"/>
          </p:nvPr>
        </p:nvSpPr>
        <p:spPr>
          <a:xfrm>
            <a:off x="685800" y="1828800"/>
            <a:ext cx="7924800" cy="4267200"/>
          </a:xfrm>
        </p:spPr>
        <p:txBody>
          <a:bodyPr/>
          <a:lstStyle/>
          <a:p>
            <a:pPr>
              <a:buFont typeface="+mj-lt"/>
              <a:buAutoNum type="arabicPeriod"/>
            </a:pPr>
            <a:r>
              <a:rPr lang="en-US" sz="1600" dirty="0"/>
              <a:t>AP defines new set of EDCA parameters in addition to default SU/MU EDCA parameters (referred as </a:t>
            </a:r>
            <a:r>
              <a:rPr lang="en-US" sz="1600" i="1" dirty="0"/>
              <a:t>regular EDCA parameters</a:t>
            </a:r>
            <a:r>
              <a:rPr lang="en-US" sz="1600" dirty="0"/>
              <a:t>):</a:t>
            </a:r>
          </a:p>
          <a:p>
            <a:pPr lvl="1"/>
            <a:r>
              <a:rPr lang="en-US" sz="1400" dirty="0"/>
              <a:t>For latency sensitive traffic streams. Only </a:t>
            </a:r>
            <a:r>
              <a:rPr lang="en-US" sz="1400" i="1" dirty="0"/>
              <a:t>admitted</a:t>
            </a:r>
            <a:r>
              <a:rPr lang="en-US" sz="1400" dirty="0"/>
              <a:t> STAs can use them over </a:t>
            </a:r>
            <a:r>
              <a:rPr lang="en-US" sz="1400" i="1" dirty="0"/>
              <a:t>designated time slots</a:t>
            </a:r>
          </a:p>
          <a:p>
            <a:pPr marL="457200" lvl="1" indent="0">
              <a:buNone/>
            </a:pPr>
            <a:r>
              <a:rPr lang="en-US" sz="1400" dirty="0">
                <a:solidFill>
                  <a:srgbClr val="0000FF"/>
                </a:solidFill>
                <a:sym typeface="Wingdings" panose="05000000000000000000" pitchFamily="2" charset="2"/>
              </a:rPr>
              <a:t></a:t>
            </a:r>
            <a:r>
              <a:rPr lang="en-US" sz="1400" dirty="0">
                <a:sym typeface="Wingdings" panose="05000000000000000000" pitchFamily="2" charset="2"/>
              </a:rPr>
              <a:t> </a:t>
            </a:r>
            <a:r>
              <a:rPr lang="en-US" sz="1400" b="1" dirty="0">
                <a:solidFill>
                  <a:srgbClr val="0000FF"/>
                </a:solidFill>
                <a:sym typeface="Wingdings" panose="05000000000000000000" pitchFamily="2" charset="2"/>
              </a:rPr>
              <a:t>Prioritized EDCA access</a:t>
            </a:r>
            <a:endParaRPr lang="en-US" sz="1400" b="1" dirty="0">
              <a:solidFill>
                <a:srgbClr val="0000FF"/>
              </a:solidFill>
            </a:endParaRPr>
          </a:p>
          <a:p>
            <a:pPr>
              <a:spcBef>
                <a:spcPts val="600"/>
              </a:spcBef>
              <a:buFont typeface="+mj-lt"/>
              <a:buAutoNum type="arabicPeriod"/>
            </a:pPr>
            <a:r>
              <a:rPr lang="en-US" sz="1600" dirty="0"/>
              <a:t>Over the link, time is divided into TBD-granularity slots (e.g. ½ , 1, 2 …TU) per TBD-interval (e.g. BEACON).</a:t>
            </a:r>
          </a:p>
          <a:p>
            <a:pPr lvl="1"/>
            <a:r>
              <a:rPr lang="en-US" sz="1400" dirty="0"/>
              <a:t>AP shares the slot occupancy info in simple form of bitmap carried in IE (Beacon/Probe response/etc.)</a:t>
            </a:r>
          </a:p>
          <a:p>
            <a:pPr lvl="1"/>
            <a:r>
              <a:rPr lang="en-US" sz="1400" dirty="0"/>
              <a:t>AP assigns the membership of one or multiple slots based on the handshake with STA and its own scheduling of DL traffic.</a:t>
            </a:r>
          </a:p>
          <a:p>
            <a:pPr lvl="1"/>
            <a:r>
              <a:rPr lang="en-US" sz="1400" dirty="0"/>
              <a:t>More details in next two slides.</a:t>
            </a:r>
          </a:p>
        </p:txBody>
      </p:sp>
      <p:sp>
        <p:nvSpPr>
          <p:cNvPr id="4" name="Date Placeholder 3">
            <a:extLst>
              <a:ext uri="{FF2B5EF4-FFF2-40B4-BE49-F238E27FC236}">
                <a16:creationId xmlns:a16="http://schemas.microsoft.com/office/drawing/2014/main" id="{234CEC7A-4ECD-4A46-B0A4-6891EFD7729D}"/>
              </a:ext>
            </a:extLst>
          </p:cNvPr>
          <p:cNvSpPr>
            <a:spLocks noGrp="1"/>
          </p:cNvSpPr>
          <p:nvPr>
            <p:ph type="dt" sz="half" idx="10"/>
          </p:nvPr>
        </p:nvSpPr>
        <p:spPr/>
        <p:txBody>
          <a:bodyPr/>
          <a:lstStyle/>
          <a:p>
            <a:pPr>
              <a:defRPr/>
            </a:pPr>
            <a:fld id="{947B3613-601A-4200-AA71-A48A43F0D01D}" type="datetime1">
              <a:rPr lang="en-US" smtClean="0"/>
              <a:t>5/15/2020</a:t>
            </a:fld>
            <a:endParaRPr lang="en-US" dirty="0"/>
          </a:p>
        </p:txBody>
      </p:sp>
      <p:sp>
        <p:nvSpPr>
          <p:cNvPr id="5" name="Footer Placeholder 4">
            <a:extLst>
              <a:ext uri="{FF2B5EF4-FFF2-40B4-BE49-F238E27FC236}">
                <a16:creationId xmlns:a16="http://schemas.microsoft.com/office/drawing/2014/main" id="{6A23E0F7-5D52-4585-9762-E00E42F8BB40}"/>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1D82C68B-805E-4D74-8D94-BEB806A03D29}"/>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pic>
        <p:nvPicPr>
          <p:cNvPr id="7" name="Picture 6">
            <a:extLst>
              <a:ext uri="{FF2B5EF4-FFF2-40B4-BE49-F238E27FC236}">
                <a16:creationId xmlns:a16="http://schemas.microsoft.com/office/drawing/2014/main" id="{9E06CFA7-DAC1-4CC0-8E7D-3079B7D13B48}"/>
              </a:ext>
            </a:extLst>
          </p:cNvPr>
          <p:cNvPicPr>
            <a:picLocks noChangeAspect="1"/>
          </p:cNvPicPr>
          <p:nvPr/>
        </p:nvPicPr>
        <p:blipFill>
          <a:blip r:embed="rId2"/>
          <a:stretch>
            <a:fillRect/>
          </a:stretch>
        </p:blipFill>
        <p:spPr>
          <a:xfrm>
            <a:off x="1828800" y="4629764"/>
            <a:ext cx="5562600" cy="1895635"/>
          </a:xfrm>
          <a:prstGeom prst="rect">
            <a:avLst/>
          </a:prstGeom>
        </p:spPr>
      </p:pic>
    </p:spTree>
    <p:extLst>
      <p:ext uri="{BB962C8B-B14F-4D97-AF65-F5344CB8AC3E}">
        <p14:creationId xmlns:p14="http://schemas.microsoft.com/office/powerpoint/2010/main" val="376545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447C-E57D-44DD-A796-498E33951164}"/>
              </a:ext>
            </a:extLst>
          </p:cNvPr>
          <p:cNvSpPr>
            <a:spLocks noGrp="1"/>
          </p:cNvSpPr>
          <p:nvPr>
            <p:ph type="title"/>
          </p:nvPr>
        </p:nvSpPr>
        <p:spPr/>
        <p:txBody>
          <a:bodyPr/>
          <a:lstStyle/>
          <a:p>
            <a:r>
              <a:rPr lang="en-US" dirty="0"/>
              <a:t>Details: Channel Access</a:t>
            </a:r>
          </a:p>
        </p:txBody>
      </p:sp>
      <p:sp>
        <p:nvSpPr>
          <p:cNvPr id="3" name="Content Placeholder 2">
            <a:extLst>
              <a:ext uri="{FF2B5EF4-FFF2-40B4-BE49-F238E27FC236}">
                <a16:creationId xmlns:a16="http://schemas.microsoft.com/office/drawing/2014/main" id="{F0AA9C68-4BD0-4BEF-A091-11215C4FD33B}"/>
              </a:ext>
            </a:extLst>
          </p:cNvPr>
          <p:cNvSpPr>
            <a:spLocks noGrp="1"/>
          </p:cNvSpPr>
          <p:nvPr>
            <p:ph idx="1"/>
          </p:nvPr>
        </p:nvSpPr>
        <p:spPr>
          <a:xfrm>
            <a:off x="685800" y="1676400"/>
            <a:ext cx="7772400" cy="4419600"/>
          </a:xfrm>
        </p:spPr>
        <p:txBody>
          <a:bodyPr/>
          <a:lstStyle/>
          <a:p>
            <a:r>
              <a:rPr lang="en-US" sz="1600" dirty="0"/>
              <a:t>A slot can be assigned to one or more STAs for DL, UL, or Peer transmissions</a:t>
            </a:r>
          </a:p>
          <a:p>
            <a:pPr lvl="1"/>
            <a:r>
              <a:rPr lang="en-US" sz="1000" dirty="0"/>
              <a:t>Note: we expect to allow a non-AP STA can register traffic for its communication with its tethered STA(s)</a:t>
            </a:r>
          </a:p>
          <a:p>
            <a:pPr lvl="1"/>
            <a:r>
              <a:rPr lang="en-US" sz="1000" dirty="0"/>
              <a:t>AP can group STAs over same slots such that MU transmission can be conducted for increased efficiency</a:t>
            </a:r>
          </a:p>
          <a:p>
            <a:r>
              <a:rPr lang="en-US" sz="1600" dirty="0"/>
              <a:t>For slots not assigned:</a:t>
            </a:r>
          </a:p>
          <a:p>
            <a:pPr lvl="1"/>
            <a:r>
              <a:rPr lang="en-US" sz="1400" b="1" dirty="0"/>
              <a:t>1</a:t>
            </a:r>
            <a:r>
              <a:rPr lang="en-US" sz="1400" dirty="0"/>
              <a:t>: all STAs operating over the link can contend the access using the regular EDCA parameters</a:t>
            </a:r>
          </a:p>
          <a:p>
            <a:r>
              <a:rPr lang="en-US" sz="1600" dirty="0"/>
              <a:t>For slots assigned to one or more STAs (referred as </a:t>
            </a:r>
            <a:r>
              <a:rPr lang="en-US" sz="1600" i="1" dirty="0"/>
              <a:t>owners</a:t>
            </a:r>
            <a:r>
              <a:rPr lang="en-US" sz="1600" dirty="0"/>
              <a:t>):</a:t>
            </a:r>
          </a:p>
          <a:p>
            <a:pPr lvl="1"/>
            <a:r>
              <a:rPr lang="en-US" sz="1400" b="1" dirty="0"/>
              <a:t>2</a:t>
            </a:r>
            <a:r>
              <a:rPr lang="en-US" sz="1400" dirty="0"/>
              <a:t>: The owners access these slots using a second set of EDCA parameters to gain more deterministic and low latency (</a:t>
            </a:r>
            <a:r>
              <a:rPr lang="en-US" sz="1400" i="1" dirty="0"/>
              <a:t>prioritized</a:t>
            </a:r>
            <a:r>
              <a:rPr lang="en-US" sz="1400" dirty="0"/>
              <a:t>) access.</a:t>
            </a:r>
          </a:p>
          <a:p>
            <a:pPr lvl="1"/>
            <a:r>
              <a:rPr lang="en-US" sz="1400" b="1" dirty="0"/>
              <a:t>3</a:t>
            </a:r>
            <a:r>
              <a:rPr lang="en-US" sz="1400" dirty="0"/>
              <a:t>: Other STAs (not assigned to these slots) can still access the slots but use different access policy. For example (details to be further defined/discussed in next step):</a:t>
            </a:r>
          </a:p>
          <a:p>
            <a:pPr lvl="2"/>
            <a:r>
              <a:rPr lang="en-US" sz="1100" dirty="0"/>
              <a:t>Option-1: using the regular EDCA parameters</a:t>
            </a:r>
          </a:p>
          <a:p>
            <a:pPr lvl="2"/>
            <a:r>
              <a:rPr lang="en-US" sz="1100" dirty="0"/>
              <a:t>Option-2: using a third set of EDCA parameters/behavior in order to make sure the owner to gain enough priority.</a:t>
            </a:r>
          </a:p>
          <a:p>
            <a:pPr lvl="2"/>
            <a:r>
              <a:rPr lang="en-US" sz="1100" dirty="0"/>
              <a:t>Other options: ?</a:t>
            </a:r>
          </a:p>
          <a:p>
            <a:r>
              <a:rPr lang="en-US" sz="1600" dirty="0"/>
              <a:t>Advantages of non-exclusive access to slots:</a:t>
            </a:r>
          </a:p>
          <a:p>
            <a:pPr lvl="1"/>
            <a:r>
              <a:rPr lang="en-US" sz="1400" dirty="0"/>
              <a:t>Traffic is hardly constant: it can vary over time even for the same stream (recall the traffic model in slide 4 – a video frame size can vary frame by frame after compression.)</a:t>
            </a:r>
          </a:p>
          <a:p>
            <a:pPr lvl="1"/>
            <a:r>
              <a:rPr lang="en-US" sz="1400" dirty="0"/>
              <a:t>Unused time in slots is still open for non-owners to access – not wasting bandwidth.</a:t>
            </a:r>
          </a:p>
          <a:p>
            <a:pPr lvl="1"/>
            <a:r>
              <a:rPr lang="en-US" sz="1400" dirty="0"/>
              <a:t>Less stringent requirement on the scheduling algorithm.</a:t>
            </a:r>
          </a:p>
        </p:txBody>
      </p:sp>
      <p:sp>
        <p:nvSpPr>
          <p:cNvPr id="4" name="Date Placeholder 3">
            <a:extLst>
              <a:ext uri="{FF2B5EF4-FFF2-40B4-BE49-F238E27FC236}">
                <a16:creationId xmlns:a16="http://schemas.microsoft.com/office/drawing/2014/main" id="{5A5C9151-C6B3-4AA6-A7CD-599DF7441F5D}"/>
              </a:ext>
            </a:extLst>
          </p:cNvPr>
          <p:cNvSpPr>
            <a:spLocks noGrp="1"/>
          </p:cNvSpPr>
          <p:nvPr>
            <p:ph type="dt" sz="half" idx="10"/>
          </p:nvPr>
        </p:nvSpPr>
        <p:spPr/>
        <p:txBody>
          <a:bodyPr/>
          <a:lstStyle/>
          <a:p>
            <a:pPr>
              <a:defRPr/>
            </a:pPr>
            <a:fld id="{9FBBC5BC-A14D-4A4F-88F3-5F15057724F6}" type="datetime1">
              <a:rPr lang="en-US" smtClean="0"/>
              <a:t>5/15/2020</a:t>
            </a:fld>
            <a:endParaRPr lang="en-US" dirty="0"/>
          </a:p>
        </p:txBody>
      </p:sp>
      <p:sp>
        <p:nvSpPr>
          <p:cNvPr id="5" name="Footer Placeholder 4">
            <a:extLst>
              <a:ext uri="{FF2B5EF4-FFF2-40B4-BE49-F238E27FC236}">
                <a16:creationId xmlns:a16="http://schemas.microsoft.com/office/drawing/2014/main" id="{33A5355D-C0D1-4C31-8F4E-C5EB13605F0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30FA604-8AE1-4751-B8F7-EF3D8B7667D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pic>
        <p:nvPicPr>
          <p:cNvPr id="7" name="Picture 6">
            <a:extLst>
              <a:ext uri="{FF2B5EF4-FFF2-40B4-BE49-F238E27FC236}">
                <a16:creationId xmlns:a16="http://schemas.microsoft.com/office/drawing/2014/main" id="{A9421462-F115-47B4-B48D-D7068951488A}"/>
              </a:ext>
            </a:extLst>
          </p:cNvPr>
          <p:cNvPicPr>
            <a:picLocks noChangeAspect="1"/>
          </p:cNvPicPr>
          <p:nvPr/>
        </p:nvPicPr>
        <p:blipFill>
          <a:blip r:embed="rId3"/>
          <a:stretch>
            <a:fillRect/>
          </a:stretch>
        </p:blipFill>
        <p:spPr>
          <a:xfrm>
            <a:off x="5767283" y="5517789"/>
            <a:ext cx="2776642" cy="946230"/>
          </a:xfrm>
          <a:prstGeom prst="rect">
            <a:avLst/>
          </a:prstGeom>
        </p:spPr>
      </p:pic>
    </p:spTree>
    <p:extLst>
      <p:ext uri="{BB962C8B-B14F-4D97-AF65-F5344CB8AC3E}">
        <p14:creationId xmlns:p14="http://schemas.microsoft.com/office/powerpoint/2010/main" val="341737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A26A-3120-4A3E-8669-817391B39611}"/>
              </a:ext>
            </a:extLst>
          </p:cNvPr>
          <p:cNvSpPr>
            <a:spLocks noGrp="1"/>
          </p:cNvSpPr>
          <p:nvPr>
            <p:ph type="title"/>
          </p:nvPr>
        </p:nvSpPr>
        <p:spPr/>
        <p:txBody>
          <a:bodyPr/>
          <a:lstStyle/>
          <a:p>
            <a:r>
              <a:rPr lang="en-US" dirty="0"/>
              <a:t>Details: Management of Time Slots</a:t>
            </a:r>
          </a:p>
        </p:txBody>
      </p:sp>
      <p:sp>
        <p:nvSpPr>
          <p:cNvPr id="3" name="Content Placeholder 2">
            <a:extLst>
              <a:ext uri="{FF2B5EF4-FFF2-40B4-BE49-F238E27FC236}">
                <a16:creationId xmlns:a16="http://schemas.microsoft.com/office/drawing/2014/main" id="{910B5FD2-7F4B-4A43-87A0-AE0A047B89CA}"/>
              </a:ext>
            </a:extLst>
          </p:cNvPr>
          <p:cNvSpPr>
            <a:spLocks noGrp="1"/>
          </p:cNvSpPr>
          <p:nvPr>
            <p:ph idx="1"/>
          </p:nvPr>
        </p:nvSpPr>
        <p:spPr>
          <a:xfrm>
            <a:off x="685800" y="1828800"/>
            <a:ext cx="7772400" cy="4267200"/>
          </a:xfrm>
        </p:spPr>
        <p:txBody>
          <a:bodyPr/>
          <a:lstStyle/>
          <a:p>
            <a:r>
              <a:rPr lang="en-US" sz="1600" dirty="0"/>
              <a:t>AP accepts non-AP MLD’s request in form of 1) direct assignment of slots; and/or 2) traffic requirement, and assign one or more contiguous/non-contiguous slots</a:t>
            </a:r>
          </a:p>
          <a:p>
            <a:pPr lvl="1"/>
            <a:r>
              <a:rPr lang="en-US" sz="1200" dirty="0"/>
              <a:t>AP may take into account of STA’s capability to decide if performing DL/UL MU transmission and decide if grouping a few STAs/slots together</a:t>
            </a:r>
          </a:p>
          <a:p>
            <a:pPr lvl="1"/>
            <a:r>
              <a:rPr lang="en-US" sz="1200" dirty="0"/>
              <a:t>Non-AP MLD can request slots for the communication between itself and other peer devices</a:t>
            </a:r>
          </a:p>
          <a:p>
            <a:r>
              <a:rPr lang="en-US" sz="1600" dirty="0"/>
              <a:t>AP can assign slots for traffic originated from AP itself</a:t>
            </a:r>
          </a:p>
          <a:p>
            <a:pPr lvl="1"/>
            <a:r>
              <a:rPr lang="en-US" sz="1200" dirty="0"/>
              <a:t>However, for some application running on a device, the client device may know the traffic characteristic better afore-head.</a:t>
            </a:r>
          </a:p>
          <a:p>
            <a:r>
              <a:rPr lang="en-US" sz="1600" dirty="0"/>
              <a:t>The requesters/owners of the slots should monitor their traffic dynamics and update the reservation as needed.</a:t>
            </a:r>
          </a:p>
          <a:p>
            <a:r>
              <a:rPr lang="en-US" sz="1600" dirty="0"/>
              <a:t>AP monitors the utilization of slots, and may force release or change assignments</a:t>
            </a:r>
          </a:p>
          <a:p>
            <a:r>
              <a:rPr lang="en-US" sz="1600" dirty="0"/>
              <a:t>AP broadcasts this information in form of bitmap to share across intra-/inter-BSS STAs</a:t>
            </a:r>
          </a:p>
          <a:p>
            <a:pPr lvl="1"/>
            <a:r>
              <a:rPr lang="en-US" sz="1200" dirty="0"/>
              <a:t>Help distribute contention among the set of STAs with latency sensitive traffic</a:t>
            </a:r>
          </a:p>
          <a:p>
            <a:pPr lvl="1"/>
            <a:r>
              <a:rPr lang="en-US" sz="1200" dirty="0"/>
              <a:t>Allow APs of different BSS’s to coordinate</a:t>
            </a:r>
          </a:p>
          <a:p>
            <a:pPr lvl="1"/>
            <a:r>
              <a:rPr lang="en-US" sz="1200" dirty="0">
                <a:sym typeface="Wingdings" panose="05000000000000000000" pitchFamily="2" charset="2"/>
              </a:rPr>
              <a:t> </a:t>
            </a:r>
            <a:r>
              <a:rPr lang="en-US" sz="1200" b="1" dirty="0">
                <a:sym typeface="Wingdings" panose="05000000000000000000" pitchFamily="2" charset="2"/>
              </a:rPr>
              <a:t>Coordinated AP scheme (to be defined )</a:t>
            </a:r>
            <a:endParaRPr lang="en-US" sz="1200" b="1" dirty="0"/>
          </a:p>
        </p:txBody>
      </p:sp>
      <p:sp>
        <p:nvSpPr>
          <p:cNvPr id="4" name="Date Placeholder 3">
            <a:extLst>
              <a:ext uri="{FF2B5EF4-FFF2-40B4-BE49-F238E27FC236}">
                <a16:creationId xmlns:a16="http://schemas.microsoft.com/office/drawing/2014/main" id="{8FF32C36-577F-4D18-B05E-AEEB0F5F58E9}"/>
              </a:ext>
            </a:extLst>
          </p:cNvPr>
          <p:cNvSpPr>
            <a:spLocks noGrp="1"/>
          </p:cNvSpPr>
          <p:nvPr>
            <p:ph type="dt" sz="half" idx="10"/>
          </p:nvPr>
        </p:nvSpPr>
        <p:spPr/>
        <p:txBody>
          <a:bodyPr/>
          <a:lstStyle/>
          <a:p>
            <a:pPr>
              <a:defRPr/>
            </a:pPr>
            <a:fld id="{11693F23-69CB-4344-8EB9-08A9E7257A2D}" type="datetime1">
              <a:rPr lang="en-US" smtClean="0"/>
              <a:t>5/15/2020</a:t>
            </a:fld>
            <a:endParaRPr lang="en-US" dirty="0"/>
          </a:p>
        </p:txBody>
      </p:sp>
      <p:sp>
        <p:nvSpPr>
          <p:cNvPr id="5" name="Footer Placeholder 4">
            <a:extLst>
              <a:ext uri="{FF2B5EF4-FFF2-40B4-BE49-F238E27FC236}">
                <a16:creationId xmlns:a16="http://schemas.microsoft.com/office/drawing/2014/main" id="{97C5BC42-41E9-481A-ACD6-826E03A47D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7BDCB4A-DBCC-48E0-B47D-9CF4EB6969A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Tree>
    <p:extLst>
      <p:ext uri="{BB962C8B-B14F-4D97-AF65-F5344CB8AC3E}">
        <p14:creationId xmlns:p14="http://schemas.microsoft.com/office/powerpoint/2010/main" val="428692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1E72-967F-48F3-BBB6-B6BD0AFA95E6}"/>
              </a:ext>
            </a:extLst>
          </p:cNvPr>
          <p:cNvSpPr>
            <a:spLocks noGrp="1"/>
          </p:cNvSpPr>
          <p:nvPr>
            <p:ph type="title"/>
          </p:nvPr>
        </p:nvSpPr>
        <p:spPr/>
        <p:txBody>
          <a:bodyPr/>
          <a:lstStyle/>
          <a:p>
            <a:r>
              <a:rPr lang="en-US" dirty="0"/>
              <a:t>What It Does and What It Does NOT</a:t>
            </a:r>
          </a:p>
        </p:txBody>
      </p:sp>
      <p:sp>
        <p:nvSpPr>
          <p:cNvPr id="3" name="Content Placeholder 2">
            <a:extLst>
              <a:ext uri="{FF2B5EF4-FFF2-40B4-BE49-F238E27FC236}">
                <a16:creationId xmlns:a16="http://schemas.microsoft.com/office/drawing/2014/main" id="{FC481FDE-9105-42B2-AC5C-9AA26971AAF3}"/>
              </a:ext>
            </a:extLst>
          </p:cNvPr>
          <p:cNvSpPr>
            <a:spLocks noGrp="1"/>
          </p:cNvSpPr>
          <p:nvPr>
            <p:ph idx="1"/>
          </p:nvPr>
        </p:nvSpPr>
        <p:spPr>
          <a:xfrm>
            <a:off x="685800" y="1676400"/>
            <a:ext cx="7772400" cy="4648200"/>
          </a:xfrm>
        </p:spPr>
        <p:txBody>
          <a:bodyPr/>
          <a:lstStyle/>
          <a:p>
            <a:r>
              <a:rPr lang="en-US" sz="1800" dirty="0"/>
              <a:t>Prioritize: </a:t>
            </a:r>
            <a:r>
              <a:rPr lang="en-US" sz="1800" b="0" dirty="0"/>
              <a:t>provides STAs requiring more stringent latency a higher probability of QoS delivery without hurting network performance in absence of such STAs</a:t>
            </a:r>
          </a:p>
          <a:p>
            <a:r>
              <a:rPr lang="en-US" sz="1800" dirty="0"/>
              <a:t>Distribute:</a:t>
            </a:r>
            <a:r>
              <a:rPr lang="en-US" sz="1800" b="0" dirty="0"/>
              <a:t> distributes access among STAs of higher priority to different time slots to avoid contention among themselves</a:t>
            </a:r>
          </a:p>
          <a:p>
            <a:pPr lvl="1"/>
            <a:r>
              <a:rPr lang="en-US" sz="1600" dirty="0"/>
              <a:t>Increase capacity for a network containing many latency sensitive traffic streams</a:t>
            </a:r>
          </a:p>
          <a:p>
            <a:r>
              <a:rPr lang="en-US" sz="1800" dirty="0"/>
              <a:t>Enables </a:t>
            </a:r>
            <a:r>
              <a:rPr lang="en-US" sz="1800" b="0" dirty="0"/>
              <a:t>peer-to-peer traffic to gain prioritized access as well</a:t>
            </a:r>
          </a:p>
          <a:p>
            <a:pPr lvl="1"/>
            <a:r>
              <a:rPr lang="en-US" sz="1400" dirty="0"/>
              <a:t>Can do so without much involvement of AP at packet/</a:t>
            </a:r>
            <a:r>
              <a:rPr lang="en-US" sz="1400" dirty="0" err="1"/>
              <a:t>txop</a:t>
            </a:r>
            <a:r>
              <a:rPr lang="en-US" sz="1400" dirty="0"/>
              <a:t> level (AP doesn’t know peer-2-peer traffic info anyways!)</a:t>
            </a:r>
          </a:p>
          <a:p>
            <a:r>
              <a:rPr lang="en-US" sz="1800" dirty="0"/>
              <a:t>Coordinate: </a:t>
            </a:r>
            <a:r>
              <a:rPr lang="en-US" sz="1800" b="0" dirty="0"/>
              <a:t>scalable and light-weighted scheduling intra-BSS and can be extended to support multi-BSS coordination</a:t>
            </a:r>
          </a:p>
          <a:p>
            <a:r>
              <a:rPr lang="en-US" sz="1800" dirty="0"/>
              <a:t>It does NOT define a scheduling algorithm for applications</a:t>
            </a:r>
          </a:p>
          <a:p>
            <a:pPr lvl="1"/>
            <a:r>
              <a:rPr lang="en-US" sz="1600" dirty="0"/>
              <a:t>Each device/application can characterize their traffic patterns at their best knowledge (run-time estimate e.g.) and either come up with intended slots to sign up, or provide minimum info for AP to assign. This can include their own originated traffic, the traffic to be received, or peer-to-peer communications.</a:t>
            </a:r>
          </a:p>
        </p:txBody>
      </p:sp>
      <p:sp>
        <p:nvSpPr>
          <p:cNvPr id="4" name="Date Placeholder 3">
            <a:extLst>
              <a:ext uri="{FF2B5EF4-FFF2-40B4-BE49-F238E27FC236}">
                <a16:creationId xmlns:a16="http://schemas.microsoft.com/office/drawing/2014/main" id="{C10B0CD9-BEBF-44CF-8FE4-F68ADA8CA074}"/>
              </a:ext>
            </a:extLst>
          </p:cNvPr>
          <p:cNvSpPr>
            <a:spLocks noGrp="1"/>
          </p:cNvSpPr>
          <p:nvPr>
            <p:ph type="dt" sz="half" idx="10"/>
          </p:nvPr>
        </p:nvSpPr>
        <p:spPr/>
        <p:txBody>
          <a:bodyPr/>
          <a:lstStyle/>
          <a:p>
            <a:pPr>
              <a:defRPr/>
            </a:pPr>
            <a:fld id="{44FDD56C-644B-4C76-BC1B-FB3D1D3943C8}" type="datetime1">
              <a:rPr lang="en-US" smtClean="0"/>
              <a:t>5/15/2020</a:t>
            </a:fld>
            <a:endParaRPr lang="en-US" dirty="0"/>
          </a:p>
        </p:txBody>
      </p:sp>
      <p:sp>
        <p:nvSpPr>
          <p:cNvPr id="5" name="Footer Placeholder 4">
            <a:extLst>
              <a:ext uri="{FF2B5EF4-FFF2-40B4-BE49-F238E27FC236}">
                <a16:creationId xmlns:a16="http://schemas.microsoft.com/office/drawing/2014/main" id="{AFCB82CD-6185-4BB1-9820-6E2867B5EBD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A54A829-BB6D-480F-A7B9-5528A3B1B13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Tree>
    <p:extLst>
      <p:ext uri="{BB962C8B-B14F-4D97-AF65-F5344CB8AC3E}">
        <p14:creationId xmlns:p14="http://schemas.microsoft.com/office/powerpoint/2010/main" val="427609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34B1-09D0-4181-8236-283DEBAA2A1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73EA0FB-04E5-4C2F-901E-DF6D1F0B056D}"/>
              </a:ext>
            </a:extLst>
          </p:cNvPr>
          <p:cNvSpPr>
            <a:spLocks noGrp="1"/>
          </p:cNvSpPr>
          <p:nvPr>
            <p:ph idx="1"/>
          </p:nvPr>
        </p:nvSpPr>
        <p:spPr/>
        <p:txBody>
          <a:bodyPr/>
          <a:lstStyle/>
          <a:p>
            <a:r>
              <a:rPr lang="en-US" dirty="0"/>
              <a:t>Characterize latency sensitive traffic and network topology targeted</a:t>
            </a:r>
          </a:p>
          <a:p>
            <a:r>
              <a:rPr lang="en-US" dirty="0"/>
              <a:t>Propose a capability of MLO to support differentiated services over different links</a:t>
            </a:r>
          </a:p>
          <a:p>
            <a:r>
              <a:rPr lang="en-US" dirty="0"/>
              <a:t>Propose latency sensitive service as one such service</a:t>
            </a:r>
          </a:p>
          <a:p>
            <a:r>
              <a:rPr lang="en-US" dirty="0"/>
              <a:t>Propose a prioritized EDCA access over time-slotted channel to provide the latency sensitive service</a:t>
            </a:r>
          </a:p>
        </p:txBody>
      </p:sp>
      <p:sp>
        <p:nvSpPr>
          <p:cNvPr id="4" name="Date Placeholder 3">
            <a:extLst>
              <a:ext uri="{FF2B5EF4-FFF2-40B4-BE49-F238E27FC236}">
                <a16:creationId xmlns:a16="http://schemas.microsoft.com/office/drawing/2014/main" id="{0A91D2BB-9DB3-4508-983B-8A6BB47A247B}"/>
              </a:ext>
            </a:extLst>
          </p:cNvPr>
          <p:cNvSpPr>
            <a:spLocks noGrp="1"/>
          </p:cNvSpPr>
          <p:nvPr>
            <p:ph type="dt" sz="half" idx="10"/>
          </p:nvPr>
        </p:nvSpPr>
        <p:spPr/>
        <p:txBody>
          <a:bodyPr/>
          <a:lstStyle/>
          <a:p>
            <a:pPr>
              <a:defRPr/>
            </a:pPr>
            <a:fld id="{CD6691A3-0ACD-4C44-B317-9F82B1151682}" type="datetime1">
              <a:rPr lang="en-US" smtClean="0"/>
              <a:t>5/15/2020</a:t>
            </a:fld>
            <a:endParaRPr lang="en-US" dirty="0"/>
          </a:p>
        </p:txBody>
      </p:sp>
      <p:sp>
        <p:nvSpPr>
          <p:cNvPr id="5" name="Footer Placeholder 4">
            <a:extLst>
              <a:ext uri="{FF2B5EF4-FFF2-40B4-BE49-F238E27FC236}">
                <a16:creationId xmlns:a16="http://schemas.microsoft.com/office/drawing/2014/main" id="{0339F63B-06A7-4A3A-87A2-7CA779F52C0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99273A2-2397-4CDA-A197-60051C4EB33B}"/>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Tree>
    <p:extLst>
      <p:ext uri="{BB962C8B-B14F-4D97-AF65-F5344CB8AC3E}">
        <p14:creationId xmlns:p14="http://schemas.microsoft.com/office/powerpoint/2010/main" val="79605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9D3D-327C-47A4-A152-D2AC62C4BA45}"/>
              </a:ext>
            </a:extLst>
          </p:cNvPr>
          <p:cNvSpPr>
            <a:spLocks noGrp="1"/>
          </p:cNvSpPr>
          <p:nvPr>
            <p:ph type="title"/>
          </p:nvPr>
        </p:nvSpPr>
        <p:spPr/>
        <p:txBody>
          <a:bodyPr/>
          <a:lstStyle/>
          <a:p>
            <a:r>
              <a:rPr lang="en-US" dirty="0"/>
              <a:t>More Discussion</a:t>
            </a:r>
          </a:p>
        </p:txBody>
      </p:sp>
      <p:sp>
        <p:nvSpPr>
          <p:cNvPr id="3" name="Content Placeholder 2">
            <a:extLst>
              <a:ext uri="{FF2B5EF4-FFF2-40B4-BE49-F238E27FC236}">
                <a16:creationId xmlns:a16="http://schemas.microsoft.com/office/drawing/2014/main" id="{81E22B7D-BA8C-4E38-936D-2C64D18E6FA4}"/>
              </a:ext>
            </a:extLst>
          </p:cNvPr>
          <p:cNvSpPr>
            <a:spLocks noGrp="1"/>
          </p:cNvSpPr>
          <p:nvPr>
            <p:ph idx="1"/>
          </p:nvPr>
        </p:nvSpPr>
        <p:spPr>
          <a:xfrm>
            <a:off x="685800" y="1981200"/>
            <a:ext cx="8077200" cy="4114800"/>
          </a:xfrm>
        </p:spPr>
        <p:txBody>
          <a:bodyPr/>
          <a:lstStyle/>
          <a:p>
            <a:r>
              <a:rPr lang="en-US" dirty="0"/>
              <a:t>The proposed prioritized EDCA access can be supported without MLO</a:t>
            </a:r>
          </a:p>
          <a:p>
            <a:r>
              <a:rPr lang="en-US" dirty="0"/>
              <a:t>But MLO has more flexibility and provides more benefits</a:t>
            </a:r>
          </a:p>
          <a:p>
            <a:pPr lvl="1"/>
            <a:r>
              <a:rPr lang="en-US" dirty="0"/>
              <a:t>Provide connectivity and services to both regular and latency sensitive traffic in the same BSS</a:t>
            </a:r>
          </a:p>
          <a:p>
            <a:r>
              <a:rPr lang="en-US" dirty="0"/>
              <a:t>The scheme can be a key component leading to a multi-AP coordination protocol in 11be.</a:t>
            </a:r>
          </a:p>
          <a:p>
            <a:r>
              <a:rPr lang="en-US" dirty="0"/>
              <a:t>More details to be hashed out in the protocol design</a:t>
            </a:r>
          </a:p>
          <a:p>
            <a:pPr lvl="1"/>
            <a:r>
              <a:rPr lang="en-US" dirty="0"/>
              <a:t>Such as but not limited to: Interval/slot, EDCA parameter/access policy in assigned slots; admission control/link steering in this framework; multi-AP coordination of slot allocation …</a:t>
            </a:r>
          </a:p>
        </p:txBody>
      </p:sp>
      <p:sp>
        <p:nvSpPr>
          <p:cNvPr id="4" name="Date Placeholder 3">
            <a:extLst>
              <a:ext uri="{FF2B5EF4-FFF2-40B4-BE49-F238E27FC236}">
                <a16:creationId xmlns:a16="http://schemas.microsoft.com/office/drawing/2014/main" id="{A2C7F6BC-7F22-4684-BE84-E0EC53B7EA76}"/>
              </a:ext>
            </a:extLst>
          </p:cNvPr>
          <p:cNvSpPr>
            <a:spLocks noGrp="1"/>
          </p:cNvSpPr>
          <p:nvPr>
            <p:ph type="dt" sz="half" idx="10"/>
          </p:nvPr>
        </p:nvSpPr>
        <p:spPr/>
        <p:txBody>
          <a:bodyPr/>
          <a:lstStyle/>
          <a:p>
            <a:pPr>
              <a:defRPr/>
            </a:pPr>
            <a:fld id="{96BD5C1A-EF34-41AE-B733-0755953F84C1}" type="datetime1">
              <a:rPr lang="en-US" smtClean="0"/>
              <a:t>5/15/2020</a:t>
            </a:fld>
            <a:endParaRPr lang="en-US" dirty="0"/>
          </a:p>
        </p:txBody>
      </p:sp>
      <p:sp>
        <p:nvSpPr>
          <p:cNvPr id="5" name="Footer Placeholder 4">
            <a:extLst>
              <a:ext uri="{FF2B5EF4-FFF2-40B4-BE49-F238E27FC236}">
                <a16:creationId xmlns:a16="http://schemas.microsoft.com/office/drawing/2014/main" id="{97CFF3EC-2008-4B67-BAD7-AE2F7F12BAC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C924E59-3F67-4C53-95D9-21549C58298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Tree>
    <p:extLst>
      <p:ext uri="{BB962C8B-B14F-4D97-AF65-F5344CB8AC3E}">
        <p14:creationId xmlns:p14="http://schemas.microsoft.com/office/powerpoint/2010/main" val="296739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87B1-1D85-4D3E-AE9D-0C0FEBAA468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04EB6F-7AEC-4E75-935B-88EE4F42DE8F}"/>
              </a:ext>
            </a:extLst>
          </p:cNvPr>
          <p:cNvSpPr>
            <a:spLocks noGrp="1"/>
          </p:cNvSpPr>
          <p:nvPr>
            <p:ph idx="1"/>
          </p:nvPr>
        </p:nvSpPr>
        <p:spPr/>
        <p:txBody>
          <a:bodyPr/>
          <a:lstStyle/>
          <a:p>
            <a:r>
              <a:rPr lang="en-US" sz="2000" dirty="0"/>
              <a:t>[1] 11-18-1233-07-0eht-eht-draft-proposed-csd</a:t>
            </a:r>
          </a:p>
          <a:p>
            <a:r>
              <a:rPr lang="en-US" sz="2000" dirty="0"/>
              <a:t>[2] 11-18-2009-06-0rta-rta-report-draft.docx</a:t>
            </a:r>
          </a:p>
          <a:p>
            <a:r>
              <a:rPr lang="en-US" sz="2000" dirty="0"/>
              <a:t>[3] 11-19-1924-01-00be-multilink-steps-for-using-a-link.pptx</a:t>
            </a:r>
          </a:p>
          <a:p>
            <a:r>
              <a:rPr lang="en-US" sz="2000" dirty="0"/>
              <a:t>[4] 11-19-1904-03-00be-mlo-link-management-follow-up.pptx</a:t>
            </a:r>
          </a:p>
          <a:p>
            <a:r>
              <a:rPr lang="en-US" sz="2000" dirty="0"/>
              <a:t>[5] 3GPP TR 26.928 (</a:t>
            </a:r>
            <a:r>
              <a:rPr lang="en-US" sz="2000" dirty="0">
                <a:hlinkClick r:id="rId2"/>
              </a:rPr>
              <a:t>link</a:t>
            </a:r>
            <a:r>
              <a:rPr lang="en-US" sz="2000" dirty="0"/>
              <a:t>): technical specification group services and system aspects; extended reality (XR) in 5G. </a:t>
            </a:r>
          </a:p>
          <a:p>
            <a:endParaRPr lang="en-US" dirty="0"/>
          </a:p>
        </p:txBody>
      </p:sp>
      <p:sp>
        <p:nvSpPr>
          <p:cNvPr id="4" name="Date Placeholder 3">
            <a:extLst>
              <a:ext uri="{FF2B5EF4-FFF2-40B4-BE49-F238E27FC236}">
                <a16:creationId xmlns:a16="http://schemas.microsoft.com/office/drawing/2014/main" id="{EC9B5AF4-DD7F-46AD-8ECD-3F75B2B5AAE5}"/>
              </a:ext>
            </a:extLst>
          </p:cNvPr>
          <p:cNvSpPr>
            <a:spLocks noGrp="1"/>
          </p:cNvSpPr>
          <p:nvPr>
            <p:ph type="dt" sz="half" idx="10"/>
          </p:nvPr>
        </p:nvSpPr>
        <p:spPr/>
        <p:txBody>
          <a:bodyPr/>
          <a:lstStyle/>
          <a:p>
            <a:pPr>
              <a:defRPr/>
            </a:pPr>
            <a:fld id="{93BDF539-3DB2-4C46-B846-2369B4C3CEFD}" type="datetime1">
              <a:rPr lang="en-US" smtClean="0"/>
              <a:t>5/15/2020</a:t>
            </a:fld>
            <a:endParaRPr lang="en-US" dirty="0"/>
          </a:p>
        </p:txBody>
      </p:sp>
      <p:sp>
        <p:nvSpPr>
          <p:cNvPr id="5" name="Footer Placeholder 4">
            <a:extLst>
              <a:ext uri="{FF2B5EF4-FFF2-40B4-BE49-F238E27FC236}">
                <a16:creationId xmlns:a16="http://schemas.microsoft.com/office/drawing/2014/main" id="{429D4BF7-F5DE-4743-801B-BA28B98E7C42}"/>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A7B1EDB-3F2F-4AD7-9D49-480D57FA7D5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Tree>
    <p:extLst>
      <p:ext uri="{BB962C8B-B14F-4D97-AF65-F5344CB8AC3E}">
        <p14:creationId xmlns:p14="http://schemas.microsoft.com/office/powerpoint/2010/main" val="283640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9A30-65C5-4A18-8515-7666CFADC358}"/>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53A02A65-9D32-4AA1-B022-D33F765F9F4F}"/>
              </a:ext>
            </a:extLst>
          </p:cNvPr>
          <p:cNvSpPr>
            <a:spLocks noGrp="1"/>
          </p:cNvSpPr>
          <p:nvPr>
            <p:ph idx="1"/>
          </p:nvPr>
        </p:nvSpPr>
        <p:spPr/>
        <p:txBody>
          <a:bodyPr/>
          <a:lstStyle/>
          <a:p>
            <a:r>
              <a:rPr lang="en-US" dirty="0"/>
              <a:t>Do you support that the TGbe SFD shall include that</a:t>
            </a:r>
          </a:p>
          <a:p>
            <a:pPr lvl="1"/>
            <a:r>
              <a:rPr lang="en-US" dirty="0"/>
              <a:t>An MLD AP may offer differentiated quality of service over different links</a:t>
            </a:r>
          </a:p>
          <a:p>
            <a:endParaRPr lang="en-US" dirty="0"/>
          </a:p>
        </p:txBody>
      </p:sp>
      <p:sp>
        <p:nvSpPr>
          <p:cNvPr id="4" name="Date Placeholder 3">
            <a:extLst>
              <a:ext uri="{FF2B5EF4-FFF2-40B4-BE49-F238E27FC236}">
                <a16:creationId xmlns:a16="http://schemas.microsoft.com/office/drawing/2014/main" id="{304896C9-66B4-422E-B5A5-69E2387E99D3}"/>
              </a:ext>
            </a:extLst>
          </p:cNvPr>
          <p:cNvSpPr>
            <a:spLocks noGrp="1"/>
          </p:cNvSpPr>
          <p:nvPr>
            <p:ph type="dt" sz="half" idx="10"/>
          </p:nvPr>
        </p:nvSpPr>
        <p:spPr/>
        <p:txBody>
          <a:bodyPr/>
          <a:lstStyle/>
          <a:p>
            <a:pPr>
              <a:defRPr/>
            </a:pPr>
            <a:fld id="{5048B05F-144D-48A9-B655-B312B819CB8E}" type="datetime1">
              <a:rPr lang="en-US" smtClean="0"/>
              <a:t>5/15/2020</a:t>
            </a:fld>
            <a:endParaRPr lang="en-US" dirty="0"/>
          </a:p>
        </p:txBody>
      </p:sp>
      <p:sp>
        <p:nvSpPr>
          <p:cNvPr id="5" name="Footer Placeholder 4">
            <a:extLst>
              <a:ext uri="{FF2B5EF4-FFF2-40B4-BE49-F238E27FC236}">
                <a16:creationId xmlns:a16="http://schemas.microsoft.com/office/drawing/2014/main" id="{C8547D69-B47A-45DA-90CF-B11092929E97}"/>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9D57D0B-DF28-44F1-9AD0-4B75B3F8105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274711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F83D-58A0-47FC-8507-0CC521FA852C}"/>
              </a:ext>
            </a:extLst>
          </p:cNvPr>
          <p:cNvSpPr>
            <a:spLocks noGrp="1"/>
          </p:cNvSpPr>
          <p:nvPr>
            <p:ph type="title"/>
          </p:nvPr>
        </p:nvSpPr>
        <p:spPr>
          <a:xfrm>
            <a:off x="685800" y="685800"/>
            <a:ext cx="7772400" cy="762000"/>
          </a:xfrm>
        </p:spPr>
        <p:txBody>
          <a:bodyPr/>
          <a:lstStyle/>
          <a:p>
            <a:r>
              <a:rPr lang="en-US" dirty="0"/>
              <a:t>Straw Poll 1 Discussion (1)</a:t>
            </a:r>
          </a:p>
        </p:txBody>
      </p:sp>
      <p:sp>
        <p:nvSpPr>
          <p:cNvPr id="3" name="Content Placeholder 2">
            <a:extLst>
              <a:ext uri="{FF2B5EF4-FFF2-40B4-BE49-F238E27FC236}">
                <a16:creationId xmlns:a16="http://schemas.microsoft.com/office/drawing/2014/main" id="{25EEAAFB-78D0-4397-A7FD-DEB9BEFF9F54}"/>
              </a:ext>
            </a:extLst>
          </p:cNvPr>
          <p:cNvSpPr>
            <a:spLocks noGrp="1"/>
          </p:cNvSpPr>
          <p:nvPr>
            <p:ph idx="1"/>
          </p:nvPr>
        </p:nvSpPr>
        <p:spPr>
          <a:xfrm>
            <a:off x="685800" y="1524000"/>
            <a:ext cx="7772400" cy="4572000"/>
          </a:xfrm>
        </p:spPr>
        <p:txBody>
          <a:bodyPr/>
          <a:lstStyle/>
          <a:p>
            <a:r>
              <a:rPr lang="en-US" dirty="0"/>
              <a:t>Q: Is this service same as TID-to-link mapping?</a:t>
            </a:r>
          </a:p>
          <a:p>
            <a:pPr lvl="1"/>
            <a:r>
              <a:rPr lang="en-US" dirty="0"/>
              <a:t>TID-to-link mapping is only part of enabling mechanism to achieve differentiated </a:t>
            </a:r>
            <a:r>
              <a:rPr lang="en-US"/>
              <a:t>service over </a:t>
            </a:r>
            <a:r>
              <a:rPr lang="en-US" dirty="0"/>
              <a:t>a subset of links</a:t>
            </a:r>
          </a:p>
          <a:p>
            <a:pPr lvl="1"/>
            <a:r>
              <a:rPr lang="en-US" dirty="0"/>
              <a:t>Other components are likely needed as well, e.g., in case of latency sensitive application service, including some form or level (TBD) of admission control policy, and a prioritized EDCA access mechanism etc. …</a:t>
            </a:r>
          </a:p>
        </p:txBody>
      </p:sp>
      <p:sp>
        <p:nvSpPr>
          <p:cNvPr id="4" name="Date Placeholder 3">
            <a:extLst>
              <a:ext uri="{FF2B5EF4-FFF2-40B4-BE49-F238E27FC236}">
                <a16:creationId xmlns:a16="http://schemas.microsoft.com/office/drawing/2014/main" id="{6A816925-07C5-40BA-9894-B90F56B43B37}"/>
              </a:ext>
            </a:extLst>
          </p:cNvPr>
          <p:cNvSpPr>
            <a:spLocks noGrp="1"/>
          </p:cNvSpPr>
          <p:nvPr>
            <p:ph type="dt" sz="half" idx="10"/>
          </p:nvPr>
        </p:nvSpPr>
        <p:spPr/>
        <p:txBody>
          <a:bodyPr/>
          <a:lstStyle/>
          <a:p>
            <a:pPr>
              <a:defRPr/>
            </a:pPr>
            <a:fld id="{CD6691A3-0ACD-4C44-B317-9F82B1151682}" type="datetime1">
              <a:rPr lang="en-US" smtClean="0"/>
              <a:t>5/15/2020</a:t>
            </a:fld>
            <a:endParaRPr lang="en-US" dirty="0"/>
          </a:p>
        </p:txBody>
      </p:sp>
      <p:sp>
        <p:nvSpPr>
          <p:cNvPr id="5" name="Footer Placeholder 4">
            <a:extLst>
              <a:ext uri="{FF2B5EF4-FFF2-40B4-BE49-F238E27FC236}">
                <a16:creationId xmlns:a16="http://schemas.microsoft.com/office/drawing/2014/main" id="{10CF077F-98ED-4451-B28E-8D46131B2C0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66E86E3-9D16-45F8-AED9-00865324060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28961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F83D-58A0-47FC-8507-0CC521FA852C}"/>
              </a:ext>
            </a:extLst>
          </p:cNvPr>
          <p:cNvSpPr>
            <a:spLocks noGrp="1"/>
          </p:cNvSpPr>
          <p:nvPr>
            <p:ph type="title"/>
          </p:nvPr>
        </p:nvSpPr>
        <p:spPr>
          <a:xfrm>
            <a:off x="685800" y="685800"/>
            <a:ext cx="7772400" cy="762000"/>
          </a:xfrm>
        </p:spPr>
        <p:txBody>
          <a:bodyPr/>
          <a:lstStyle/>
          <a:p>
            <a:r>
              <a:rPr lang="en-US" dirty="0"/>
              <a:t>Straw Poll 1 Discussion (2)</a:t>
            </a:r>
          </a:p>
        </p:txBody>
      </p:sp>
      <p:sp>
        <p:nvSpPr>
          <p:cNvPr id="3" name="Content Placeholder 2">
            <a:extLst>
              <a:ext uri="{FF2B5EF4-FFF2-40B4-BE49-F238E27FC236}">
                <a16:creationId xmlns:a16="http://schemas.microsoft.com/office/drawing/2014/main" id="{25EEAAFB-78D0-4397-A7FD-DEB9BEFF9F54}"/>
              </a:ext>
            </a:extLst>
          </p:cNvPr>
          <p:cNvSpPr>
            <a:spLocks noGrp="1"/>
          </p:cNvSpPr>
          <p:nvPr>
            <p:ph idx="1"/>
          </p:nvPr>
        </p:nvSpPr>
        <p:spPr>
          <a:xfrm>
            <a:off x="685800" y="1524000"/>
            <a:ext cx="7772400" cy="4572000"/>
          </a:xfrm>
        </p:spPr>
        <p:txBody>
          <a:bodyPr/>
          <a:lstStyle/>
          <a:p>
            <a:r>
              <a:rPr lang="en-US" dirty="0"/>
              <a:t>Q: Isn’t differentiated quality of service already present? Like per link EDCA parameters etc.</a:t>
            </a:r>
          </a:p>
          <a:p>
            <a:pPr lvl="1"/>
            <a:r>
              <a:rPr lang="en-US" dirty="0"/>
              <a:t>Similar to above, we want to point out that while it is possible to simply define different paraments for each link etc., it is possible and very likely we will tie up a set of mechanisms, policies, and associated parameters to a service</a:t>
            </a:r>
          </a:p>
          <a:p>
            <a:pPr lvl="1"/>
            <a:r>
              <a:rPr lang="en-US" dirty="0"/>
              <a:t>We think MLO is a good opportunity to define such a set of mechanisms/policies/parameters collectively aiming at delivering a service differently from other subset of links</a:t>
            </a:r>
          </a:p>
        </p:txBody>
      </p:sp>
      <p:sp>
        <p:nvSpPr>
          <p:cNvPr id="4" name="Date Placeholder 3">
            <a:extLst>
              <a:ext uri="{FF2B5EF4-FFF2-40B4-BE49-F238E27FC236}">
                <a16:creationId xmlns:a16="http://schemas.microsoft.com/office/drawing/2014/main" id="{6A816925-07C5-40BA-9894-B90F56B43B37}"/>
              </a:ext>
            </a:extLst>
          </p:cNvPr>
          <p:cNvSpPr>
            <a:spLocks noGrp="1"/>
          </p:cNvSpPr>
          <p:nvPr>
            <p:ph type="dt" sz="half" idx="10"/>
          </p:nvPr>
        </p:nvSpPr>
        <p:spPr/>
        <p:txBody>
          <a:bodyPr/>
          <a:lstStyle/>
          <a:p>
            <a:pPr>
              <a:defRPr/>
            </a:pPr>
            <a:fld id="{CD6691A3-0ACD-4C44-B317-9F82B1151682}" type="datetime1">
              <a:rPr lang="en-US" smtClean="0"/>
              <a:t>5/16/2020</a:t>
            </a:fld>
            <a:endParaRPr lang="en-US" dirty="0"/>
          </a:p>
        </p:txBody>
      </p:sp>
      <p:sp>
        <p:nvSpPr>
          <p:cNvPr id="5" name="Footer Placeholder 4">
            <a:extLst>
              <a:ext uri="{FF2B5EF4-FFF2-40B4-BE49-F238E27FC236}">
                <a16:creationId xmlns:a16="http://schemas.microsoft.com/office/drawing/2014/main" id="{10CF077F-98ED-4451-B28E-8D46131B2C0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66E86E3-9D16-45F8-AED9-00865324060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Tree>
    <p:extLst>
      <p:ext uri="{BB962C8B-B14F-4D97-AF65-F5344CB8AC3E}">
        <p14:creationId xmlns:p14="http://schemas.microsoft.com/office/powerpoint/2010/main" val="97771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66A5-144F-4763-995F-21168B338F35}"/>
              </a:ext>
            </a:extLst>
          </p:cNvPr>
          <p:cNvSpPr>
            <a:spLocks noGrp="1"/>
          </p:cNvSpPr>
          <p:nvPr>
            <p:ph type="title"/>
          </p:nvPr>
        </p:nvSpPr>
        <p:spPr>
          <a:xfrm>
            <a:off x="685800" y="685800"/>
            <a:ext cx="7772400" cy="990600"/>
          </a:xfrm>
        </p:spPr>
        <p:txBody>
          <a:bodyPr/>
          <a:lstStyle/>
          <a:p>
            <a:r>
              <a:rPr lang="en-US" sz="3600" dirty="0"/>
              <a:t>Abstract</a:t>
            </a:r>
          </a:p>
        </p:txBody>
      </p:sp>
      <p:sp>
        <p:nvSpPr>
          <p:cNvPr id="3" name="Content Placeholder 2">
            <a:extLst>
              <a:ext uri="{FF2B5EF4-FFF2-40B4-BE49-F238E27FC236}">
                <a16:creationId xmlns:a16="http://schemas.microsoft.com/office/drawing/2014/main" id="{2AD62788-0ECD-4D48-8B86-48CE68917E67}"/>
              </a:ext>
            </a:extLst>
          </p:cNvPr>
          <p:cNvSpPr>
            <a:spLocks noGrp="1"/>
          </p:cNvSpPr>
          <p:nvPr>
            <p:ph idx="1"/>
          </p:nvPr>
        </p:nvSpPr>
        <p:spPr>
          <a:xfrm>
            <a:off x="685800" y="1752600"/>
            <a:ext cx="7772400" cy="4343400"/>
          </a:xfrm>
        </p:spPr>
        <p:txBody>
          <a:bodyPr/>
          <a:lstStyle/>
          <a:p>
            <a:r>
              <a:rPr lang="en-US" dirty="0"/>
              <a:t>Multi-link operation (MLO), a key 11be feature, enables flexible traffic steering and load balancing</a:t>
            </a:r>
          </a:p>
          <a:p>
            <a:r>
              <a:rPr lang="en-US" dirty="0"/>
              <a:t>This presentation targets at improving latency performance with the following key design:</a:t>
            </a:r>
          </a:p>
          <a:p>
            <a:pPr marL="914400" lvl="1" indent="-457200">
              <a:buFont typeface="+mj-lt"/>
              <a:buAutoNum type="arabicPeriod"/>
            </a:pPr>
            <a:r>
              <a:rPr lang="en-US" dirty="0"/>
              <a:t>Define and provide differentiated services over MLO links, and specifically, allocating a subset of MLO links for latency sensitive traffic</a:t>
            </a:r>
            <a:r>
              <a:rPr lang="en-US" baseline="30000" dirty="0"/>
              <a:t>*</a:t>
            </a:r>
            <a:r>
              <a:rPr lang="en-US" dirty="0"/>
              <a:t>, referred as</a:t>
            </a:r>
          </a:p>
          <a:p>
            <a:pPr marL="1485900" lvl="4" indent="0">
              <a:spcBef>
                <a:spcPts val="600"/>
              </a:spcBef>
              <a:buNone/>
            </a:pPr>
            <a:r>
              <a:rPr lang="en-US" dirty="0">
                <a:sym typeface="Wingdings" pitchFamily="2" charset="2"/>
              </a:rPr>
              <a:t> </a:t>
            </a:r>
            <a:r>
              <a:rPr lang="en-US" sz="2200" i="1" dirty="0">
                <a:sym typeface="Wingdings" pitchFamily="2" charset="2"/>
              </a:rPr>
              <a:t>Latency Sensitive Links</a:t>
            </a:r>
            <a:endParaRPr lang="en-US" sz="2200" i="1" dirty="0"/>
          </a:p>
          <a:p>
            <a:pPr marL="914400" lvl="1" indent="-457200">
              <a:spcBef>
                <a:spcPts val="1000"/>
              </a:spcBef>
              <a:buFont typeface="+mj-lt"/>
              <a:buAutoNum type="arabicPeriod" startAt="2"/>
            </a:pPr>
            <a:r>
              <a:rPr lang="en-US" dirty="0"/>
              <a:t>A prioritized EDCA channel access scheme over latency sensitive links</a:t>
            </a:r>
          </a:p>
        </p:txBody>
      </p:sp>
      <p:sp>
        <p:nvSpPr>
          <p:cNvPr id="4" name="Date Placeholder 3">
            <a:extLst>
              <a:ext uri="{FF2B5EF4-FFF2-40B4-BE49-F238E27FC236}">
                <a16:creationId xmlns:a16="http://schemas.microsoft.com/office/drawing/2014/main" id="{F4A12C35-B3AD-4465-9F32-C0EEB0648C7E}"/>
              </a:ext>
            </a:extLst>
          </p:cNvPr>
          <p:cNvSpPr>
            <a:spLocks noGrp="1"/>
          </p:cNvSpPr>
          <p:nvPr>
            <p:ph type="dt" sz="half" idx="10"/>
          </p:nvPr>
        </p:nvSpPr>
        <p:spPr/>
        <p:txBody>
          <a:bodyPr/>
          <a:lstStyle/>
          <a:p>
            <a:pPr>
              <a:defRPr/>
            </a:pPr>
            <a:fld id="{112F27E2-32E1-4075-A6AC-A78EA1144D11}" type="datetime1">
              <a:rPr lang="en-US" smtClean="0"/>
              <a:t>5/15/2020</a:t>
            </a:fld>
            <a:endParaRPr lang="en-US" dirty="0"/>
          </a:p>
        </p:txBody>
      </p:sp>
      <p:sp>
        <p:nvSpPr>
          <p:cNvPr id="5" name="Footer Placeholder 4">
            <a:extLst>
              <a:ext uri="{FF2B5EF4-FFF2-40B4-BE49-F238E27FC236}">
                <a16:creationId xmlns:a16="http://schemas.microsoft.com/office/drawing/2014/main" id="{596DF385-8D17-4F2D-A2C9-5DCE041FBB73}"/>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D88B1C7-16F9-4D41-98B5-83DE6B388F8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7" name="Rectangle 6">
            <a:extLst>
              <a:ext uri="{FF2B5EF4-FFF2-40B4-BE49-F238E27FC236}">
                <a16:creationId xmlns:a16="http://schemas.microsoft.com/office/drawing/2014/main" id="{69966BCF-8D56-EF41-AF9B-D8BF768FB8B4}"/>
              </a:ext>
            </a:extLst>
          </p:cNvPr>
          <p:cNvSpPr/>
          <p:nvPr/>
        </p:nvSpPr>
        <p:spPr>
          <a:xfrm>
            <a:off x="696913" y="5862935"/>
            <a:ext cx="7772400" cy="461665"/>
          </a:xfrm>
          <a:prstGeom prst="rect">
            <a:avLst/>
          </a:prstGeom>
        </p:spPr>
        <p:txBody>
          <a:bodyPr wrap="square">
            <a:spAutoFit/>
          </a:bodyPr>
          <a:lstStyle/>
          <a:p>
            <a:r>
              <a:rPr lang="en-US" dirty="0"/>
              <a:t>* While the main traffic carried by the link is latency sensitive, there can be some portion of traffic for general purpose data transfer originated from the same device; it’s also possible to allow regular traffic if there is excessive bandwidth available.</a:t>
            </a:r>
          </a:p>
        </p:txBody>
      </p:sp>
    </p:spTree>
    <p:extLst>
      <p:ext uri="{BB962C8B-B14F-4D97-AF65-F5344CB8AC3E}">
        <p14:creationId xmlns:p14="http://schemas.microsoft.com/office/powerpoint/2010/main" val="2009128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F83D-58A0-47FC-8507-0CC521FA852C}"/>
              </a:ext>
            </a:extLst>
          </p:cNvPr>
          <p:cNvSpPr>
            <a:spLocks noGrp="1"/>
          </p:cNvSpPr>
          <p:nvPr>
            <p:ph type="title"/>
          </p:nvPr>
        </p:nvSpPr>
        <p:spPr>
          <a:xfrm>
            <a:off x="685800" y="685800"/>
            <a:ext cx="7772400" cy="762000"/>
          </a:xfrm>
        </p:spPr>
        <p:txBody>
          <a:bodyPr/>
          <a:lstStyle/>
          <a:p>
            <a:r>
              <a:rPr lang="en-US" dirty="0"/>
              <a:t>Straw Poll 1 Discussion (3)</a:t>
            </a:r>
          </a:p>
        </p:txBody>
      </p:sp>
      <p:sp>
        <p:nvSpPr>
          <p:cNvPr id="3" name="Content Placeholder 2">
            <a:extLst>
              <a:ext uri="{FF2B5EF4-FFF2-40B4-BE49-F238E27FC236}">
                <a16:creationId xmlns:a16="http://schemas.microsoft.com/office/drawing/2014/main" id="{25EEAAFB-78D0-4397-A7FD-DEB9BEFF9F54}"/>
              </a:ext>
            </a:extLst>
          </p:cNvPr>
          <p:cNvSpPr>
            <a:spLocks noGrp="1"/>
          </p:cNvSpPr>
          <p:nvPr>
            <p:ph idx="1"/>
          </p:nvPr>
        </p:nvSpPr>
        <p:spPr>
          <a:xfrm>
            <a:off x="685800" y="1524000"/>
            <a:ext cx="7772400" cy="4572000"/>
          </a:xfrm>
        </p:spPr>
        <p:txBody>
          <a:bodyPr/>
          <a:lstStyle/>
          <a:p>
            <a:r>
              <a:rPr lang="en-US" dirty="0"/>
              <a:t>Q: Is this SP too general? What is it trying to get?</a:t>
            </a:r>
          </a:p>
          <a:p>
            <a:pPr lvl="1"/>
            <a:r>
              <a:rPr lang="en-US" dirty="0"/>
              <a:t>While it is possible to define different operation parameters like EDCA for each link, we want to and propose so to explicitly call out that under MLO, we could design a set of mechanism/policy/parameters collectively tuned for a specific  quality of service over a subset of links.</a:t>
            </a:r>
          </a:p>
          <a:p>
            <a:pPr lvl="1"/>
            <a:r>
              <a:rPr lang="en-US" dirty="0"/>
              <a:t>In our proposed mechanism, we focus on one important application which is latency sensitive. But from standard point of view, we shouldn’t prevent any other end-user to shape the service to any suitable purpose. Consider the following alternative:</a:t>
            </a:r>
          </a:p>
          <a:p>
            <a:pPr lvl="2"/>
            <a:r>
              <a:rPr lang="en-US" i="1" dirty="0"/>
              <a:t>An MLD AP may offer differentiated quality of service for latency sensitive application over a subset of links.</a:t>
            </a:r>
          </a:p>
          <a:p>
            <a:pPr lvl="2"/>
            <a:r>
              <a:rPr lang="en-US" dirty="0"/>
              <a:t>(We feel this is too specific and prefer original text.)</a:t>
            </a:r>
          </a:p>
          <a:p>
            <a:pPr lvl="1"/>
            <a:endParaRPr lang="en-US" dirty="0"/>
          </a:p>
          <a:p>
            <a:pPr lvl="1"/>
            <a:endParaRPr lang="en-US" dirty="0"/>
          </a:p>
        </p:txBody>
      </p:sp>
      <p:sp>
        <p:nvSpPr>
          <p:cNvPr id="4" name="Date Placeholder 3">
            <a:extLst>
              <a:ext uri="{FF2B5EF4-FFF2-40B4-BE49-F238E27FC236}">
                <a16:creationId xmlns:a16="http://schemas.microsoft.com/office/drawing/2014/main" id="{6A816925-07C5-40BA-9894-B90F56B43B37}"/>
              </a:ext>
            </a:extLst>
          </p:cNvPr>
          <p:cNvSpPr>
            <a:spLocks noGrp="1"/>
          </p:cNvSpPr>
          <p:nvPr>
            <p:ph type="dt" sz="half" idx="10"/>
          </p:nvPr>
        </p:nvSpPr>
        <p:spPr/>
        <p:txBody>
          <a:bodyPr/>
          <a:lstStyle/>
          <a:p>
            <a:pPr>
              <a:defRPr/>
            </a:pPr>
            <a:fld id="{CD6691A3-0ACD-4C44-B317-9F82B1151682}" type="datetime1">
              <a:rPr lang="en-US" smtClean="0"/>
              <a:t>5/16/2020</a:t>
            </a:fld>
            <a:endParaRPr lang="en-US" dirty="0"/>
          </a:p>
        </p:txBody>
      </p:sp>
      <p:sp>
        <p:nvSpPr>
          <p:cNvPr id="5" name="Footer Placeholder 4">
            <a:extLst>
              <a:ext uri="{FF2B5EF4-FFF2-40B4-BE49-F238E27FC236}">
                <a16:creationId xmlns:a16="http://schemas.microsoft.com/office/drawing/2014/main" id="{10CF077F-98ED-4451-B28E-8D46131B2C0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66E86E3-9D16-45F8-AED9-00865324060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20</a:t>
            </a:fld>
            <a:endParaRPr lang="en-US"/>
          </a:p>
        </p:txBody>
      </p:sp>
    </p:spTree>
    <p:extLst>
      <p:ext uri="{BB962C8B-B14F-4D97-AF65-F5344CB8AC3E}">
        <p14:creationId xmlns:p14="http://schemas.microsoft.com/office/powerpoint/2010/main" val="283935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9BB1-EF8F-4AA2-A0DC-93354FBBCF1F}"/>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6FC0CEE7-6FAE-4C0F-A9A6-5378199D2A5F}"/>
              </a:ext>
            </a:extLst>
          </p:cNvPr>
          <p:cNvSpPr>
            <a:spLocks noGrp="1"/>
          </p:cNvSpPr>
          <p:nvPr>
            <p:ph idx="1"/>
          </p:nvPr>
        </p:nvSpPr>
        <p:spPr/>
        <p:txBody>
          <a:bodyPr/>
          <a:lstStyle/>
          <a:p>
            <a:r>
              <a:rPr lang="en-US" dirty="0"/>
              <a:t>Do you support that the TGbe SFD shall include:</a:t>
            </a:r>
          </a:p>
          <a:p>
            <a:pPr lvl="1"/>
            <a:r>
              <a:rPr lang="en-US" dirty="0"/>
              <a:t>An optional mechanism of dividing medium time into slots of duration TBD during which prioritized EDCA access operates for specifically allowed STAs</a:t>
            </a:r>
          </a:p>
        </p:txBody>
      </p:sp>
      <p:sp>
        <p:nvSpPr>
          <p:cNvPr id="4" name="Date Placeholder 3">
            <a:extLst>
              <a:ext uri="{FF2B5EF4-FFF2-40B4-BE49-F238E27FC236}">
                <a16:creationId xmlns:a16="http://schemas.microsoft.com/office/drawing/2014/main" id="{6CD4BD53-A0A3-421A-8AD0-1A48F9C63EBC}"/>
              </a:ext>
            </a:extLst>
          </p:cNvPr>
          <p:cNvSpPr>
            <a:spLocks noGrp="1"/>
          </p:cNvSpPr>
          <p:nvPr>
            <p:ph type="dt" sz="half" idx="10"/>
          </p:nvPr>
        </p:nvSpPr>
        <p:spPr/>
        <p:txBody>
          <a:bodyPr/>
          <a:lstStyle/>
          <a:p>
            <a:pPr>
              <a:defRPr/>
            </a:pPr>
            <a:fld id="{AF9001CD-F0A2-47E4-86C7-2492DA679FDB}" type="datetime1">
              <a:rPr lang="en-US" smtClean="0"/>
              <a:t>5/15/2020</a:t>
            </a:fld>
            <a:endParaRPr lang="en-US" dirty="0"/>
          </a:p>
        </p:txBody>
      </p:sp>
      <p:sp>
        <p:nvSpPr>
          <p:cNvPr id="5" name="Footer Placeholder 4">
            <a:extLst>
              <a:ext uri="{FF2B5EF4-FFF2-40B4-BE49-F238E27FC236}">
                <a16:creationId xmlns:a16="http://schemas.microsoft.com/office/drawing/2014/main" id="{52DE2768-0B32-4712-9423-18BEA23C6CD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F4E49FA-D857-4FFF-B91F-4017462BDFE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21</a:t>
            </a:fld>
            <a:endParaRPr lang="en-US"/>
          </a:p>
        </p:txBody>
      </p:sp>
    </p:spTree>
    <p:extLst>
      <p:ext uri="{BB962C8B-B14F-4D97-AF65-F5344CB8AC3E}">
        <p14:creationId xmlns:p14="http://schemas.microsoft.com/office/powerpoint/2010/main" val="272901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3</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Do you support that the TGbe SFD shall include:</a:t>
            </a:r>
          </a:p>
          <a:p>
            <a:pPr lvl="1"/>
            <a:r>
              <a:rPr lang="en-US" dirty="0"/>
              <a:t>A definition of </a:t>
            </a:r>
            <a:r>
              <a:rPr lang="en-US" i="1" dirty="0"/>
              <a:t>Latency Sensitive Link </a:t>
            </a:r>
            <a:r>
              <a:rPr lang="en-US" dirty="0"/>
              <a:t>in Multi-Link Operation as a link over which a prioritized EDCA access over time-slotted channel is defined and conducted by STAs</a:t>
            </a:r>
          </a:p>
          <a:p>
            <a:pPr lvl="2"/>
            <a:r>
              <a:rPr lang="en-US" dirty="0"/>
              <a:t>Note: there can be multiple latency sensitive links in a BSS.</a:t>
            </a:r>
          </a:p>
          <a:p>
            <a:endParaRPr lang="en-US" dirty="0"/>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5/15/2020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22</a:t>
            </a:fld>
            <a:endParaRPr lang="en-US"/>
          </a:p>
        </p:txBody>
      </p:sp>
    </p:spTree>
    <p:extLst>
      <p:ext uri="{BB962C8B-B14F-4D97-AF65-F5344CB8AC3E}">
        <p14:creationId xmlns:p14="http://schemas.microsoft.com/office/powerpoint/2010/main" val="12070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4</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Do you support that the SFD shall include:</a:t>
            </a:r>
          </a:p>
          <a:p>
            <a:pPr lvl="1"/>
            <a:r>
              <a:rPr lang="en-US" dirty="0"/>
              <a:t>A procedure to share and coordinate time resource allocation for prioritized EDCA access between BSSs.</a:t>
            </a:r>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5/15/2020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23</a:t>
            </a:fld>
            <a:endParaRPr lang="en-US"/>
          </a:p>
        </p:txBody>
      </p:sp>
    </p:spTree>
    <p:extLst>
      <p:ext uri="{BB962C8B-B14F-4D97-AF65-F5344CB8AC3E}">
        <p14:creationId xmlns:p14="http://schemas.microsoft.com/office/powerpoint/2010/main" val="3417916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176904-8CCA-5F4A-9721-F32E7678621A}"/>
              </a:ext>
            </a:extLst>
          </p:cNvPr>
          <p:cNvSpPr>
            <a:spLocks noGrp="1"/>
          </p:cNvSpPr>
          <p:nvPr>
            <p:ph type="title"/>
          </p:nvPr>
        </p:nvSpPr>
        <p:spPr>
          <a:xfrm>
            <a:off x="989013" y="2590800"/>
            <a:ext cx="7772400" cy="1362075"/>
          </a:xfrm>
        </p:spPr>
        <p:txBody>
          <a:bodyPr/>
          <a:lstStyle/>
          <a:p>
            <a:pPr algn="ctr"/>
            <a:r>
              <a:rPr lang="en-US" dirty="0"/>
              <a:t>Appendix</a:t>
            </a:r>
          </a:p>
        </p:txBody>
      </p:sp>
      <p:sp>
        <p:nvSpPr>
          <p:cNvPr id="4" name="Date Placeholder 3">
            <a:extLst>
              <a:ext uri="{FF2B5EF4-FFF2-40B4-BE49-F238E27FC236}">
                <a16:creationId xmlns:a16="http://schemas.microsoft.com/office/drawing/2014/main" id="{59191036-7F07-314E-A812-95EDD61EFE3C}"/>
              </a:ext>
            </a:extLst>
          </p:cNvPr>
          <p:cNvSpPr>
            <a:spLocks noGrp="1"/>
          </p:cNvSpPr>
          <p:nvPr>
            <p:ph type="dt" sz="half" idx="10"/>
          </p:nvPr>
        </p:nvSpPr>
        <p:spPr/>
        <p:txBody>
          <a:bodyPr/>
          <a:lstStyle/>
          <a:p>
            <a:pPr>
              <a:defRPr/>
            </a:pPr>
            <a:fld id="{CD6691A3-0ACD-4C44-B317-9F82B1151682}" type="datetime1">
              <a:rPr lang="en-US" smtClean="0"/>
              <a:t>5/15/2020</a:t>
            </a:fld>
            <a:endParaRPr lang="en-US" dirty="0"/>
          </a:p>
        </p:txBody>
      </p:sp>
      <p:sp>
        <p:nvSpPr>
          <p:cNvPr id="5" name="Footer Placeholder 4">
            <a:extLst>
              <a:ext uri="{FF2B5EF4-FFF2-40B4-BE49-F238E27FC236}">
                <a16:creationId xmlns:a16="http://schemas.microsoft.com/office/drawing/2014/main" id="{C15C9B8B-6B0D-4B4C-B6F2-F99422DE05F6}"/>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76E5C37-C920-9E43-8C08-FE04D798A5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24</a:t>
            </a:fld>
            <a:endParaRPr lang="en-US"/>
          </a:p>
        </p:txBody>
      </p:sp>
    </p:spTree>
    <p:extLst>
      <p:ext uri="{BB962C8B-B14F-4D97-AF65-F5344CB8AC3E}">
        <p14:creationId xmlns:p14="http://schemas.microsoft.com/office/powerpoint/2010/main" val="11375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79F2-66C8-4A26-B0F3-EDC008FCE98B}"/>
              </a:ext>
            </a:extLst>
          </p:cNvPr>
          <p:cNvSpPr>
            <a:spLocks noGrp="1"/>
          </p:cNvSpPr>
          <p:nvPr>
            <p:ph type="title"/>
          </p:nvPr>
        </p:nvSpPr>
        <p:spPr/>
        <p:txBody>
          <a:bodyPr/>
          <a:lstStyle/>
          <a:p>
            <a:r>
              <a:rPr lang="en-US" dirty="0"/>
              <a:t>Feasibility of Providing Differentiated QoS over Different Links in a BSS</a:t>
            </a:r>
          </a:p>
        </p:txBody>
      </p:sp>
      <p:sp>
        <p:nvSpPr>
          <p:cNvPr id="3" name="Content Placeholder 2">
            <a:extLst>
              <a:ext uri="{FF2B5EF4-FFF2-40B4-BE49-F238E27FC236}">
                <a16:creationId xmlns:a16="http://schemas.microsoft.com/office/drawing/2014/main" id="{84979D0B-8727-46D7-BE05-2DAC75ACB6E3}"/>
              </a:ext>
            </a:extLst>
          </p:cNvPr>
          <p:cNvSpPr>
            <a:spLocks noGrp="1"/>
          </p:cNvSpPr>
          <p:nvPr>
            <p:ph idx="1"/>
          </p:nvPr>
        </p:nvSpPr>
        <p:spPr/>
        <p:txBody>
          <a:bodyPr/>
          <a:lstStyle/>
          <a:p>
            <a:r>
              <a:rPr lang="en-US" sz="2000" dirty="0"/>
              <a:t>A lot of existing AP already have multi-band capability</a:t>
            </a:r>
          </a:p>
          <a:p>
            <a:r>
              <a:rPr lang="en-US" sz="2000" dirty="0"/>
              <a:t>It’s natural to assume most APs capable of 11be will be able to support multiple links as well (even some STAs don’t)</a:t>
            </a:r>
          </a:p>
          <a:p>
            <a:r>
              <a:rPr lang="en-US" sz="2000" dirty="0"/>
              <a:t>With MLO, it’s possible to divide links on-demand into two groups: one for latency sensitive traffic or devices carrying such traffic, and the other for rest</a:t>
            </a:r>
          </a:p>
          <a:p>
            <a:r>
              <a:rPr lang="en-US" sz="2000" dirty="0"/>
              <a:t>AP can monitor CCA over channels and choose one or more clean channels allocated as latency sensitive link(s)</a:t>
            </a:r>
          </a:p>
          <a:p>
            <a:pPr lvl="1"/>
            <a:r>
              <a:rPr lang="en-US" sz="1600" dirty="0"/>
              <a:t>MBO/OCE certificate program in WFA</a:t>
            </a:r>
          </a:p>
          <a:p>
            <a:r>
              <a:rPr lang="en-US" sz="2000" dirty="0"/>
              <a:t>FCC opens 6GHz Band to Wi-Fi and Other Unlicensed Uses (</a:t>
            </a:r>
            <a:r>
              <a:rPr lang="en-US" sz="2000" dirty="0">
                <a:hlinkClick r:id="rId3"/>
              </a:rPr>
              <a:t>R&amp;O</a:t>
            </a:r>
            <a:r>
              <a:rPr lang="en-US" sz="2000" dirty="0"/>
              <a:t>)</a:t>
            </a:r>
          </a:p>
          <a:p>
            <a:pPr lvl="1"/>
            <a:r>
              <a:rPr lang="en-US" sz="1600" dirty="0"/>
              <a:t>“Green-field” for 11ax and 11be</a:t>
            </a:r>
          </a:p>
          <a:p>
            <a:pPr lvl="1"/>
            <a:endParaRPr lang="en-US" sz="1600" dirty="0"/>
          </a:p>
        </p:txBody>
      </p:sp>
      <p:sp>
        <p:nvSpPr>
          <p:cNvPr id="4" name="Date Placeholder 3">
            <a:extLst>
              <a:ext uri="{FF2B5EF4-FFF2-40B4-BE49-F238E27FC236}">
                <a16:creationId xmlns:a16="http://schemas.microsoft.com/office/drawing/2014/main" id="{ABA48910-414A-4EC4-87EC-0474A9D01E38}"/>
              </a:ext>
            </a:extLst>
          </p:cNvPr>
          <p:cNvSpPr>
            <a:spLocks noGrp="1"/>
          </p:cNvSpPr>
          <p:nvPr>
            <p:ph type="dt" sz="half" idx="10"/>
          </p:nvPr>
        </p:nvSpPr>
        <p:spPr/>
        <p:txBody>
          <a:bodyPr/>
          <a:lstStyle/>
          <a:p>
            <a:pPr>
              <a:defRPr/>
            </a:pPr>
            <a:fld id="{CD6691A3-0ACD-4C44-B317-9F82B1151682}" type="datetime1">
              <a:rPr lang="en-US" smtClean="0"/>
              <a:t>5/15/2020</a:t>
            </a:fld>
            <a:endParaRPr lang="en-US" dirty="0"/>
          </a:p>
        </p:txBody>
      </p:sp>
      <p:sp>
        <p:nvSpPr>
          <p:cNvPr id="5" name="Footer Placeholder 4">
            <a:extLst>
              <a:ext uri="{FF2B5EF4-FFF2-40B4-BE49-F238E27FC236}">
                <a16:creationId xmlns:a16="http://schemas.microsoft.com/office/drawing/2014/main" id="{543187E7-795D-41AC-B8F2-B53100BFDCD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7F56CAE-9F81-45A9-8F3D-B7E0EBC245B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25</a:t>
            </a:fld>
            <a:endParaRPr lang="en-US"/>
          </a:p>
        </p:txBody>
      </p:sp>
    </p:spTree>
    <p:extLst>
      <p:ext uri="{BB962C8B-B14F-4D97-AF65-F5344CB8AC3E}">
        <p14:creationId xmlns:p14="http://schemas.microsoft.com/office/powerpoint/2010/main" val="1999141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E3BD-32F2-C642-AB9D-5E20DD6BE179}"/>
              </a:ext>
            </a:extLst>
          </p:cNvPr>
          <p:cNvSpPr>
            <a:spLocks noGrp="1"/>
          </p:cNvSpPr>
          <p:nvPr>
            <p:ph type="title"/>
          </p:nvPr>
        </p:nvSpPr>
        <p:spPr/>
        <p:txBody>
          <a:bodyPr/>
          <a:lstStyle/>
          <a:p>
            <a:r>
              <a:rPr lang="en-US" dirty="0"/>
              <a:t>Example 1: Network with Latency Sensitive App/Device joining</a:t>
            </a:r>
          </a:p>
        </p:txBody>
      </p:sp>
      <p:sp>
        <p:nvSpPr>
          <p:cNvPr id="3" name="Content Placeholder 2">
            <a:extLst>
              <a:ext uri="{FF2B5EF4-FFF2-40B4-BE49-F238E27FC236}">
                <a16:creationId xmlns:a16="http://schemas.microsoft.com/office/drawing/2014/main" id="{F30280FC-4AB5-6940-A544-B281868C81BF}"/>
              </a:ext>
            </a:extLst>
          </p:cNvPr>
          <p:cNvSpPr>
            <a:spLocks noGrp="1"/>
          </p:cNvSpPr>
          <p:nvPr>
            <p:ph idx="1"/>
          </p:nvPr>
        </p:nvSpPr>
        <p:spPr>
          <a:xfrm>
            <a:off x="685800" y="2209800"/>
            <a:ext cx="8153400" cy="3733800"/>
          </a:xfrm>
        </p:spPr>
        <p:txBody>
          <a:bodyPr/>
          <a:lstStyle/>
          <a:p>
            <a:r>
              <a:rPr lang="en-US" sz="1800" dirty="0"/>
              <a:t>A MLO network with two links: two regular</a:t>
            </a:r>
            <a:r>
              <a:rPr lang="en-US" sz="1800" baseline="30000" dirty="0"/>
              <a:t>*</a:t>
            </a:r>
            <a:r>
              <a:rPr lang="en-US" sz="1800" dirty="0"/>
              <a:t> clients. One client operates at link 1 (client A) and the other client operates at link 2 (client B).</a:t>
            </a:r>
          </a:p>
          <a:p>
            <a:pPr marL="800100" lvl="1" indent="-342900">
              <a:buFont typeface="+mj-lt"/>
              <a:buAutoNum type="arabicParenR"/>
            </a:pPr>
            <a:r>
              <a:rPr lang="en-US" sz="1600" dirty="0"/>
              <a:t>A third device (client B) associates, carrying latency sensitive traffic. It is steered to link 2 and through negotiation handshake, obtained two slots for prioritized EDCA access.</a:t>
            </a:r>
          </a:p>
          <a:p>
            <a:pPr marL="800100" lvl="1" indent="-342900">
              <a:buFont typeface="+mj-lt"/>
              <a:buAutoNum type="arabicParenR"/>
            </a:pPr>
            <a:r>
              <a:rPr lang="en-US" sz="1600" dirty="0"/>
              <a:t>Client B can be still present but with reduced throughput as result of shared bandwidth.</a:t>
            </a:r>
          </a:p>
          <a:p>
            <a:pPr marL="800100" lvl="1" indent="-342900">
              <a:buFont typeface="+mj-lt"/>
              <a:buAutoNum type="arabicParenR"/>
            </a:pPr>
            <a:r>
              <a:rPr lang="en-US" sz="1600" dirty="0"/>
              <a:t>Six more devices with latency sensitive traffic joined and are allocated slots to have distributed/prioritized EDCA access. Client B can still operate in link 2 but with further reduced throughput. It can choose to stay on link 2 but AP hasn’t forced it to do so.</a:t>
            </a:r>
          </a:p>
          <a:p>
            <a:pPr marL="800100" lvl="1" indent="-342900">
              <a:buFont typeface="+mj-lt"/>
              <a:buAutoNum type="arabicParenR"/>
            </a:pPr>
            <a:r>
              <a:rPr lang="en-US" sz="1600" dirty="0"/>
              <a:t>When the 8-th device joining link-2 with latency sensitive traffic, AP decides the link capacity is about to saturate. It hence steers client B to link-1.</a:t>
            </a:r>
          </a:p>
        </p:txBody>
      </p:sp>
      <p:sp>
        <p:nvSpPr>
          <p:cNvPr id="4" name="Date Placeholder 3">
            <a:extLst>
              <a:ext uri="{FF2B5EF4-FFF2-40B4-BE49-F238E27FC236}">
                <a16:creationId xmlns:a16="http://schemas.microsoft.com/office/drawing/2014/main" id="{6F801DD0-2938-A146-BE54-8E818DC04BBA}"/>
              </a:ext>
            </a:extLst>
          </p:cNvPr>
          <p:cNvSpPr>
            <a:spLocks noGrp="1"/>
          </p:cNvSpPr>
          <p:nvPr>
            <p:ph type="dt" sz="half" idx="10"/>
          </p:nvPr>
        </p:nvSpPr>
        <p:spPr/>
        <p:txBody>
          <a:bodyPr/>
          <a:lstStyle/>
          <a:p>
            <a:pPr>
              <a:defRPr/>
            </a:pPr>
            <a:fld id="{CD6691A3-0ACD-4C44-B317-9F82B1151682}" type="datetime1">
              <a:rPr lang="en-US" smtClean="0"/>
              <a:t>5/15/2020</a:t>
            </a:fld>
            <a:endParaRPr lang="en-US" dirty="0"/>
          </a:p>
        </p:txBody>
      </p:sp>
      <p:sp>
        <p:nvSpPr>
          <p:cNvPr id="5" name="Footer Placeholder 4">
            <a:extLst>
              <a:ext uri="{FF2B5EF4-FFF2-40B4-BE49-F238E27FC236}">
                <a16:creationId xmlns:a16="http://schemas.microsoft.com/office/drawing/2014/main" id="{EE9DDDC2-E666-7241-8FA5-9CC5F3E6FA3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BB75B11-14EE-1040-A781-C47FA7D0B51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26</a:t>
            </a:fld>
            <a:endParaRPr lang="en-US"/>
          </a:p>
        </p:txBody>
      </p:sp>
      <p:sp>
        <p:nvSpPr>
          <p:cNvPr id="7" name="TextBox 6">
            <a:extLst>
              <a:ext uri="{FF2B5EF4-FFF2-40B4-BE49-F238E27FC236}">
                <a16:creationId xmlns:a16="http://schemas.microsoft.com/office/drawing/2014/main" id="{0253D364-8329-405F-92CF-844721FE49D1}"/>
              </a:ext>
            </a:extLst>
          </p:cNvPr>
          <p:cNvSpPr txBox="1"/>
          <p:nvPr/>
        </p:nvSpPr>
        <p:spPr>
          <a:xfrm>
            <a:off x="696913" y="6172200"/>
            <a:ext cx="4953000" cy="276999"/>
          </a:xfrm>
          <a:prstGeom prst="rect">
            <a:avLst/>
          </a:prstGeom>
          <a:noFill/>
        </p:spPr>
        <p:txBody>
          <a:bodyPr wrap="square" rtlCol="0">
            <a:spAutoFit/>
          </a:bodyPr>
          <a:lstStyle/>
          <a:p>
            <a:r>
              <a:rPr lang="en-US" dirty="0"/>
              <a:t>*: STAs that doesn’t register a device with any latency sensitive traffic.</a:t>
            </a:r>
          </a:p>
        </p:txBody>
      </p:sp>
    </p:spTree>
    <p:extLst>
      <p:ext uri="{BB962C8B-B14F-4D97-AF65-F5344CB8AC3E}">
        <p14:creationId xmlns:p14="http://schemas.microsoft.com/office/powerpoint/2010/main" val="147364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744E-1E72-C445-A958-25C23232EC9C}"/>
              </a:ext>
            </a:extLst>
          </p:cNvPr>
          <p:cNvSpPr>
            <a:spLocks noGrp="1"/>
          </p:cNvSpPr>
          <p:nvPr>
            <p:ph type="title"/>
          </p:nvPr>
        </p:nvSpPr>
        <p:spPr/>
        <p:txBody>
          <a:bodyPr/>
          <a:lstStyle/>
          <a:p>
            <a:r>
              <a:rPr lang="en-US" dirty="0"/>
              <a:t>Example 2: Coexistence With Legacy STAs</a:t>
            </a:r>
          </a:p>
        </p:txBody>
      </p:sp>
      <p:sp>
        <p:nvSpPr>
          <p:cNvPr id="3" name="Content Placeholder 2">
            <a:extLst>
              <a:ext uri="{FF2B5EF4-FFF2-40B4-BE49-F238E27FC236}">
                <a16:creationId xmlns:a16="http://schemas.microsoft.com/office/drawing/2014/main" id="{A4CA9DD7-3F1B-7E4A-93DA-03D73D2A735C}"/>
              </a:ext>
            </a:extLst>
          </p:cNvPr>
          <p:cNvSpPr>
            <a:spLocks noGrp="1"/>
          </p:cNvSpPr>
          <p:nvPr>
            <p:ph idx="1"/>
          </p:nvPr>
        </p:nvSpPr>
        <p:spPr>
          <a:xfrm>
            <a:off x="685800" y="1676400"/>
            <a:ext cx="7772400" cy="4419600"/>
          </a:xfrm>
        </p:spPr>
        <p:txBody>
          <a:bodyPr/>
          <a:lstStyle/>
          <a:p>
            <a:r>
              <a:rPr lang="en-US" dirty="0"/>
              <a:t>Over latency sensitive links, it is still possible that a legacy STA can be still admitted/operating in coexistence with STAs that understand the prioritized EDCA access protocol (per AP’s policy)</a:t>
            </a:r>
          </a:p>
          <a:p>
            <a:pPr lvl="1"/>
            <a:r>
              <a:rPr lang="en-US" dirty="0"/>
              <a:t>A legacy STA doesn’t have time slot view, and it operates with default (regular) EDCA parameters.</a:t>
            </a:r>
          </a:p>
          <a:p>
            <a:pPr lvl="1"/>
            <a:r>
              <a:rPr lang="en-US" dirty="0"/>
              <a:t>Owners of designated slots have more aggressive EDCA parameters and hence still have higher priority to gain more immediate channel access</a:t>
            </a:r>
          </a:p>
          <a:p>
            <a:pPr lvl="1"/>
            <a:r>
              <a:rPr lang="en-US" dirty="0"/>
              <a:t>Not ideal, but still an improvement compared to without this new protocol. Mitigation mechanism can be invoked by AP via, e.g. UL MU scheduling; admit or steer legacy STAs over non-latency sensitive links (MBO/OCE).</a:t>
            </a:r>
          </a:p>
        </p:txBody>
      </p:sp>
      <p:sp>
        <p:nvSpPr>
          <p:cNvPr id="4" name="Date Placeholder 3">
            <a:extLst>
              <a:ext uri="{FF2B5EF4-FFF2-40B4-BE49-F238E27FC236}">
                <a16:creationId xmlns:a16="http://schemas.microsoft.com/office/drawing/2014/main" id="{1862A886-70AD-4744-A330-DD9D95A95B52}"/>
              </a:ext>
            </a:extLst>
          </p:cNvPr>
          <p:cNvSpPr>
            <a:spLocks noGrp="1"/>
          </p:cNvSpPr>
          <p:nvPr>
            <p:ph type="dt" sz="half" idx="10"/>
          </p:nvPr>
        </p:nvSpPr>
        <p:spPr/>
        <p:txBody>
          <a:bodyPr/>
          <a:lstStyle/>
          <a:p>
            <a:pPr>
              <a:defRPr/>
            </a:pPr>
            <a:fld id="{CD6691A3-0ACD-4C44-B317-9F82B1151682}" type="datetime1">
              <a:rPr lang="en-US" smtClean="0"/>
              <a:t>5/15/2020</a:t>
            </a:fld>
            <a:endParaRPr lang="en-US" dirty="0"/>
          </a:p>
        </p:txBody>
      </p:sp>
      <p:sp>
        <p:nvSpPr>
          <p:cNvPr id="5" name="Footer Placeholder 4">
            <a:extLst>
              <a:ext uri="{FF2B5EF4-FFF2-40B4-BE49-F238E27FC236}">
                <a16:creationId xmlns:a16="http://schemas.microsoft.com/office/drawing/2014/main" id="{492F16B1-7F6A-AB4C-9126-E54113A77171}"/>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E4A0153-1B8F-8A41-B99B-C0A5506BAD2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27</a:t>
            </a:fld>
            <a:endParaRPr lang="en-US"/>
          </a:p>
        </p:txBody>
      </p:sp>
    </p:spTree>
    <p:extLst>
      <p:ext uri="{BB962C8B-B14F-4D97-AF65-F5344CB8AC3E}">
        <p14:creationId xmlns:p14="http://schemas.microsoft.com/office/powerpoint/2010/main" val="94432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A7AC-E0DB-4A43-BC73-2B1B08F464FA}"/>
              </a:ext>
            </a:extLst>
          </p:cNvPr>
          <p:cNvSpPr>
            <a:spLocks noGrp="1"/>
          </p:cNvSpPr>
          <p:nvPr>
            <p:ph type="title"/>
          </p:nvPr>
        </p:nvSpPr>
        <p:spPr/>
        <p:txBody>
          <a:bodyPr/>
          <a:lstStyle/>
          <a:p>
            <a:r>
              <a:rPr lang="en-US" dirty="0"/>
              <a:t>Compared </a:t>
            </a:r>
            <a:r>
              <a:rPr lang="en-US"/>
              <a:t>to TWT</a:t>
            </a:r>
            <a:endParaRPr lang="en-US" dirty="0"/>
          </a:p>
        </p:txBody>
      </p:sp>
      <p:sp>
        <p:nvSpPr>
          <p:cNvPr id="3" name="Content Placeholder 2">
            <a:extLst>
              <a:ext uri="{FF2B5EF4-FFF2-40B4-BE49-F238E27FC236}">
                <a16:creationId xmlns:a16="http://schemas.microsoft.com/office/drawing/2014/main" id="{C6CF7D53-9DC2-45C6-8B7C-508A73F8EB7F}"/>
              </a:ext>
            </a:extLst>
          </p:cNvPr>
          <p:cNvSpPr>
            <a:spLocks noGrp="1"/>
          </p:cNvSpPr>
          <p:nvPr>
            <p:ph idx="1"/>
          </p:nvPr>
        </p:nvSpPr>
        <p:spPr/>
        <p:txBody>
          <a:bodyPr/>
          <a:lstStyle/>
          <a:p>
            <a:r>
              <a:rPr lang="en-US" sz="2000" dirty="0"/>
              <a:t>TWT doesn’t provide any special medium access method</a:t>
            </a:r>
          </a:p>
          <a:p>
            <a:pPr lvl="1"/>
            <a:r>
              <a:rPr lang="en-US" sz="1600" dirty="0"/>
              <a:t>It doesn’t have any restrictions on use of medium for non-TWT participants, either</a:t>
            </a:r>
          </a:p>
          <a:p>
            <a:r>
              <a:rPr lang="en-US" sz="2000" dirty="0"/>
              <a:t>TWT doesn’t advertise all STA’s start/end/period in the way the proposed mechanism enables</a:t>
            </a:r>
          </a:p>
          <a:p>
            <a:pPr lvl="1"/>
            <a:r>
              <a:rPr lang="en-US" sz="1800" dirty="0"/>
              <a:t>Scalability</a:t>
            </a:r>
          </a:p>
          <a:p>
            <a:pPr lvl="1"/>
            <a:r>
              <a:rPr lang="en-US" sz="1800" dirty="0"/>
              <a:t>Coordination</a:t>
            </a:r>
          </a:p>
          <a:p>
            <a:r>
              <a:rPr lang="en-US" sz="2000" dirty="0"/>
              <a:t>TWT involves more overhead in negotiating/settling with STA on a schedule (demand/reject/suggest/accept). </a:t>
            </a:r>
          </a:p>
          <a:p>
            <a:r>
              <a:rPr lang="en-US" sz="2000" dirty="0"/>
              <a:t>To satisfy traffic requirement, STA may have to sign up multiple TWT sessions. More challenging to track.</a:t>
            </a:r>
          </a:p>
          <a:p>
            <a:pPr lvl="1"/>
            <a:r>
              <a:rPr lang="en-US" sz="1600" dirty="0"/>
              <a:t>In proposed mechanism, a STA can sign up multiple groups of slots in one request</a:t>
            </a:r>
          </a:p>
        </p:txBody>
      </p:sp>
      <p:sp>
        <p:nvSpPr>
          <p:cNvPr id="4" name="Date Placeholder 3">
            <a:extLst>
              <a:ext uri="{FF2B5EF4-FFF2-40B4-BE49-F238E27FC236}">
                <a16:creationId xmlns:a16="http://schemas.microsoft.com/office/drawing/2014/main" id="{F3B11B51-E19B-4621-9387-3CD769A97EFB}"/>
              </a:ext>
            </a:extLst>
          </p:cNvPr>
          <p:cNvSpPr>
            <a:spLocks noGrp="1"/>
          </p:cNvSpPr>
          <p:nvPr>
            <p:ph type="dt" sz="half" idx="10"/>
          </p:nvPr>
        </p:nvSpPr>
        <p:spPr/>
        <p:txBody>
          <a:bodyPr/>
          <a:lstStyle/>
          <a:p>
            <a:pPr>
              <a:defRPr/>
            </a:pPr>
            <a:fld id="{CD6691A3-0ACD-4C44-B317-9F82B1151682}" type="datetime1">
              <a:rPr lang="en-US" smtClean="0"/>
              <a:t>5/15/2020</a:t>
            </a:fld>
            <a:endParaRPr lang="en-US" dirty="0"/>
          </a:p>
        </p:txBody>
      </p:sp>
      <p:sp>
        <p:nvSpPr>
          <p:cNvPr id="5" name="Footer Placeholder 4">
            <a:extLst>
              <a:ext uri="{FF2B5EF4-FFF2-40B4-BE49-F238E27FC236}">
                <a16:creationId xmlns:a16="http://schemas.microsoft.com/office/drawing/2014/main" id="{957CEF7F-13B3-489C-9B11-BE7EBF99D46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E3DED99-6DAF-4AB3-AD7B-E589F318106F}"/>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28</a:t>
            </a:fld>
            <a:endParaRPr lang="en-US"/>
          </a:p>
        </p:txBody>
      </p:sp>
    </p:spTree>
    <p:extLst>
      <p:ext uri="{BB962C8B-B14F-4D97-AF65-F5344CB8AC3E}">
        <p14:creationId xmlns:p14="http://schemas.microsoft.com/office/powerpoint/2010/main" val="361271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A83F-39D5-477D-BBB1-1B8A507EFD88}"/>
              </a:ext>
            </a:extLst>
          </p:cNvPr>
          <p:cNvSpPr>
            <a:spLocks noGrp="1"/>
          </p:cNvSpPr>
          <p:nvPr>
            <p:ph type="title"/>
          </p:nvPr>
        </p:nvSpPr>
        <p:spPr/>
        <p:txBody>
          <a:bodyPr/>
          <a:lstStyle/>
          <a:p>
            <a:r>
              <a:rPr lang="en-US" dirty="0"/>
              <a:t>Why Not Trigger-Based Access?</a:t>
            </a:r>
          </a:p>
        </p:txBody>
      </p:sp>
      <p:sp>
        <p:nvSpPr>
          <p:cNvPr id="3" name="Content Placeholder 2">
            <a:extLst>
              <a:ext uri="{FF2B5EF4-FFF2-40B4-BE49-F238E27FC236}">
                <a16:creationId xmlns:a16="http://schemas.microsoft.com/office/drawing/2014/main" id="{AFADF0E8-077F-448C-BDB0-26A3A519643E}"/>
              </a:ext>
            </a:extLst>
          </p:cNvPr>
          <p:cNvSpPr>
            <a:spLocks noGrp="1"/>
          </p:cNvSpPr>
          <p:nvPr>
            <p:ph idx="1"/>
          </p:nvPr>
        </p:nvSpPr>
        <p:spPr/>
        <p:txBody>
          <a:bodyPr/>
          <a:lstStyle/>
          <a:p>
            <a:r>
              <a:rPr lang="en-US" sz="1800" dirty="0"/>
              <a:t>Triggering mechanism operates at frame sequence level. Even with some help from BSR, it has been challenging to make it work equivalently well as a network level of scheduling as the proposed scheme.</a:t>
            </a:r>
          </a:p>
          <a:p>
            <a:pPr lvl="1"/>
            <a:r>
              <a:rPr lang="en-US" sz="1600" dirty="0"/>
              <a:t>Even over a single link, it has been difficult to use it well with various problems like not able predicting traffic well, hard to balance with DL and UL traffic, hard to optimize muting time-period post triggering …</a:t>
            </a:r>
          </a:p>
          <a:p>
            <a:pPr lvl="1"/>
            <a:r>
              <a:rPr lang="en-US" sz="1600" dirty="0"/>
              <a:t>Trigger used with TWT brings it a bit better closer to link level of scheduling. But TWT is individual/single stream (of many on an application) oriented. It’s hard to make it scalable even in the broadcast TWT case. The proposed mechanism shares the time slot assigned/unassigned status bitmap in beacon and let all clients know priori – more scalable and can be extended to multi-BSS coordination.</a:t>
            </a:r>
          </a:p>
          <a:p>
            <a:pPr lvl="1"/>
            <a:r>
              <a:rPr lang="en-US" sz="1600" dirty="0"/>
              <a:t>TB access and TWT, on the other hand, can be complimentary mechanisms working together with the proposed scheme to deliver a solution</a:t>
            </a:r>
          </a:p>
        </p:txBody>
      </p:sp>
      <p:sp>
        <p:nvSpPr>
          <p:cNvPr id="4" name="Date Placeholder 3">
            <a:extLst>
              <a:ext uri="{FF2B5EF4-FFF2-40B4-BE49-F238E27FC236}">
                <a16:creationId xmlns:a16="http://schemas.microsoft.com/office/drawing/2014/main" id="{2240FCF1-B123-4EC1-939F-3692668ADBEC}"/>
              </a:ext>
            </a:extLst>
          </p:cNvPr>
          <p:cNvSpPr>
            <a:spLocks noGrp="1"/>
          </p:cNvSpPr>
          <p:nvPr>
            <p:ph type="dt" sz="half" idx="10"/>
          </p:nvPr>
        </p:nvSpPr>
        <p:spPr/>
        <p:txBody>
          <a:bodyPr/>
          <a:lstStyle/>
          <a:p>
            <a:pPr>
              <a:defRPr/>
            </a:pPr>
            <a:fld id="{CD6691A3-0ACD-4C44-B317-9F82B1151682}" type="datetime1">
              <a:rPr lang="en-US" smtClean="0"/>
              <a:t>5/16/2020</a:t>
            </a:fld>
            <a:endParaRPr lang="en-US" dirty="0"/>
          </a:p>
        </p:txBody>
      </p:sp>
      <p:sp>
        <p:nvSpPr>
          <p:cNvPr id="5" name="Footer Placeholder 4">
            <a:extLst>
              <a:ext uri="{FF2B5EF4-FFF2-40B4-BE49-F238E27FC236}">
                <a16:creationId xmlns:a16="http://schemas.microsoft.com/office/drawing/2014/main" id="{91967888-F959-428D-8CE4-6F27532626B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0E38A3D-7259-4A34-97D9-E356E1AAD2A5}"/>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29</a:t>
            </a:fld>
            <a:endParaRPr lang="en-US"/>
          </a:p>
        </p:txBody>
      </p:sp>
    </p:spTree>
    <p:extLst>
      <p:ext uri="{BB962C8B-B14F-4D97-AF65-F5344CB8AC3E}">
        <p14:creationId xmlns:p14="http://schemas.microsoft.com/office/powerpoint/2010/main" val="292427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2ED1-7225-4A9A-9253-ADD9BD24A572}"/>
              </a:ext>
            </a:extLst>
          </p:cNvPr>
          <p:cNvSpPr>
            <a:spLocks noGrp="1"/>
          </p:cNvSpPr>
          <p:nvPr>
            <p:ph type="title"/>
          </p:nvPr>
        </p:nvSpPr>
        <p:spPr>
          <a:xfrm>
            <a:off x="685800" y="685800"/>
            <a:ext cx="7772400" cy="685800"/>
          </a:xfrm>
        </p:spPr>
        <p:txBody>
          <a:bodyPr/>
          <a:lstStyle/>
          <a:p>
            <a:r>
              <a:rPr lang="en-US" dirty="0"/>
              <a:t>Background</a:t>
            </a:r>
          </a:p>
        </p:txBody>
      </p:sp>
      <p:sp>
        <p:nvSpPr>
          <p:cNvPr id="3" name="Content Placeholder 2">
            <a:extLst>
              <a:ext uri="{FF2B5EF4-FFF2-40B4-BE49-F238E27FC236}">
                <a16:creationId xmlns:a16="http://schemas.microsoft.com/office/drawing/2014/main" id="{07F9B1FF-F605-4968-868B-F61AD7C3E23A}"/>
              </a:ext>
            </a:extLst>
          </p:cNvPr>
          <p:cNvSpPr>
            <a:spLocks noGrp="1"/>
          </p:cNvSpPr>
          <p:nvPr>
            <p:ph idx="1"/>
          </p:nvPr>
        </p:nvSpPr>
        <p:spPr>
          <a:xfrm>
            <a:off x="685800" y="1371600"/>
            <a:ext cx="7772400" cy="4953000"/>
          </a:xfrm>
        </p:spPr>
        <p:txBody>
          <a:bodyPr/>
          <a:lstStyle/>
          <a:p>
            <a:r>
              <a:rPr lang="en-US" sz="2000" dirty="0"/>
              <a:t>EHT aims at improving support for time sensitive networks</a:t>
            </a:r>
          </a:p>
          <a:p>
            <a:pPr lvl="1"/>
            <a:r>
              <a:rPr lang="en-US" sz="1600" i="1" dirty="0"/>
              <a:t>This project will improve the latency and jitter of WLAN. </a:t>
            </a:r>
            <a:r>
              <a:rPr lang="en-US" sz="1600" i="1" baseline="30000" dirty="0"/>
              <a:t>[1]</a:t>
            </a:r>
          </a:p>
          <a:p>
            <a:r>
              <a:rPr lang="en-US" sz="2000" dirty="0"/>
              <a:t>General requirements </a:t>
            </a:r>
            <a:r>
              <a:rPr lang="en-US" sz="2000" baseline="30000" dirty="0"/>
              <a:t>[2]</a:t>
            </a:r>
            <a:r>
              <a:rPr lang="en-US" sz="2000" dirty="0"/>
              <a:t>:</a:t>
            </a:r>
          </a:p>
          <a:p>
            <a:pPr lvl="1"/>
            <a:r>
              <a:rPr lang="en-US" sz="1600" dirty="0"/>
              <a:t>Intra-BSS latency in range &lt; 10 </a:t>
            </a:r>
            <a:r>
              <a:rPr lang="en-US" sz="1600" dirty="0" err="1"/>
              <a:t>ms</a:t>
            </a:r>
            <a:r>
              <a:rPr lang="en-US" sz="1600" dirty="0"/>
              <a:t> (e.g. ~3-5ms for real-time video)</a:t>
            </a:r>
          </a:p>
          <a:p>
            <a:pPr lvl="1"/>
            <a:r>
              <a:rPr lang="en-US" sz="1600" dirty="0"/>
              <a:t>Jitter variance &lt; 2.5ms</a:t>
            </a:r>
          </a:p>
          <a:p>
            <a:pPr lvl="1"/>
            <a:r>
              <a:rPr lang="en-US" sz="1600" dirty="0"/>
              <a:t>Packet loss: nearly lossless</a:t>
            </a:r>
          </a:p>
          <a:p>
            <a:pPr lvl="1"/>
            <a:r>
              <a:rPr lang="en-US" sz="1600" dirty="0"/>
              <a:t>Bandwidth: 10s or 100s of Mbps, multi-Gbps for uncompressed cases</a:t>
            </a:r>
          </a:p>
          <a:p>
            <a:r>
              <a:rPr lang="en-US" sz="2000" dirty="0"/>
              <a:t>MLO framework supports:</a:t>
            </a:r>
          </a:p>
          <a:p>
            <a:pPr lvl="1"/>
            <a:r>
              <a:rPr lang="en-US" sz="1600" dirty="0">
                <a:sym typeface="Wingdings" pitchFamily="2" charset="2"/>
              </a:rPr>
              <a:t>Dynamic link enabling/disabling.</a:t>
            </a:r>
            <a:endParaRPr lang="en-US" sz="1600" dirty="0"/>
          </a:p>
          <a:p>
            <a:pPr lvl="1"/>
            <a:r>
              <a:rPr lang="en-US" sz="1600" dirty="0">
                <a:sym typeface="Wingdings" pitchFamily="2" charset="2"/>
              </a:rPr>
              <a:t>Uni-directional TID-to-Link mapping</a:t>
            </a:r>
            <a:endParaRPr lang="en-US" sz="1600" dirty="0"/>
          </a:p>
          <a:p>
            <a:pPr lvl="1"/>
            <a:r>
              <a:rPr lang="en-US" sz="1600" dirty="0"/>
              <a:t>Multi-link aggregation </a:t>
            </a:r>
            <a:r>
              <a:rPr lang="en-US" sz="1600" dirty="0">
                <a:sym typeface="Wingdings" pitchFamily="2" charset="2"/>
              </a:rPr>
              <a:t> increase throughput</a:t>
            </a:r>
          </a:p>
          <a:p>
            <a:pPr lvl="1"/>
            <a:r>
              <a:rPr lang="en-US" sz="1600" dirty="0">
                <a:sym typeface="Wingdings" pitchFamily="2" charset="2"/>
              </a:rPr>
              <a:t>Asynchronous/synchronous transmission  increase channel access opportunity in presence of legacy/OBSS traffic</a:t>
            </a:r>
          </a:p>
          <a:p>
            <a:pPr>
              <a:spcBef>
                <a:spcPts val="1600"/>
              </a:spcBef>
            </a:pPr>
            <a:r>
              <a:rPr lang="en-US" sz="2000" dirty="0"/>
              <a:t>Still gaps remain in supporting many latency sensitive traffic streams/connections in the same BSS, and in multiple such BSS’s</a:t>
            </a:r>
          </a:p>
          <a:p>
            <a:endParaRPr lang="en-US" sz="2000" dirty="0"/>
          </a:p>
        </p:txBody>
      </p:sp>
      <p:sp>
        <p:nvSpPr>
          <p:cNvPr id="4" name="Date Placeholder 3">
            <a:extLst>
              <a:ext uri="{FF2B5EF4-FFF2-40B4-BE49-F238E27FC236}">
                <a16:creationId xmlns:a16="http://schemas.microsoft.com/office/drawing/2014/main" id="{2C93A118-0DB0-461C-8619-939BBFF0EC8D}"/>
              </a:ext>
            </a:extLst>
          </p:cNvPr>
          <p:cNvSpPr>
            <a:spLocks noGrp="1"/>
          </p:cNvSpPr>
          <p:nvPr>
            <p:ph type="dt" sz="half" idx="10"/>
          </p:nvPr>
        </p:nvSpPr>
        <p:spPr/>
        <p:txBody>
          <a:bodyPr/>
          <a:lstStyle/>
          <a:p>
            <a:pPr>
              <a:defRPr/>
            </a:pPr>
            <a:fld id="{9B500F8C-5299-498D-A933-DC728CD80D2C}" type="datetime1">
              <a:rPr lang="en-US" smtClean="0"/>
              <a:t>5/15/2020</a:t>
            </a:fld>
            <a:endParaRPr lang="en-US" dirty="0"/>
          </a:p>
        </p:txBody>
      </p:sp>
      <p:sp>
        <p:nvSpPr>
          <p:cNvPr id="5" name="Footer Placeholder 4">
            <a:extLst>
              <a:ext uri="{FF2B5EF4-FFF2-40B4-BE49-F238E27FC236}">
                <a16:creationId xmlns:a16="http://schemas.microsoft.com/office/drawing/2014/main" id="{4D95EEA2-B01E-47B7-A382-70F1D590A50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B3B1FF1-161D-4149-9B5E-0419625BECF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9" name="Notched Right Arrow 9">
            <a:extLst>
              <a:ext uri="{FF2B5EF4-FFF2-40B4-BE49-F238E27FC236}">
                <a16:creationId xmlns:a16="http://schemas.microsoft.com/office/drawing/2014/main" id="{00AAA36E-EE16-44DC-BF6D-B792A5E8AEDA}"/>
              </a:ext>
            </a:extLst>
          </p:cNvPr>
          <p:cNvSpPr/>
          <p:nvPr/>
        </p:nvSpPr>
        <p:spPr>
          <a:xfrm>
            <a:off x="4536141" y="3655066"/>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0F908-717B-45F7-BB70-84C3C0882EFD}"/>
              </a:ext>
            </a:extLst>
          </p:cNvPr>
          <p:cNvSpPr txBox="1"/>
          <p:nvPr/>
        </p:nvSpPr>
        <p:spPr>
          <a:xfrm>
            <a:off x="5221940" y="3615729"/>
            <a:ext cx="3690507" cy="307777"/>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Differentiated services overs different links</a:t>
            </a:r>
          </a:p>
        </p:txBody>
      </p:sp>
      <p:sp>
        <p:nvSpPr>
          <p:cNvPr id="12" name="Notched Right Arrow 9">
            <a:extLst>
              <a:ext uri="{FF2B5EF4-FFF2-40B4-BE49-F238E27FC236}">
                <a16:creationId xmlns:a16="http://schemas.microsoft.com/office/drawing/2014/main" id="{12E5B454-562A-EB4D-809C-0042638FC361}"/>
              </a:ext>
            </a:extLst>
          </p:cNvPr>
          <p:cNvSpPr/>
          <p:nvPr/>
        </p:nvSpPr>
        <p:spPr>
          <a:xfrm>
            <a:off x="5715000" y="4191000"/>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A95CBE-AD67-4D44-BDF2-3243BABF21B8}"/>
              </a:ext>
            </a:extLst>
          </p:cNvPr>
          <p:cNvSpPr txBox="1"/>
          <p:nvPr/>
        </p:nvSpPr>
        <p:spPr>
          <a:xfrm>
            <a:off x="6324601" y="4074319"/>
            <a:ext cx="2590800" cy="738664"/>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More practical to do more for latency sensitive traffic yet service regular traffic as well</a:t>
            </a:r>
          </a:p>
        </p:txBody>
      </p:sp>
    </p:spTree>
    <p:extLst>
      <p:ext uri="{BB962C8B-B14F-4D97-AF65-F5344CB8AC3E}">
        <p14:creationId xmlns:p14="http://schemas.microsoft.com/office/powerpoint/2010/main" val="7061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(1)</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1800" dirty="0"/>
              <a:t>A latency sensitive traffic stream can be characterized by the following parameterized model:</a:t>
            </a:r>
          </a:p>
          <a:p>
            <a:pPr lvl="1"/>
            <a:r>
              <a:rPr lang="en-US" sz="1400" dirty="0"/>
              <a:t>Packets arrive in a bursty fashion, with a periodic interval T</a:t>
            </a:r>
          </a:p>
          <a:p>
            <a:pPr lvl="2"/>
            <a:r>
              <a:rPr lang="en-US" sz="1200" dirty="0"/>
              <a:t>T is a stable variable and can be considered constant over minutes or longer</a:t>
            </a:r>
          </a:p>
          <a:p>
            <a:pPr lvl="2"/>
            <a:r>
              <a:rPr lang="en-US" sz="1100" dirty="0"/>
              <a:t>E.g. video display traffic is driven by the refresh/sync rate, 60/72/90/120 Hz, translating to 16.7/13.9/11.1/8.3 </a:t>
            </a:r>
            <a:r>
              <a:rPr lang="en-US" sz="1100" dirty="0" err="1"/>
              <a:t>ms</a:t>
            </a:r>
            <a:r>
              <a:rPr lang="en-US" sz="1100" dirty="0"/>
              <a:t> period (CBR / VBR)</a:t>
            </a:r>
          </a:p>
          <a:p>
            <a:pPr lvl="1"/>
            <a:r>
              <a:rPr lang="en-US" sz="1400" dirty="0"/>
              <a:t>Amount of traffic within each interval is variable but has a stable average over seconds or longer</a:t>
            </a:r>
          </a:p>
          <a:p>
            <a:pPr lvl="1"/>
            <a:r>
              <a:rPr lang="en-US" sz="1400" dirty="0"/>
              <a:t>Example: a VR rendering stream is characterized by the following parameters:</a:t>
            </a:r>
          </a:p>
          <a:p>
            <a:pPr lvl="2"/>
            <a:r>
              <a:rPr lang="en-US" sz="1100" dirty="0"/>
              <a:t>Refreshing rate:  60/72/90/120 Hz</a:t>
            </a:r>
          </a:p>
          <a:p>
            <a:pPr lvl="2"/>
            <a:r>
              <a:rPr lang="en-US" sz="1100" dirty="0"/>
              <a:t>Resolution: 4K – 3840x2160</a:t>
            </a:r>
          </a:p>
          <a:p>
            <a:pPr lvl="2"/>
            <a:r>
              <a:rPr lang="en-US" sz="1100" dirty="0"/>
              <a:t># of frames: one or more displays</a:t>
            </a:r>
          </a:p>
          <a:p>
            <a:pPr lvl="2"/>
            <a:r>
              <a:rPr lang="en-US" sz="1100" dirty="0"/>
              <a:t>Bits/pixel: 24 bits/pixel</a:t>
            </a:r>
          </a:p>
          <a:p>
            <a:pPr lvl="2"/>
            <a:r>
              <a:rPr lang="en-US" sz="1100" dirty="0"/>
              <a:t>Compression ratio (CR): decided by codec and content.</a:t>
            </a:r>
          </a:p>
          <a:p>
            <a:pPr marL="857250" lvl="2" indent="0">
              <a:buNone/>
            </a:pPr>
            <a:r>
              <a:rPr lang="en-US" sz="1100" dirty="0">
                <a:sym typeface="Wingdings" pitchFamily="2" charset="2"/>
              </a:rPr>
              <a:t> with CR=100, 1 frame per 16.7ms, throughput ~ 120 Mbps</a:t>
            </a:r>
            <a:endParaRPr lang="en-US" sz="1100" dirty="0"/>
          </a:p>
          <a:p>
            <a:endParaRPr lang="en-US" sz="18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1C2783FE-7116-405C-9689-003FC718399A}" type="datetime1">
              <a:rPr lang="en-US" smtClean="0"/>
              <a:t>5/15/2020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pic>
        <p:nvPicPr>
          <p:cNvPr id="7" name="Picture 6">
            <a:extLst>
              <a:ext uri="{FF2B5EF4-FFF2-40B4-BE49-F238E27FC236}">
                <a16:creationId xmlns:a16="http://schemas.microsoft.com/office/drawing/2014/main" id="{650D2DD7-5B61-4FCE-9E78-DB895DBECABB}"/>
              </a:ext>
            </a:extLst>
          </p:cNvPr>
          <p:cNvPicPr>
            <a:picLocks noChangeAspect="1"/>
          </p:cNvPicPr>
          <p:nvPr/>
        </p:nvPicPr>
        <p:blipFill>
          <a:blip r:embed="rId3"/>
          <a:stretch>
            <a:fillRect/>
          </a:stretch>
        </p:blipFill>
        <p:spPr>
          <a:xfrm>
            <a:off x="2057400" y="3771900"/>
            <a:ext cx="6496050" cy="2619375"/>
          </a:xfrm>
          <a:prstGeom prst="rect">
            <a:avLst/>
          </a:prstGeom>
        </p:spPr>
      </p:pic>
      <p:sp>
        <p:nvSpPr>
          <p:cNvPr id="8" name="TextBox 7">
            <a:extLst>
              <a:ext uri="{FF2B5EF4-FFF2-40B4-BE49-F238E27FC236}">
                <a16:creationId xmlns:a16="http://schemas.microsoft.com/office/drawing/2014/main" id="{50645858-4C4D-4BF2-BE02-C80219063692}"/>
              </a:ext>
            </a:extLst>
          </p:cNvPr>
          <p:cNvSpPr txBox="1"/>
          <p:nvPr/>
        </p:nvSpPr>
        <p:spPr>
          <a:xfrm>
            <a:off x="5867400" y="4850754"/>
            <a:ext cx="1917700" cy="461665"/>
          </a:xfrm>
          <a:prstGeom prst="rect">
            <a:avLst/>
          </a:prstGeom>
          <a:noFill/>
        </p:spPr>
        <p:txBody>
          <a:bodyPr wrap="square" rtlCol="0">
            <a:spAutoFit/>
          </a:bodyPr>
          <a:lstStyle/>
          <a:p>
            <a:r>
              <a:rPr lang="en-US" dirty="0"/>
              <a:t>Amount of traffic can vary from interval to interval</a:t>
            </a:r>
          </a:p>
        </p:txBody>
      </p:sp>
    </p:spTree>
    <p:extLst>
      <p:ext uri="{BB962C8B-B14F-4D97-AF65-F5344CB8AC3E}">
        <p14:creationId xmlns:p14="http://schemas.microsoft.com/office/powerpoint/2010/main" val="5968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(2)</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799" y="1447800"/>
            <a:ext cx="7858125" cy="4648200"/>
          </a:xfrm>
        </p:spPr>
        <p:txBody>
          <a:bodyPr/>
          <a:lstStyle/>
          <a:p>
            <a:r>
              <a:rPr lang="en-US" sz="2000" dirty="0"/>
              <a:t>A latency sensitive application/system can have combinations of such streams of different parameters.</a:t>
            </a:r>
          </a:p>
          <a:p>
            <a:pPr lvl="1"/>
            <a:r>
              <a:rPr lang="en-US" sz="1600" dirty="0"/>
              <a:t>It can also contain other best effort data stream that are more spontaneous/aperiodic.</a:t>
            </a:r>
          </a:p>
          <a:p>
            <a:pPr lvl="1"/>
            <a:r>
              <a:rPr lang="en-US" sz="1600" dirty="0"/>
              <a:t>It can also have some application level of control traffic</a:t>
            </a:r>
          </a:p>
          <a:p>
            <a:r>
              <a:rPr lang="en-US" sz="2000" dirty="0"/>
              <a:t>Example: a VR device with hand controllers</a:t>
            </a:r>
          </a:p>
          <a:p>
            <a:pPr lvl="1"/>
            <a:r>
              <a:rPr lang="en-US" sz="1600" dirty="0"/>
              <a:t>Use case 1: gaming</a:t>
            </a:r>
          </a:p>
          <a:p>
            <a:pPr lvl="1"/>
            <a:r>
              <a:rPr lang="en-US" sz="1600" dirty="0"/>
              <a:t>Use case 2: virtual video conference</a:t>
            </a:r>
          </a:p>
          <a:p>
            <a:pPr lvl="1"/>
            <a:r>
              <a:rPr lang="en-US" sz="1600" dirty="0"/>
              <a:t>Use case 3: virtual classroom</a:t>
            </a:r>
          </a:p>
          <a:p>
            <a:pPr lvl="1"/>
            <a:r>
              <a:rPr lang="en-US" sz="1600" dirty="0"/>
              <a:t>Transfer data: video, voice, file …</a:t>
            </a:r>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82120219-538C-41F8-9381-88094B6C3A7A}" type="datetime1">
              <a:rPr lang="en-US" smtClean="0"/>
              <a:t>5/15/2020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pic>
        <p:nvPicPr>
          <p:cNvPr id="8" name="Picture 7">
            <a:extLst>
              <a:ext uri="{FF2B5EF4-FFF2-40B4-BE49-F238E27FC236}">
                <a16:creationId xmlns:a16="http://schemas.microsoft.com/office/drawing/2014/main" id="{7D04ACEB-2F8C-46F6-9052-D31770920F51}"/>
              </a:ext>
            </a:extLst>
          </p:cNvPr>
          <p:cNvPicPr>
            <a:picLocks noChangeAspect="1"/>
          </p:cNvPicPr>
          <p:nvPr/>
        </p:nvPicPr>
        <p:blipFill>
          <a:blip r:embed="rId2"/>
          <a:stretch>
            <a:fillRect/>
          </a:stretch>
        </p:blipFill>
        <p:spPr>
          <a:xfrm>
            <a:off x="4775669" y="3381706"/>
            <a:ext cx="3648075" cy="2676525"/>
          </a:xfrm>
          <a:prstGeom prst="rect">
            <a:avLst/>
          </a:prstGeom>
        </p:spPr>
      </p:pic>
      <p:sp>
        <p:nvSpPr>
          <p:cNvPr id="9" name="TextBox 8">
            <a:extLst>
              <a:ext uri="{FF2B5EF4-FFF2-40B4-BE49-F238E27FC236}">
                <a16:creationId xmlns:a16="http://schemas.microsoft.com/office/drawing/2014/main" id="{60F93665-0179-4303-9532-1813E6AF2902}"/>
              </a:ext>
            </a:extLst>
          </p:cNvPr>
          <p:cNvSpPr txBox="1"/>
          <p:nvPr/>
        </p:nvSpPr>
        <p:spPr>
          <a:xfrm>
            <a:off x="685800" y="6172200"/>
            <a:ext cx="5181227" cy="246221"/>
          </a:xfrm>
          <a:prstGeom prst="rect">
            <a:avLst/>
          </a:prstGeom>
          <a:noFill/>
        </p:spPr>
        <p:txBody>
          <a:bodyPr wrap="none" rtlCol="0">
            <a:spAutoFit/>
          </a:bodyPr>
          <a:lstStyle/>
          <a:p>
            <a:r>
              <a:rPr lang="en-US" sz="1000" dirty="0"/>
              <a:t>See </a:t>
            </a:r>
            <a:r>
              <a:rPr lang="en-US" sz="1000" dirty="0">
                <a:hlinkClick r:id="rId3"/>
              </a:rPr>
              <a:t>https://lilyotron.blog/2018/04/12/the-top-10-vr-apps-for-remote-workers/</a:t>
            </a:r>
            <a:r>
              <a:rPr lang="en-US" sz="1000" dirty="0"/>
              <a:t> for some fancy app</a:t>
            </a:r>
          </a:p>
        </p:txBody>
      </p:sp>
    </p:spTree>
    <p:extLst>
      <p:ext uri="{BB962C8B-B14F-4D97-AF65-F5344CB8AC3E}">
        <p14:creationId xmlns:p14="http://schemas.microsoft.com/office/powerpoint/2010/main" val="406466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Network Topology</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2000" dirty="0"/>
              <a:t>For each stream of the application, the direction of traffic can be</a:t>
            </a:r>
          </a:p>
          <a:p>
            <a:pPr lvl="1"/>
            <a:r>
              <a:rPr lang="en-US" sz="1600" dirty="0"/>
              <a:t>AP </a:t>
            </a:r>
            <a:r>
              <a:rPr lang="en-US" sz="1600" dirty="0">
                <a:sym typeface="Wingdings" panose="05000000000000000000" pitchFamily="2" charset="2"/>
              </a:rPr>
              <a:t> non-AP device  (DL)</a:t>
            </a:r>
          </a:p>
          <a:p>
            <a:pPr lvl="1"/>
            <a:r>
              <a:rPr lang="en-US" sz="1600" dirty="0">
                <a:sym typeface="Wingdings" panose="05000000000000000000" pitchFamily="2" charset="2"/>
              </a:rPr>
              <a:t>Non-AP device  AP  (UL)</a:t>
            </a:r>
          </a:p>
          <a:p>
            <a:pPr lvl="1"/>
            <a:r>
              <a:rPr lang="en-US" sz="1600" dirty="0"/>
              <a:t>Non-AP device </a:t>
            </a:r>
            <a:r>
              <a:rPr lang="en-US" sz="1600" dirty="0">
                <a:sym typeface="Wingdings" panose="05000000000000000000" pitchFamily="2" charset="2"/>
              </a:rPr>
              <a:t> tethered peer device that may or may not associate with the same AP (peer-to-peer) *</a:t>
            </a:r>
            <a:endParaRPr lang="en-US" sz="1600" dirty="0"/>
          </a:p>
          <a:p>
            <a:r>
              <a:rPr lang="en-US" sz="2000" dirty="0"/>
              <a:t>Also consider the case where two or more BSSs operate on the same channel as results of limited spectrum availability e.g.</a:t>
            </a:r>
          </a:p>
          <a:p>
            <a:endParaRPr lang="en-US" sz="20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E6CAFB2C-3F9D-4081-B523-F2F475ED79D9}" type="datetime1">
              <a:rPr lang="en-US" smtClean="0"/>
              <a:t>5/16/2020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pic>
        <p:nvPicPr>
          <p:cNvPr id="7" name="Picture 6">
            <a:extLst>
              <a:ext uri="{FF2B5EF4-FFF2-40B4-BE49-F238E27FC236}">
                <a16:creationId xmlns:a16="http://schemas.microsoft.com/office/drawing/2014/main" id="{5066A0BC-3C4C-437A-AF41-F99912DE45DC}"/>
              </a:ext>
            </a:extLst>
          </p:cNvPr>
          <p:cNvPicPr>
            <a:picLocks noChangeAspect="1"/>
          </p:cNvPicPr>
          <p:nvPr/>
        </p:nvPicPr>
        <p:blipFill>
          <a:blip r:embed="rId2"/>
          <a:stretch>
            <a:fillRect/>
          </a:stretch>
        </p:blipFill>
        <p:spPr>
          <a:xfrm>
            <a:off x="2790515" y="3448572"/>
            <a:ext cx="3200402" cy="3104628"/>
          </a:xfrm>
          <a:prstGeom prst="rect">
            <a:avLst/>
          </a:prstGeom>
        </p:spPr>
      </p:pic>
      <p:pic>
        <p:nvPicPr>
          <p:cNvPr id="8" name="Picture 7">
            <a:extLst>
              <a:ext uri="{FF2B5EF4-FFF2-40B4-BE49-F238E27FC236}">
                <a16:creationId xmlns:a16="http://schemas.microsoft.com/office/drawing/2014/main" id="{C5731339-7469-409F-AB2E-36F08E061E69}"/>
              </a:ext>
            </a:extLst>
          </p:cNvPr>
          <p:cNvPicPr>
            <a:picLocks noChangeAspect="1"/>
          </p:cNvPicPr>
          <p:nvPr/>
        </p:nvPicPr>
        <p:blipFill>
          <a:blip r:embed="rId3"/>
          <a:stretch>
            <a:fillRect/>
          </a:stretch>
        </p:blipFill>
        <p:spPr>
          <a:xfrm>
            <a:off x="4088382" y="3466563"/>
            <a:ext cx="3150618" cy="3056336"/>
          </a:xfrm>
          <a:prstGeom prst="rect">
            <a:avLst/>
          </a:prstGeom>
        </p:spPr>
      </p:pic>
      <p:sp>
        <p:nvSpPr>
          <p:cNvPr id="10" name="TextBox 9">
            <a:extLst>
              <a:ext uri="{FF2B5EF4-FFF2-40B4-BE49-F238E27FC236}">
                <a16:creationId xmlns:a16="http://schemas.microsoft.com/office/drawing/2014/main" id="{47602143-A850-44F0-A5C4-19749FBFAC7B}"/>
              </a:ext>
            </a:extLst>
          </p:cNvPr>
          <p:cNvSpPr txBox="1"/>
          <p:nvPr/>
        </p:nvSpPr>
        <p:spPr>
          <a:xfrm>
            <a:off x="666261" y="6147207"/>
            <a:ext cx="4972539" cy="276999"/>
          </a:xfrm>
          <a:prstGeom prst="rect">
            <a:avLst/>
          </a:prstGeom>
          <a:noFill/>
        </p:spPr>
        <p:txBody>
          <a:bodyPr wrap="square" rtlCol="0">
            <a:spAutoFit/>
          </a:bodyPr>
          <a:lstStyle/>
          <a:p>
            <a:r>
              <a:rPr lang="en-US" dirty="0"/>
              <a:t>*: this is a typical architecture for wearable AR/XR applications [5]</a:t>
            </a:r>
          </a:p>
        </p:txBody>
      </p:sp>
    </p:spTree>
    <p:extLst>
      <p:ext uri="{BB962C8B-B14F-4D97-AF65-F5344CB8AC3E}">
        <p14:creationId xmlns:p14="http://schemas.microsoft.com/office/powerpoint/2010/main" val="192777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Differentiated Services over Different Links in MLO</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a:xfrm>
            <a:off x="685800" y="1828800"/>
            <a:ext cx="7772400" cy="4419600"/>
          </a:xfrm>
        </p:spPr>
        <p:txBody>
          <a:bodyPr/>
          <a:lstStyle/>
          <a:p>
            <a:r>
              <a:rPr lang="en-US" sz="2000" dirty="0"/>
              <a:t>MLO supports:</a:t>
            </a:r>
          </a:p>
          <a:p>
            <a:pPr lvl="1"/>
            <a:r>
              <a:rPr lang="en-US" sz="1600" dirty="0"/>
              <a:t>Directional TID-to-Link mapping [3]</a:t>
            </a:r>
          </a:p>
          <a:p>
            <a:pPr lvl="1"/>
            <a:r>
              <a:rPr lang="en-US" sz="1600" dirty="0"/>
              <a:t>Link enable/disable through negotiation/handshake [4]</a:t>
            </a:r>
          </a:p>
          <a:p>
            <a:pPr lvl="1"/>
            <a:r>
              <a:rPr lang="en-US" sz="1600" dirty="0">
                <a:sym typeface="Wingdings" pitchFamily="2" charset="2"/>
              </a:rPr>
              <a:t> </a:t>
            </a:r>
            <a:r>
              <a:rPr lang="en-US" sz="1600" dirty="0"/>
              <a:t>These enables various possible configurations.</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2000" dirty="0"/>
              <a:t>Propose the capability of supporting differentiated services for different sets of links</a:t>
            </a:r>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F2887506-95C8-4F16-9CB9-FDE117D88534}" type="datetime1">
              <a:rPr lang="en-US" smtClean="0"/>
              <a:t>5/15/2020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graphicFrame>
        <p:nvGraphicFramePr>
          <p:cNvPr id="7" name="Table 6">
            <a:extLst>
              <a:ext uri="{FF2B5EF4-FFF2-40B4-BE49-F238E27FC236}">
                <a16:creationId xmlns:a16="http://schemas.microsoft.com/office/drawing/2014/main" id="{684411E1-640A-4C04-BC89-67CA32A4FAE3}"/>
              </a:ext>
            </a:extLst>
          </p:cNvPr>
          <p:cNvGraphicFramePr>
            <a:graphicFrameLocks noGrp="1"/>
          </p:cNvGraphicFramePr>
          <p:nvPr>
            <p:extLst>
              <p:ext uri="{D42A27DB-BD31-4B8C-83A1-F6EECF244321}">
                <p14:modId xmlns:p14="http://schemas.microsoft.com/office/powerpoint/2010/main" val="3560698045"/>
              </p:ext>
            </p:extLst>
          </p:nvPr>
        </p:nvGraphicFramePr>
        <p:xfrm>
          <a:off x="-14177" y="3155407"/>
          <a:ext cx="9158176" cy="2026193"/>
        </p:xfrm>
        <a:graphic>
          <a:graphicData uri="http://schemas.openxmlformats.org/drawingml/2006/table">
            <a:tbl>
              <a:tblPr firstRow="1" bandRow="1">
                <a:tableStyleId>{5C22544A-7EE6-4342-B048-85BDC9FD1C3A}</a:tableStyleId>
              </a:tblPr>
              <a:tblGrid>
                <a:gridCol w="2600527">
                  <a:extLst>
                    <a:ext uri="{9D8B030D-6E8A-4147-A177-3AD203B41FA5}">
                      <a16:colId xmlns:a16="http://schemas.microsoft.com/office/drawing/2014/main" val="2107814945"/>
                    </a:ext>
                  </a:extLst>
                </a:gridCol>
                <a:gridCol w="3052450">
                  <a:extLst>
                    <a:ext uri="{9D8B030D-6E8A-4147-A177-3AD203B41FA5}">
                      <a16:colId xmlns:a16="http://schemas.microsoft.com/office/drawing/2014/main" val="1426171234"/>
                    </a:ext>
                  </a:extLst>
                </a:gridCol>
                <a:gridCol w="3505199">
                  <a:extLst>
                    <a:ext uri="{9D8B030D-6E8A-4147-A177-3AD203B41FA5}">
                      <a16:colId xmlns:a16="http://schemas.microsoft.com/office/drawing/2014/main" val="3019474009"/>
                    </a:ext>
                  </a:extLst>
                </a:gridCol>
              </a:tblGrid>
              <a:tr h="308008">
                <a:tc>
                  <a:txBody>
                    <a:bodyPr/>
                    <a:lstStyle/>
                    <a:p>
                      <a:pPr algn="ctr"/>
                      <a:r>
                        <a:rPr lang="en-US" sz="1400" b="0" dirty="0">
                          <a:solidFill>
                            <a:schemeClr val="tx1"/>
                          </a:solidFill>
                        </a:rPr>
                        <a:t>Configuration Example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934442"/>
                  </a:ext>
                </a:extLst>
              </a:tr>
              <a:tr h="1718185">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022100"/>
                  </a:ext>
                </a:extLst>
              </a:tr>
            </a:tbl>
          </a:graphicData>
        </a:graphic>
      </p:graphicFrame>
      <p:pic>
        <p:nvPicPr>
          <p:cNvPr id="9" name="Picture 8">
            <a:extLst>
              <a:ext uri="{FF2B5EF4-FFF2-40B4-BE49-F238E27FC236}">
                <a16:creationId xmlns:a16="http://schemas.microsoft.com/office/drawing/2014/main" id="{2D3781EE-5315-434C-87E9-08AFBF52E693}"/>
              </a:ext>
            </a:extLst>
          </p:cNvPr>
          <p:cNvPicPr>
            <a:picLocks noChangeAspect="1"/>
          </p:cNvPicPr>
          <p:nvPr/>
        </p:nvPicPr>
        <p:blipFill>
          <a:blip r:embed="rId3"/>
          <a:stretch>
            <a:fillRect/>
          </a:stretch>
        </p:blipFill>
        <p:spPr>
          <a:xfrm>
            <a:off x="118058" y="3532336"/>
            <a:ext cx="2329312" cy="1570521"/>
          </a:xfrm>
          <a:prstGeom prst="rect">
            <a:avLst/>
          </a:prstGeom>
        </p:spPr>
      </p:pic>
      <p:pic>
        <p:nvPicPr>
          <p:cNvPr id="11" name="Picture 10">
            <a:extLst>
              <a:ext uri="{FF2B5EF4-FFF2-40B4-BE49-F238E27FC236}">
                <a16:creationId xmlns:a16="http://schemas.microsoft.com/office/drawing/2014/main" id="{19DD9440-C3CB-42B4-99DB-3FC768823D61}"/>
              </a:ext>
            </a:extLst>
          </p:cNvPr>
          <p:cNvPicPr>
            <a:picLocks noChangeAspect="1"/>
          </p:cNvPicPr>
          <p:nvPr/>
        </p:nvPicPr>
        <p:blipFill>
          <a:blip r:embed="rId4"/>
          <a:stretch>
            <a:fillRect/>
          </a:stretch>
        </p:blipFill>
        <p:spPr>
          <a:xfrm>
            <a:off x="5951261" y="3562680"/>
            <a:ext cx="3074681" cy="1570521"/>
          </a:xfrm>
          <a:prstGeom prst="rect">
            <a:avLst/>
          </a:prstGeom>
        </p:spPr>
      </p:pic>
      <p:pic>
        <p:nvPicPr>
          <p:cNvPr id="8" name="Picture 7">
            <a:extLst>
              <a:ext uri="{FF2B5EF4-FFF2-40B4-BE49-F238E27FC236}">
                <a16:creationId xmlns:a16="http://schemas.microsoft.com/office/drawing/2014/main" id="{77E09204-BFD6-4090-9827-13A2BD5BCA2A}"/>
              </a:ext>
            </a:extLst>
          </p:cNvPr>
          <p:cNvPicPr>
            <a:picLocks noChangeAspect="1"/>
          </p:cNvPicPr>
          <p:nvPr/>
        </p:nvPicPr>
        <p:blipFill>
          <a:blip r:embed="rId5"/>
          <a:stretch>
            <a:fillRect/>
          </a:stretch>
        </p:blipFill>
        <p:spPr>
          <a:xfrm>
            <a:off x="2696147" y="3763296"/>
            <a:ext cx="2905125" cy="1247775"/>
          </a:xfrm>
          <a:prstGeom prst="rect">
            <a:avLst/>
          </a:prstGeom>
        </p:spPr>
      </p:pic>
    </p:spTree>
    <p:extLst>
      <p:ext uri="{BB962C8B-B14F-4D97-AF65-F5344CB8AC3E}">
        <p14:creationId xmlns:p14="http://schemas.microsoft.com/office/powerpoint/2010/main" val="378401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Description of Configurations</a:t>
            </a:r>
            <a:br>
              <a:rPr lang="en-US" dirty="0"/>
            </a:br>
            <a:r>
              <a:rPr lang="en-US" dirty="0"/>
              <a:t>in Previous Page</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p:txBody>
          <a:bodyPr/>
          <a:lstStyle/>
          <a:p>
            <a:r>
              <a:rPr lang="en-US" sz="2000" dirty="0"/>
              <a:t>Configuration 1 (device based):</a:t>
            </a:r>
          </a:p>
          <a:p>
            <a:pPr lvl="1"/>
            <a:r>
              <a:rPr lang="en-US" sz="1600" dirty="0"/>
              <a:t>Non-AP MLDs carrying latency sensitive traffic as major traffic operate over one or a subset of links</a:t>
            </a:r>
          </a:p>
          <a:p>
            <a:pPr lvl="1"/>
            <a:r>
              <a:rPr lang="en-US" sz="1600" dirty="0"/>
              <a:t>Note: a MLD having latency sensitive traffic may also have some other associated data traffic</a:t>
            </a:r>
          </a:p>
          <a:p>
            <a:r>
              <a:rPr lang="en-US" sz="2000" dirty="0"/>
              <a:t>Configuration 2 (TID based):</a:t>
            </a:r>
          </a:p>
          <a:p>
            <a:pPr lvl="1"/>
            <a:r>
              <a:rPr lang="en-US" sz="1600" dirty="0"/>
              <a:t>Map one set of TIDs to one subset of links, and rest TIDs to other links.</a:t>
            </a:r>
          </a:p>
          <a:p>
            <a:r>
              <a:rPr lang="en-US" sz="2000" dirty="0"/>
              <a:t>Configuration 3 (direction based):</a:t>
            </a:r>
          </a:p>
          <a:p>
            <a:pPr lvl="1"/>
            <a:r>
              <a:rPr lang="en-US" sz="1600" dirty="0"/>
              <a:t>Some links are dedicated for UL using triggering; and rest links for other traffics.</a:t>
            </a:r>
          </a:p>
          <a:p>
            <a:endParaRPr lang="en-US" dirty="0"/>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D351E5AF-D9E7-4353-8F46-9754F095A80F}" type="datetime1">
              <a:rPr lang="en-US" smtClean="0"/>
              <a:t>5/15/2020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Tree>
    <p:extLst>
      <p:ext uri="{BB962C8B-B14F-4D97-AF65-F5344CB8AC3E}">
        <p14:creationId xmlns:p14="http://schemas.microsoft.com/office/powerpoint/2010/main" val="379908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8F3E-F67B-4982-AE9C-C63743A77D25}"/>
              </a:ext>
            </a:extLst>
          </p:cNvPr>
          <p:cNvSpPr>
            <a:spLocks noGrp="1"/>
          </p:cNvSpPr>
          <p:nvPr>
            <p:ph type="title"/>
          </p:nvPr>
        </p:nvSpPr>
        <p:spPr/>
        <p:txBody>
          <a:bodyPr/>
          <a:lstStyle/>
          <a:p>
            <a:r>
              <a:rPr lang="en-US" dirty="0"/>
              <a:t>Latency Sensitive Links</a:t>
            </a:r>
          </a:p>
        </p:txBody>
      </p:sp>
      <p:sp>
        <p:nvSpPr>
          <p:cNvPr id="3" name="Content Placeholder 2">
            <a:extLst>
              <a:ext uri="{FF2B5EF4-FFF2-40B4-BE49-F238E27FC236}">
                <a16:creationId xmlns:a16="http://schemas.microsoft.com/office/drawing/2014/main" id="{EE137AE7-DFE3-431A-A515-6F438AF6703F}"/>
              </a:ext>
            </a:extLst>
          </p:cNvPr>
          <p:cNvSpPr>
            <a:spLocks noGrp="1"/>
          </p:cNvSpPr>
          <p:nvPr>
            <p:ph idx="1"/>
          </p:nvPr>
        </p:nvSpPr>
        <p:spPr>
          <a:xfrm>
            <a:off x="685800" y="1828799"/>
            <a:ext cx="7772400" cy="4646613"/>
          </a:xfrm>
        </p:spPr>
        <p:txBody>
          <a:bodyPr/>
          <a:lstStyle/>
          <a:p>
            <a:r>
              <a:rPr lang="en-US" dirty="0"/>
              <a:t>Define an operating mode in MLO, where</a:t>
            </a:r>
          </a:p>
          <a:p>
            <a:pPr lvl="1"/>
            <a:r>
              <a:rPr lang="en-US" dirty="0"/>
              <a:t>AP MLD, based on association and traffic dynamics, can steer latency sensitive traffic over a subset of links using a suitable configuration (details TBD)</a:t>
            </a:r>
          </a:p>
          <a:p>
            <a:pPr lvl="1"/>
            <a:r>
              <a:rPr lang="en-US" dirty="0"/>
              <a:t>Referred as </a:t>
            </a:r>
            <a:r>
              <a:rPr lang="en-US" b="1" i="1" dirty="0"/>
              <a:t>Latency sensitive links</a:t>
            </a:r>
          </a:p>
          <a:p>
            <a:r>
              <a:rPr lang="en-US" dirty="0"/>
              <a:t>Over such links, provide more predictable and prioritized medium access to the latency sensitive traffic or devices whose majority of traffic is latency sensitive</a:t>
            </a:r>
          </a:p>
          <a:p>
            <a:pPr lvl="1"/>
            <a:r>
              <a:rPr lang="en-US" sz="1800" dirty="0"/>
              <a:t>(Guideline: light-weighted scheduling, flexible enough to accommodate traffic and network dynamics, mixture of regular/prioritized clients, avoid losing peak throughput performance etc.)</a:t>
            </a:r>
          </a:p>
          <a:p>
            <a:pPr lvl="1"/>
            <a:r>
              <a:rPr lang="en-US" sz="1800" dirty="0"/>
              <a:t>See NEXT</a:t>
            </a:r>
          </a:p>
        </p:txBody>
      </p:sp>
      <p:sp>
        <p:nvSpPr>
          <p:cNvPr id="4" name="Date Placeholder 3">
            <a:extLst>
              <a:ext uri="{FF2B5EF4-FFF2-40B4-BE49-F238E27FC236}">
                <a16:creationId xmlns:a16="http://schemas.microsoft.com/office/drawing/2014/main" id="{E26DAE83-39D2-45E8-B604-B9F1F8E4CD33}"/>
              </a:ext>
            </a:extLst>
          </p:cNvPr>
          <p:cNvSpPr>
            <a:spLocks noGrp="1"/>
          </p:cNvSpPr>
          <p:nvPr>
            <p:ph type="dt" sz="half" idx="10"/>
          </p:nvPr>
        </p:nvSpPr>
        <p:spPr/>
        <p:txBody>
          <a:bodyPr/>
          <a:lstStyle/>
          <a:p>
            <a:pPr>
              <a:defRPr/>
            </a:pPr>
            <a:fld id="{5411EEDB-E6F9-481B-88E3-4ED147B12CD1}" type="datetime1">
              <a:rPr lang="en-US" smtClean="0"/>
              <a:t>5/15/2020</a:t>
            </a:fld>
            <a:endParaRPr lang="en-US" dirty="0"/>
          </a:p>
        </p:txBody>
      </p:sp>
      <p:sp>
        <p:nvSpPr>
          <p:cNvPr id="5" name="Footer Placeholder 4">
            <a:extLst>
              <a:ext uri="{FF2B5EF4-FFF2-40B4-BE49-F238E27FC236}">
                <a16:creationId xmlns:a16="http://schemas.microsoft.com/office/drawing/2014/main" id="{D541CA2E-3EDB-4E40-96D3-F60C2649EEB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2B58BB2-27F6-46D3-9E30-F30F73E8821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Tree>
    <p:extLst>
      <p:ext uri="{BB962C8B-B14F-4D97-AF65-F5344CB8AC3E}">
        <p14:creationId xmlns:p14="http://schemas.microsoft.com/office/powerpoint/2010/main" val="32938060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9091</TotalTime>
  <Words>3463</Words>
  <Application>Microsoft Office PowerPoint</Application>
  <PresentationFormat>On-screen Show (4:3)</PresentationFormat>
  <Paragraphs>353</Paragraphs>
  <Slides>29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Sitka Display</vt:lpstr>
      <vt:lpstr>Times New Roman</vt:lpstr>
      <vt:lpstr>Wingdings</vt:lpstr>
      <vt:lpstr>802-11-Submission</vt:lpstr>
      <vt:lpstr>Prioritized EDCA Channel Access  Over Latency Sensitive Link(s) In MLO</vt:lpstr>
      <vt:lpstr>Abstract</vt:lpstr>
      <vt:lpstr>Background</vt:lpstr>
      <vt:lpstr>Traffic Characteristics (1)</vt:lpstr>
      <vt:lpstr>Traffic Characteristics (2)</vt:lpstr>
      <vt:lpstr>Network Topology</vt:lpstr>
      <vt:lpstr>Differentiated Services over Different Links in MLO</vt:lpstr>
      <vt:lpstr>Description of Configurations in Previous Page</vt:lpstr>
      <vt:lpstr>Latency Sensitive Links</vt:lpstr>
      <vt:lpstr>Prioritized EDCA Access to Time Slotted Channel</vt:lpstr>
      <vt:lpstr>Details: Channel Access</vt:lpstr>
      <vt:lpstr>Details: Management of Time Slots</vt:lpstr>
      <vt:lpstr>What It Does and What It Does NOT</vt:lpstr>
      <vt:lpstr>Summary</vt:lpstr>
      <vt:lpstr>More Discussion</vt:lpstr>
      <vt:lpstr>References</vt:lpstr>
      <vt:lpstr>Straw Poll 1</vt:lpstr>
      <vt:lpstr>Straw Poll 1 Discussion (1)</vt:lpstr>
      <vt:lpstr>Straw Poll 1 Discussion (2)</vt:lpstr>
      <vt:lpstr>Straw Poll 1 Discussion (3)</vt:lpstr>
      <vt:lpstr>Straw Poll 2</vt:lpstr>
      <vt:lpstr>Straw Poll 3</vt:lpstr>
      <vt:lpstr>Straw Poll 4</vt:lpstr>
      <vt:lpstr>Appendix</vt:lpstr>
      <vt:lpstr>Feasibility of Providing Differentiated QoS over Different Links in a BSS</vt:lpstr>
      <vt:lpstr>Example 1: Network with Latency Sensitive App/Device joining</vt:lpstr>
      <vt:lpstr>Example 2: Coexistence With Legacy STAs</vt:lpstr>
      <vt:lpstr>Compared to TWT</vt:lpstr>
      <vt:lpstr>Why Not Trigger-Based Access?</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Ditributed MUMIMO</dc:title>
  <dc:creator>Hongyuan Zhang</dc:creator>
  <cp:keywords>September 2017</cp:keywords>
  <cp:lastModifiedBy>Chunyu Hu</cp:lastModifiedBy>
  <cp:revision>2575</cp:revision>
  <cp:lastPrinted>1998-02-10T13:28:06Z</cp:lastPrinted>
  <dcterms:created xsi:type="dcterms:W3CDTF">2007-05-21T21:00:37Z</dcterms:created>
  <dcterms:modified xsi:type="dcterms:W3CDTF">2020-05-16T19:43:12Z</dcterms:modified>
  <cp:category>Submission</cp:category>
</cp:coreProperties>
</file>