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69" r:id="rId2"/>
    <p:sldId id="752" r:id="rId3"/>
    <p:sldId id="753" r:id="rId4"/>
    <p:sldId id="754" r:id="rId5"/>
    <p:sldId id="756" r:id="rId6"/>
    <p:sldId id="755" r:id="rId7"/>
    <p:sldId id="757" r:id="rId8"/>
    <p:sldId id="759" r:id="rId9"/>
    <p:sldId id="758" r:id="rId10"/>
    <p:sldId id="760" r:id="rId11"/>
    <p:sldId id="761" r:id="rId12"/>
    <p:sldId id="762" r:id="rId13"/>
    <p:sldId id="768" r:id="rId14"/>
    <p:sldId id="769" r:id="rId15"/>
    <p:sldId id="763" r:id="rId16"/>
    <p:sldId id="764" r:id="rId17"/>
    <p:sldId id="765" r:id="rId18"/>
    <p:sldId id="766" r:id="rId19"/>
    <p:sldId id="767" r:id="rId2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0" autoAdjust="0"/>
    <p:restoredTop sz="92951" autoAdjust="0"/>
  </p:normalViewPr>
  <p:slideViewPr>
    <p:cSldViewPr>
      <p:cViewPr varScale="1">
        <p:scale>
          <a:sx n="137" d="100"/>
          <a:sy n="137" d="100"/>
        </p:scale>
        <p:origin x="90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78" y="77"/>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EF39782C-C36F-4E4C-9D84-5B2130C63D79}" type="datetime1">
              <a:rPr lang="en-US" smtClean="0"/>
              <a:t>3/14/2020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A51694CA-28C1-41BE-8B00-A42E817AAF43}" type="datetime1">
              <a:rPr lang="en-US" smtClean="0"/>
              <a:t>3/14/2020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802.11-20/0408r0</a:t>
            </a:r>
            <a:endParaRPr lang="en-US" dirty="0"/>
          </a:p>
        </p:txBody>
      </p:sp>
      <p:sp>
        <p:nvSpPr>
          <p:cNvPr id="11267" name="Rectangle 3"/>
          <p:cNvSpPr>
            <a:spLocks noGrp="1" noChangeArrowheads="1"/>
          </p:cNvSpPr>
          <p:nvPr>
            <p:ph type="dt" sz="quarter" idx="1"/>
          </p:nvPr>
        </p:nvSpPr>
        <p:spPr/>
        <p:txBody>
          <a:bodyPr/>
          <a:lstStyle/>
          <a:p>
            <a:pPr>
              <a:defRPr/>
            </a:pPr>
            <a:fld id="{5BC51D81-D8FF-4053-BEFB-72D42096ED8B}" type="datetime1">
              <a:rPr lang="en-US" smtClean="0"/>
              <a:t>3/14/2020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CR=100, 1 frame =&gt; 120 Mbps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4B134D06-C717-47E6-8498-81151E885032}" type="datetime1">
              <a:rPr lang="en-US" smtClean="0"/>
              <a:t>3/14/2020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116990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a:t>
            </a:r>
          </a:p>
          <a:p>
            <a:r>
              <a:rPr lang="en-US" dirty="0"/>
              <a:t>Need to count in possible retry. One slot between two groups.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B4759F4F-01C9-4CC3-B606-9D1796EC7C0F}" type="datetime1">
              <a:rPr lang="en-US" smtClean="0"/>
              <a:t>3/14/2020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63145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1) Simplification: in order to get into R1.</a:t>
            </a:r>
          </a:p>
          <a:p>
            <a:r>
              <a:rPr lang="en-US" dirty="0"/>
              <a:t>2) Broadcast TWT</a:t>
            </a:r>
          </a:p>
          <a:p>
            <a:r>
              <a:rPr lang="en-US" dirty="0"/>
              <a:t>Let STA to set which slots to join. AP does admission control only. </a:t>
            </a:r>
            <a:r>
              <a:rPr lang="en-US" dirty="0">
                <a:sym typeface="Wingdings" pitchFamily="2" charset="2"/>
              </a:rPr>
              <a:t> R1</a:t>
            </a:r>
          </a:p>
          <a:p>
            <a:r>
              <a:rPr lang="en-US" dirty="0">
                <a:sym typeface="Wingdings" pitchFamily="2" charset="2"/>
              </a:rPr>
              <a:t>Give example of a simplified </a:t>
            </a:r>
            <a:endParaRPr lang="en-US" dirty="0"/>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320E6E53-8413-46CA-BB7F-08C295207DCB}" type="datetime1">
              <a:rPr lang="en-US" smtClean="0"/>
              <a:t>3/14/2020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17033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9F3F93F8-0F51-4BB8-8614-892995A0E2D2}" type="datetime1">
              <a:rPr lang="en-US" smtClean="0"/>
              <a:t>3/14/2020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B2B8E3-98BD-4638-A27D-9DF627C0F8CB}" type="datetime1">
              <a:rPr lang="en-US" smtClean="0"/>
              <a:t>3/14/2020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8F7C7B-D435-4645-8853-AF2368E15ACF}" type="datetime1">
              <a:rPr lang="en-US" smtClean="0"/>
              <a:t>3/14/2020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CD6691A3-0ACD-4C44-B317-9F82B1151682}" type="datetime1">
              <a:rPr lang="en-US" smtClean="0"/>
              <a:t>3/14/2020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BEB27B15-8833-47C1-86DD-840CC564D22B}" type="datetime1">
              <a:rPr lang="en-US" smtClean="0"/>
              <a:t>3/14/2020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9B048F-9CAD-4056-B969-2F4CEACB88FD}" type="datetime1">
              <a:rPr lang="en-US" smtClean="0"/>
              <a:t>3/14/2020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FBC673-0A2A-49BB-AE29-6BBEF7F12DA3}" type="datetime1">
              <a:rPr lang="en-US" smtClean="0"/>
              <a:t>3/14/2020</a:t>
            </a:fld>
            <a:endParaRPr lang="en-US" dirty="0"/>
          </a:p>
        </p:txBody>
      </p:sp>
      <p:sp>
        <p:nvSpPr>
          <p:cNvPr id="8"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0838821-F0E3-4DC8-AED1-AA45851163C7}" type="datetime1">
              <a:rPr lang="en-US" smtClean="0"/>
              <a:t>3/14/2020</a:t>
            </a:fld>
            <a:endParaRPr lang="en-US" dirty="0"/>
          </a:p>
        </p:txBody>
      </p:sp>
      <p:sp>
        <p:nvSpPr>
          <p:cNvPr id="4"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F90AF3-1A06-4CA5-A884-7E551440D58E}" type="datetime1">
              <a:rPr lang="en-US" smtClean="0"/>
              <a:t>3/14/2020</a:t>
            </a:fld>
            <a:endParaRPr lang="en-US" dirty="0"/>
          </a:p>
        </p:txBody>
      </p:sp>
      <p:sp>
        <p:nvSpPr>
          <p:cNvPr id="3"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FE8D2-9CAA-4534-BA51-3075092490D2}" type="datetime1">
              <a:rPr lang="en-US" smtClean="0"/>
              <a:t>3/14/2020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69AEDC-DD13-4DAD-A6C8-F955DD9742DB}" type="datetime1">
              <a:rPr lang="en-US" smtClean="0"/>
              <a:t>3/14/2020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B3D2717F-A988-4053-B14B-045400475CAE}" type="datetime1">
              <a:rPr lang="en-US" smtClean="0"/>
              <a:t>3/14/2020</a:t>
            </a:fld>
            <a:endParaRPr lang="en-US" dirty="0"/>
          </a:p>
        </p:txBody>
      </p:sp>
      <p:sp>
        <p:nvSpPr>
          <p:cNvPr id="1029" name="Rectangle 5"/>
          <p:cNvSpPr>
            <a:spLocks noGrp="1" noChangeArrowheads="1"/>
          </p:cNvSpPr>
          <p:nvPr>
            <p:ph type="ftr" sz="quarter" idx="3"/>
          </p:nvPr>
        </p:nvSpPr>
        <p:spPr bwMode="auto">
          <a:xfrm>
            <a:off x="7106032" y="6475413"/>
            <a:ext cx="14378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da-DK"/>
              <a:t>Chunyu Hu (FB)</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239430" y="332601"/>
            <a:ext cx="3206070"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a:t>
            </a:r>
            <a:r>
              <a:rPr lang="en-US" altLang="en-US" sz="1800" b="1" kern="1200" dirty="0">
                <a:solidFill>
                  <a:schemeClr val="tx1"/>
                </a:solidFill>
                <a:latin typeface="Times New Roman" pitchFamily="18" charset="0"/>
                <a:ea typeface="+mn-ea"/>
                <a:cs typeface="+mn-cs"/>
              </a:rPr>
              <a:t>408</a:t>
            </a:r>
            <a:r>
              <a:rPr lang="en-US" sz="1800" b="1" dirty="0">
                <a:cs typeface="+mn-cs"/>
              </a:rPr>
              <a:t>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yotron.blog/2018/04/12/the-top-10-vr-apps-for-remote-worker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US" sz="2400" dirty="0"/>
              <a:t>Prioritized EDCA Channel Access </a:t>
            </a:r>
            <a:br>
              <a:rPr lang="en-US" sz="2400" dirty="0"/>
            </a:br>
            <a:r>
              <a:rPr lang="en-US" sz="2400" dirty="0"/>
              <a:t>Over Latency Sensitive Link(s) In MLO</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2020-03-09</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a:xfrm>
            <a:off x="696913" y="332601"/>
            <a:ext cx="1051570" cy="276999"/>
          </a:xfrm>
        </p:spPr>
        <p:txBody>
          <a:bodyPr/>
          <a:lstStyle/>
          <a:p>
            <a:pPr>
              <a:defRPr/>
            </a:pPr>
            <a:fld id="{08D2246E-7837-4001-8704-84DB7A764517}" type="datetime1">
              <a:rPr lang="en-US" smtClean="0"/>
              <a:t>3/14/2020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89686868"/>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a:ea typeface="Times New Roman"/>
                        </a:rPr>
                        <a:t>1 Hacker way,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mn-lt"/>
                          <a:ea typeface="Times New Roman"/>
                          <a:hlinkClick r:id="rId3"/>
                        </a:rPr>
                        <a:t>chunyuhu@fb.com</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bl>
          </a:graphicData>
        </a:graphic>
      </p:graphicFrame>
      <p:sp>
        <p:nvSpPr>
          <p:cNvPr id="9" name="Footer Placeholder 4"/>
          <p:cNvSpPr>
            <a:spLocks noGrp="1"/>
          </p:cNvSpPr>
          <p:nvPr>
            <p:ph type="ftr" sz="quarter" idx="11"/>
          </p:nvPr>
        </p:nvSpPr>
        <p:spPr>
          <a:xfrm>
            <a:off x="7200608" y="6475413"/>
            <a:ext cx="1343317" cy="184666"/>
          </a:xfrm>
        </p:spPr>
        <p:txBody>
          <a:bodyPr/>
          <a:lstStyle/>
          <a:p>
            <a:pPr>
              <a:defRPr/>
            </a:pPr>
            <a:r>
              <a:rPr lang="nb-NO"/>
              <a:t>Chunyu Hu (FB)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8FD1-7910-432C-8EE0-C9AC27AD861D}"/>
              </a:ext>
            </a:extLst>
          </p:cNvPr>
          <p:cNvSpPr>
            <a:spLocks noGrp="1"/>
          </p:cNvSpPr>
          <p:nvPr>
            <p:ph type="title"/>
          </p:nvPr>
        </p:nvSpPr>
        <p:spPr/>
        <p:txBody>
          <a:bodyPr/>
          <a:lstStyle/>
          <a:p>
            <a:r>
              <a:rPr lang="en-US" dirty="0"/>
              <a:t>Prioritized EDCA Access to Time Slotted Channel</a:t>
            </a:r>
          </a:p>
        </p:txBody>
      </p:sp>
      <p:sp>
        <p:nvSpPr>
          <p:cNvPr id="3" name="Content Placeholder 2">
            <a:extLst>
              <a:ext uri="{FF2B5EF4-FFF2-40B4-BE49-F238E27FC236}">
                <a16:creationId xmlns:a16="http://schemas.microsoft.com/office/drawing/2014/main" id="{9E339EE0-3D57-474A-AADD-4CA586E71782}"/>
              </a:ext>
            </a:extLst>
          </p:cNvPr>
          <p:cNvSpPr>
            <a:spLocks noGrp="1"/>
          </p:cNvSpPr>
          <p:nvPr>
            <p:ph idx="1"/>
          </p:nvPr>
        </p:nvSpPr>
        <p:spPr/>
        <p:txBody>
          <a:bodyPr/>
          <a:lstStyle/>
          <a:p>
            <a:pPr>
              <a:buFont typeface="+mj-lt"/>
              <a:buAutoNum type="arabicPeriod"/>
            </a:pPr>
            <a:r>
              <a:rPr lang="en-US" sz="1600" dirty="0"/>
              <a:t>AP defines additional set EDCA parameters other than default SU/MU EDCA parameters:</a:t>
            </a:r>
          </a:p>
          <a:p>
            <a:pPr lvl="1"/>
            <a:r>
              <a:rPr lang="en-US" sz="1200" dirty="0"/>
              <a:t>One for latency sensitive traffic streams. Only admitted STAs can use them over designated time slots</a:t>
            </a:r>
          </a:p>
          <a:p>
            <a:pPr marL="457200" lvl="1" indent="0">
              <a:buNone/>
            </a:pPr>
            <a:r>
              <a:rPr lang="en-US" sz="1200" dirty="0">
                <a:sym typeface="Wingdings" panose="05000000000000000000" pitchFamily="2" charset="2"/>
              </a:rPr>
              <a:t> Prioritized EDCA access</a:t>
            </a:r>
            <a:endParaRPr lang="en-US" sz="1200" dirty="0"/>
          </a:p>
          <a:p>
            <a:pPr>
              <a:buFont typeface="+mj-lt"/>
              <a:buAutoNum type="arabicPeriod"/>
            </a:pPr>
            <a:r>
              <a:rPr lang="en-US" sz="1600" dirty="0"/>
              <a:t>Over the link, the time is divided into TBD-granularity time slots (e.g. 1ms, 512 </a:t>
            </a:r>
            <a:r>
              <a:rPr lang="en-US" sz="1600" dirty="0" err="1"/>
              <a:t>usec</a:t>
            </a:r>
            <a:r>
              <a:rPr lang="en-US" sz="1600" dirty="0"/>
              <a:t>) per TBD-interval (e.g. BEACON).</a:t>
            </a:r>
          </a:p>
          <a:p>
            <a:pPr lvl="1"/>
            <a:r>
              <a:rPr lang="en-US" sz="1200" dirty="0"/>
              <a:t>AP assigns the membership of one or multiple slots based on the handshake with STA and/or its scheduling of DL traffic. The owner(s) of a slot can access the medium with prioritized EDCA parameters; otherwise, they have to conform to a different set of EDCA parameters.</a:t>
            </a:r>
          </a:p>
        </p:txBody>
      </p:sp>
      <p:sp>
        <p:nvSpPr>
          <p:cNvPr id="4" name="Date Placeholder 3">
            <a:extLst>
              <a:ext uri="{FF2B5EF4-FFF2-40B4-BE49-F238E27FC236}">
                <a16:creationId xmlns:a16="http://schemas.microsoft.com/office/drawing/2014/main" id="{234CEC7A-4ECD-4A46-B0A4-6891EFD7729D}"/>
              </a:ext>
            </a:extLst>
          </p:cNvPr>
          <p:cNvSpPr>
            <a:spLocks noGrp="1"/>
          </p:cNvSpPr>
          <p:nvPr>
            <p:ph type="dt" sz="half" idx="10"/>
          </p:nvPr>
        </p:nvSpPr>
        <p:spPr/>
        <p:txBody>
          <a:bodyPr/>
          <a:lstStyle/>
          <a:p>
            <a:pPr>
              <a:defRPr/>
            </a:pPr>
            <a:fld id="{947B3613-601A-4200-AA71-A48A43F0D01D}" type="datetime1">
              <a:rPr lang="en-US" smtClean="0"/>
              <a:t>3/14/2020</a:t>
            </a:fld>
            <a:endParaRPr lang="en-US" dirty="0"/>
          </a:p>
        </p:txBody>
      </p:sp>
      <p:sp>
        <p:nvSpPr>
          <p:cNvPr id="5" name="Footer Placeholder 4">
            <a:extLst>
              <a:ext uri="{FF2B5EF4-FFF2-40B4-BE49-F238E27FC236}">
                <a16:creationId xmlns:a16="http://schemas.microsoft.com/office/drawing/2014/main" id="{6A23E0F7-5D52-4585-9762-E00E42F8BB40}"/>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1D82C68B-805E-4D74-8D94-BEB806A03D29}"/>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7" name="Picture 6">
            <a:extLst>
              <a:ext uri="{FF2B5EF4-FFF2-40B4-BE49-F238E27FC236}">
                <a16:creationId xmlns:a16="http://schemas.microsoft.com/office/drawing/2014/main" id="{9E06CFA7-DAC1-4CC0-8E7D-3079B7D13B48}"/>
              </a:ext>
            </a:extLst>
          </p:cNvPr>
          <p:cNvPicPr>
            <a:picLocks noChangeAspect="1"/>
          </p:cNvPicPr>
          <p:nvPr/>
        </p:nvPicPr>
        <p:blipFill>
          <a:blip r:embed="rId2"/>
          <a:stretch>
            <a:fillRect/>
          </a:stretch>
        </p:blipFill>
        <p:spPr>
          <a:xfrm>
            <a:off x="1676400" y="4384595"/>
            <a:ext cx="5562600" cy="1895635"/>
          </a:xfrm>
          <a:prstGeom prst="rect">
            <a:avLst/>
          </a:prstGeom>
        </p:spPr>
      </p:pic>
    </p:spTree>
    <p:extLst>
      <p:ext uri="{BB962C8B-B14F-4D97-AF65-F5344CB8AC3E}">
        <p14:creationId xmlns:p14="http://schemas.microsoft.com/office/powerpoint/2010/main" val="376545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447C-E57D-44DD-A796-498E33951164}"/>
              </a:ext>
            </a:extLst>
          </p:cNvPr>
          <p:cNvSpPr>
            <a:spLocks noGrp="1"/>
          </p:cNvSpPr>
          <p:nvPr>
            <p:ph type="title"/>
          </p:nvPr>
        </p:nvSpPr>
        <p:spPr/>
        <p:txBody>
          <a:bodyPr/>
          <a:lstStyle/>
          <a:p>
            <a:r>
              <a:rPr lang="en-US" dirty="0"/>
              <a:t>Details: Channel Access</a:t>
            </a:r>
          </a:p>
        </p:txBody>
      </p:sp>
      <p:sp>
        <p:nvSpPr>
          <p:cNvPr id="3" name="Content Placeholder 2">
            <a:extLst>
              <a:ext uri="{FF2B5EF4-FFF2-40B4-BE49-F238E27FC236}">
                <a16:creationId xmlns:a16="http://schemas.microsoft.com/office/drawing/2014/main" id="{F0AA9C68-4BD0-4BEF-A091-11215C4FD33B}"/>
              </a:ext>
            </a:extLst>
          </p:cNvPr>
          <p:cNvSpPr>
            <a:spLocks noGrp="1"/>
          </p:cNvSpPr>
          <p:nvPr>
            <p:ph idx="1"/>
          </p:nvPr>
        </p:nvSpPr>
        <p:spPr>
          <a:xfrm>
            <a:off x="685800" y="1676400"/>
            <a:ext cx="7772400" cy="4419600"/>
          </a:xfrm>
        </p:spPr>
        <p:txBody>
          <a:bodyPr/>
          <a:lstStyle/>
          <a:p>
            <a:r>
              <a:rPr lang="en-US" sz="1600" dirty="0"/>
              <a:t>A slot can be assigned to one or more STAs for DL/UL/Peer transmissions</a:t>
            </a:r>
            <a:endParaRPr lang="en-US" sz="1400" dirty="0"/>
          </a:p>
          <a:p>
            <a:r>
              <a:rPr lang="en-US" sz="1600" dirty="0"/>
              <a:t>For slots not assigned:</a:t>
            </a:r>
          </a:p>
          <a:p>
            <a:pPr lvl="1"/>
            <a:r>
              <a:rPr lang="en-US" sz="1400" dirty="0"/>
              <a:t>All STAs operating over the link can contend the access using the default EDCA parameters</a:t>
            </a:r>
          </a:p>
          <a:p>
            <a:r>
              <a:rPr lang="en-US" sz="1600" dirty="0"/>
              <a:t>For slots assigned to one or more STAs (referred as owners):</a:t>
            </a:r>
          </a:p>
          <a:p>
            <a:pPr lvl="1"/>
            <a:r>
              <a:rPr lang="en-US" sz="1400" dirty="0"/>
              <a:t>The owners access these slots using a second set of EDCA parameters to gain more deterministic and low latency (prioritized) access.</a:t>
            </a:r>
          </a:p>
          <a:p>
            <a:pPr lvl="1"/>
            <a:r>
              <a:rPr lang="en-US" sz="1400" dirty="0"/>
              <a:t>Other STAs (not assigned to these slots) can still access the slots, but with lower prioritized access. There are two options:</a:t>
            </a:r>
          </a:p>
          <a:p>
            <a:pPr lvl="2"/>
            <a:r>
              <a:rPr lang="en-US" sz="1100" dirty="0"/>
              <a:t>Option-1: using the first/default set of EDCA parameters</a:t>
            </a:r>
          </a:p>
          <a:p>
            <a:pPr lvl="2"/>
            <a:r>
              <a:rPr lang="en-US" sz="1100" dirty="0"/>
              <a:t>Option-2: using a third set of EDCA parameters/behavior in order to make sure the owner to gain enough priority.</a:t>
            </a:r>
          </a:p>
          <a:p>
            <a:r>
              <a:rPr lang="en-US" sz="1600" dirty="0"/>
              <a:t>Advantage of not exclusive access to slots:</a:t>
            </a:r>
          </a:p>
          <a:p>
            <a:pPr lvl="1"/>
            <a:r>
              <a:rPr lang="en-US" sz="1400" dirty="0"/>
              <a:t>Traffic is hardly constant: it can vary over time even for the same stream. E.g. a video frame size can vary frame by frame after compression.</a:t>
            </a:r>
          </a:p>
          <a:p>
            <a:pPr lvl="1"/>
            <a:r>
              <a:rPr lang="en-US" sz="1400" dirty="0"/>
              <a:t>Unused time in slots is still open for non-owners to access – not wasting bandwidth.</a:t>
            </a:r>
          </a:p>
          <a:p>
            <a:pPr lvl="1"/>
            <a:r>
              <a:rPr lang="en-US" sz="1400" dirty="0"/>
              <a:t>Less stringent requirement on the scheduling algorithm.</a:t>
            </a:r>
          </a:p>
        </p:txBody>
      </p:sp>
      <p:sp>
        <p:nvSpPr>
          <p:cNvPr id="4" name="Date Placeholder 3">
            <a:extLst>
              <a:ext uri="{FF2B5EF4-FFF2-40B4-BE49-F238E27FC236}">
                <a16:creationId xmlns:a16="http://schemas.microsoft.com/office/drawing/2014/main" id="{5A5C9151-C6B3-4AA6-A7CD-599DF7441F5D}"/>
              </a:ext>
            </a:extLst>
          </p:cNvPr>
          <p:cNvSpPr>
            <a:spLocks noGrp="1"/>
          </p:cNvSpPr>
          <p:nvPr>
            <p:ph type="dt" sz="half" idx="10"/>
          </p:nvPr>
        </p:nvSpPr>
        <p:spPr/>
        <p:txBody>
          <a:bodyPr/>
          <a:lstStyle/>
          <a:p>
            <a:pPr>
              <a:defRPr/>
            </a:pPr>
            <a:fld id="{9FBBC5BC-A14D-4A4F-88F3-5F15057724F6}" type="datetime1">
              <a:rPr lang="en-US" smtClean="0"/>
              <a:t>3/14/2020</a:t>
            </a:fld>
            <a:endParaRPr lang="en-US" dirty="0"/>
          </a:p>
        </p:txBody>
      </p:sp>
      <p:sp>
        <p:nvSpPr>
          <p:cNvPr id="5" name="Footer Placeholder 4">
            <a:extLst>
              <a:ext uri="{FF2B5EF4-FFF2-40B4-BE49-F238E27FC236}">
                <a16:creationId xmlns:a16="http://schemas.microsoft.com/office/drawing/2014/main" id="{33A5355D-C0D1-4C31-8F4E-C5EB13605F0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30FA604-8AE1-4751-B8F7-EF3D8B7667D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7" name="Picture 6">
            <a:extLst>
              <a:ext uri="{FF2B5EF4-FFF2-40B4-BE49-F238E27FC236}">
                <a16:creationId xmlns:a16="http://schemas.microsoft.com/office/drawing/2014/main" id="{A9421462-F115-47B4-B48D-D7068951488A}"/>
              </a:ext>
            </a:extLst>
          </p:cNvPr>
          <p:cNvPicPr>
            <a:picLocks noChangeAspect="1"/>
          </p:cNvPicPr>
          <p:nvPr/>
        </p:nvPicPr>
        <p:blipFill>
          <a:blip r:embed="rId3"/>
          <a:stretch>
            <a:fillRect/>
          </a:stretch>
        </p:blipFill>
        <p:spPr>
          <a:xfrm>
            <a:off x="5767283" y="5410200"/>
            <a:ext cx="2776642" cy="946230"/>
          </a:xfrm>
          <a:prstGeom prst="rect">
            <a:avLst/>
          </a:prstGeom>
        </p:spPr>
      </p:pic>
    </p:spTree>
    <p:extLst>
      <p:ext uri="{BB962C8B-B14F-4D97-AF65-F5344CB8AC3E}">
        <p14:creationId xmlns:p14="http://schemas.microsoft.com/office/powerpoint/2010/main" val="3417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26A-3120-4A3E-8669-817391B39611}"/>
              </a:ext>
            </a:extLst>
          </p:cNvPr>
          <p:cNvSpPr>
            <a:spLocks noGrp="1"/>
          </p:cNvSpPr>
          <p:nvPr>
            <p:ph type="title"/>
          </p:nvPr>
        </p:nvSpPr>
        <p:spPr/>
        <p:txBody>
          <a:bodyPr/>
          <a:lstStyle/>
          <a:p>
            <a:r>
              <a:rPr lang="en-US" dirty="0"/>
              <a:t>Management of Time Slots over Latency Sensitive Links</a:t>
            </a:r>
          </a:p>
        </p:txBody>
      </p:sp>
      <p:sp>
        <p:nvSpPr>
          <p:cNvPr id="3" name="Content Placeholder 2">
            <a:extLst>
              <a:ext uri="{FF2B5EF4-FFF2-40B4-BE49-F238E27FC236}">
                <a16:creationId xmlns:a16="http://schemas.microsoft.com/office/drawing/2014/main" id="{910B5FD2-7F4B-4A43-87A0-AE0A047B89CA}"/>
              </a:ext>
            </a:extLst>
          </p:cNvPr>
          <p:cNvSpPr>
            <a:spLocks noGrp="1"/>
          </p:cNvSpPr>
          <p:nvPr>
            <p:ph idx="1"/>
          </p:nvPr>
        </p:nvSpPr>
        <p:spPr/>
        <p:txBody>
          <a:bodyPr/>
          <a:lstStyle/>
          <a:p>
            <a:r>
              <a:rPr lang="en-US" sz="1600" dirty="0"/>
              <a:t>AP accepts non-AP MLD’s request with direct assignment of slots and/or traffic requirement and assign one or more contiguous/non-contiguous slots</a:t>
            </a:r>
          </a:p>
          <a:p>
            <a:pPr lvl="1"/>
            <a:r>
              <a:rPr lang="en-US" sz="1200" dirty="0"/>
              <a:t>AP may take into account of STA’s capability to decide if performing DL/UL MU transmission and decide if grouping a few STAs/slots together</a:t>
            </a:r>
          </a:p>
          <a:p>
            <a:pPr lvl="1"/>
            <a:r>
              <a:rPr lang="en-US" sz="1200" dirty="0"/>
              <a:t>Non-AP MLD can request slots for the communication between itself and other peer (MLD) devices</a:t>
            </a:r>
          </a:p>
          <a:p>
            <a:r>
              <a:rPr lang="en-US" sz="1600" dirty="0"/>
              <a:t>AP can assign slots for traffic originated from AP itself</a:t>
            </a:r>
          </a:p>
          <a:p>
            <a:pPr lvl="1"/>
            <a:r>
              <a:rPr lang="en-US" sz="1200" dirty="0"/>
              <a:t>However, for some application running a device, the client device may know the traffic characteristic better as designed for.</a:t>
            </a:r>
          </a:p>
          <a:p>
            <a:r>
              <a:rPr lang="en-US" sz="1600" dirty="0"/>
              <a:t>The requesters/owners of the slots should monitor their traffic dynamics and update the reservation as needed.</a:t>
            </a:r>
          </a:p>
          <a:p>
            <a:r>
              <a:rPr lang="en-US" sz="1600" dirty="0"/>
              <a:t>AP monitors the utilization of slots, and may force release or change assignments</a:t>
            </a:r>
          </a:p>
          <a:p>
            <a:r>
              <a:rPr lang="en-US" sz="1600" dirty="0"/>
              <a:t>AP broadcasts this information in form of bitmap to share across intra-/inter-BSS STAs</a:t>
            </a:r>
          </a:p>
          <a:p>
            <a:pPr lvl="1"/>
            <a:r>
              <a:rPr lang="en-US" sz="1200" dirty="0"/>
              <a:t>Help distribute contention among the set of STAs with latency sensitive traffic</a:t>
            </a:r>
          </a:p>
          <a:p>
            <a:pPr lvl="1"/>
            <a:r>
              <a:rPr lang="en-US" sz="1200" dirty="0"/>
              <a:t>Allow APs of different BSS’s to coordinate</a:t>
            </a:r>
          </a:p>
        </p:txBody>
      </p:sp>
      <p:sp>
        <p:nvSpPr>
          <p:cNvPr id="4" name="Date Placeholder 3">
            <a:extLst>
              <a:ext uri="{FF2B5EF4-FFF2-40B4-BE49-F238E27FC236}">
                <a16:creationId xmlns:a16="http://schemas.microsoft.com/office/drawing/2014/main" id="{8FF32C36-577F-4D18-B05E-AEEB0F5F58E9}"/>
              </a:ext>
            </a:extLst>
          </p:cNvPr>
          <p:cNvSpPr>
            <a:spLocks noGrp="1"/>
          </p:cNvSpPr>
          <p:nvPr>
            <p:ph type="dt" sz="half" idx="10"/>
          </p:nvPr>
        </p:nvSpPr>
        <p:spPr/>
        <p:txBody>
          <a:bodyPr/>
          <a:lstStyle/>
          <a:p>
            <a:pPr>
              <a:defRPr/>
            </a:pPr>
            <a:fld id="{11693F23-69CB-4344-8EB9-08A9E7257A2D}" type="datetime1">
              <a:rPr lang="en-US" smtClean="0"/>
              <a:t>3/14/2020</a:t>
            </a:fld>
            <a:endParaRPr lang="en-US" dirty="0"/>
          </a:p>
        </p:txBody>
      </p:sp>
      <p:sp>
        <p:nvSpPr>
          <p:cNvPr id="5" name="Footer Placeholder 4">
            <a:extLst>
              <a:ext uri="{FF2B5EF4-FFF2-40B4-BE49-F238E27FC236}">
                <a16:creationId xmlns:a16="http://schemas.microsoft.com/office/drawing/2014/main" id="{97C5BC42-41E9-481A-ACD6-826E03A47D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7BDCB4A-DBCC-48E0-B47D-9CF4EB6969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28692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1E72-967F-48F3-BBB6-B6BD0AFA95E6}"/>
              </a:ext>
            </a:extLst>
          </p:cNvPr>
          <p:cNvSpPr>
            <a:spLocks noGrp="1"/>
          </p:cNvSpPr>
          <p:nvPr>
            <p:ph type="title"/>
          </p:nvPr>
        </p:nvSpPr>
        <p:spPr/>
        <p:txBody>
          <a:bodyPr/>
          <a:lstStyle/>
          <a:p>
            <a:r>
              <a:rPr lang="en-US" dirty="0"/>
              <a:t>What It Does and What It Does NOT</a:t>
            </a:r>
          </a:p>
        </p:txBody>
      </p:sp>
      <p:sp>
        <p:nvSpPr>
          <p:cNvPr id="3" name="Content Placeholder 2">
            <a:extLst>
              <a:ext uri="{FF2B5EF4-FFF2-40B4-BE49-F238E27FC236}">
                <a16:creationId xmlns:a16="http://schemas.microsoft.com/office/drawing/2014/main" id="{FC481FDE-9105-42B2-AC5C-9AA26971AAF3}"/>
              </a:ext>
            </a:extLst>
          </p:cNvPr>
          <p:cNvSpPr>
            <a:spLocks noGrp="1"/>
          </p:cNvSpPr>
          <p:nvPr>
            <p:ph idx="1"/>
          </p:nvPr>
        </p:nvSpPr>
        <p:spPr>
          <a:xfrm>
            <a:off x="685800" y="1676400"/>
            <a:ext cx="7772400" cy="4419600"/>
          </a:xfrm>
        </p:spPr>
        <p:txBody>
          <a:bodyPr/>
          <a:lstStyle/>
          <a:p>
            <a:r>
              <a:rPr lang="en-US" sz="2000" dirty="0"/>
              <a:t>It provides STAs requiring more stringent latency a higher probability of QoS delivery without hurting network performance in absence of such STAs</a:t>
            </a:r>
          </a:p>
          <a:p>
            <a:r>
              <a:rPr lang="en-US" sz="2000" dirty="0"/>
              <a:t>It tries to distribute access for STAs of higher priority to different time slots to avoid contention among themselves</a:t>
            </a:r>
          </a:p>
          <a:p>
            <a:pPr lvl="1"/>
            <a:r>
              <a:rPr lang="en-US" sz="1800" dirty="0"/>
              <a:t>Increase capacity for a network containing many latency sensitive devices</a:t>
            </a:r>
          </a:p>
          <a:p>
            <a:r>
              <a:rPr lang="en-US" sz="2000" dirty="0"/>
              <a:t>It does NOT define a scheduling algorithm for applications</a:t>
            </a:r>
          </a:p>
          <a:p>
            <a:pPr lvl="1"/>
            <a:r>
              <a:rPr lang="en-US" sz="1800" dirty="0"/>
              <a:t>Each device/application have to characterize their traffic pattern at their best knowledge or via prediction and come up with intended slots to sign up. This can include their own originated traffic, the traffic to be received, or peer-to-peer communications.</a:t>
            </a:r>
          </a:p>
          <a:p>
            <a:endParaRPr lang="en-US" sz="2000" dirty="0"/>
          </a:p>
        </p:txBody>
      </p:sp>
      <p:sp>
        <p:nvSpPr>
          <p:cNvPr id="4" name="Date Placeholder 3">
            <a:extLst>
              <a:ext uri="{FF2B5EF4-FFF2-40B4-BE49-F238E27FC236}">
                <a16:creationId xmlns:a16="http://schemas.microsoft.com/office/drawing/2014/main" id="{C10B0CD9-BEBF-44CF-8FE4-F68ADA8CA074}"/>
              </a:ext>
            </a:extLst>
          </p:cNvPr>
          <p:cNvSpPr>
            <a:spLocks noGrp="1"/>
          </p:cNvSpPr>
          <p:nvPr>
            <p:ph type="dt" sz="half" idx="10"/>
          </p:nvPr>
        </p:nvSpPr>
        <p:spPr/>
        <p:txBody>
          <a:bodyPr/>
          <a:lstStyle/>
          <a:p>
            <a:pPr>
              <a:defRPr/>
            </a:pPr>
            <a:fld id="{44FDD56C-644B-4C76-BC1B-FB3D1D3943C8}" type="datetime1">
              <a:rPr lang="en-US" smtClean="0"/>
              <a:t>3/14/2020</a:t>
            </a:fld>
            <a:endParaRPr lang="en-US" dirty="0"/>
          </a:p>
        </p:txBody>
      </p:sp>
      <p:sp>
        <p:nvSpPr>
          <p:cNvPr id="5" name="Footer Placeholder 4">
            <a:extLst>
              <a:ext uri="{FF2B5EF4-FFF2-40B4-BE49-F238E27FC236}">
                <a16:creationId xmlns:a16="http://schemas.microsoft.com/office/drawing/2014/main" id="{AFCB82CD-6185-4BB1-9820-6E2867B5EBD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A54A829-BB6D-480F-A7B9-5528A3B1B13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Tree>
    <p:extLst>
      <p:ext uri="{BB962C8B-B14F-4D97-AF65-F5344CB8AC3E}">
        <p14:creationId xmlns:p14="http://schemas.microsoft.com/office/powerpoint/2010/main" val="42760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D3D-327C-47A4-A152-D2AC62C4BA45}"/>
              </a:ext>
            </a:extLst>
          </p:cNvPr>
          <p:cNvSpPr>
            <a:spLocks noGrp="1"/>
          </p:cNvSpPr>
          <p:nvPr>
            <p:ph type="title"/>
          </p:nvPr>
        </p:nvSpPr>
        <p:spPr/>
        <p:txBody>
          <a:bodyPr/>
          <a:lstStyle/>
          <a:p>
            <a:r>
              <a:rPr lang="en-US" dirty="0"/>
              <a:t>More Discussion</a:t>
            </a:r>
          </a:p>
        </p:txBody>
      </p:sp>
      <p:sp>
        <p:nvSpPr>
          <p:cNvPr id="3" name="Content Placeholder 2">
            <a:extLst>
              <a:ext uri="{FF2B5EF4-FFF2-40B4-BE49-F238E27FC236}">
                <a16:creationId xmlns:a16="http://schemas.microsoft.com/office/drawing/2014/main" id="{81E22B7D-BA8C-4E38-936D-2C64D18E6FA4}"/>
              </a:ext>
            </a:extLst>
          </p:cNvPr>
          <p:cNvSpPr>
            <a:spLocks noGrp="1"/>
          </p:cNvSpPr>
          <p:nvPr>
            <p:ph idx="1"/>
          </p:nvPr>
        </p:nvSpPr>
        <p:spPr/>
        <p:txBody>
          <a:bodyPr/>
          <a:lstStyle/>
          <a:p>
            <a:r>
              <a:rPr lang="en-US" dirty="0"/>
              <a:t>The proposed prioritized EDCA can be supported without MLO</a:t>
            </a:r>
          </a:p>
          <a:p>
            <a:r>
              <a:rPr lang="en-US" dirty="0"/>
              <a:t>But MLO has more flexibility and can provide more benefits</a:t>
            </a:r>
          </a:p>
          <a:p>
            <a:r>
              <a:rPr lang="en-US" dirty="0"/>
              <a:t>The scheme can be a key component in the multi-AP coordination feature in 11be.</a:t>
            </a:r>
          </a:p>
        </p:txBody>
      </p:sp>
      <p:sp>
        <p:nvSpPr>
          <p:cNvPr id="4" name="Date Placeholder 3">
            <a:extLst>
              <a:ext uri="{FF2B5EF4-FFF2-40B4-BE49-F238E27FC236}">
                <a16:creationId xmlns:a16="http://schemas.microsoft.com/office/drawing/2014/main" id="{A2C7F6BC-7F22-4684-BE84-E0EC53B7EA76}"/>
              </a:ext>
            </a:extLst>
          </p:cNvPr>
          <p:cNvSpPr>
            <a:spLocks noGrp="1"/>
          </p:cNvSpPr>
          <p:nvPr>
            <p:ph type="dt" sz="half" idx="10"/>
          </p:nvPr>
        </p:nvSpPr>
        <p:spPr/>
        <p:txBody>
          <a:bodyPr/>
          <a:lstStyle/>
          <a:p>
            <a:pPr>
              <a:defRPr/>
            </a:pPr>
            <a:fld id="{96BD5C1A-EF34-41AE-B733-0755953F84C1}" type="datetime1">
              <a:rPr lang="en-US" smtClean="0"/>
              <a:t>3/14/2020</a:t>
            </a:fld>
            <a:endParaRPr lang="en-US" dirty="0"/>
          </a:p>
        </p:txBody>
      </p:sp>
      <p:sp>
        <p:nvSpPr>
          <p:cNvPr id="5" name="Footer Placeholder 4">
            <a:extLst>
              <a:ext uri="{FF2B5EF4-FFF2-40B4-BE49-F238E27FC236}">
                <a16:creationId xmlns:a16="http://schemas.microsoft.com/office/drawing/2014/main" id="{97CFF3EC-2008-4B67-BAD7-AE2F7F12BAC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C924E59-3F67-4C53-95D9-21549C58298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Tree>
    <p:extLst>
      <p:ext uri="{BB962C8B-B14F-4D97-AF65-F5344CB8AC3E}">
        <p14:creationId xmlns:p14="http://schemas.microsoft.com/office/powerpoint/2010/main" val="296739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87B1-1D85-4D3E-AE9D-0C0FEBAA4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04EB6F-7AEC-4E75-935B-88EE4F42DE8F}"/>
              </a:ext>
            </a:extLst>
          </p:cNvPr>
          <p:cNvSpPr>
            <a:spLocks noGrp="1"/>
          </p:cNvSpPr>
          <p:nvPr>
            <p:ph idx="1"/>
          </p:nvPr>
        </p:nvSpPr>
        <p:spPr/>
        <p:txBody>
          <a:bodyPr/>
          <a:lstStyle/>
          <a:p>
            <a:r>
              <a:rPr lang="en-US" sz="2000" dirty="0"/>
              <a:t>[1] 11-18-1233-07-0eht-eht-draft-proposed-csd</a:t>
            </a:r>
          </a:p>
          <a:p>
            <a:r>
              <a:rPr lang="en-US" sz="2000" dirty="0"/>
              <a:t>[2] 11-18-2009-06-0rta-rta-report-draft.docx</a:t>
            </a:r>
          </a:p>
          <a:p>
            <a:r>
              <a:rPr lang="en-US" sz="2000" dirty="0"/>
              <a:t>[3] 11-19-1924-01-00be-multilink-steps-for-using-a-link.pptx</a:t>
            </a:r>
          </a:p>
          <a:p>
            <a:r>
              <a:rPr lang="en-US" sz="2000" dirty="0"/>
              <a:t>[4] 11-19-1904-03-00be-mlo-link-management-follow-up.pptx</a:t>
            </a:r>
          </a:p>
          <a:p>
            <a:endParaRPr lang="en-US" dirty="0"/>
          </a:p>
        </p:txBody>
      </p:sp>
      <p:sp>
        <p:nvSpPr>
          <p:cNvPr id="4" name="Date Placeholder 3">
            <a:extLst>
              <a:ext uri="{FF2B5EF4-FFF2-40B4-BE49-F238E27FC236}">
                <a16:creationId xmlns:a16="http://schemas.microsoft.com/office/drawing/2014/main" id="{EC9B5AF4-DD7F-46AD-8ECD-3F75B2B5AAE5}"/>
              </a:ext>
            </a:extLst>
          </p:cNvPr>
          <p:cNvSpPr>
            <a:spLocks noGrp="1"/>
          </p:cNvSpPr>
          <p:nvPr>
            <p:ph type="dt" sz="half" idx="10"/>
          </p:nvPr>
        </p:nvSpPr>
        <p:spPr/>
        <p:txBody>
          <a:bodyPr/>
          <a:lstStyle/>
          <a:p>
            <a:pPr>
              <a:defRPr/>
            </a:pPr>
            <a:fld id="{93BDF539-3DB2-4C46-B846-2369B4C3CEFD}" type="datetime1">
              <a:rPr lang="en-US" smtClean="0"/>
              <a:t>3/14/2020</a:t>
            </a:fld>
            <a:endParaRPr lang="en-US" dirty="0"/>
          </a:p>
        </p:txBody>
      </p:sp>
      <p:sp>
        <p:nvSpPr>
          <p:cNvPr id="5" name="Footer Placeholder 4">
            <a:extLst>
              <a:ext uri="{FF2B5EF4-FFF2-40B4-BE49-F238E27FC236}">
                <a16:creationId xmlns:a16="http://schemas.microsoft.com/office/drawing/2014/main" id="{429D4BF7-F5DE-4743-801B-BA28B98E7C42}"/>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A7B1EDB-3F2F-4AD7-9D49-480D57FA7D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Tree>
    <p:extLst>
      <p:ext uri="{BB962C8B-B14F-4D97-AF65-F5344CB8AC3E}">
        <p14:creationId xmlns:p14="http://schemas.microsoft.com/office/powerpoint/2010/main" val="283640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9A30-65C5-4A18-8515-7666CFADC358}"/>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53A02A65-9D32-4AA1-B022-D33F765F9F4F}"/>
              </a:ext>
            </a:extLst>
          </p:cNvPr>
          <p:cNvSpPr>
            <a:spLocks noGrp="1"/>
          </p:cNvSpPr>
          <p:nvPr>
            <p:ph idx="1"/>
          </p:nvPr>
        </p:nvSpPr>
        <p:spPr/>
        <p:txBody>
          <a:bodyPr/>
          <a:lstStyle/>
          <a:p>
            <a:r>
              <a:rPr lang="en-US" dirty="0"/>
              <a:t>Support Differentiated Quality of Service over different links in Multi-link Operation</a:t>
            </a:r>
          </a:p>
          <a:p>
            <a:endParaRPr lang="en-US" dirty="0"/>
          </a:p>
        </p:txBody>
      </p:sp>
      <p:sp>
        <p:nvSpPr>
          <p:cNvPr id="4" name="Date Placeholder 3">
            <a:extLst>
              <a:ext uri="{FF2B5EF4-FFF2-40B4-BE49-F238E27FC236}">
                <a16:creationId xmlns:a16="http://schemas.microsoft.com/office/drawing/2014/main" id="{304896C9-66B4-422E-B5A5-69E2387E99D3}"/>
              </a:ext>
            </a:extLst>
          </p:cNvPr>
          <p:cNvSpPr>
            <a:spLocks noGrp="1"/>
          </p:cNvSpPr>
          <p:nvPr>
            <p:ph type="dt" sz="half" idx="10"/>
          </p:nvPr>
        </p:nvSpPr>
        <p:spPr/>
        <p:txBody>
          <a:bodyPr/>
          <a:lstStyle/>
          <a:p>
            <a:pPr>
              <a:defRPr/>
            </a:pPr>
            <a:fld id="{5048B05F-144D-48A9-B655-B312B819CB8E}" type="datetime1">
              <a:rPr lang="en-US" smtClean="0"/>
              <a:t>3/14/2020</a:t>
            </a:fld>
            <a:endParaRPr lang="en-US" dirty="0"/>
          </a:p>
        </p:txBody>
      </p:sp>
      <p:sp>
        <p:nvSpPr>
          <p:cNvPr id="5" name="Footer Placeholder 4">
            <a:extLst>
              <a:ext uri="{FF2B5EF4-FFF2-40B4-BE49-F238E27FC236}">
                <a16:creationId xmlns:a16="http://schemas.microsoft.com/office/drawing/2014/main" id="{C8547D69-B47A-45DA-90CF-B11092929E97}"/>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9D57D0B-DF28-44F1-9AD0-4B75B3F810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274711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9BB1-EF8F-4AA2-A0DC-93354FBBCF1F}"/>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6FC0CEE7-6FAE-4C0F-A9A6-5378199D2A5F}"/>
              </a:ext>
            </a:extLst>
          </p:cNvPr>
          <p:cNvSpPr>
            <a:spLocks noGrp="1"/>
          </p:cNvSpPr>
          <p:nvPr>
            <p:ph idx="1"/>
          </p:nvPr>
        </p:nvSpPr>
        <p:spPr/>
        <p:txBody>
          <a:bodyPr/>
          <a:lstStyle/>
          <a:p>
            <a:r>
              <a:rPr lang="en-US" dirty="0"/>
              <a:t>Defines a mechanism of prioritized EDCA access to time-slotted channel</a:t>
            </a:r>
          </a:p>
        </p:txBody>
      </p:sp>
      <p:sp>
        <p:nvSpPr>
          <p:cNvPr id="4" name="Date Placeholder 3">
            <a:extLst>
              <a:ext uri="{FF2B5EF4-FFF2-40B4-BE49-F238E27FC236}">
                <a16:creationId xmlns:a16="http://schemas.microsoft.com/office/drawing/2014/main" id="{6CD4BD53-A0A3-421A-8AD0-1A48F9C63EBC}"/>
              </a:ext>
            </a:extLst>
          </p:cNvPr>
          <p:cNvSpPr>
            <a:spLocks noGrp="1"/>
          </p:cNvSpPr>
          <p:nvPr>
            <p:ph type="dt" sz="half" idx="10"/>
          </p:nvPr>
        </p:nvSpPr>
        <p:spPr/>
        <p:txBody>
          <a:bodyPr/>
          <a:lstStyle/>
          <a:p>
            <a:pPr>
              <a:defRPr/>
            </a:pPr>
            <a:fld id="{AF9001CD-F0A2-47E4-86C7-2492DA679FDB}" type="datetime1">
              <a:rPr lang="en-US" smtClean="0"/>
              <a:t>3/14/2020</a:t>
            </a:fld>
            <a:endParaRPr lang="en-US" dirty="0"/>
          </a:p>
        </p:txBody>
      </p:sp>
      <p:sp>
        <p:nvSpPr>
          <p:cNvPr id="5" name="Footer Placeholder 4">
            <a:extLst>
              <a:ext uri="{FF2B5EF4-FFF2-40B4-BE49-F238E27FC236}">
                <a16:creationId xmlns:a16="http://schemas.microsoft.com/office/drawing/2014/main" id="{52DE2768-0B32-4712-9423-18BEA23C6CD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F4E49FA-D857-4FFF-B91F-4017462BDFE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272901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Define a Latency Sensitive Link in Multi-Link Operation as one or a subset of links over which STAs use a prioritized EDCA access to time-slotted channel mechanism to provide differentiated quality of service.</a:t>
            </a:r>
          </a:p>
          <a:p>
            <a:endParaRPr lang="en-US" dirty="0"/>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3/14/2020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12070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754C-F3E4-4377-9D30-18FD67E2DCB3}"/>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FD97C576-57CD-49E6-9E75-CDD98B161AFC}"/>
              </a:ext>
            </a:extLst>
          </p:cNvPr>
          <p:cNvSpPr>
            <a:spLocks noGrp="1"/>
          </p:cNvSpPr>
          <p:nvPr>
            <p:ph idx="1"/>
          </p:nvPr>
        </p:nvSpPr>
        <p:spPr/>
        <p:txBody>
          <a:bodyPr/>
          <a:lstStyle/>
          <a:p>
            <a:r>
              <a:rPr lang="en-US" dirty="0"/>
              <a:t>(TBD</a:t>
            </a:r>
            <a:r>
              <a:rPr lang="en-US"/>
              <a:t>: Comparisons with RAW/11ah)</a:t>
            </a:r>
            <a:endParaRPr lang="en-US" dirty="0"/>
          </a:p>
        </p:txBody>
      </p:sp>
      <p:sp>
        <p:nvSpPr>
          <p:cNvPr id="4" name="Date Placeholder 3">
            <a:extLst>
              <a:ext uri="{FF2B5EF4-FFF2-40B4-BE49-F238E27FC236}">
                <a16:creationId xmlns:a16="http://schemas.microsoft.com/office/drawing/2014/main" id="{D1CFE173-119E-4EC0-BB92-AE60FCE5CFCA}"/>
              </a:ext>
            </a:extLst>
          </p:cNvPr>
          <p:cNvSpPr>
            <a:spLocks noGrp="1"/>
          </p:cNvSpPr>
          <p:nvPr>
            <p:ph type="dt" sz="half" idx="10"/>
          </p:nvPr>
        </p:nvSpPr>
        <p:spPr/>
        <p:txBody>
          <a:bodyPr/>
          <a:lstStyle/>
          <a:p>
            <a:pPr>
              <a:defRPr/>
            </a:pPr>
            <a:fld id="{0DFADAEA-7523-462F-BCCF-EE19F451792C}" type="datetime1">
              <a:rPr lang="en-US" smtClean="0"/>
              <a:t>3/14/2020</a:t>
            </a:fld>
            <a:endParaRPr lang="en-US" dirty="0"/>
          </a:p>
        </p:txBody>
      </p:sp>
      <p:sp>
        <p:nvSpPr>
          <p:cNvPr id="5" name="Footer Placeholder 4">
            <a:extLst>
              <a:ext uri="{FF2B5EF4-FFF2-40B4-BE49-F238E27FC236}">
                <a16:creationId xmlns:a16="http://schemas.microsoft.com/office/drawing/2014/main" id="{94495DFC-F2CA-4F6E-9757-6B7FE1A2134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520E919B-C97C-413D-9737-B28E143B20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221108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66A5-144F-4763-995F-21168B338F35}"/>
              </a:ext>
            </a:extLst>
          </p:cNvPr>
          <p:cNvSpPr>
            <a:spLocks noGrp="1"/>
          </p:cNvSpPr>
          <p:nvPr>
            <p:ph type="title"/>
          </p:nvPr>
        </p:nvSpPr>
        <p:spPr>
          <a:xfrm>
            <a:off x="685800" y="685800"/>
            <a:ext cx="7772400" cy="762000"/>
          </a:xfrm>
        </p:spPr>
        <p:txBody>
          <a:bodyPr/>
          <a:lstStyle/>
          <a:p>
            <a:r>
              <a:rPr lang="en-US" dirty="0"/>
              <a:t>Abstract</a:t>
            </a:r>
          </a:p>
        </p:txBody>
      </p:sp>
      <p:sp>
        <p:nvSpPr>
          <p:cNvPr id="3" name="Content Placeholder 2">
            <a:extLst>
              <a:ext uri="{FF2B5EF4-FFF2-40B4-BE49-F238E27FC236}">
                <a16:creationId xmlns:a16="http://schemas.microsoft.com/office/drawing/2014/main" id="{2AD62788-0ECD-4D48-8B86-48CE68917E67}"/>
              </a:ext>
            </a:extLst>
          </p:cNvPr>
          <p:cNvSpPr>
            <a:spLocks noGrp="1"/>
          </p:cNvSpPr>
          <p:nvPr>
            <p:ph idx="1"/>
          </p:nvPr>
        </p:nvSpPr>
        <p:spPr>
          <a:xfrm>
            <a:off x="685800" y="1295400"/>
            <a:ext cx="7772400" cy="4800600"/>
          </a:xfrm>
        </p:spPr>
        <p:txBody>
          <a:bodyPr/>
          <a:lstStyle/>
          <a:p>
            <a:r>
              <a:rPr lang="en-US" dirty="0"/>
              <a:t>Multi-link operation (MLO) as part of key 11be features enables flexible traffic steering and load balancing</a:t>
            </a:r>
          </a:p>
          <a:p>
            <a:r>
              <a:rPr lang="en-US" dirty="0"/>
              <a:t>This contribution proposes:</a:t>
            </a:r>
          </a:p>
          <a:p>
            <a:pPr marL="914400" lvl="1" indent="-457200">
              <a:buFont typeface="+mj-lt"/>
              <a:buAutoNum type="arabicPeriod"/>
            </a:pPr>
            <a:r>
              <a:rPr lang="en-US" dirty="0"/>
              <a:t>Differentiated services over MLO, specifically, support of one or a subset of links allocated for latency sensitive traffic*, known as:</a:t>
            </a:r>
            <a:br>
              <a:rPr lang="en-US" dirty="0"/>
            </a:br>
            <a:r>
              <a:rPr lang="en-US" dirty="0"/>
              <a:t>     </a:t>
            </a:r>
            <a:r>
              <a:rPr lang="en-US" dirty="0">
                <a:sym typeface="Wingdings" pitchFamily="2" charset="2"/>
              </a:rPr>
              <a:t> </a:t>
            </a:r>
            <a:r>
              <a:rPr lang="en-US" dirty="0"/>
              <a:t>Latency Sensitive Link(s)</a:t>
            </a:r>
          </a:p>
          <a:p>
            <a:pPr marL="914400" lvl="1" indent="-457200">
              <a:buFont typeface="+mj-lt"/>
              <a:buAutoNum type="arabicPeriod"/>
            </a:pPr>
            <a:r>
              <a:rPr lang="en-US" dirty="0"/>
              <a:t>Prioritized EDCA channel access over latency sensitive links</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457200" lvl="1" indent="0">
              <a:buNone/>
            </a:pPr>
            <a:r>
              <a:rPr lang="en-US" sz="1200" dirty="0"/>
              <a:t>* While the main traffic carried by the link(s) is latency sensitive, there can be some portion of traffic for general purpose data transfer.</a:t>
            </a:r>
          </a:p>
        </p:txBody>
      </p:sp>
      <p:sp>
        <p:nvSpPr>
          <p:cNvPr id="4" name="Date Placeholder 3">
            <a:extLst>
              <a:ext uri="{FF2B5EF4-FFF2-40B4-BE49-F238E27FC236}">
                <a16:creationId xmlns:a16="http://schemas.microsoft.com/office/drawing/2014/main" id="{F4A12C35-B3AD-4465-9F32-C0EEB0648C7E}"/>
              </a:ext>
            </a:extLst>
          </p:cNvPr>
          <p:cNvSpPr>
            <a:spLocks noGrp="1"/>
          </p:cNvSpPr>
          <p:nvPr>
            <p:ph type="dt" sz="half" idx="10"/>
          </p:nvPr>
        </p:nvSpPr>
        <p:spPr/>
        <p:txBody>
          <a:bodyPr/>
          <a:lstStyle/>
          <a:p>
            <a:pPr>
              <a:defRPr/>
            </a:pPr>
            <a:fld id="{112F27E2-32E1-4075-A6AC-A78EA1144D11}" type="datetime1">
              <a:rPr lang="en-US" smtClean="0"/>
              <a:t>3/14/2020</a:t>
            </a:fld>
            <a:endParaRPr lang="en-US" dirty="0"/>
          </a:p>
        </p:txBody>
      </p:sp>
      <p:sp>
        <p:nvSpPr>
          <p:cNvPr id="5" name="Footer Placeholder 4">
            <a:extLst>
              <a:ext uri="{FF2B5EF4-FFF2-40B4-BE49-F238E27FC236}">
                <a16:creationId xmlns:a16="http://schemas.microsoft.com/office/drawing/2014/main" id="{596DF385-8D17-4F2D-A2C9-5DCE041FBB73}"/>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D88B1C7-16F9-4D41-98B5-83DE6B388F8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Tree>
    <p:extLst>
      <p:ext uri="{BB962C8B-B14F-4D97-AF65-F5344CB8AC3E}">
        <p14:creationId xmlns:p14="http://schemas.microsoft.com/office/powerpoint/2010/main" val="83651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ED1-7225-4A9A-9253-ADD9BD24A572}"/>
              </a:ext>
            </a:extLst>
          </p:cNvPr>
          <p:cNvSpPr>
            <a:spLocks noGrp="1"/>
          </p:cNvSpPr>
          <p:nvPr>
            <p:ph type="title"/>
          </p:nvPr>
        </p:nvSpPr>
        <p:spPr>
          <a:xfrm>
            <a:off x="685800" y="685800"/>
            <a:ext cx="7772400" cy="685800"/>
          </a:xfrm>
        </p:spPr>
        <p:txBody>
          <a:bodyPr/>
          <a:lstStyle/>
          <a:p>
            <a:r>
              <a:rPr lang="en-US" dirty="0"/>
              <a:t>Background</a:t>
            </a:r>
          </a:p>
        </p:txBody>
      </p:sp>
      <p:sp>
        <p:nvSpPr>
          <p:cNvPr id="3" name="Content Placeholder 2">
            <a:extLst>
              <a:ext uri="{FF2B5EF4-FFF2-40B4-BE49-F238E27FC236}">
                <a16:creationId xmlns:a16="http://schemas.microsoft.com/office/drawing/2014/main" id="{07F9B1FF-F605-4968-868B-F61AD7C3E23A}"/>
              </a:ext>
            </a:extLst>
          </p:cNvPr>
          <p:cNvSpPr>
            <a:spLocks noGrp="1"/>
          </p:cNvSpPr>
          <p:nvPr>
            <p:ph idx="1"/>
          </p:nvPr>
        </p:nvSpPr>
        <p:spPr>
          <a:xfrm>
            <a:off x="685800" y="1371600"/>
            <a:ext cx="7772400" cy="4953000"/>
          </a:xfrm>
        </p:spPr>
        <p:txBody>
          <a:bodyPr/>
          <a:lstStyle/>
          <a:p>
            <a:r>
              <a:rPr lang="en-US" sz="2000" dirty="0"/>
              <a:t>EHT aims at improving support for time sensitive networks</a:t>
            </a:r>
          </a:p>
          <a:p>
            <a:pPr lvl="1"/>
            <a:r>
              <a:rPr lang="en-US" sz="1600" i="1" dirty="0"/>
              <a:t>This project will improve the latency and jitter of WLAN. [1]</a:t>
            </a:r>
          </a:p>
          <a:p>
            <a:r>
              <a:rPr lang="en-US" sz="2000" dirty="0"/>
              <a:t>General requirements [2]:</a:t>
            </a:r>
          </a:p>
          <a:p>
            <a:pPr lvl="1"/>
            <a:r>
              <a:rPr lang="en-US" sz="1600" dirty="0"/>
              <a:t>Intra-BSS latency in range &lt; 10 </a:t>
            </a:r>
            <a:r>
              <a:rPr lang="en-US" sz="1600" dirty="0" err="1"/>
              <a:t>ms</a:t>
            </a:r>
            <a:r>
              <a:rPr lang="en-US" sz="1600" dirty="0"/>
              <a:t> (e.g. ~3-5ms for real-time video)</a:t>
            </a:r>
          </a:p>
          <a:p>
            <a:pPr lvl="1"/>
            <a:r>
              <a:rPr lang="en-US" sz="1600" dirty="0"/>
              <a:t>Jitter variance &lt; 2.5ms</a:t>
            </a:r>
          </a:p>
          <a:p>
            <a:pPr lvl="1"/>
            <a:r>
              <a:rPr lang="en-US" sz="1600" dirty="0"/>
              <a:t>Packet loss: nearly lossless</a:t>
            </a:r>
          </a:p>
          <a:p>
            <a:pPr lvl="1"/>
            <a:r>
              <a:rPr lang="en-US" sz="1600" dirty="0"/>
              <a:t>Bandwidth: 10s or 100s of Mbps, multi-Gbps for uncompressed cases</a:t>
            </a:r>
          </a:p>
          <a:p>
            <a:r>
              <a:rPr lang="en-US" sz="2000" dirty="0"/>
              <a:t>MLO framework supports:</a:t>
            </a:r>
          </a:p>
          <a:p>
            <a:pPr lvl="1"/>
            <a:r>
              <a:rPr lang="en-US" sz="1600" dirty="0"/>
              <a:t>Multi-link aggregation </a:t>
            </a:r>
            <a:r>
              <a:rPr lang="en-US" sz="1600" dirty="0">
                <a:sym typeface="Wingdings" pitchFamily="2" charset="2"/>
              </a:rPr>
              <a:t> increase throughput</a:t>
            </a:r>
          </a:p>
          <a:p>
            <a:pPr lvl="1"/>
            <a:r>
              <a:rPr lang="en-US" sz="1600" dirty="0">
                <a:sym typeface="Wingdings" pitchFamily="2" charset="2"/>
              </a:rPr>
              <a:t>Asynchronous/synchronous transmission  increase channel access opportunity in presence of legacy/OBSS traffic</a:t>
            </a:r>
          </a:p>
          <a:p>
            <a:pPr lvl="1"/>
            <a:r>
              <a:rPr lang="en-US" sz="1600" dirty="0">
                <a:sym typeface="Wingdings" pitchFamily="2" charset="2"/>
              </a:rPr>
              <a:t>Uni-directional TID-to-Link mapping</a:t>
            </a:r>
          </a:p>
          <a:p>
            <a:pPr lvl="1"/>
            <a:r>
              <a:rPr lang="en-US" sz="1600" dirty="0">
                <a:sym typeface="Wingdings" pitchFamily="2" charset="2"/>
              </a:rPr>
              <a:t>Dynamic link enabling/disabling.</a:t>
            </a:r>
            <a:endParaRPr lang="en-US" dirty="0"/>
          </a:p>
          <a:p>
            <a:pPr>
              <a:spcBef>
                <a:spcPts val="1600"/>
              </a:spcBef>
            </a:pPr>
            <a:r>
              <a:rPr lang="en-US" sz="2000" dirty="0"/>
              <a:t>Still some gap remains: support many latency sensitive traffic streams in the same BSS, and in multiple such BSS’s</a:t>
            </a:r>
          </a:p>
          <a:p>
            <a:endParaRPr lang="en-US" sz="2000" dirty="0"/>
          </a:p>
        </p:txBody>
      </p:sp>
      <p:sp>
        <p:nvSpPr>
          <p:cNvPr id="4" name="Date Placeholder 3">
            <a:extLst>
              <a:ext uri="{FF2B5EF4-FFF2-40B4-BE49-F238E27FC236}">
                <a16:creationId xmlns:a16="http://schemas.microsoft.com/office/drawing/2014/main" id="{2C93A118-0DB0-461C-8619-939BBFF0EC8D}"/>
              </a:ext>
            </a:extLst>
          </p:cNvPr>
          <p:cNvSpPr>
            <a:spLocks noGrp="1"/>
          </p:cNvSpPr>
          <p:nvPr>
            <p:ph type="dt" sz="half" idx="10"/>
          </p:nvPr>
        </p:nvSpPr>
        <p:spPr/>
        <p:txBody>
          <a:bodyPr/>
          <a:lstStyle/>
          <a:p>
            <a:pPr>
              <a:defRPr/>
            </a:pPr>
            <a:fld id="{9B500F8C-5299-498D-A933-DC728CD80D2C}" type="datetime1">
              <a:rPr lang="en-US" smtClean="0"/>
              <a:t>3/14/2020</a:t>
            </a:fld>
            <a:endParaRPr lang="en-US" dirty="0"/>
          </a:p>
        </p:txBody>
      </p:sp>
      <p:sp>
        <p:nvSpPr>
          <p:cNvPr id="5" name="Footer Placeholder 4">
            <a:extLst>
              <a:ext uri="{FF2B5EF4-FFF2-40B4-BE49-F238E27FC236}">
                <a16:creationId xmlns:a16="http://schemas.microsoft.com/office/drawing/2014/main" id="{4D95EEA2-B01E-47B7-A382-70F1D590A50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B3B1FF1-161D-4149-9B5E-0419625BECF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8" name="Rectangle 7">
            <a:extLst>
              <a:ext uri="{FF2B5EF4-FFF2-40B4-BE49-F238E27FC236}">
                <a16:creationId xmlns:a16="http://schemas.microsoft.com/office/drawing/2014/main" id="{58A429AB-F14E-40B7-87CE-A6B76D46415A}"/>
              </a:ext>
            </a:extLst>
          </p:cNvPr>
          <p:cNvSpPr/>
          <p:nvPr/>
        </p:nvSpPr>
        <p:spPr>
          <a:xfrm>
            <a:off x="1371600" y="4752278"/>
            <a:ext cx="3705458" cy="65792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otched Right Arrow 9">
            <a:extLst>
              <a:ext uri="{FF2B5EF4-FFF2-40B4-BE49-F238E27FC236}">
                <a16:creationId xmlns:a16="http://schemas.microsoft.com/office/drawing/2014/main" id="{00AAA36E-EE16-44DC-BF6D-B792A5E8AEDA}"/>
              </a:ext>
            </a:extLst>
          </p:cNvPr>
          <p:cNvSpPr/>
          <p:nvPr/>
        </p:nvSpPr>
        <p:spPr>
          <a:xfrm>
            <a:off x="5133279" y="5029200"/>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0F908-717B-45F7-BB70-84C3C0882EFD}"/>
              </a:ext>
            </a:extLst>
          </p:cNvPr>
          <p:cNvSpPr txBox="1"/>
          <p:nvPr/>
        </p:nvSpPr>
        <p:spPr>
          <a:xfrm>
            <a:off x="5639266" y="4817068"/>
            <a:ext cx="3504734" cy="523220"/>
          </a:xfrm>
          <a:prstGeom prst="rect">
            <a:avLst/>
          </a:prstGeom>
          <a:noFill/>
        </p:spPr>
        <p:txBody>
          <a:bodyPr wrap="square" rtlCol="0">
            <a:spAutoFit/>
          </a:bodyPr>
          <a:lstStyle/>
          <a:p>
            <a:r>
              <a:rPr lang="en-US" sz="1400" b="1" dirty="0"/>
              <a:t>Load balancing</a:t>
            </a:r>
            <a:br>
              <a:rPr lang="en-US" sz="1400" b="1" dirty="0"/>
            </a:br>
            <a:r>
              <a:rPr lang="en-US" sz="1400" b="1" dirty="0"/>
              <a:t>Differentiated service over different link(s)</a:t>
            </a:r>
          </a:p>
        </p:txBody>
      </p:sp>
    </p:spTree>
    <p:extLst>
      <p:ext uri="{BB962C8B-B14F-4D97-AF65-F5344CB8AC3E}">
        <p14:creationId xmlns:p14="http://schemas.microsoft.com/office/powerpoint/2010/main" val="70613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(1)</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1800" dirty="0"/>
              <a:t>The latency sensitive applications can be characterized by one or more DL and/or UL streams with the following parameterized model:</a:t>
            </a:r>
          </a:p>
          <a:p>
            <a:pPr lvl="1"/>
            <a:r>
              <a:rPr lang="en-US" sz="1400" dirty="0"/>
              <a:t>The packets arrive in a bursty fashion, with a periodic interval T. T is a stable variable, and can be considered as a constant over minutes or longer.</a:t>
            </a:r>
          </a:p>
          <a:p>
            <a:pPr lvl="2"/>
            <a:r>
              <a:rPr lang="en-US" sz="1100" dirty="0"/>
              <a:t>E.g. video display traffic is driven by the refreshing/sync rate, 60/72/90/120 Hz, translating to 16.7/13.9/11.1/8.3 </a:t>
            </a:r>
            <a:r>
              <a:rPr lang="en-US" sz="1100" dirty="0" err="1"/>
              <a:t>ms</a:t>
            </a:r>
            <a:r>
              <a:rPr lang="en-US" sz="1100" dirty="0"/>
              <a:t> period</a:t>
            </a:r>
          </a:p>
          <a:p>
            <a:pPr lvl="1"/>
            <a:r>
              <a:rPr lang="en-US" sz="1400" dirty="0"/>
              <a:t>The amount of traffic within each interval can vary, but can be qualified by a stable average over seconds or longer.</a:t>
            </a:r>
          </a:p>
          <a:p>
            <a:pPr lvl="1"/>
            <a:r>
              <a:rPr lang="en-US" sz="1400" dirty="0"/>
              <a:t>Example: a VR rendering stream is characterized by the following parameters:</a:t>
            </a:r>
          </a:p>
          <a:p>
            <a:pPr lvl="2"/>
            <a:r>
              <a:rPr lang="en-US" sz="1100" dirty="0"/>
              <a:t>Resolution: 4K – 3840x2160</a:t>
            </a:r>
          </a:p>
          <a:p>
            <a:pPr lvl="2"/>
            <a:r>
              <a:rPr lang="en-US" sz="1100" dirty="0"/>
              <a:t># of frames: one or more displays</a:t>
            </a:r>
          </a:p>
          <a:p>
            <a:pPr lvl="2"/>
            <a:r>
              <a:rPr lang="en-US" sz="1100" dirty="0"/>
              <a:t>Bits/pixel: 24 bits/pixel</a:t>
            </a:r>
          </a:p>
          <a:p>
            <a:pPr lvl="2"/>
            <a:r>
              <a:rPr lang="en-US" sz="1100" dirty="0"/>
              <a:t>Compression ratio (CR): decided by codec and content.</a:t>
            </a:r>
          </a:p>
          <a:p>
            <a:pPr lvl="2"/>
            <a:r>
              <a:rPr lang="en-US" sz="1100" dirty="0"/>
              <a:t>Refreshing rate:  60/72/90/120 Hz</a:t>
            </a:r>
            <a:endParaRPr lang="en-US" dirty="0"/>
          </a:p>
          <a:p>
            <a:endParaRPr lang="en-US" sz="18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1C2783FE-7116-405C-9689-003FC718399A}" type="datetime1">
              <a:rPr lang="en-US" smtClean="0"/>
              <a:t>3/14/2020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pic>
        <p:nvPicPr>
          <p:cNvPr id="7" name="Picture 6">
            <a:extLst>
              <a:ext uri="{FF2B5EF4-FFF2-40B4-BE49-F238E27FC236}">
                <a16:creationId xmlns:a16="http://schemas.microsoft.com/office/drawing/2014/main" id="{650D2DD7-5B61-4FCE-9E78-DB895DBECABB}"/>
              </a:ext>
            </a:extLst>
          </p:cNvPr>
          <p:cNvPicPr>
            <a:picLocks noChangeAspect="1"/>
          </p:cNvPicPr>
          <p:nvPr/>
        </p:nvPicPr>
        <p:blipFill>
          <a:blip r:embed="rId3"/>
          <a:stretch>
            <a:fillRect/>
          </a:stretch>
        </p:blipFill>
        <p:spPr>
          <a:xfrm>
            <a:off x="1978099" y="3771900"/>
            <a:ext cx="6496050" cy="2619375"/>
          </a:xfrm>
          <a:prstGeom prst="rect">
            <a:avLst/>
          </a:prstGeom>
        </p:spPr>
      </p:pic>
      <p:sp>
        <p:nvSpPr>
          <p:cNvPr id="8" name="TextBox 7">
            <a:extLst>
              <a:ext uri="{FF2B5EF4-FFF2-40B4-BE49-F238E27FC236}">
                <a16:creationId xmlns:a16="http://schemas.microsoft.com/office/drawing/2014/main" id="{50645858-4C4D-4BF2-BE02-C80219063692}"/>
              </a:ext>
            </a:extLst>
          </p:cNvPr>
          <p:cNvSpPr txBox="1"/>
          <p:nvPr/>
        </p:nvSpPr>
        <p:spPr>
          <a:xfrm>
            <a:off x="5930900" y="4871911"/>
            <a:ext cx="2832100" cy="646331"/>
          </a:xfrm>
          <a:prstGeom prst="rect">
            <a:avLst/>
          </a:prstGeom>
          <a:noFill/>
        </p:spPr>
        <p:txBody>
          <a:bodyPr wrap="square" rtlCol="0">
            <a:spAutoFit/>
          </a:bodyPr>
          <a:lstStyle/>
          <a:p>
            <a:r>
              <a:rPr lang="en-US" dirty="0"/>
              <a:t>Amount of traffic can vary from interval to interval</a:t>
            </a:r>
          </a:p>
        </p:txBody>
      </p:sp>
    </p:spTree>
    <p:extLst>
      <p:ext uri="{BB962C8B-B14F-4D97-AF65-F5344CB8AC3E}">
        <p14:creationId xmlns:p14="http://schemas.microsoft.com/office/powerpoint/2010/main" val="230705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(2)</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An application/system can have combinations of such streams of different parameters.</a:t>
            </a:r>
          </a:p>
          <a:p>
            <a:pPr lvl="1"/>
            <a:r>
              <a:rPr lang="en-US" sz="1600" dirty="0"/>
              <a:t>It can also contain other best effort streams that are more spontaneous/aperiodic.</a:t>
            </a:r>
          </a:p>
          <a:p>
            <a:pPr lvl="1"/>
            <a:r>
              <a:rPr lang="en-US" sz="1600" dirty="0"/>
              <a:t>It can also have some application level of control traffic</a:t>
            </a:r>
          </a:p>
          <a:p>
            <a:r>
              <a:rPr lang="en-US" sz="2000" dirty="0"/>
              <a:t>Example: a VR device with hand controllers</a:t>
            </a:r>
          </a:p>
          <a:p>
            <a:pPr lvl="1"/>
            <a:r>
              <a:rPr lang="en-US" sz="1600" dirty="0"/>
              <a:t>Use case 1: gaming</a:t>
            </a:r>
          </a:p>
          <a:p>
            <a:pPr lvl="1"/>
            <a:r>
              <a:rPr lang="en-US" sz="1600" dirty="0"/>
              <a:t>Use case 2: virtual video conference</a:t>
            </a:r>
          </a:p>
          <a:p>
            <a:pPr lvl="1"/>
            <a:r>
              <a:rPr lang="en-US" sz="1600" dirty="0"/>
              <a:t>Use case 3: virtual classroom</a:t>
            </a:r>
          </a:p>
          <a:p>
            <a:pPr lvl="1"/>
            <a:r>
              <a:rPr lang="en-US" sz="1600" dirty="0"/>
              <a:t>Transfer data: video, voice, file …</a:t>
            </a:r>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82120219-538C-41F8-9381-88094B6C3A7A}" type="datetime1">
              <a:rPr lang="en-US" smtClean="0"/>
              <a:t>3/14/2020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7D04ACEB-2F8C-46F6-9052-D31770920F51}"/>
              </a:ext>
            </a:extLst>
          </p:cNvPr>
          <p:cNvPicPr>
            <a:picLocks noChangeAspect="1"/>
          </p:cNvPicPr>
          <p:nvPr/>
        </p:nvPicPr>
        <p:blipFill>
          <a:blip r:embed="rId2"/>
          <a:stretch>
            <a:fillRect/>
          </a:stretch>
        </p:blipFill>
        <p:spPr>
          <a:xfrm>
            <a:off x="4775669" y="3381706"/>
            <a:ext cx="3648075" cy="2676525"/>
          </a:xfrm>
          <a:prstGeom prst="rect">
            <a:avLst/>
          </a:prstGeom>
        </p:spPr>
      </p:pic>
      <p:sp>
        <p:nvSpPr>
          <p:cNvPr id="9" name="TextBox 8">
            <a:extLst>
              <a:ext uri="{FF2B5EF4-FFF2-40B4-BE49-F238E27FC236}">
                <a16:creationId xmlns:a16="http://schemas.microsoft.com/office/drawing/2014/main" id="{60F93665-0179-4303-9532-1813E6AF2902}"/>
              </a:ext>
            </a:extLst>
          </p:cNvPr>
          <p:cNvSpPr txBox="1"/>
          <p:nvPr/>
        </p:nvSpPr>
        <p:spPr>
          <a:xfrm>
            <a:off x="685800" y="6172200"/>
            <a:ext cx="5181227" cy="246221"/>
          </a:xfrm>
          <a:prstGeom prst="rect">
            <a:avLst/>
          </a:prstGeom>
          <a:noFill/>
        </p:spPr>
        <p:txBody>
          <a:bodyPr wrap="none" rtlCol="0">
            <a:spAutoFit/>
          </a:bodyPr>
          <a:lstStyle/>
          <a:p>
            <a:r>
              <a:rPr lang="en-US" sz="1000" dirty="0"/>
              <a:t>See </a:t>
            </a:r>
            <a:r>
              <a:rPr lang="en-US" sz="1000" dirty="0">
                <a:hlinkClick r:id="rId3"/>
              </a:rPr>
              <a:t>https://lilyotron.blog/2018/04/12/the-top-10-vr-apps-for-remote-workers/</a:t>
            </a:r>
            <a:r>
              <a:rPr lang="en-US" sz="1000" dirty="0"/>
              <a:t> for some fancy app</a:t>
            </a:r>
          </a:p>
        </p:txBody>
      </p:sp>
    </p:spTree>
    <p:extLst>
      <p:ext uri="{BB962C8B-B14F-4D97-AF65-F5344CB8AC3E}">
        <p14:creationId xmlns:p14="http://schemas.microsoft.com/office/powerpoint/2010/main" val="406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Network Topology</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For each stream of the application, the direction of traffic can be</a:t>
            </a:r>
          </a:p>
          <a:p>
            <a:pPr lvl="1"/>
            <a:r>
              <a:rPr lang="en-US" sz="1600" dirty="0"/>
              <a:t>AP </a:t>
            </a:r>
            <a:r>
              <a:rPr lang="en-US" sz="1600" dirty="0">
                <a:sym typeface="Wingdings" panose="05000000000000000000" pitchFamily="2" charset="2"/>
              </a:rPr>
              <a:t> non-AP device</a:t>
            </a:r>
          </a:p>
          <a:p>
            <a:pPr lvl="1"/>
            <a:r>
              <a:rPr lang="en-US" sz="1600" dirty="0">
                <a:sym typeface="Wingdings" panose="05000000000000000000" pitchFamily="2" charset="2"/>
              </a:rPr>
              <a:t>Non-AP device  AP</a:t>
            </a:r>
          </a:p>
          <a:p>
            <a:pPr lvl="1"/>
            <a:r>
              <a:rPr lang="en-US" sz="1600" dirty="0"/>
              <a:t>Non-AP device </a:t>
            </a:r>
            <a:r>
              <a:rPr lang="en-US" sz="1600" dirty="0">
                <a:sym typeface="Wingdings" panose="05000000000000000000" pitchFamily="2" charset="2"/>
              </a:rPr>
              <a:t> tethered peer device that may or may not associate with the same AP</a:t>
            </a:r>
            <a:endParaRPr lang="en-US" sz="1600" dirty="0"/>
          </a:p>
          <a:p>
            <a:r>
              <a:rPr lang="en-US" sz="2000" dirty="0"/>
              <a:t>Also consider the case where two or more BSS have to operate on the same channel as results of limited spectrum availability e.g.</a:t>
            </a:r>
          </a:p>
          <a:p>
            <a:endParaRPr lang="en-US" sz="20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E6CAFB2C-3F9D-4081-B523-F2F475ED79D9}" type="datetime1">
              <a:rPr lang="en-US" smtClean="0"/>
              <a:t>3/14/2020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7" name="Picture 6">
            <a:extLst>
              <a:ext uri="{FF2B5EF4-FFF2-40B4-BE49-F238E27FC236}">
                <a16:creationId xmlns:a16="http://schemas.microsoft.com/office/drawing/2014/main" id="{9017DCA8-F981-4541-B175-9A4F0CC1CBAA}"/>
              </a:ext>
            </a:extLst>
          </p:cNvPr>
          <p:cNvPicPr>
            <a:picLocks noChangeAspect="1"/>
          </p:cNvPicPr>
          <p:nvPr/>
        </p:nvPicPr>
        <p:blipFill>
          <a:blip r:embed="rId2"/>
          <a:stretch>
            <a:fillRect/>
          </a:stretch>
        </p:blipFill>
        <p:spPr>
          <a:xfrm>
            <a:off x="2667000" y="3775444"/>
            <a:ext cx="3886200" cy="2678702"/>
          </a:xfrm>
          <a:prstGeom prst="rect">
            <a:avLst/>
          </a:prstGeom>
        </p:spPr>
      </p:pic>
    </p:spTree>
    <p:extLst>
      <p:ext uri="{BB962C8B-B14F-4D97-AF65-F5344CB8AC3E}">
        <p14:creationId xmlns:p14="http://schemas.microsoft.com/office/powerpoint/2010/main" val="192777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Differentiated Services over Different Links in MLO</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MLO supports:</a:t>
            </a:r>
          </a:p>
          <a:p>
            <a:pPr lvl="1"/>
            <a:r>
              <a:rPr lang="en-US" sz="1600" dirty="0"/>
              <a:t>Directional TID-to-Link mapping [3]</a:t>
            </a:r>
          </a:p>
          <a:p>
            <a:pPr lvl="1"/>
            <a:r>
              <a:rPr lang="en-US" sz="1600" dirty="0"/>
              <a:t>Link enable/disable through negotiation/handshake [4]</a:t>
            </a:r>
          </a:p>
          <a:p>
            <a:pPr lvl="1"/>
            <a:r>
              <a:rPr lang="en-US" sz="1600" dirty="0">
                <a:sym typeface="Wingdings" pitchFamily="2" charset="2"/>
              </a:rPr>
              <a:t> </a:t>
            </a:r>
            <a:r>
              <a:rPr lang="en-US" sz="1600" dirty="0"/>
              <a:t>These enables various possible configurations.</a:t>
            </a:r>
            <a:endParaRPr lang="en-US" dirty="0"/>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F2887506-95C8-4F16-9CB9-FDE117D88534}" type="datetime1">
              <a:rPr lang="en-US" smtClean="0"/>
              <a:t>3/14/2020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graphicFrame>
        <p:nvGraphicFramePr>
          <p:cNvPr id="7" name="Table 6">
            <a:extLst>
              <a:ext uri="{FF2B5EF4-FFF2-40B4-BE49-F238E27FC236}">
                <a16:creationId xmlns:a16="http://schemas.microsoft.com/office/drawing/2014/main" id="{684411E1-640A-4C04-BC89-67CA32A4FAE3}"/>
              </a:ext>
            </a:extLst>
          </p:cNvPr>
          <p:cNvGraphicFramePr>
            <a:graphicFrameLocks noGrp="1"/>
          </p:cNvGraphicFramePr>
          <p:nvPr>
            <p:extLst>
              <p:ext uri="{D42A27DB-BD31-4B8C-83A1-F6EECF244321}">
                <p14:modId xmlns:p14="http://schemas.microsoft.com/office/powerpoint/2010/main" val="509419315"/>
              </p:ext>
            </p:extLst>
          </p:nvPr>
        </p:nvGraphicFramePr>
        <p:xfrm>
          <a:off x="-14177" y="3765007"/>
          <a:ext cx="9158176" cy="2026193"/>
        </p:xfrm>
        <a:graphic>
          <a:graphicData uri="http://schemas.openxmlformats.org/drawingml/2006/table">
            <a:tbl>
              <a:tblPr firstRow="1" bandRow="1">
                <a:tableStyleId>{5C22544A-7EE6-4342-B048-85BDC9FD1C3A}</a:tableStyleId>
              </a:tblPr>
              <a:tblGrid>
                <a:gridCol w="2600527">
                  <a:extLst>
                    <a:ext uri="{9D8B030D-6E8A-4147-A177-3AD203B41FA5}">
                      <a16:colId xmlns:a16="http://schemas.microsoft.com/office/drawing/2014/main" val="2107814945"/>
                    </a:ext>
                  </a:extLst>
                </a:gridCol>
                <a:gridCol w="3052450">
                  <a:extLst>
                    <a:ext uri="{9D8B030D-6E8A-4147-A177-3AD203B41FA5}">
                      <a16:colId xmlns:a16="http://schemas.microsoft.com/office/drawing/2014/main" val="1426171234"/>
                    </a:ext>
                  </a:extLst>
                </a:gridCol>
                <a:gridCol w="3505199">
                  <a:extLst>
                    <a:ext uri="{9D8B030D-6E8A-4147-A177-3AD203B41FA5}">
                      <a16:colId xmlns:a16="http://schemas.microsoft.com/office/drawing/2014/main" val="3019474009"/>
                    </a:ext>
                  </a:extLst>
                </a:gridCol>
              </a:tblGrid>
              <a:tr h="308008">
                <a:tc>
                  <a:txBody>
                    <a:bodyPr/>
                    <a:lstStyle/>
                    <a:p>
                      <a:pPr algn="ctr"/>
                      <a:r>
                        <a:rPr lang="en-US" sz="1400" b="0" dirty="0">
                          <a:solidFill>
                            <a:schemeClr val="tx1"/>
                          </a:solidFill>
                        </a:rPr>
                        <a:t>Configuration 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934442"/>
                  </a:ext>
                </a:extLst>
              </a:tr>
              <a:tr h="1718185">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22100"/>
                  </a:ext>
                </a:extLst>
              </a:tr>
            </a:tbl>
          </a:graphicData>
        </a:graphic>
      </p:graphicFrame>
      <p:pic>
        <p:nvPicPr>
          <p:cNvPr id="9" name="Picture 8">
            <a:extLst>
              <a:ext uri="{FF2B5EF4-FFF2-40B4-BE49-F238E27FC236}">
                <a16:creationId xmlns:a16="http://schemas.microsoft.com/office/drawing/2014/main" id="{2D3781EE-5315-434C-87E9-08AFBF52E693}"/>
              </a:ext>
            </a:extLst>
          </p:cNvPr>
          <p:cNvPicPr>
            <a:picLocks noChangeAspect="1"/>
          </p:cNvPicPr>
          <p:nvPr/>
        </p:nvPicPr>
        <p:blipFill>
          <a:blip r:embed="rId2"/>
          <a:stretch>
            <a:fillRect/>
          </a:stretch>
        </p:blipFill>
        <p:spPr>
          <a:xfrm>
            <a:off x="118058" y="4141936"/>
            <a:ext cx="2329312" cy="1570521"/>
          </a:xfrm>
          <a:prstGeom prst="rect">
            <a:avLst/>
          </a:prstGeom>
        </p:spPr>
      </p:pic>
      <p:pic>
        <p:nvPicPr>
          <p:cNvPr id="10" name="Picture 9">
            <a:extLst>
              <a:ext uri="{FF2B5EF4-FFF2-40B4-BE49-F238E27FC236}">
                <a16:creationId xmlns:a16="http://schemas.microsoft.com/office/drawing/2014/main" id="{0A5B0580-12E7-498C-9AFD-872FEC64603D}"/>
              </a:ext>
            </a:extLst>
          </p:cNvPr>
          <p:cNvPicPr>
            <a:picLocks noChangeAspect="1"/>
          </p:cNvPicPr>
          <p:nvPr/>
        </p:nvPicPr>
        <p:blipFill>
          <a:blip r:embed="rId3"/>
          <a:stretch>
            <a:fillRect/>
          </a:stretch>
        </p:blipFill>
        <p:spPr>
          <a:xfrm>
            <a:off x="2756039" y="4295001"/>
            <a:ext cx="2654161" cy="1298928"/>
          </a:xfrm>
          <a:prstGeom prst="rect">
            <a:avLst/>
          </a:prstGeom>
        </p:spPr>
      </p:pic>
      <p:pic>
        <p:nvPicPr>
          <p:cNvPr id="11" name="Picture 10">
            <a:extLst>
              <a:ext uri="{FF2B5EF4-FFF2-40B4-BE49-F238E27FC236}">
                <a16:creationId xmlns:a16="http://schemas.microsoft.com/office/drawing/2014/main" id="{19DD9440-C3CB-42B4-99DB-3FC768823D61}"/>
              </a:ext>
            </a:extLst>
          </p:cNvPr>
          <p:cNvPicPr>
            <a:picLocks noChangeAspect="1"/>
          </p:cNvPicPr>
          <p:nvPr/>
        </p:nvPicPr>
        <p:blipFill>
          <a:blip r:embed="rId4"/>
          <a:stretch>
            <a:fillRect/>
          </a:stretch>
        </p:blipFill>
        <p:spPr>
          <a:xfrm>
            <a:off x="5951261" y="4172280"/>
            <a:ext cx="3074681" cy="1570521"/>
          </a:xfrm>
          <a:prstGeom prst="rect">
            <a:avLst/>
          </a:prstGeom>
        </p:spPr>
      </p:pic>
    </p:spTree>
    <p:extLst>
      <p:ext uri="{BB962C8B-B14F-4D97-AF65-F5344CB8AC3E}">
        <p14:creationId xmlns:p14="http://schemas.microsoft.com/office/powerpoint/2010/main" val="378401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Configuration Descriptions</a:t>
            </a:r>
            <a:br>
              <a:rPr lang="en-US" dirty="0"/>
            </a:br>
            <a:r>
              <a:rPr lang="en-US" dirty="0"/>
              <a:t>(of Previous Page)</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Configuration 1 (device based):</a:t>
            </a:r>
          </a:p>
          <a:p>
            <a:pPr lvl="1"/>
            <a:r>
              <a:rPr lang="en-US" sz="1600" dirty="0"/>
              <a:t>Non-AP MLDs carrying latency sensitive traffic as major traffic operate over one or a subset of links</a:t>
            </a:r>
          </a:p>
          <a:p>
            <a:pPr lvl="1"/>
            <a:r>
              <a:rPr lang="en-US" sz="1600" dirty="0"/>
              <a:t>Note: a MLD having latency sensitive traffic may also have some other associated data traffic</a:t>
            </a:r>
          </a:p>
          <a:p>
            <a:r>
              <a:rPr lang="en-US" sz="2000" dirty="0"/>
              <a:t>Configuration 2 (TID based):</a:t>
            </a:r>
          </a:p>
          <a:p>
            <a:pPr lvl="1"/>
            <a:r>
              <a:rPr lang="en-US" sz="1600" dirty="0"/>
              <a:t>Map one set of TIDs to one subset of links, and rest TIDs to other links.</a:t>
            </a:r>
          </a:p>
          <a:p>
            <a:r>
              <a:rPr lang="en-US" sz="2000" dirty="0"/>
              <a:t>Configuration 3 (direction based):</a:t>
            </a:r>
          </a:p>
          <a:p>
            <a:pPr lvl="1"/>
            <a:r>
              <a:rPr lang="en-US" sz="1600" dirty="0"/>
              <a:t>Some links are dedicated for UL using triggering; and rest links for other traffics.</a:t>
            </a:r>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D351E5AF-D9E7-4353-8F46-9754F095A80F}" type="datetime1">
              <a:rPr lang="en-US" smtClean="0"/>
              <a:t>3/14/2020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Tree>
    <p:extLst>
      <p:ext uri="{BB962C8B-B14F-4D97-AF65-F5344CB8AC3E}">
        <p14:creationId xmlns:p14="http://schemas.microsoft.com/office/powerpoint/2010/main" val="3799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8F3E-F67B-4982-AE9C-C63743A77D25}"/>
              </a:ext>
            </a:extLst>
          </p:cNvPr>
          <p:cNvSpPr>
            <a:spLocks noGrp="1"/>
          </p:cNvSpPr>
          <p:nvPr>
            <p:ph type="title"/>
          </p:nvPr>
        </p:nvSpPr>
        <p:spPr/>
        <p:txBody>
          <a:bodyPr/>
          <a:lstStyle/>
          <a:p>
            <a:r>
              <a:rPr lang="en-US" dirty="0"/>
              <a:t>Latency Sensitive Links</a:t>
            </a:r>
          </a:p>
        </p:txBody>
      </p:sp>
      <p:sp>
        <p:nvSpPr>
          <p:cNvPr id="3" name="Content Placeholder 2">
            <a:extLst>
              <a:ext uri="{FF2B5EF4-FFF2-40B4-BE49-F238E27FC236}">
                <a16:creationId xmlns:a16="http://schemas.microsoft.com/office/drawing/2014/main" id="{EE137AE7-DFE3-431A-A515-6F438AF6703F}"/>
              </a:ext>
            </a:extLst>
          </p:cNvPr>
          <p:cNvSpPr>
            <a:spLocks noGrp="1"/>
          </p:cNvSpPr>
          <p:nvPr>
            <p:ph idx="1"/>
          </p:nvPr>
        </p:nvSpPr>
        <p:spPr/>
        <p:txBody>
          <a:bodyPr/>
          <a:lstStyle/>
          <a:p>
            <a:r>
              <a:rPr lang="en-US" dirty="0"/>
              <a:t>Specifically, propose an operating mode in MLO, where</a:t>
            </a:r>
          </a:p>
          <a:p>
            <a:pPr lvl="1"/>
            <a:r>
              <a:rPr lang="en-US" dirty="0"/>
              <a:t>AP MLD, based on association and traffic dynamics, can steer latency sensitive traffic over a subset of links using any suitable configurations (separate contribution) </a:t>
            </a:r>
          </a:p>
          <a:p>
            <a:pPr lvl="1"/>
            <a:r>
              <a:rPr lang="en-US" dirty="0"/>
              <a:t>Referred as </a:t>
            </a:r>
            <a:r>
              <a:rPr lang="en-US" i="1" dirty="0"/>
              <a:t>Latency sensitive link(s)</a:t>
            </a:r>
          </a:p>
          <a:p>
            <a:r>
              <a:rPr lang="en-US" dirty="0"/>
              <a:t>Provide more predictable and prioritized medium access to the latency sensitive traffic or devices whose majority of traffic is latency sensitive</a:t>
            </a:r>
          </a:p>
          <a:p>
            <a:pPr lvl="1"/>
            <a:r>
              <a:rPr lang="en-US" dirty="0"/>
              <a:t>See NEXT</a:t>
            </a:r>
          </a:p>
          <a:p>
            <a:endParaRPr lang="en-US" dirty="0"/>
          </a:p>
        </p:txBody>
      </p:sp>
      <p:sp>
        <p:nvSpPr>
          <p:cNvPr id="4" name="Date Placeholder 3">
            <a:extLst>
              <a:ext uri="{FF2B5EF4-FFF2-40B4-BE49-F238E27FC236}">
                <a16:creationId xmlns:a16="http://schemas.microsoft.com/office/drawing/2014/main" id="{E26DAE83-39D2-45E8-B604-B9F1F8E4CD33}"/>
              </a:ext>
            </a:extLst>
          </p:cNvPr>
          <p:cNvSpPr>
            <a:spLocks noGrp="1"/>
          </p:cNvSpPr>
          <p:nvPr>
            <p:ph type="dt" sz="half" idx="10"/>
          </p:nvPr>
        </p:nvSpPr>
        <p:spPr/>
        <p:txBody>
          <a:bodyPr/>
          <a:lstStyle/>
          <a:p>
            <a:pPr>
              <a:defRPr/>
            </a:pPr>
            <a:fld id="{5411EEDB-E6F9-481B-88E3-4ED147B12CD1}" type="datetime1">
              <a:rPr lang="en-US" smtClean="0"/>
              <a:t>3/14/2020</a:t>
            </a:fld>
            <a:endParaRPr lang="en-US" dirty="0"/>
          </a:p>
        </p:txBody>
      </p:sp>
      <p:sp>
        <p:nvSpPr>
          <p:cNvPr id="5" name="Footer Placeholder 4">
            <a:extLst>
              <a:ext uri="{FF2B5EF4-FFF2-40B4-BE49-F238E27FC236}">
                <a16:creationId xmlns:a16="http://schemas.microsoft.com/office/drawing/2014/main" id="{D541CA2E-3EDB-4E40-96D3-F60C2649EE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2B58BB2-27F6-46D3-9E30-F30F73E8821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Tree>
    <p:extLst>
      <p:ext uri="{BB962C8B-B14F-4D97-AF65-F5344CB8AC3E}">
        <p14:creationId xmlns:p14="http://schemas.microsoft.com/office/powerpoint/2010/main" val="32938060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5850</TotalTime>
  <Words>1819</Words>
  <Application>Microsoft Office PowerPoint</Application>
  <PresentationFormat>On-screen Show (4:3)</PresentationFormat>
  <Paragraphs>220</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Times New Roman</vt:lpstr>
      <vt:lpstr>Wingdings</vt:lpstr>
      <vt:lpstr>802-11-Submission</vt:lpstr>
      <vt:lpstr>Prioritized EDCA Channel Access  Over Latency Sensitive Link(s) In MLO</vt:lpstr>
      <vt:lpstr>Abstract</vt:lpstr>
      <vt:lpstr>Background</vt:lpstr>
      <vt:lpstr>Traffic Characteristics (1)</vt:lpstr>
      <vt:lpstr>Traffic Characteristics (2)</vt:lpstr>
      <vt:lpstr>Network Topology</vt:lpstr>
      <vt:lpstr>Differentiated Services over Different Links in MLO</vt:lpstr>
      <vt:lpstr>Configuration Descriptions (of Previous Page)</vt:lpstr>
      <vt:lpstr>Latency Sensitive Links</vt:lpstr>
      <vt:lpstr>Prioritized EDCA Access to Time Slotted Channel</vt:lpstr>
      <vt:lpstr>Details: Channel Access</vt:lpstr>
      <vt:lpstr>Management of Time Slots over Latency Sensitive Links</vt:lpstr>
      <vt:lpstr>What It Does and What It Does NOT</vt:lpstr>
      <vt:lpstr>More Discussion</vt:lpstr>
      <vt:lpstr>References</vt:lpstr>
      <vt:lpstr>Straw Poll 1</vt:lpstr>
      <vt:lpstr>Straw Poll 2</vt:lpstr>
      <vt:lpstr>Straw Poll 3</vt:lpstr>
      <vt:lpstr>Backup Slides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creator>Hongyuan Zhang</dc:creator>
  <cp:keywords>September 2017</cp:keywords>
  <cp:lastModifiedBy>Chunyu Hu</cp:lastModifiedBy>
  <cp:revision>2317</cp:revision>
  <cp:lastPrinted>1998-02-10T13:28:06Z</cp:lastPrinted>
  <dcterms:created xsi:type="dcterms:W3CDTF">2007-05-21T21:00:37Z</dcterms:created>
  <dcterms:modified xsi:type="dcterms:W3CDTF">2020-03-14T23:59:07Z</dcterms:modified>
  <cp:category>Submission</cp:category>
</cp:coreProperties>
</file>