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1056" r:id="rId3"/>
    <p:sldId id="1057" r:id="rId4"/>
    <p:sldId id="1058" r:id="rId5"/>
    <p:sldId id="1104" r:id="rId6"/>
    <p:sldId id="1099" r:id="rId7"/>
    <p:sldId id="1100" r:id="rId8"/>
    <p:sldId id="1103" r:id="rId9"/>
    <p:sldId id="1102" r:id="rId10"/>
    <p:sldId id="1065" r:id="rId11"/>
    <p:sldId id="1066" r:id="rId12"/>
    <p:sldId id="1107" r:id="rId13"/>
    <p:sldId id="1108" r:id="rId14"/>
    <p:sldId id="1068" r:id="rId15"/>
    <p:sldId id="1077" r:id="rId16"/>
    <p:sldId id="1081" r:id="rId17"/>
    <p:sldId id="1084" r:id="rId18"/>
    <p:sldId id="1054" r:id="rId19"/>
    <p:sldId id="1105" r:id="rId20"/>
    <p:sldId id="1106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802.11-20/0404r0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Further Proposals for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Multiple RU Aggregation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various combinations for </a:t>
            </a:r>
            <a:r>
              <a:rPr lang="en-US" altLang="ko-KR" sz="2000" dirty="0"/>
              <a:t>m</a:t>
            </a:r>
            <a:r>
              <a:rPr lang="en-US" altLang="ko-KR" sz="2000" dirty="0" smtClean="0"/>
              <a:t>ultiple RU aggregation</a:t>
            </a:r>
          </a:p>
          <a:p>
            <a:r>
              <a:rPr lang="en-US" altLang="ko-KR" sz="2000" dirty="0" smtClean="0"/>
              <a:t>For small RU aggregation, we have proposed combinations utilizing middle and center 26-tone RUs to make them more useful</a:t>
            </a:r>
          </a:p>
          <a:p>
            <a:r>
              <a:rPr lang="en-US" altLang="ko-KR" sz="2000" dirty="0" smtClean="0"/>
              <a:t>For large RU aggregation, we have proposed combinations being</a:t>
            </a:r>
            <a:r>
              <a:rPr lang="ko-KR" altLang="en-US" sz="2000" smtClean="0"/>
              <a:t> </a:t>
            </a:r>
            <a:r>
              <a:rPr lang="en-US" altLang="ko-KR" sz="2000" smtClean="0"/>
              <a:t>able to </a:t>
            </a:r>
            <a:r>
              <a:rPr lang="en-US" altLang="ko-KR" sz="2000" dirty="0" smtClean="0"/>
              <a:t>support various puncturing patterns for a better throughput and efficiency in non-OFDMA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8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</a:t>
            </a:r>
            <a:r>
              <a:rPr lang="en-US" altLang="ko-KR" sz="1800" dirty="0" smtClean="0"/>
              <a:t>transmission in the bandwidth larger than or equal to 80MHz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combinations </a:t>
            </a:r>
            <a:r>
              <a:rPr lang="en-US" altLang="ko-KR" sz="1800" dirty="0" smtClean="0"/>
              <a:t>of middle </a:t>
            </a:r>
            <a:r>
              <a:rPr lang="en-US" altLang="ko-KR" sz="1800" dirty="0"/>
              <a:t>26-tone RU </a:t>
            </a:r>
            <a:r>
              <a:rPr lang="en-US" altLang="ko-KR" sz="1800" dirty="0" smtClean="0"/>
              <a:t>and </a:t>
            </a:r>
            <a:r>
              <a:rPr lang="en-US" altLang="ko-KR" sz="1800" dirty="0" smtClean="0"/>
              <a:t>one of its adjacent 106-tone RUs are allowed within 20MHz boundary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4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</a:t>
            </a:r>
            <a:r>
              <a:rPr lang="en-US" altLang="ko-KR" sz="1800" dirty="0" smtClean="0"/>
              <a:t>transmission in the bandwidth larger than or equal to 80MHz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combinations </a:t>
            </a:r>
            <a:r>
              <a:rPr lang="en-US" altLang="ko-KR" sz="1800" dirty="0" smtClean="0"/>
              <a:t>of </a:t>
            </a:r>
            <a:r>
              <a:rPr lang="en-US" altLang="ko-KR" sz="1800" dirty="0" smtClean="0"/>
              <a:t>center </a:t>
            </a:r>
            <a:r>
              <a:rPr lang="en-US" altLang="ko-KR" sz="1800" dirty="0"/>
              <a:t>26-tone RU </a:t>
            </a:r>
            <a:r>
              <a:rPr lang="en-US" altLang="ko-KR" sz="1800" dirty="0" smtClean="0"/>
              <a:t>and </a:t>
            </a:r>
            <a:r>
              <a:rPr lang="en-US" altLang="ko-KR" sz="1800" dirty="0" smtClean="0"/>
              <a:t>one of its adjacent 106-tone RUs are allowed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45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</a:t>
            </a:r>
            <a:r>
              <a:rPr lang="en-US" altLang="ko-KR" sz="1800" dirty="0" smtClean="0"/>
              <a:t>transmission in the bandwidth larger than or equal to 80MHz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combinations </a:t>
            </a:r>
            <a:r>
              <a:rPr lang="en-US" altLang="ko-KR" sz="1800" dirty="0" smtClean="0"/>
              <a:t>of </a:t>
            </a:r>
            <a:r>
              <a:rPr lang="en-US" altLang="ko-KR" sz="1800" dirty="0" smtClean="0"/>
              <a:t>center </a:t>
            </a:r>
            <a:r>
              <a:rPr lang="en-US" altLang="ko-KR" sz="1800" dirty="0"/>
              <a:t>26-tone RU </a:t>
            </a:r>
            <a:r>
              <a:rPr lang="en-US" altLang="ko-KR" sz="1800" dirty="0" smtClean="0"/>
              <a:t>and </a:t>
            </a:r>
            <a:r>
              <a:rPr lang="en-US" altLang="ko-KR" sz="1800" dirty="0" smtClean="0"/>
              <a:t>one of its adjacent 52-tone RUs are allowed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19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the 80MHz non-OFDMA transmission, the following RU combinations are allowed</a:t>
            </a:r>
          </a:p>
          <a:p>
            <a:pPr lvl="2"/>
            <a:r>
              <a:rPr lang="en-US" altLang="ko-KR" sz="1600" dirty="0" smtClean="0"/>
              <a:t>242+242, 4 options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197" y="3200400"/>
            <a:ext cx="3742763" cy="56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394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the 160MHz non-OFDMA transmission, the following RU combination is allowed</a:t>
            </a:r>
          </a:p>
          <a:p>
            <a:pPr lvl="2"/>
            <a:r>
              <a:rPr lang="en-US" altLang="ko-KR" sz="1600" dirty="0" smtClean="0"/>
              <a:t>(484)+(484), 1 option</a:t>
            </a:r>
          </a:p>
          <a:p>
            <a:pPr lvl="2"/>
            <a:r>
              <a:rPr lang="en-US" altLang="ko-KR" sz="1600" dirty="0">
                <a:sym typeface="Wingdings" panose="05000000000000000000" pitchFamily="2" charset="2"/>
              </a:rPr>
              <a:t>Note that () means the RU </a:t>
            </a:r>
            <a:r>
              <a:rPr lang="en-US" altLang="ko-KR" sz="1600" dirty="0" smtClean="0">
                <a:sym typeface="Wingdings" panose="05000000000000000000" pitchFamily="2" charset="2"/>
              </a:rPr>
              <a:t>used </a:t>
            </a:r>
            <a:r>
              <a:rPr lang="en-US" altLang="ko-KR" sz="1600" dirty="0">
                <a:sym typeface="Wingdings" panose="05000000000000000000" pitchFamily="2" charset="2"/>
              </a:rPr>
              <a:t>in each 80MHz channel</a:t>
            </a:r>
            <a:endParaRPr lang="ko-KR" altLang="en-US" sz="160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968" y="3420687"/>
            <a:ext cx="3124201" cy="21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66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the 240MHz non-OFDMA transmission, the following RU combinations are allowed</a:t>
            </a:r>
          </a:p>
          <a:p>
            <a:pPr lvl="2"/>
            <a:r>
              <a:rPr lang="en-US" altLang="ko-KR" sz="1600" dirty="0" smtClean="0"/>
              <a:t>(484)+(484)+(996), 2 options</a:t>
            </a:r>
          </a:p>
          <a:p>
            <a:pPr lvl="2"/>
            <a:r>
              <a:rPr lang="en-US" altLang="ko-KR" sz="1600" dirty="0">
                <a:sym typeface="Wingdings" panose="05000000000000000000" pitchFamily="2" charset="2"/>
              </a:rPr>
              <a:t>Note that () means the RU </a:t>
            </a:r>
            <a:r>
              <a:rPr lang="en-US" altLang="ko-KR" sz="1600" dirty="0" smtClean="0">
                <a:sym typeface="Wingdings" panose="05000000000000000000" pitchFamily="2" charset="2"/>
              </a:rPr>
              <a:t>used </a:t>
            </a:r>
            <a:r>
              <a:rPr lang="en-US" altLang="ko-KR" sz="1600" dirty="0">
                <a:sym typeface="Wingdings" panose="05000000000000000000" pitchFamily="2" charset="2"/>
              </a:rPr>
              <a:t>in each 80MHz channel</a:t>
            </a:r>
            <a:endParaRPr lang="ko-KR" altLang="en-US" sz="160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968" y="3422765"/>
            <a:ext cx="4657200" cy="50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424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the 320MHz non-OFDMA transmission, the following RU combinations are allowed</a:t>
            </a:r>
          </a:p>
          <a:p>
            <a:pPr lvl="2"/>
            <a:r>
              <a:rPr lang="en-US" altLang="ko-KR" sz="1600" dirty="0" smtClean="0"/>
              <a:t>(484)+(484)+(996)+(</a:t>
            </a:r>
            <a:r>
              <a:rPr lang="en-US" altLang="ko-KR" sz="1600" dirty="0"/>
              <a:t>996)</a:t>
            </a:r>
            <a:r>
              <a:rPr lang="en-US" altLang="ko-KR" sz="1600" dirty="0" smtClean="0"/>
              <a:t>, 3 options</a:t>
            </a:r>
          </a:p>
          <a:p>
            <a:pPr lvl="2"/>
            <a:r>
              <a:rPr lang="en-US" altLang="ko-KR" sz="1600" dirty="0">
                <a:sym typeface="Wingdings" panose="05000000000000000000" pitchFamily="2" charset="2"/>
              </a:rPr>
              <a:t>Note that () means the RU </a:t>
            </a:r>
            <a:r>
              <a:rPr lang="en-US" altLang="ko-KR" sz="1600" dirty="0" smtClean="0">
                <a:sym typeface="Wingdings" panose="05000000000000000000" pitchFamily="2" charset="2"/>
              </a:rPr>
              <a:t>used </a:t>
            </a:r>
            <a:r>
              <a:rPr lang="en-US" altLang="ko-KR" sz="1600" dirty="0">
                <a:sym typeface="Wingdings" panose="05000000000000000000" pitchFamily="2" charset="2"/>
              </a:rPr>
              <a:t>in each 80MHz channel</a:t>
            </a:r>
            <a:endParaRPr lang="ko-KR" altLang="en-US" sz="160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968" y="3426339"/>
            <a:ext cx="6248401" cy="79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942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[1] 802.11-19/1907r2 </a:t>
            </a:r>
            <a:r>
              <a:rPr lang="en-US" altLang="ko-KR" sz="2000" dirty="0"/>
              <a:t>Multiple RU Combinations for EHT</a:t>
            </a:r>
          </a:p>
          <a:p>
            <a:pPr marL="0" indent="0">
              <a:buNone/>
            </a:pPr>
            <a:r>
              <a:rPr lang="en-US" altLang="ko-KR" sz="2000" dirty="0" smtClean="0"/>
              <a:t>[2] 802.11-19/1908r4 </a:t>
            </a:r>
            <a:r>
              <a:rPr lang="en-GB" altLang="ko-KR" sz="2000" dirty="0"/>
              <a:t>Multi-RU </a:t>
            </a:r>
            <a:r>
              <a:rPr lang="en-GB" altLang="ko-KR" sz="2000" dirty="0" smtClean="0"/>
              <a:t>Support</a:t>
            </a:r>
          </a:p>
          <a:p>
            <a:pPr marL="0" indent="0">
              <a:buNone/>
            </a:pPr>
            <a:r>
              <a:rPr lang="en-GB" altLang="ko-KR" sz="2000" dirty="0" smtClean="0"/>
              <a:t>[3] 802.11-20/0024r2 Multiple RU Aggregation</a:t>
            </a:r>
          </a:p>
          <a:p>
            <a:pPr marL="0" indent="0">
              <a:buNone/>
            </a:pPr>
            <a:r>
              <a:rPr lang="en-GB" altLang="ko-KR" sz="2000" dirty="0" smtClean="0"/>
              <a:t>[4] 802.11-20/0048r0 RU aggregation for 240MHz and 320MHz</a:t>
            </a:r>
          </a:p>
          <a:p>
            <a:pPr marL="0" indent="0">
              <a:buNone/>
            </a:pPr>
            <a:r>
              <a:rPr lang="en-GB" altLang="ko-KR" sz="2000" dirty="0" smtClean="0"/>
              <a:t>[5] 802.11-20/0108r0 Multi-RU Support for OFDMA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22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Various patterns </a:t>
            </a:r>
            <a:r>
              <a:rPr lang="en-US" altLang="ko-KR" sz="2000" dirty="0"/>
              <a:t>with o</a:t>
            </a:r>
            <a:r>
              <a:rPr lang="en-US" altLang="ko-KR" sz="2000" dirty="0" smtClean="0"/>
              <a:t>ne 40MHz punctured channel in the boundary between two 80MHz channels</a:t>
            </a:r>
          </a:p>
          <a:p>
            <a:pPr lvl="1"/>
            <a:r>
              <a:rPr lang="en-US" altLang="ko-KR" sz="1800" dirty="0" smtClean="0"/>
              <a:t>160MHz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240MHz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320MHz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2715125"/>
            <a:ext cx="3124201" cy="21090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429000"/>
            <a:ext cx="4657200" cy="501534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999" y="4419600"/>
            <a:ext cx="6248401" cy="7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3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Various combinations for multiple RU aggregation were proposed [1]-[5]</a:t>
            </a:r>
          </a:p>
          <a:p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approved some of the small and large RU aggregation </a:t>
            </a:r>
          </a:p>
          <a:p>
            <a:pPr lvl="1"/>
            <a:r>
              <a:rPr lang="en-US" altLang="ko-KR" sz="1800" dirty="0" smtClean="0"/>
              <a:t>For small RU aggregation, only 26+52 and 26+106 were allowed</a:t>
            </a:r>
          </a:p>
          <a:p>
            <a:pPr lvl="1"/>
            <a:r>
              <a:rPr lang="en-US" altLang="ko-KR" sz="1800" dirty="0" smtClean="0"/>
              <a:t>For large RU aggregation, only a few combinations were allowed in each OFDMA and non-OFDMA</a:t>
            </a:r>
          </a:p>
          <a:p>
            <a:r>
              <a:rPr lang="en-US" altLang="ko-KR" sz="2000" dirty="0" smtClean="0"/>
              <a:t>In this contribution, we propose further combinations</a:t>
            </a:r>
          </a:p>
          <a:p>
            <a:pPr lvl="1"/>
            <a:r>
              <a:rPr lang="en-US" altLang="ko-KR" sz="1800" dirty="0" smtClean="0"/>
              <a:t>For small RU aggregation, we propose to combine middle or center 26-tone RU with other adjacent RUs</a:t>
            </a:r>
          </a:p>
          <a:p>
            <a:pPr lvl="1"/>
            <a:r>
              <a:rPr lang="en-US" altLang="ko-KR" sz="1800" dirty="0" smtClean="0"/>
              <a:t>For large RU aggregation, we propose several combinations which can support various puncturing patterns in non-OFDMA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577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Various patterns with one 60MHz punctured channel in the boundary between two 80MHz channels</a:t>
            </a:r>
          </a:p>
          <a:p>
            <a:pPr lvl="1"/>
            <a:r>
              <a:rPr lang="en-US" altLang="ko-KR" sz="1800" dirty="0" smtClean="0"/>
              <a:t>160MHz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240MHz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320MHz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2671346"/>
            <a:ext cx="3124201" cy="50411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9" y="3331452"/>
            <a:ext cx="4657201" cy="1079835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999" y="4648656"/>
            <a:ext cx="6248401" cy="167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0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Small RU Aggregation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Middle and center 26-tone RUs may be useless in 11ax</a:t>
            </a:r>
          </a:p>
          <a:p>
            <a:pPr lvl="1"/>
            <a:r>
              <a:rPr lang="en-US" altLang="ko-KR" sz="1800" dirty="0" smtClean="0"/>
              <a:t>They are not expandable to larger size RUs and are vulnerable to DC offset</a:t>
            </a:r>
          </a:p>
          <a:p>
            <a:r>
              <a:rPr lang="en-US" altLang="ko-KR" sz="2000" dirty="0" smtClean="0"/>
              <a:t>With multiple RU aggregation, we can make them more useful</a:t>
            </a:r>
          </a:p>
          <a:p>
            <a:pPr lvl="1"/>
            <a:r>
              <a:rPr lang="en-US" altLang="ko-KR" sz="1800" dirty="0" smtClean="0"/>
              <a:t>Throughput can be enhanced</a:t>
            </a:r>
          </a:p>
          <a:p>
            <a:pPr lvl="1"/>
            <a:r>
              <a:rPr lang="en-US" altLang="ko-KR" sz="1800" dirty="0" smtClean="0"/>
              <a:t>Better frequency diversity can be expected</a:t>
            </a:r>
          </a:p>
          <a:p>
            <a:r>
              <a:rPr lang="en-US" altLang="ko-KR" sz="2000" dirty="0" smtClean="0"/>
              <a:t>For simple scheduling and low signaling overhead, we propose to combine only two adjacent RUs</a:t>
            </a:r>
          </a:p>
          <a:p>
            <a:pPr lvl="1"/>
            <a:r>
              <a:rPr lang="en-US" altLang="ko-KR" sz="1800" dirty="0" smtClean="0"/>
              <a:t>Middle 26-tone RU + adjacent 52/106-tone RU in each 20MHz channel</a:t>
            </a:r>
          </a:p>
          <a:p>
            <a:pPr lvl="1"/>
            <a:r>
              <a:rPr lang="en-US" altLang="ko-KR" sz="1800" dirty="0" smtClean="0"/>
              <a:t>Center 26-tone RU + adjacent 52/106-tone RU in each 80MHz channel</a:t>
            </a:r>
          </a:p>
          <a:p>
            <a:pPr lvl="2"/>
            <a:r>
              <a:rPr lang="en-US" altLang="ko-KR" sz="1600" dirty="0" smtClean="0"/>
              <a:t>E.g.,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2514600" y="5114559"/>
            <a:ext cx="5257800" cy="1133841"/>
            <a:chOff x="914400" y="5105400"/>
            <a:chExt cx="5257800" cy="1133841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400" y="5105400"/>
              <a:ext cx="1676400" cy="514773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99406" y="5122026"/>
              <a:ext cx="2971800" cy="511348"/>
            </a:xfrm>
            <a:prstGeom prst="rect">
              <a:avLst/>
            </a:prstGeom>
          </p:spPr>
        </p:pic>
        <p:sp>
          <p:nvSpPr>
            <p:cNvPr id="9" name="직사각형 8"/>
            <p:cNvSpPr/>
            <p:nvPr/>
          </p:nvSpPr>
          <p:spPr bwMode="auto">
            <a:xfrm>
              <a:off x="1304564" y="5122026"/>
              <a:ext cx="574403" cy="191193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7171" y="5724468"/>
              <a:ext cx="1676400" cy="514773"/>
            </a:xfrm>
            <a:prstGeom prst="rect">
              <a:avLst/>
            </a:prstGeom>
          </p:spPr>
        </p:pic>
        <p:sp>
          <p:nvSpPr>
            <p:cNvPr id="12" name="직사각형 11"/>
            <p:cNvSpPr/>
            <p:nvPr/>
          </p:nvSpPr>
          <p:spPr bwMode="auto">
            <a:xfrm>
              <a:off x="973974" y="5392574"/>
              <a:ext cx="888367" cy="202659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1633621" y="5741094"/>
              <a:ext cx="574403" cy="191193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1658560" y="6021612"/>
              <a:ext cx="888367" cy="202659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00400" y="5707842"/>
              <a:ext cx="2971800" cy="511348"/>
            </a:xfrm>
            <a:prstGeom prst="rect">
              <a:avLst/>
            </a:prstGeom>
          </p:spPr>
        </p:pic>
        <p:sp>
          <p:nvSpPr>
            <p:cNvPr id="24" name="직사각형 23"/>
            <p:cNvSpPr/>
            <p:nvPr/>
          </p:nvSpPr>
          <p:spPr bwMode="auto">
            <a:xfrm>
              <a:off x="4469868" y="5130338"/>
              <a:ext cx="261851" cy="206373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309160" y="5409654"/>
              <a:ext cx="430872" cy="209453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4622268" y="5712288"/>
              <a:ext cx="261851" cy="206373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4630655" y="5985958"/>
              <a:ext cx="430872" cy="209453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149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Large RU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focus on the non-OFDMA case in conjunction with preamble puncturing</a:t>
            </a:r>
          </a:p>
          <a:p>
            <a:r>
              <a:rPr lang="en-US" altLang="ko-KR" sz="2000" dirty="0" smtClean="0"/>
              <a:t>Only a few conditional mandatory combinations were agreed</a:t>
            </a:r>
          </a:p>
          <a:p>
            <a:pPr lvl="1"/>
            <a:r>
              <a:rPr lang="en-US" altLang="ko-KR" sz="1800" dirty="0" smtClean="0"/>
              <a:t>It is hard to expect high efficiency because there are too many possible puncturing patterns that the agreed combinations cannot support</a:t>
            </a:r>
          </a:p>
          <a:p>
            <a:r>
              <a:rPr lang="en-US" altLang="ko-KR" sz="2000" dirty="0" smtClean="0"/>
              <a:t>We propose further combinations which can cover diverse puncturing patterns</a:t>
            </a:r>
          </a:p>
          <a:p>
            <a:pPr lvl="1"/>
            <a:r>
              <a:rPr lang="en-US" altLang="ko-KR" sz="1800" dirty="0" smtClean="0"/>
              <a:t>As to the size of the punctured channel, 20MHz</a:t>
            </a:r>
            <a:r>
              <a:rPr lang="en-US" altLang="ko-KR" sz="1800" dirty="0"/>
              <a:t>, 40MHz, and 60MHz </a:t>
            </a:r>
            <a:r>
              <a:rPr lang="en-US" altLang="ko-KR" sz="1800" dirty="0" smtClean="0"/>
              <a:t>can be considered given incumbent bandwidths in 6GHz [2][4]</a:t>
            </a:r>
          </a:p>
          <a:p>
            <a:pPr lvl="1"/>
            <a:r>
              <a:rPr lang="en-US" altLang="ko-KR" sz="1800" dirty="0" smtClean="0"/>
              <a:t>In a wide bandwidth, we also deal with 80MHz punctured channel to </a:t>
            </a:r>
            <a:r>
              <a:rPr lang="en-US" altLang="ko-KR" sz="1800" dirty="0"/>
              <a:t>reduce the number of RU </a:t>
            </a:r>
            <a:r>
              <a:rPr lang="en-US" altLang="ko-KR" sz="1800" dirty="0" smtClean="0"/>
              <a:t>combinations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414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Large RU Aggregation in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Determined options</a:t>
            </a:r>
          </a:p>
          <a:p>
            <a:pPr lvl="1"/>
            <a:r>
              <a:rPr lang="en-US" altLang="ko-KR" sz="1800" dirty="0" smtClean="0"/>
              <a:t>60MHz with one 20MHz punctured channel</a:t>
            </a:r>
          </a:p>
          <a:p>
            <a:pPr lvl="2"/>
            <a:r>
              <a:rPr lang="en-US" altLang="ko-KR" sz="1600" b="1" u="sng" dirty="0" smtClean="0"/>
              <a:t>484+242 (4 options)</a:t>
            </a:r>
          </a:p>
          <a:p>
            <a:r>
              <a:rPr lang="en-US" altLang="ko-KR" sz="2000" dirty="0" smtClean="0"/>
              <a:t>It would be better to support all puncturing patterns</a:t>
            </a:r>
          </a:p>
          <a:p>
            <a:pPr lvl="1"/>
            <a:r>
              <a:rPr lang="en-US" altLang="ko-KR" sz="1800" dirty="0" smtClean="0"/>
              <a:t>Throughput is severely affected by the supportable patterns for </a:t>
            </a:r>
            <a:r>
              <a:rPr lang="en-US" altLang="ko-KR" sz="1800" dirty="0"/>
              <a:t>a narrow bandwidth in </a:t>
            </a:r>
            <a:r>
              <a:rPr lang="en-US" altLang="ko-KR" sz="1800" dirty="0" smtClean="0"/>
              <a:t>particular</a:t>
            </a:r>
          </a:p>
          <a:p>
            <a:pPr lvl="1"/>
            <a:r>
              <a:rPr lang="en-US" altLang="ko-KR" sz="1800" dirty="0" smtClean="0"/>
              <a:t>Signaling overhead does not increase too much because only four options are left</a:t>
            </a:r>
          </a:p>
          <a:p>
            <a:r>
              <a:rPr lang="en-US" altLang="ko-KR" sz="2000" dirty="0" smtClean="0"/>
              <a:t>Further proposed options</a:t>
            </a:r>
          </a:p>
          <a:p>
            <a:pPr lvl="1"/>
            <a:r>
              <a:rPr lang="en-US" altLang="ko-KR" sz="1800" dirty="0" smtClean="0"/>
              <a:t>40MHz with two 20MHz punctured channels</a:t>
            </a:r>
          </a:p>
          <a:p>
            <a:pPr lvl="2"/>
            <a:r>
              <a:rPr lang="en-US" altLang="ko-KR" sz="1600" b="1" u="sng" dirty="0" smtClean="0"/>
              <a:t>242+242 </a:t>
            </a:r>
            <a:r>
              <a:rPr lang="en-US" altLang="ko-KR" sz="1600" b="1" u="sng" dirty="0"/>
              <a:t>(4 options)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5334000"/>
            <a:ext cx="3742763" cy="568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57004" y="5952557"/>
            <a:ext cx="6805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</a:t>
            </a:r>
            <a:r>
              <a:rPr lang="en-US" altLang="ko-KR" sz="1400" dirty="0" smtClean="0"/>
              <a:t>Without </a:t>
            </a:r>
            <a:r>
              <a:rPr lang="en-US" altLang="ko-KR" sz="1400" dirty="0"/>
              <a:t>these options, only 20MHz transmission is possible in some </a:t>
            </a:r>
            <a:r>
              <a:rPr lang="en-US" altLang="ko-KR" sz="1400" dirty="0" smtClean="0"/>
              <a:t>cases while we </a:t>
            </a:r>
            <a:r>
              <a:rPr lang="en-US" altLang="ko-KR" sz="1400" dirty="0"/>
              <a:t>can achieve about a </a:t>
            </a:r>
            <a:r>
              <a:rPr lang="en-US" altLang="ko-KR" sz="1400" dirty="0" smtClean="0"/>
              <a:t>maximum twofold </a:t>
            </a:r>
            <a:r>
              <a:rPr lang="en-US" altLang="ko-KR" sz="1400" dirty="0"/>
              <a:t>increase in throughput by allowing these options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7512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Large RU </a:t>
            </a:r>
            <a:r>
              <a:rPr lang="en-US" altLang="ko-KR" dirty="0" smtClean="0"/>
              <a:t>Aggregation</a:t>
            </a:r>
            <a:br>
              <a:rPr lang="en-US" altLang="ko-KR" dirty="0" smtClean="0"/>
            </a:br>
            <a:r>
              <a:rPr lang="en-US" altLang="ko-KR" dirty="0" smtClean="0"/>
              <a:t>in BW ≥ 160MHz (1/4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Determined </a:t>
            </a:r>
            <a:r>
              <a:rPr lang="en-US" altLang="ko-KR" sz="2000" dirty="0" smtClean="0"/>
              <a:t>options</a:t>
            </a:r>
            <a:endParaRPr lang="en-US" altLang="ko-KR" sz="2000" dirty="0"/>
          </a:p>
          <a:p>
            <a:pPr lvl="1"/>
            <a:r>
              <a:rPr lang="en-US" altLang="ko-KR" sz="1800" dirty="0"/>
              <a:t>140MHz with one 20MHz punctured channel</a:t>
            </a:r>
          </a:p>
          <a:p>
            <a:pPr lvl="2"/>
            <a:r>
              <a:rPr lang="en-US" altLang="ko-KR" sz="1600" b="1" u="sng" dirty="0"/>
              <a:t>(242+484)+(996) (8 options)</a:t>
            </a:r>
          </a:p>
          <a:p>
            <a:pPr lvl="1"/>
            <a:r>
              <a:rPr lang="en-US" altLang="ko-KR" sz="1800" dirty="0"/>
              <a:t>120MHz with one 40MHz punctured channel</a:t>
            </a:r>
          </a:p>
          <a:p>
            <a:pPr lvl="2"/>
            <a:r>
              <a:rPr lang="en-US" altLang="ko-KR" sz="1600" b="1" u="sng" dirty="0"/>
              <a:t>(484)+(996) (4 options)</a:t>
            </a:r>
          </a:p>
          <a:p>
            <a:pPr lvl="1"/>
            <a:r>
              <a:rPr lang="en-US" altLang="ko-KR" sz="1800" dirty="0"/>
              <a:t>200MHz with one 40MHz punctured channel</a:t>
            </a:r>
          </a:p>
          <a:p>
            <a:pPr lvl="2"/>
            <a:r>
              <a:rPr lang="en-US" altLang="ko-KR" sz="1600" b="1" u="sng" dirty="0"/>
              <a:t>(484)+(996)+(996) (6 options)</a:t>
            </a:r>
          </a:p>
          <a:p>
            <a:pPr lvl="1"/>
            <a:r>
              <a:rPr lang="en-US" altLang="ko-KR" sz="1800" dirty="0"/>
              <a:t>160MHz with one 80MHz punctured channel</a:t>
            </a:r>
          </a:p>
          <a:p>
            <a:pPr lvl="2"/>
            <a:r>
              <a:rPr lang="en-US" altLang="ko-KR" sz="1600" b="1" u="sng" dirty="0"/>
              <a:t>(996)+(996) (3 options)</a:t>
            </a:r>
          </a:p>
          <a:p>
            <a:pPr lvl="1"/>
            <a:r>
              <a:rPr lang="en-US" altLang="ko-KR" sz="1800" dirty="0"/>
              <a:t>280MHz with one 40MHz punctured channel</a:t>
            </a:r>
          </a:p>
          <a:p>
            <a:pPr lvl="2"/>
            <a:r>
              <a:rPr lang="en-US" altLang="ko-KR" sz="1600" b="1" u="sng" dirty="0"/>
              <a:t>(484)+(996)+(996)+(996) (8 options)</a:t>
            </a:r>
          </a:p>
          <a:p>
            <a:pPr lvl="1"/>
            <a:r>
              <a:rPr lang="en-US" altLang="ko-KR" sz="1800" dirty="0"/>
              <a:t>240MHz with one 80MHz punctured channel</a:t>
            </a:r>
          </a:p>
          <a:p>
            <a:pPr lvl="2"/>
            <a:r>
              <a:rPr lang="en-US" altLang="ko-KR" sz="1600" b="1" u="sng" dirty="0"/>
              <a:t>(996)+(996)+(996) (4 options)</a:t>
            </a:r>
            <a:endParaRPr lang="ko-KR" altLang="en-US" sz="1600" b="1" u="sng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7" name="오른쪽 중괄호 6"/>
          <p:cNvSpPr/>
          <p:nvPr/>
        </p:nvSpPr>
        <p:spPr bwMode="auto">
          <a:xfrm>
            <a:off x="5791200" y="2209800"/>
            <a:ext cx="152400" cy="1143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오른쪽 중괄호 7"/>
          <p:cNvSpPr/>
          <p:nvPr/>
        </p:nvSpPr>
        <p:spPr bwMode="auto">
          <a:xfrm>
            <a:off x="5791200" y="3455322"/>
            <a:ext cx="152400" cy="1143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오른쪽 중괄호 8"/>
          <p:cNvSpPr/>
          <p:nvPr/>
        </p:nvSpPr>
        <p:spPr bwMode="auto">
          <a:xfrm>
            <a:off x="5791200" y="4707774"/>
            <a:ext cx="152400" cy="1143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9800" y="2590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160MHz</a:t>
            </a:r>
            <a:endParaRPr lang="ko-KR" altLang="en-US" sz="1600"/>
          </a:p>
        </p:txBody>
      </p:sp>
      <p:sp>
        <p:nvSpPr>
          <p:cNvPr id="11" name="TextBox 10"/>
          <p:cNvSpPr txBox="1"/>
          <p:nvPr/>
        </p:nvSpPr>
        <p:spPr>
          <a:xfrm>
            <a:off x="6019800" y="3852446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240MHz</a:t>
            </a:r>
            <a:endParaRPr lang="ko-KR" altLang="en-US" sz="1600"/>
          </a:p>
        </p:txBody>
      </p:sp>
      <p:sp>
        <p:nvSpPr>
          <p:cNvPr id="12" name="TextBox 11"/>
          <p:cNvSpPr txBox="1"/>
          <p:nvPr/>
        </p:nvSpPr>
        <p:spPr>
          <a:xfrm>
            <a:off x="6019800" y="51054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320MHz</a:t>
            </a:r>
            <a:endParaRPr lang="ko-KR" altLang="en-US" sz="1600"/>
          </a:p>
        </p:txBody>
      </p:sp>
      <p:sp>
        <p:nvSpPr>
          <p:cNvPr id="13" name="TextBox 12"/>
          <p:cNvSpPr txBox="1"/>
          <p:nvPr/>
        </p:nvSpPr>
        <p:spPr>
          <a:xfrm>
            <a:off x="907026" y="6138446"/>
            <a:ext cx="6331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ym typeface="Wingdings" panose="05000000000000000000" pitchFamily="2" charset="2"/>
              </a:rPr>
              <a:t>Note that () means the RU combination used in each 80MHz channel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1320456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Large RU Aggregation</a:t>
            </a:r>
            <a:br>
              <a:rPr lang="en-US" altLang="ko-KR" dirty="0"/>
            </a:br>
            <a:r>
              <a:rPr lang="en-US" altLang="ko-KR" dirty="0"/>
              <a:t>in BW ≥ 160MHz </a:t>
            </a:r>
            <a:r>
              <a:rPr lang="en-US" altLang="ko-KR" dirty="0" smtClean="0"/>
              <a:t>(2/4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assume that an incumbent channel is located across two 80MHz channels</a:t>
            </a:r>
          </a:p>
          <a:p>
            <a:pPr lvl="1"/>
            <a:r>
              <a:rPr lang="en-US" altLang="ko-KR" sz="1800" dirty="0" smtClean="0"/>
              <a:t>Given the main incumbent bandwidths [2][4], 40MHz / 60MHz channel should be punctured in the boundary between two </a:t>
            </a:r>
            <a:r>
              <a:rPr lang="en-US" altLang="ko-KR" sz="1800" smtClean="0"/>
              <a:t>80MHz channels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E.g., 160MHz bandwidth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Determined options in the previous slide cannot support these puncturing patterns, and thus, we cannot expect high throughput and efficiency</a:t>
            </a:r>
          </a:p>
          <a:p>
            <a:pPr lvl="2"/>
            <a:r>
              <a:rPr lang="en-US" altLang="ko-KR" sz="1600" dirty="0" smtClean="0"/>
              <a:t>In the examples above, only 40MHz or 60MHz channel can be utilized for transmission at the best</a:t>
            </a:r>
          </a:p>
          <a:p>
            <a:pPr lvl="1"/>
            <a:r>
              <a:rPr lang="en-US" altLang="ko-KR" sz="1800" dirty="0" smtClean="0"/>
              <a:t>Hence, we propose further options which can cover these various cases, as a result, a better gain can be achieved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225339"/>
            <a:ext cx="4524386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74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Large RU Aggregation</a:t>
            </a:r>
            <a:br>
              <a:rPr lang="en-US" altLang="ko-KR" dirty="0"/>
            </a:br>
            <a:r>
              <a:rPr lang="en-US" altLang="ko-KR" dirty="0"/>
              <a:t>in BW ≥ 160MHz </a:t>
            </a:r>
            <a:r>
              <a:rPr lang="en-US" altLang="ko-KR" dirty="0" smtClean="0"/>
              <a:t>(3/4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are too many cases for one 40MHz / 60MHz punctured channel in the boundary between two 80MHz channels</a:t>
            </a:r>
          </a:p>
          <a:p>
            <a:pPr lvl="1"/>
            <a:r>
              <a:rPr lang="en-US" altLang="ko-KR" sz="1800" dirty="0" smtClean="0"/>
              <a:t>One 40MHz punctured channel</a:t>
            </a:r>
          </a:p>
          <a:p>
            <a:pPr lvl="2"/>
            <a:r>
              <a:rPr lang="en-US" altLang="ko-KR" sz="1600" dirty="0" smtClean="0"/>
              <a:t>1, 2 and 3 cases for 160MHz, 240MHz and 320MHz, respectively</a:t>
            </a:r>
          </a:p>
          <a:p>
            <a:pPr lvl="1"/>
            <a:r>
              <a:rPr lang="en-US" altLang="ko-KR" sz="1800" dirty="0" smtClean="0"/>
              <a:t>One 60MHz punctured channel</a:t>
            </a:r>
          </a:p>
          <a:p>
            <a:pPr lvl="2"/>
            <a:r>
              <a:rPr lang="en-US" altLang="ko-KR" sz="1600" dirty="0" smtClean="0"/>
              <a:t>2, 4 and 6 cases for 160MHz, 240MHz and 320MHz, respectively</a:t>
            </a:r>
          </a:p>
          <a:p>
            <a:pPr lvl="1"/>
            <a:r>
              <a:rPr lang="en-US" altLang="ko-KR" sz="1800" dirty="0" smtClean="0"/>
              <a:t>Details are shown in Appendix</a:t>
            </a:r>
          </a:p>
          <a:p>
            <a:r>
              <a:rPr lang="en-US" altLang="ko-KR" sz="2000" dirty="0" smtClean="0"/>
              <a:t>In order to reduce signaling overhead, we propose RU combinations which have one 80MHz punctured channel in the boundary of two 80MHz channels</a:t>
            </a:r>
          </a:p>
          <a:p>
            <a:pPr lvl="1"/>
            <a:r>
              <a:rPr lang="en-US" altLang="ko-KR" sz="1800" dirty="0" smtClean="0"/>
              <a:t>These options can be used instead of the cases above with slight throughput degradation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number of RU </a:t>
            </a:r>
            <a:r>
              <a:rPr lang="en-US" altLang="ko-KR" sz="1800" dirty="0" smtClean="0"/>
              <a:t>combinations can be considerably reduced</a:t>
            </a:r>
          </a:p>
          <a:p>
            <a:pPr lvl="1"/>
            <a:r>
              <a:rPr lang="en-US" altLang="ko-KR" sz="1800" dirty="0" smtClean="0"/>
              <a:t>Although the gain is small compared to allowing all the cases above, the implication for average throughput may not be severe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a large bandwidth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81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Large RU Aggregation</a:t>
            </a:r>
            <a:br>
              <a:rPr lang="en-US" altLang="ko-KR" dirty="0"/>
            </a:br>
            <a:r>
              <a:rPr lang="en-US" altLang="ko-KR" dirty="0"/>
              <a:t>in BW ≥ 160MHz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Further proposed cases</a:t>
            </a:r>
          </a:p>
          <a:p>
            <a:pPr lvl="1"/>
            <a:r>
              <a:rPr lang="en-US" altLang="ko-KR" sz="1800" dirty="0" smtClean="0"/>
              <a:t>160MHz</a:t>
            </a:r>
            <a:endParaRPr lang="en-US" altLang="ko-KR" sz="1800" dirty="0"/>
          </a:p>
          <a:p>
            <a:pPr lvl="2"/>
            <a:r>
              <a:rPr lang="en-US" altLang="ko-KR" sz="1600" b="1" u="sng" dirty="0"/>
              <a:t>(484)+(484) (1 option)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240MHz</a:t>
            </a:r>
            <a:endParaRPr lang="en-US" altLang="ko-KR" sz="1800" dirty="0"/>
          </a:p>
          <a:p>
            <a:pPr lvl="2"/>
            <a:r>
              <a:rPr lang="en-US" altLang="ko-KR" sz="1600" b="1" u="sng" dirty="0"/>
              <a:t>(484)+(484)+(996) (2 options)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320MHz</a:t>
            </a:r>
            <a:endParaRPr lang="en-US" altLang="ko-KR" sz="1800" dirty="0"/>
          </a:p>
          <a:p>
            <a:pPr lvl="2"/>
            <a:r>
              <a:rPr lang="en-US" altLang="ko-KR" sz="1600" b="1" u="sng" dirty="0"/>
              <a:t>(484)+(484)+(996)+(996) (3 options)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8" y="2802459"/>
            <a:ext cx="3124201" cy="21090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98" y="3776269"/>
            <a:ext cx="4657200" cy="50153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998" y="5053975"/>
            <a:ext cx="6248401" cy="79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143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263140</TotalTime>
  <Words>1481</Words>
  <Application>Microsoft Office PowerPoint</Application>
  <PresentationFormat>화면 슬라이드 쇼(4:3)</PresentationFormat>
  <Paragraphs>252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6" baseType="lpstr">
      <vt:lpstr>굴림</vt:lpstr>
      <vt:lpstr>맑은 고딕</vt:lpstr>
      <vt:lpstr>Arial</vt:lpstr>
      <vt:lpstr>Times New Roman</vt:lpstr>
      <vt:lpstr>Wingdings</vt:lpstr>
      <vt:lpstr>802-11-Submission</vt:lpstr>
      <vt:lpstr>Further Proposals for Multiple RU Aggregation</vt:lpstr>
      <vt:lpstr>Introduction</vt:lpstr>
      <vt:lpstr>Small RU Aggregation</vt:lpstr>
      <vt:lpstr>Large RU Aggregation</vt:lpstr>
      <vt:lpstr>Large RU Aggregation in 80MHz</vt:lpstr>
      <vt:lpstr>Large RU Aggregation in BW ≥ 160MHz (1/4)</vt:lpstr>
      <vt:lpstr>Large RU Aggregation in BW ≥ 160MHz (2/4)</vt:lpstr>
      <vt:lpstr>Large RU Aggregation in BW ≥ 160MHz (3/4)</vt:lpstr>
      <vt:lpstr>Large RU Aggregation in BW ≥ 160MHz (4/4)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References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5607</cp:revision>
  <cp:lastPrinted>2019-09-10T23:00:58Z</cp:lastPrinted>
  <dcterms:created xsi:type="dcterms:W3CDTF">2007-05-21T21:00:37Z</dcterms:created>
  <dcterms:modified xsi:type="dcterms:W3CDTF">2020-03-15T23:30:52Z</dcterms:modified>
</cp:coreProperties>
</file>