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4" r:id="rId3"/>
    <p:sldId id="298" r:id="rId4"/>
    <p:sldId id="325" r:id="rId5"/>
    <p:sldId id="328" r:id="rId6"/>
    <p:sldId id="329" r:id="rId7"/>
    <p:sldId id="332" r:id="rId8"/>
    <p:sldId id="334" r:id="rId9"/>
    <p:sldId id="297" r:id="rId10"/>
    <p:sldId id="327" r:id="rId11"/>
    <p:sldId id="326" r:id="rId12"/>
    <p:sldId id="309" r:id="rId13"/>
    <p:sldId id="336" r:id="rId14"/>
    <p:sldId id="311" r:id="rId15"/>
    <p:sldId id="330" r:id="rId16"/>
    <p:sldId id="335" r:id="rId17"/>
    <p:sldId id="27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an Xin" initials="YX" lastIdx="7" clrIdx="1">
    <p:extLst>
      <p:ext uri="{19B8F6BF-5375-455C-9EA6-DF929625EA0E}">
        <p15:presenceInfo xmlns:p15="http://schemas.microsoft.com/office/powerpoint/2012/main" userId="S-1-5-21-147214757-305610072-1517763936-2376080" providerId="AD"/>
      </p:ext>
    </p:extLst>
  </p:cmAuthor>
  <p:cmAuthor id="3" name="Yujian (Ross Yu)" initials="Y(Y" lastIdx="1" clrIdx="2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6" autoAdjust="0"/>
    <p:restoredTop sz="96754" autoAdjust="0"/>
  </p:normalViewPr>
  <p:slideViewPr>
    <p:cSldViewPr>
      <p:cViewPr varScale="1">
        <p:scale>
          <a:sx n="63" d="100"/>
          <a:sy n="63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55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15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71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2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3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73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23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802.11-20/0401r0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1.vsd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8"/>
            <a:ext cx="9029701" cy="836691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Preamble puncture indication for non-OFDMA transmission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2020-03-13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82613"/>
              </p:ext>
            </p:extLst>
          </p:nvPr>
        </p:nvGraphicFramePr>
        <p:xfrm>
          <a:off x="647700" y="2819400"/>
          <a:ext cx="8115299" cy="250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Yan Xin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Rob Sun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Junghoon Suh</a:t>
                      </a:r>
                      <a:endParaRPr lang="zh-CN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dirty="0" smtClean="0"/>
                        <a:t>Osama </a:t>
                      </a:r>
                      <a:r>
                        <a:rPr lang="en-CA" altLang="zh-CN" sz="1400" dirty="0" err="1" smtClean="0"/>
                        <a:t>Aboul-Magd</a:t>
                      </a:r>
                      <a:endParaRPr lang="zh-CN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58660"/>
            <a:ext cx="8001000" cy="68281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two table method allows a very simple logic/very small-size tables. And the preamble puncture indication occupies the same bits as the RU allocation subfield.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two table can also be used for 160MHz and 80MHz separately when BW=240MHz, and for 80MHz and 80MHz when BW=160MHz.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54162"/>
              </p:ext>
            </p:extLst>
          </p:nvPr>
        </p:nvGraphicFramePr>
        <p:xfrm>
          <a:off x="382588" y="4191000"/>
          <a:ext cx="3962400" cy="195303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10334"/>
                <a:gridCol w="1737666"/>
                <a:gridCol w="914400"/>
              </a:tblGrid>
              <a:tr h="404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Puncture indication for 1</a:t>
                      </a:r>
                      <a:r>
                        <a:rPr lang="en-US" altLang="zh-CN" sz="1000" kern="1200" baseline="30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st</a:t>
                      </a: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80Mhz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(4 bit)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Description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Entries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0-3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242-tone</a:t>
                      </a: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 is punctured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4-6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484-tone RU is punctured (including</a:t>
                      </a: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middle 484-tone RU</a:t>
                      </a: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 RU is punctured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 puncture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9-15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79739"/>
              </p:ext>
            </p:extLst>
          </p:nvPr>
        </p:nvGraphicFramePr>
        <p:xfrm>
          <a:off x="4802188" y="4191000"/>
          <a:ext cx="3962400" cy="195303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10334"/>
                <a:gridCol w="1737666"/>
                <a:gridCol w="914400"/>
              </a:tblGrid>
              <a:tr h="404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Puncture indication for 2</a:t>
                      </a:r>
                      <a:r>
                        <a:rPr lang="en-US" altLang="zh-CN" sz="1000" kern="1200" baseline="30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st</a:t>
                      </a: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80Mhz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(4 bit)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Description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Entries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0-3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242-tone</a:t>
                      </a: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 is punctured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4-6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484-tone RU is punctured (including</a:t>
                      </a:r>
                      <a:r>
                        <a:rPr lang="en-US" altLang="zh-CN" sz="10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middle 484-tone RU</a:t>
                      </a: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0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 RU is punctured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 puncture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9-15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8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58660"/>
            <a:ext cx="8001000" cy="68281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proposed method can be used for both EHT-SIG and trigger frame: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62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578949"/>
              </p:ext>
            </p:extLst>
          </p:nvPr>
        </p:nvGraphicFramePr>
        <p:xfrm>
          <a:off x="1922508" y="1805782"/>
          <a:ext cx="4779917" cy="2018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" name="Visio" r:id="rId4" imgW="10343998" imgH="4371975" progId="Visio.Drawing.15">
                  <p:embed/>
                </p:oleObj>
              </mc:Choice>
              <mc:Fallback>
                <p:oleObj name="Visio" r:id="rId4" imgW="10343998" imgH="4371975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508" y="1805782"/>
                        <a:ext cx="4779917" cy="20180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-347526" y="38802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223990"/>
              </p:ext>
            </p:extLst>
          </p:nvPr>
        </p:nvGraphicFramePr>
        <p:xfrm>
          <a:off x="2133600" y="3962400"/>
          <a:ext cx="4724400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0" name="Visio" r:id="rId6" imgW="8286858" imgH="4305249" progId="Visio.Drawing.15">
                  <p:embed/>
                </p:oleObj>
              </mc:Choice>
              <mc:Fallback>
                <p:oleObj name="Visio" r:id="rId6" imgW="8286858" imgH="4305249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962400"/>
                        <a:ext cx="4724400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06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Three simple methods for preamble puncture indication are considered.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Bitmap is the most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flexible and straightforward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indication method.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RU segment approach uses a multiple of 2 bits to indicate the available/unavailable RU segments per 80 MHz basis.</a:t>
            </a:r>
            <a:r>
              <a:rPr lang="en-US" altLang="zh-CN" sz="1800" dirty="0" smtClean="0">
                <a:solidFill>
                  <a:srgbClr val="1E1EFA"/>
                </a:solidFill>
                <a:ea typeface="Times New Roman"/>
                <a:cs typeface="Times New Roman"/>
                <a:sym typeface="Times New Roman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table method allows a very simple logic/very small-size tables. And the preamble puncture indication occupies the same bits as the RU allocation subfield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50000"/>
              </a:lnSpc>
            </a:pPr>
            <a:endParaRPr lang="en-US" altLang="zh-CN" sz="1800" dirty="0" smtClean="0"/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for 11be, there shall exist at least one puncture pattern with two holes across the PPDU bandwidth?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4110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050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support the preamble puncture indication method as follows?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exists two subfields,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=320Mhz,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each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one is used to indicate one punctured hole in one of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160MHz;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BW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= 240Mhz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used to indicate one punctured hole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160MHz, the other is used to indicate one punctured hole in the other 80Mhz;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BW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= 160Mhz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each one is used to indicate one punctured hole in one of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80MHz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1" algn="just"/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/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/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Straw Poll #3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内容占位符 1"/>
          <p:cNvSpPr txBox="1">
            <a:spLocks/>
          </p:cNvSpPr>
          <p:nvPr/>
        </p:nvSpPr>
        <p:spPr>
          <a:xfrm>
            <a:off x="685800" y="1905000"/>
            <a:ext cx="8153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altLang="zh-CN" kern="0" dirty="0" smtClean="0"/>
              <a:t>Do you support the bitmap method described above for RU aggregation indication?</a:t>
            </a:r>
          </a:p>
          <a:p>
            <a:pPr lvl="1"/>
            <a:r>
              <a:rPr lang="en-US" altLang="zh-CN" kern="0" dirty="0" smtClean="0"/>
              <a:t>Y</a:t>
            </a:r>
          </a:p>
          <a:p>
            <a:pPr lvl="1"/>
            <a:r>
              <a:rPr lang="en-US" altLang="zh-CN" kern="0" dirty="0" smtClean="0"/>
              <a:t>N</a:t>
            </a:r>
          </a:p>
          <a:p>
            <a:pPr lvl="1"/>
            <a:r>
              <a:rPr lang="en-US" altLang="zh-CN" kern="0" dirty="0" smtClean="0"/>
              <a:t>A</a:t>
            </a:r>
          </a:p>
          <a:p>
            <a:pPr marL="0" indent="0">
              <a:buFontTx/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643170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Straw Poll #4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内容占位符 1"/>
          <p:cNvSpPr txBox="1">
            <a:spLocks/>
          </p:cNvSpPr>
          <p:nvPr/>
        </p:nvSpPr>
        <p:spPr>
          <a:xfrm>
            <a:off x="685800" y="1905000"/>
            <a:ext cx="8153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altLang="zh-CN" kern="0" dirty="0" smtClean="0"/>
              <a:t>Do you support the RU segment </a:t>
            </a:r>
            <a:r>
              <a:rPr lang="en-US" altLang="zh-CN" kern="0" dirty="0" smtClean="0"/>
              <a:t>method described </a:t>
            </a:r>
            <a:r>
              <a:rPr lang="en-US" altLang="zh-CN" kern="0" dirty="0" smtClean="0"/>
              <a:t>above </a:t>
            </a:r>
            <a:r>
              <a:rPr lang="en-US" altLang="zh-CN" kern="0" dirty="0" smtClean="0"/>
              <a:t>for </a:t>
            </a:r>
            <a:r>
              <a:rPr lang="en-US" altLang="zh-CN" kern="0" dirty="0" smtClean="0"/>
              <a:t>RU aggregation indication?</a:t>
            </a:r>
          </a:p>
          <a:p>
            <a:pPr lvl="1"/>
            <a:r>
              <a:rPr lang="en-US" altLang="zh-CN" kern="0" dirty="0" smtClean="0"/>
              <a:t>Y</a:t>
            </a:r>
          </a:p>
          <a:p>
            <a:pPr lvl="1"/>
            <a:r>
              <a:rPr lang="en-US" altLang="zh-CN" kern="0" dirty="0" smtClean="0"/>
              <a:t>N</a:t>
            </a:r>
          </a:p>
          <a:p>
            <a:pPr lvl="1"/>
            <a:r>
              <a:rPr lang="en-US" altLang="zh-CN" kern="0" dirty="0" smtClean="0"/>
              <a:t>A</a:t>
            </a:r>
          </a:p>
          <a:p>
            <a:pPr marL="0" indent="0">
              <a:buFontTx/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340579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 smtClean="0"/>
              <a:t>[</a:t>
            </a:r>
            <a:r>
              <a:rPr lang="en-US" altLang="en-US" sz="1800" b="0" dirty="0"/>
              <a:t>1</a:t>
            </a:r>
            <a:r>
              <a:rPr lang="en-US" altLang="en-US" sz="1800" b="0" dirty="0" smtClean="0"/>
              <a:t>] 11-20-0285-01-00be-su-ppdu-sig-contents-considerations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[2] </a:t>
            </a:r>
            <a:r>
              <a:rPr lang="en-US" altLang="en-US" sz="1800" b="0" dirty="0" smtClean="0"/>
              <a:t>11-20-0048-00-00be-ru-aggregation-for-240mhz-and-320mhz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 smtClean="0"/>
              <a:t>[3] 11-19-1908-04-00be-multi-ru-support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[4] </a:t>
            </a:r>
            <a:r>
              <a:rPr lang="en-US" altLang="zh-CN" sz="1800" b="0" dirty="0"/>
              <a:t>11-19-1190-03-00be-improved-preamble-puncturing-in-802-11be</a:t>
            </a: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RU allocation subfield is not needed for non-OFDMA transmission, including both SU and MU-MIMO transmissions.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For punctured non-OFDMA transmissions, MRU aggregation indication is equivalent to preamble puncture indication.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the author has a very good summary of the punctured patterns that have passed the motion so far. And provide 3 options for preamble puncture indication.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contribution, we will share our view on how to indicate preamble puncture information for non-OFDMA case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Preamble puncture patterns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499881"/>
            <a:ext cx="7772400" cy="189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As mentioned in [1], the following patterns have passed the motion assuming P20 is not punctured:</a:t>
            </a: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6504"/>
              </p:ext>
            </p:extLst>
          </p:nvPr>
        </p:nvGraphicFramePr>
        <p:xfrm>
          <a:off x="723900" y="2286000"/>
          <a:ext cx="7772400" cy="3276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071"/>
                <a:gridCol w="930071"/>
                <a:gridCol w="5912258"/>
              </a:tblGrid>
              <a:tr h="530856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Mode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Aggregated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BW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Description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535934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1-6 (6)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20/40/80/80+80 or 160/240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or 160+80/160+160 or 320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7-9 (3)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1x11, 11x1, 111x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10-12 (3)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11xx1111,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1111xx11, 111111xx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943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13-19 (7)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1x111111, 11x11111, …, 1111111x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20-21(2)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1111 </a:t>
                      </a:r>
                      <a:r>
                        <a:rPr lang="en-US" altLang="zh-CN" sz="1400" b="1" kern="12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xxxx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1111, 1111 1111 </a:t>
                      </a:r>
                      <a:r>
                        <a:rPr lang="en-US" altLang="zh-CN" sz="1400" b="1" kern="12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xxxx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22-26(5)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 1111 1111, 1111 xx11 1111, …, 1111 1111 11xx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27-29(3)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1111 </a:t>
                      </a:r>
                      <a:r>
                        <a:rPr lang="en-US" altLang="zh-CN" sz="1400" b="1" kern="12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xxxx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1111 1111, 1111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1111 </a:t>
                      </a:r>
                      <a:r>
                        <a:rPr lang="en-US" altLang="zh-CN" sz="1400" b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xxxx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1111, 1111 1111 1111 </a:t>
                      </a:r>
                      <a:r>
                        <a:rPr lang="en-US" altLang="zh-CN" sz="1400" b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xxxx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5063"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30-36</a:t>
                      </a:r>
                      <a:r>
                        <a:rPr lang="en-US" altLang="zh-CN" sz="14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(7)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280MHz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3760" rtl="0" eaLnBrk="1" fontAlgn="auto" latinLnBrk="0" hangingPunct="1"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11xx 1111 1111 1111, …, 1111 1111 1111 11xx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Preamble puncture patterns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289639"/>
            <a:ext cx="7772400" cy="189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are several other mode with one hole or two holes[2-3], which we think are also very important for high dense scenarios [4], or 6GHz or DFS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20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92658"/>
              </p:ext>
            </p:extLst>
          </p:nvPr>
        </p:nvGraphicFramePr>
        <p:xfrm>
          <a:off x="1257299" y="2598129"/>
          <a:ext cx="6705601" cy="3658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59"/>
                <a:gridCol w="1078659"/>
                <a:gridCol w="1849060"/>
                <a:gridCol w="2699223"/>
              </a:tblGrid>
              <a:tr h="4319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PPDU BW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+mn-lt"/>
                        </a:rPr>
                        <a:t>Agg</a:t>
                      </a:r>
                      <a:r>
                        <a:rPr lang="en-US" sz="14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Combinations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5"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80 MHz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20+20</a:t>
                      </a:r>
                    </a:p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(1xx1)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</a:t>
                      </a:r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40MHz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202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 MHz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40+(40+20)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</a:t>
                      </a:r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 MHz</a:t>
                      </a:r>
                    </a:p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</a:t>
                      </a:r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holes: 40 MHz and 20 MHz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5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(20+20)+80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</a:t>
                      </a:r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hole of 40 MHz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(40+20)+(40+20)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</a:t>
                      </a:r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hole of 40 MHz</a:t>
                      </a:r>
                    </a:p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 of 20 MHz each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25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240 MHz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220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140+80 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20MHz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5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140+60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MHz each</a:t>
                      </a:r>
                    </a:p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40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5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</a:t>
                      </a:r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120+60 and 140+40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40MHz and 20Mhz</a:t>
                      </a:r>
                    </a:p>
                    <a:p>
                      <a:pPr algn="ctr"/>
                      <a:r>
                        <a:rPr lang="en-US" altLang="zh-CN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Preamble puncture patterns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289639"/>
            <a:ext cx="7772400" cy="53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More modes: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Hence, a indication method which can support a more flexible and efficient usage of spectrum resource with simple implementation on the indication of puncture patterns is preferred.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26257"/>
              </p:ext>
            </p:extLst>
          </p:nvPr>
        </p:nvGraphicFramePr>
        <p:xfrm>
          <a:off x="2209800" y="1905000"/>
          <a:ext cx="4953683" cy="264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46"/>
                <a:gridCol w="796846"/>
                <a:gridCol w="1365971"/>
                <a:gridCol w="1994020"/>
              </a:tblGrid>
              <a:tr h="3832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PPDU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BW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+mn-lt"/>
                        </a:rPr>
                        <a:t>Agg</a:t>
                      </a:r>
                      <a:r>
                        <a:rPr lang="en-US" sz="14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Combinations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186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320 MHz</a:t>
                      </a:r>
                      <a:endParaRPr lang="en-US" sz="1400" b="0" strike="noStrike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160+140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20MHz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186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20 MHz holes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40MHz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186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140+120 and 160+100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and 40MHz;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57">
                <a:tc vMerge="1">
                  <a:txBody>
                    <a:bodyPr/>
                    <a:lstStyle/>
                    <a:p>
                      <a:pPr algn="ctr"/>
                      <a:endParaRPr lang="en-US" sz="14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120+120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40MHz each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80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1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350156" y="1358660"/>
            <a:ext cx="8641443" cy="237514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Opt1: </a:t>
            </a:r>
            <a:r>
              <a:rPr lang="en-US" altLang="zh-CN" sz="20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</a:t>
            </a: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itmap - a most flexible and straightforward method 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16-bit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12-bit and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8-bit bitmaps for respective 320MHz, 240MHz and 160 MHz BWs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unavailable 20MHz spectrum shall not cross the 20MHz channel boundary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484-tone RUs shall not cross the 40MHz and 80MHz boundaries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996-tone RUs shall not cross the 80MHz boundary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RUs to be aggregated are indicated in a straightforward way with simple implementation. No look-up table is needed to be implemented and stored to indicate flexible RU combinations.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en-US" altLang="zh-CN" sz="2000" b="0" dirty="0" smtClean="0">
                <a:cs typeface="Times New Roman" panose="02020603050405020304" pitchFamily="18" charset="0"/>
              </a:rPr>
              <a:t>      </a:t>
            </a:r>
            <a:r>
              <a:rPr lang="en-US" altLang="zh-CN" sz="1800" b="0" dirty="0" smtClean="0">
                <a:cs typeface="Times New Roman" panose="02020603050405020304" pitchFamily="18" charset="0"/>
              </a:rPr>
              <a:t>Examples of bit map indication are shown as below: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b="0" dirty="0" smtClean="0">
                <a:cs typeface="Times New Roman" panose="02020603050405020304" pitchFamily="18" charset="0"/>
              </a:rPr>
              <a:t>one </a:t>
            </a:r>
            <a:r>
              <a:rPr lang="en-US" altLang="zh-CN" sz="1600" b="0" dirty="0">
                <a:cs typeface="Times New Roman" panose="02020603050405020304" pitchFamily="18" charset="0"/>
              </a:rPr>
              <a:t>hole of 20 MHz in 320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MHz </a:t>
            </a:r>
            <a:r>
              <a:rPr lang="en-US" altLang="zh-CN" sz="1600" b="0" dirty="0">
                <a:cs typeface="Times New Roman" panose="02020603050405020304" pitchFamily="18" charset="0"/>
              </a:rPr>
              <a:t>(bit map: 10111111111111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b="0" dirty="0" smtClean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cs typeface="Times New Roman" panose="02020603050405020304" pitchFamily="18" charset="0"/>
              </a:rPr>
              <a:t>two </a:t>
            </a:r>
            <a:r>
              <a:rPr lang="en-US" altLang="zh-CN" sz="1600" dirty="0">
                <a:cs typeface="Times New Roman" panose="02020603050405020304" pitchFamily="18" charset="0"/>
              </a:rPr>
              <a:t>holes of 20 MHz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and 40 MHz in </a:t>
            </a:r>
            <a:r>
              <a:rPr lang="en-US" altLang="zh-CN" sz="1600" dirty="0">
                <a:cs typeface="Times New Roman" panose="02020603050405020304" pitchFamily="18" charset="0"/>
              </a:rPr>
              <a:t>320 MHz (bit map: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1011001111111111)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1600" b="0" dirty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b="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22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20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56" y="4343400"/>
            <a:ext cx="82931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49" y="5536925"/>
            <a:ext cx="8340044" cy="95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350155" y="1198912"/>
            <a:ext cx="8641443" cy="260374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Opt2: RU segment - another flexible and straightforward method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800" b="0" dirty="0" smtClean="0">
                <a:cs typeface="Times New Roman" panose="02020603050405020304" pitchFamily="18" charset="0"/>
              </a:rPr>
              <a:t>    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RU </a:t>
            </a:r>
            <a:r>
              <a:rPr lang="en-US" altLang="zh-CN" sz="1600" b="0" dirty="0">
                <a:cs typeface="Times New Roman" panose="02020603050405020304" pitchFamily="18" charset="0"/>
              </a:rPr>
              <a:t>aggregation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can </a:t>
            </a:r>
            <a:r>
              <a:rPr lang="en-US" altLang="zh-CN" sz="1600" b="0" dirty="0">
                <a:cs typeface="Times New Roman" panose="02020603050405020304" pitchFamily="18" charset="0"/>
              </a:rPr>
              <a:t>be indicated with a series of RU segments in an order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, which </a:t>
            </a:r>
            <a:r>
              <a:rPr lang="en-US" altLang="zh-CN" sz="1600" b="0" dirty="0">
                <a:cs typeface="Times New Roman" panose="02020603050405020304" pitchFamily="18" charset="0"/>
              </a:rPr>
              <a:t>are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arranged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600" b="0" dirty="0">
                <a:cs typeface="Times New Roman" panose="02020603050405020304" pitchFamily="18" charset="0"/>
              </a:rPr>
              <a:t>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     from </a:t>
            </a:r>
            <a:r>
              <a:rPr lang="en-US" altLang="zh-CN" sz="1600" b="0" dirty="0">
                <a:cs typeface="Times New Roman" panose="02020603050405020304" pitchFamily="18" charset="0"/>
              </a:rPr>
              <a:t>the start to the end of the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operating channel bandwidth</a:t>
            </a:r>
            <a:r>
              <a:rPr lang="en-US" altLang="zh-CN" sz="1600" b="0" dirty="0">
                <a:cs typeface="Times New Roman" panose="02020603050405020304" pitchFamily="18" charset="0"/>
              </a:rPr>
              <a:t>. Each RU segment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represents </a:t>
            </a:r>
            <a:r>
              <a:rPr lang="en-US" altLang="zh-CN" sz="1600" b="0" dirty="0">
                <a:cs typeface="Times New Roman" panose="02020603050405020304" pitchFamily="18" charset="0"/>
              </a:rPr>
              <a:t>a 242-,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altLang="zh-CN" sz="1600" b="0" dirty="0">
                <a:cs typeface="Times New Roman" panose="02020603050405020304" pitchFamily="18" charset="0"/>
              </a:rPr>
              <a:t>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     484- </a:t>
            </a:r>
            <a:r>
              <a:rPr lang="en-US" altLang="zh-CN" sz="1600" b="0" dirty="0">
                <a:cs typeface="Times New Roman" panose="02020603050405020304" pitchFamily="18" charset="0"/>
              </a:rPr>
              <a:t>or 996-tone RU.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buNone/>
              <a:defRPr/>
            </a:pPr>
            <a:endParaRPr lang="en-US" altLang="zh-CN" sz="1600" b="0" dirty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b="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22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20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917143"/>
              </p:ext>
            </p:extLst>
          </p:nvPr>
        </p:nvGraphicFramePr>
        <p:xfrm>
          <a:off x="2118176" y="2671930"/>
          <a:ext cx="5105400" cy="1622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800"/>
                <a:gridCol w="1701800"/>
                <a:gridCol w="1701800"/>
              </a:tblGrid>
              <a:tr h="457236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RU availability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RU size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Bit representation for RU segment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97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Unavailable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97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Available 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97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Available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484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97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Available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996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C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4377408"/>
            <a:ext cx="86868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20000"/>
              </a:lnSpc>
              <a:spcBef>
                <a:spcPts val="60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- 16-bit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14-bit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12-bit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bitmaps for respective 320MHz, 240MHz and 160 MHz BWs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-  unavailable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20MHz spectrum shall not cross the 20MHz channel boundary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- 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448-tone and 996-tone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RUs shall not cross the 80MHz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boundary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-  RU segment indication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per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 MHz basis. Indication of RU aggregation for bandwidth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 larger than 80 MHz (e.g., 320 MHz) can be a concatenation of indications for 80 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-  RUs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be aggregated are indicated in a straightforward way with simple implementation.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 Only a two-bit RU segment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 table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needed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flexible RU combinations.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72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381000" y="1447800"/>
            <a:ext cx="8641443" cy="128930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Opt2: RU segment - another flexible and straightforward method (cont’d)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CN" sz="1800" b="0" dirty="0" smtClean="0">
                <a:cs typeface="Times New Roman" panose="02020603050405020304" pitchFamily="18" charset="0"/>
              </a:rPr>
              <a:t>      Examples </a:t>
            </a:r>
            <a:r>
              <a:rPr lang="en-US" altLang="zh-CN" sz="1800" b="0" dirty="0">
                <a:cs typeface="Times New Roman" panose="02020603050405020304" pitchFamily="18" charset="0"/>
              </a:rPr>
              <a:t>of </a:t>
            </a:r>
            <a:r>
              <a:rPr lang="en-US" altLang="zh-CN" sz="1800" b="0" dirty="0" smtClean="0">
                <a:cs typeface="Times New Roman" panose="02020603050405020304" pitchFamily="18" charset="0"/>
              </a:rPr>
              <a:t>RU segment indication </a:t>
            </a:r>
            <a:r>
              <a:rPr lang="en-US" altLang="zh-CN" sz="1800" b="0" dirty="0">
                <a:cs typeface="Times New Roman" panose="02020603050405020304" pitchFamily="18" charset="0"/>
              </a:rPr>
              <a:t>are shown as below: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.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buNone/>
              <a:defRPr/>
            </a:pPr>
            <a:r>
              <a:rPr lang="en-US" altLang="zh-CN" sz="1600" b="0" dirty="0" smtClean="0">
                <a:cs typeface="Times New Roman" panose="02020603050405020304" pitchFamily="18" charset="0"/>
              </a:rPr>
              <a:t>       -  One </a:t>
            </a:r>
            <a:r>
              <a:rPr lang="en-US" altLang="zh-CN" sz="1600" b="0" dirty="0">
                <a:cs typeface="Times New Roman" panose="02020603050405020304" pitchFamily="18" charset="0"/>
              </a:rPr>
              <a:t>hole of 20 MHz in 320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MHz (</a:t>
            </a:r>
            <a:r>
              <a:rPr lang="en-US" altLang="zh-CN" sz="1600" b="0" dirty="0">
                <a:cs typeface="Times New Roman" panose="02020603050405020304" pitchFamily="18" charset="0"/>
              </a:rPr>
              <a:t>16-bit 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representation: </a:t>
            </a:r>
            <a:r>
              <a:rPr lang="en-US" altLang="zh-CN" sz="1600" b="0" dirty="0">
                <a:cs typeface="Times New Roman" panose="02020603050405020304" pitchFamily="18" charset="0"/>
              </a:rPr>
              <a:t>0100101111110000</a:t>
            </a:r>
            <a:r>
              <a:rPr lang="en-US" altLang="zh-CN" sz="1600" b="0" dirty="0" smtClean="0">
                <a:cs typeface="Times New Roman" panose="02020603050405020304" pitchFamily="18" charset="0"/>
              </a:rPr>
              <a:t>)</a:t>
            </a:r>
            <a:endParaRPr lang="en-US" altLang="zh-CN" sz="1600" b="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1600" b="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CN" sz="1600" b="0" dirty="0"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9" y="2524450"/>
            <a:ext cx="8229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74170" y="3602363"/>
            <a:ext cx="7141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cs typeface="Times New Roman" panose="02020603050405020304" pitchFamily="18" charset="0"/>
              </a:rPr>
              <a:t>- Two </a:t>
            </a:r>
            <a:r>
              <a:rPr lang="en-US" altLang="zh-CN" sz="1600" dirty="0">
                <a:cs typeface="Times New Roman" panose="02020603050405020304" pitchFamily="18" charset="0"/>
              </a:rPr>
              <a:t>holes of 20 MHz each in 320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MHz </a:t>
            </a:r>
            <a:r>
              <a:rPr lang="en-US" altLang="zh-CN" sz="1600" dirty="0">
                <a:cs typeface="Times New Roman" panose="02020603050405020304" pitchFamily="18" charset="0"/>
              </a:rPr>
              <a:t>(16-bit representation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: </a:t>
            </a:r>
            <a:r>
              <a:rPr lang="en-US" altLang="zh-CN" sz="1600" dirty="0">
                <a:cs typeface="Times New Roman" panose="02020603050405020304" pitchFamily="18" charset="0"/>
              </a:rPr>
              <a:t>0001101110010011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)</a:t>
            </a:r>
            <a:endParaRPr lang="en-CA" sz="1600" dirty="0"/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9" y="3991649"/>
            <a:ext cx="7877175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38200" y="5075844"/>
            <a:ext cx="6667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cs typeface="Times New Roman" panose="02020603050405020304" pitchFamily="18" charset="0"/>
              </a:rPr>
              <a:t>- One hole of 60 </a:t>
            </a:r>
            <a:r>
              <a:rPr lang="en-US" altLang="zh-CN" sz="1600" dirty="0">
                <a:cs typeface="Times New Roman" panose="02020603050405020304" pitchFamily="18" charset="0"/>
              </a:rPr>
              <a:t>MHz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in </a:t>
            </a:r>
            <a:r>
              <a:rPr lang="en-US" altLang="zh-CN" sz="1600" dirty="0">
                <a:cs typeface="Times New Roman" panose="02020603050405020304" pitchFamily="18" charset="0"/>
              </a:rPr>
              <a:t>320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MHz </a:t>
            </a:r>
            <a:r>
              <a:rPr lang="en-US" altLang="zh-CN" sz="1600" dirty="0">
                <a:cs typeface="Times New Roman" panose="02020603050405020304" pitchFamily="18" charset="0"/>
              </a:rPr>
              <a:t>(16-bit representation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: </a:t>
            </a:r>
            <a:r>
              <a:rPr lang="en-US" altLang="zh-CN" sz="1600" dirty="0">
                <a:cs typeface="Times New Roman" panose="02020603050405020304" pitchFamily="18" charset="0"/>
              </a:rPr>
              <a:t>1111010000001100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)</a:t>
            </a:r>
            <a:endParaRPr lang="en-CA" sz="1600" dirty="0"/>
          </a:p>
        </p:txBody>
      </p:sp>
      <p:pic>
        <p:nvPicPr>
          <p:cNvPr id="13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48" y="5414398"/>
            <a:ext cx="81661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58660"/>
            <a:ext cx="8001000" cy="68281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Opt3: Since RU allocation subfield has 8 bit, a method would be use this 8 bit to indicate the puncture pattern.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method is proposed, there exists two subfields, each one is used to indicate one punctured hole in one of the 160MHz: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 example is shown as below: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Preamble puncture </a:t>
            </a:r>
            <a:r>
              <a:rPr lang="en-US" altLang="zh-CN" dirty="0" smtClean="0">
                <a:solidFill>
                  <a:schemeClr val="tx1"/>
                </a:solidFill>
              </a:rPr>
              <a:t>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137658"/>
              </p:ext>
            </p:extLst>
          </p:nvPr>
        </p:nvGraphicFramePr>
        <p:xfrm>
          <a:off x="382588" y="3048000"/>
          <a:ext cx="3962400" cy="193411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10334"/>
                <a:gridCol w="1737666"/>
                <a:gridCol w="914400"/>
              </a:tblGrid>
              <a:tr h="404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Puncture indication for 1</a:t>
                      </a:r>
                      <a:r>
                        <a:rPr lang="en-US" altLang="zh-CN" sz="1000" kern="1200" baseline="30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st</a:t>
                      </a: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160Mhz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(4 bit)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Description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Entries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0-7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20MHz</a:t>
                      </a:r>
                      <a:r>
                        <a:rPr lang="en-US" altLang="zh-CN" sz="1000" kern="1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8-11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40MHz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12-13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80MHz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 puncture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31908"/>
              </p:ext>
            </p:extLst>
          </p:nvPr>
        </p:nvGraphicFramePr>
        <p:xfrm>
          <a:off x="4802188" y="3048000"/>
          <a:ext cx="3962400" cy="193411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10334"/>
                <a:gridCol w="1737666"/>
                <a:gridCol w="914400"/>
              </a:tblGrid>
              <a:tr h="404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Puncture indication for 2</a:t>
                      </a:r>
                      <a:r>
                        <a:rPr lang="en-US" altLang="zh-CN" sz="1000" kern="1200" baseline="30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st</a:t>
                      </a: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160Mhz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(4 bit)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Description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Entries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0-7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20MHz</a:t>
                      </a:r>
                      <a:r>
                        <a:rPr lang="en-US" altLang="zh-CN" sz="1000" kern="1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8-11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40MHz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12-13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80MHz is punctured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 puncture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5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zh-CN" sz="1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0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000" kern="1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504" marR="47504" marT="23752" marB="23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02"/>
          <a:stretch/>
        </p:blipFill>
        <p:spPr bwMode="auto">
          <a:xfrm>
            <a:off x="274605" y="5783399"/>
            <a:ext cx="82931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307262" y="5506400"/>
            <a:ext cx="911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Indication:</a:t>
            </a:r>
            <a:endParaRPr lang="zh-CN" altLang="en-US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43200" y="5506400"/>
            <a:ext cx="911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zh-CN" altLang="en-US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27419" y="5506400"/>
            <a:ext cx="911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0010</a:t>
            </a:r>
            <a:endParaRPr lang="zh-CN" altLang="en-US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59182</TotalTime>
  <Words>1577</Words>
  <Application>Microsoft Office PowerPoint</Application>
  <PresentationFormat>On-screen Show (4:3)</PresentationFormat>
  <Paragraphs>411</Paragraphs>
  <Slides>17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PGothic</vt:lpstr>
      <vt:lpstr>SimSun</vt:lpstr>
      <vt:lpstr>Arial</vt:lpstr>
      <vt:lpstr>Calibri</vt:lpstr>
      <vt:lpstr>Times New Roman</vt:lpstr>
      <vt:lpstr>802-11-Submission</vt:lpstr>
      <vt:lpstr>Visio</vt:lpstr>
      <vt:lpstr>Preamble puncture indication for non-OFDMA transmission</vt:lpstr>
      <vt:lpstr>Introduction and Recap</vt:lpstr>
      <vt:lpstr>Preamble puncture patterns</vt:lpstr>
      <vt:lpstr>Preamble puncture patterns</vt:lpstr>
      <vt:lpstr>Preamble puncture patterns</vt:lpstr>
      <vt:lpstr>Preamble puncture indication</vt:lpstr>
      <vt:lpstr>Preamble puncture indication</vt:lpstr>
      <vt:lpstr>Preamble puncture indication</vt:lpstr>
      <vt:lpstr>Preamble puncture indication</vt:lpstr>
      <vt:lpstr>Preamble puncture indication</vt:lpstr>
      <vt:lpstr>Preamble puncture indication</vt:lpstr>
      <vt:lpstr>Summary</vt:lpstr>
      <vt:lpstr>Straw Poll #1</vt:lpstr>
      <vt:lpstr>Straw Poll #2</vt:lpstr>
      <vt:lpstr>Straw Poll #3</vt:lpstr>
      <vt:lpstr>Straw Poll #4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Yan Xin</cp:lastModifiedBy>
  <cp:revision>1129</cp:revision>
  <cp:lastPrinted>1998-02-10T13:28:06Z</cp:lastPrinted>
  <dcterms:created xsi:type="dcterms:W3CDTF">2013-11-12T18:41:50Z</dcterms:created>
  <dcterms:modified xsi:type="dcterms:W3CDTF">2020-03-14T00:02:31Z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(3)HGwLvtFGBFcYvgoSX7A4MfR4HvGgOkwGgBSLUhHUpij0DiZx/WzH1rzYzQpQmqHdcYFVF+zM
4O4Rwe1P2nqBPkGuoJdKcZXO8ycHiPMtab8XXrd13YpG6J/AqlySdIv11L2L+ULjV854olwv
7F2rsUoS1iDBG7E//fd7Q1pzblRsUmehQ2OekDtl2DCFjpo27WN5SEWefTYQPiWFZKjK3PUo
R5lwvfiTCdA0MTpVkW</vt:lpwstr>
  </property>
  <property fmtid="{D5CDD505-2E9C-101B-9397-08002B2CF9AE}" pid="4" name="_2015_ms_pID_7253431">
    <vt:lpwstr>o3eZVvQZb6XDG6t0VQOrTa/sxX6opt8FzPKcVg1NB7liWYIOkqN3nH
vI7hs2xiCU+0zrlpzaoBxE7cyLoZ+QSPjKzrqpVpKHPewv+hbPB1NLjGjkW1ZzrU4D/Da1lA
rEI/5BPGa5c+GUIjz8/8WbxegwjFbrq3d368X5nFPlETW0OiiSqUaWuullhqTl1JWJ+E+DBH
1gXx10I5i9EMnI+ksfUzOEKtulSaaqq19qez</vt:lpwstr>
  </property>
  <property fmtid="{D5CDD505-2E9C-101B-9397-08002B2CF9AE}" pid="5" name="_2015_ms_pID_7253432">
    <vt:lpwstr>1dSSw+q3ueoeYLOD5/pfbZw=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