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84" r:id="rId3"/>
    <p:sldId id="297" r:id="rId4"/>
    <p:sldId id="298" r:id="rId5"/>
    <p:sldId id="276" r:id="rId6"/>
    <p:sldId id="299" r:id="rId7"/>
    <p:sldId id="295" r:id="rId8"/>
    <p:sldId id="301" r:id="rId9"/>
    <p:sldId id="303" r:id="rId10"/>
    <p:sldId id="296" r:id="rId11"/>
    <p:sldId id="302" r:id="rId12"/>
    <p:sldId id="300" r:id="rId13"/>
    <p:sldId id="291" r:id="rId14"/>
    <p:sldId id="292" r:id="rId15"/>
    <p:sldId id="270" r:id="rId16"/>
    <p:sldId id="304" r:id="rId17"/>
    <p:sldId id="305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4660"/>
  </p:normalViewPr>
  <p:slideViewPr>
    <p:cSldViewPr>
      <p:cViewPr varScale="1">
        <p:scale>
          <a:sx n="121" d="100"/>
          <a:sy n="121" d="100"/>
        </p:scale>
        <p:origin x="14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475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9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737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3649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70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3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05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59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64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76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4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0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802.11-20/0400</a:t>
            </a:r>
            <a:r>
              <a:rPr lang="en-US" altLang="zh-CN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March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__9.vsd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tm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tm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2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Visio___4.vsdx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3.vsd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__5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package" Target="../embeddings/Microsoft_Visio___7.vsdx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__6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Visio___8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9" y="741952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Multi-RU Combination and Signaling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2020-03-16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983862"/>
              </p:ext>
            </p:extLst>
          </p:nvPr>
        </p:nvGraphicFramePr>
        <p:xfrm>
          <a:off x="933450" y="2743200"/>
          <a:ext cx="7353300" cy="2215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211"/>
                <a:gridCol w="1315109"/>
                <a:gridCol w="1470660"/>
                <a:gridCol w="890881"/>
                <a:gridCol w="2050439"/>
              </a:tblGrid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</a:t>
                      </a:r>
                      <a:r>
                        <a:rPr lang="en-US" altLang="zh-CN" sz="1400" dirty="0" smtClean="0"/>
                        <a:t>Yu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Shimi Shilo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Genadiy Tsodik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Changes before User Specific </a:t>
            </a:r>
            <a:r>
              <a:rPr lang="en-US" altLang="zh-CN" dirty="0">
                <a:solidFill>
                  <a:schemeClr val="tx1"/>
                </a:solidFill>
              </a:rPr>
              <a:t>field (Opt </a:t>
            </a:r>
            <a:r>
              <a:rPr lang="en-US" altLang="zh-CN" dirty="0" smtClean="0">
                <a:solidFill>
                  <a:schemeClr val="tx1"/>
                </a:solidFill>
              </a:rPr>
              <a:t>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564322"/>
              </p:ext>
            </p:extLst>
          </p:nvPr>
        </p:nvGraphicFramePr>
        <p:xfrm>
          <a:off x="990600" y="2904815"/>
          <a:ext cx="70485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5" name="Visio" r:id="rId4" imgW="7134320" imgH="2438305" progId="Visio.Drawing.15">
                  <p:embed/>
                </p:oleObj>
              </mc:Choice>
              <mc:Fallback>
                <p:oleObj name="Visio" r:id="rId4" imgW="7134320" imgH="243830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2904815"/>
                        <a:ext cx="7048500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hape 94"/>
          <p:cNvSpPr txBox="1">
            <a:spLocks noGrp="1"/>
          </p:cNvSpPr>
          <p:nvPr>
            <p:ph idx="1"/>
          </p:nvPr>
        </p:nvSpPr>
        <p:spPr>
          <a:xfrm>
            <a:off x="742950" y="1981200"/>
            <a:ext cx="7543800" cy="192116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kern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Compared to </a:t>
            </a:r>
            <a:r>
              <a:rPr lang="en-US" altLang="zh-CN" sz="1600" b="1" kern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indication </a:t>
            </a:r>
            <a:r>
              <a:rPr lang="en-US" altLang="zh-CN" sz="1600" b="1" kern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after each RU Allocation subfield, the combination indications </a:t>
            </a:r>
            <a:r>
              <a:rPr lang="en-US" altLang="zh-CN" sz="1600" b="1" kern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can also be after the last RU Allocation subfield</a:t>
            </a:r>
            <a:endParaRPr lang="en-US" altLang="zh-CN" sz="1600" b="1" kern="12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9271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Changes before User Specific </a:t>
            </a:r>
            <a:r>
              <a:rPr lang="en-US" altLang="zh-CN" dirty="0">
                <a:solidFill>
                  <a:schemeClr val="tx1"/>
                </a:solidFill>
              </a:rPr>
              <a:t>field (Opt </a:t>
            </a:r>
            <a:r>
              <a:rPr lang="en-US" altLang="zh-CN" dirty="0" smtClean="0">
                <a:solidFill>
                  <a:schemeClr val="tx1"/>
                </a:solidFill>
              </a:rPr>
              <a:t>3)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hape 94"/>
          <p:cNvSpPr txBox="1">
            <a:spLocks noGrp="1"/>
          </p:cNvSpPr>
          <p:nvPr>
            <p:ph idx="1"/>
          </p:nvPr>
        </p:nvSpPr>
        <p:spPr>
          <a:xfrm>
            <a:off x="725707" y="1511688"/>
            <a:ext cx="7543800" cy="192116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180975" lvl="1" indent="0" algn="just">
              <a:buSzPct val="100000"/>
              <a:buNone/>
            </a:pPr>
            <a:r>
              <a:rPr lang="en-US" altLang="zh-CN" sz="1600" b="1" dirty="0" smtClean="0">
                <a:ea typeface="Times New Roman"/>
                <a:cs typeface="Times New Roman"/>
              </a:rPr>
              <a:t>Option 3: </a:t>
            </a:r>
            <a:r>
              <a:rPr lang="en-US" altLang="zh-CN" sz="1600" dirty="0" smtClean="0">
                <a:ea typeface="Times New Roman"/>
                <a:cs typeface="Times New Roman"/>
              </a:rPr>
              <a:t>Reconstruct the RU Allocation subfield to include combination information. For example, using the reserved entries or expanding the 8-bit RU Allocation subfield to 9 bits.</a:t>
            </a:r>
            <a:endParaRPr lang="en-US" altLang="zh-CN" sz="16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r>
              <a:rPr lang="en-US" altLang="zh-CN" sz="1600" dirty="0">
                <a:ea typeface="Times New Roman"/>
                <a:cs typeface="Times New Roman"/>
              </a:rPr>
              <a:t>Within 20MHz, add some entries of 52+26 and </a:t>
            </a:r>
            <a:r>
              <a:rPr lang="en-US" altLang="zh-CN" sz="1600" dirty="0" smtClean="0">
                <a:ea typeface="Times New Roman"/>
                <a:cs typeface="Times New Roman"/>
              </a:rPr>
              <a:t>106+26</a:t>
            </a:r>
            <a:endParaRPr lang="en-US" altLang="zh-CN" sz="1600" dirty="0">
              <a:ea typeface="Times New Roman"/>
              <a:cs typeface="Times New Roman"/>
            </a:endParaRPr>
          </a:p>
        </p:txBody>
      </p:sp>
      <p:sp>
        <p:nvSpPr>
          <p:cNvPr id="14" name="Shape 94"/>
          <p:cNvSpPr txBox="1">
            <a:spLocks/>
          </p:cNvSpPr>
          <p:nvPr/>
        </p:nvSpPr>
        <p:spPr bwMode="auto">
          <a:xfrm>
            <a:off x="4232495" y="5128822"/>
            <a:ext cx="4370560" cy="1181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180975" lvl="1" indent="0" algn="just">
              <a:buSzPct val="100000"/>
              <a:buFontTx/>
              <a:buNone/>
            </a:pPr>
            <a:r>
              <a:rPr lang="en-US" altLang="zh-CN" sz="1600" kern="0" dirty="0" smtClean="0">
                <a:ea typeface="Times New Roman"/>
                <a:cs typeface="Times New Roman"/>
              </a:rPr>
              <a:t>The above figure shows some examples of combination. Each row is corresponding to one RU allocation subfield. (a) and (b) indicate the supported configurations.</a:t>
            </a:r>
          </a:p>
        </p:txBody>
      </p:sp>
      <p:sp>
        <p:nvSpPr>
          <p:cNvPr id="8" name="Shape 94"/>
          <p:cNvSpPr txBox="1">
            <a:spLocks/>
          </p:cNvSpPr>
          <p:nvPr/>
        </p:nvSpPr>
        <p:spPr bwMode="auto">
          <a:xfrm>
            <a:off x="381000" y="6240453"/>
            <a:ext cx="7888507" cy="25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180975" lvl="1" indent="0" algn="just">
              <a:buSzPct val="100000"/>
              <a:buFontTx/>
              <a:buNone/>
            </a:pPr>
            <a:r>
              <a:rPr lang="en-US" altLang="zh-CN" sz="1100" kern="0" dirty="0" smtClean="0">
                <a:ea typeface="Times New Roman"/>
                <a:cs typeface="Times New Roman"/>
              </a:rPr>
              <a:t>Note: Here we only discuss the combinations of </a:t>
            </a:r>
            <a:r>
              <a:rPr lang="en-US" altLang="zh-CN" sz="1100" kern="0" dirty="0" err="1" smtClean="0">
                <a:ea typeface="Times New Roman"/>
                <a:cs typeface="Times New Roman"/>
              </a:rPr>
              <a:t>RUs.</a:t>
            </a:r>
            <a:r>
              <a:rPr lang="en-US" altLang="zh-CN" sz="1100" kern="0" dirty="0" smtClean="0">
                <a:ea typeface="Times New Roman"/>
                <a:cs typeface="Times New Roman"/>
              </a:rPr>
              <a:t> The MU-MIMO case need also be considered when we reconstruct the subfield.</a:t>
            </a:r>
          </a:p>
        </p:txBody>
      </p:sp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9" y="2735774"/>
            <a:ext cx="3013295" cy="3341960"/>
          </a:xfrm>
          <a:prstGeom prst="rect">
            <a:avLst/>
          </a:prstGeom>
        </p:spPr>
      </p:pic>
      <p:pic>
        <p:nvPicPr>
          <p:cNvPr id="3" name="图片 2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298" y="2735774"/>
            <a:ext cx="3042006" cy="199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9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Changes before User Specific </a:t>
            </a:r>
            <a:r>
              <a:rPr lang="en-US" altLang="zh-CN" dirty="0">
                <a:solidFill>
                  <a:schemeClr val="tx1"/>
                </a:solidFill>
              </a:rPr>
              <a:t>field (Opt </a:t>
            </a:r>
            <a:r>
              <a:rPr lang="en-US" altLang="zh-CN" dirty="0" smtClean="0">
                <a:solidFill>
                  <a:schemeClr val="tx1"/>
                </a:solidFill>
              </a:rPr>
              <a:t>3)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hape 94"/>
          <p:cNvSpPr txBox="1">
            <a:spLocks noGrp="1"/>
          </p:cNvSpPr>
          <p:nvPr>
            <p:ph idx="1"/>
          </p:nvPr>
        </p:nvSpPr>
        <p:spPr>
          <a:xfrm>
            <a:off x="838200" y="4724400"/>
            <a:ext cx="7463629" cy="119042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</a:rPr>
              <a:t>The above table shows some possible combinations crossing 20MHz.</a:t>
            </a:r>
            <a:r>
              <a:rPr lang="en-US" altLang="zh-CN" sz="1600" dirty="0">
                <a:ea typeface="Times New Roman"/>
                <a:cs typeface="Times New Roman"/>
              </a:rPr>
              <a:t> </a:t>
            </a:r>
            <a:r>
              <a:rPr lang="en-US" altLang="zh-CN" sz="1600" dirty="0" smtClean="0">
                <a:ea typeface="Times New Roman"/>
                <a:cs typeface="Times New Roman"/>
              </a:rPr>
              <a:t>To </a:t>
            </a:r>
            <a:r>
              <a:rPr lang="en-US" altLang="zh-CN" sz="1600" dirty="0">
                <a:ea typeface="Times New Roman"/>
                <a:cs typeface="Times New Roman"/>
              </a:rPr>
              <a:t>achieve these </a:t>
            </a:r>
            <a:r>
              <a:rPr lang="en-US" altLang="zh-CN" sz="1600" dirty="0" smtClean="0">
                <a:ea typeface="Times New Roman"/>
                <a:cs typeface="Times New Roman"/>
              </a:rPr>
              <a:t>combinations, we </a:t>
            </a:r>
            <a:r>
              <a:rPr lang="en-US" altLang="zh-CN" sz="1600" dirty="0">
                <a:ea typeface="Times New Roman"/>
                <a:cs typeface="Times New Roman"/>
              </a:rPr>
              <a:t>can </a:t>
            </a:r>
            <a:r>
              <a:rPr lang="en-US" altLang="zh-CN" sz="1600" dirty="0" smtClean="0">
                <a:ea typeface="Times New Roman"/>
                <a:cs typeface="Times New Roman"/>
              </a:rPr>
              <a:t>also reconstruct the </a:t>
            </a:r>
            <a:r>
              <a:rPr lang="en-US" altLang="zh-CN" sz="1600" dirty="0">
                <a:ea typeface="Times New Roman"/>
                <a:cs typeface="Times New Roman"/>
              </a:rPr>
              <a:t>RU allocation </a:t>
            </a:r>
            <a:r>
              <a:rPr lang="en-US" altLang="zh-CN" sz="1600" dirty="0" smtClean="0">
                <a:ea typeface="Times New Roman"/>
                <a:cs typeface="Times New Roman"/>
              </a:rPr>
              <a:t>subfield.</a:t>
            </a: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</a:rPr>
              <a:t>For example, adding additional combination entries to RU Allocation subfield can show the large-RU combination. </a:t>
            </a:r>
          </a:p>
          <a:p>
            <a:pPr marL="715963" lvl="1" indent="-354013" algn="just">
              <a:buSzPct val="100000"/>
            </a:pPr>
            <a:endParaRPr lang="en-US" altLang="zh-CN" sz="1600" dirty="0" smtClean="0">
              <a:ea typeface="Times New Roman"/>
              <a:cs typeface="Times New Roman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626896" y="1486659"/>
            <a:ext cx="39664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/>
              <a:t>Table. Some possible combinations </a:t>
            </a:r>
            <a:r>
              <a:rPr lang="en-US" altLang="zh-CN" sz="1400" dirty="0" smtClean="0"/>
              <a:t>crossing 20MHz</a:t>
            </a:r>
            <a:endParaRPr lang="zh-CN" altLang="en-US" sz="1400" dirty="0"/>
          </a:p>
        </p:txBody>
      </p:sp>
      <p:sp>
        <p:nvSpPr>
          <p:cNvPr id="3" name="矩形 2"/>
          <p:cNvSpPr/>
          <p:nvPr/>
        </p:nvSpPr>
        <p:spPr>
          <a:xfrm>
            <a:off x="826883" y="4385846"/>
            <a:ext cx="20051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Crossing 20MHz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025075"/>
              </p:ext>
            </p:extLst>
          </p:nvPr>
        </p:nvGraphicFramePr>
        <p:xfrm>
          <a:off x="3238500" y="1914181"/>
          <a:ext cx="2743200" cy="237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5431"/>
                <a:gridCol w="1167769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Combination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Equivalent</a:t>
                      </a:r>
                      <a:r>
                        <a:rPr lang="en-US" altLang="zh-CN" sz="12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Bandwidth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242+242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40MHz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242+484 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60MHz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242+242+996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120MHz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484+996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120MHz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33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242+484+996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140MHz</a:t>
                      </a:r>
                      <a:endParaRPr lang="zh-CN" altLang="zh-CN" sz="12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33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996+996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160MHz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33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484+996+996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200MHz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33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242+484+996+996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220MHz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33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996+996+996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240MHz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33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484+996+996+996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280MHz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3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60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Summary</a:t>
            </a:r>
            <a:endParaRPr lang="en-US" kern="0" dirty="0">
              <a:solidFill>
                <a:schemeClr val="tx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745574"/>
              </p:ext>
            </p:extLst>
          </p:nvPr>
        </p:nvGraphicFramePr>
        <p:xfrm>
          <a:off x="279400" y="2057400"/>
          <a:ext cx="8483601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5019"/>
                <a:gridCol w="2592422"/>
                <a:gridCol w="283616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altLang="zh-CN" dirty="0" smtClean="0"/>
                        <a:t>Options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dirty="0" smtClean="0"/>
                        <a:t>Pros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dirty="0" smtClean="0"/>
                        <a:t>Cons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altLang="zh-CN" b="1" dirty="0" smtClean="0"/>
                        <a:t>Option</a:t>
                      </a:r>
                      <a:r>
                        <a:rPr lang="en-US" altLang="zh-CN" b="1" baseline="0" dirty="0" smtClean="0"/>
                        <a:t> 1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dk1"/>
                          </a:solidFill>
                          <a:ea typeface="Times New Roman"/>
                          <a:cs typeface="Times New Roman"/>
                        </a:rPr>
                        <a:t>Repeat STA ID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>
                          <a:solidFill>
                            <a:schemeClr val="dk1"/>
                          </a:solidFill>
                          <a:ea typeface="Times New Roman"/>
                          <a:cs typeface="Times New Roman"/>
                          <a:sym typeface="Times New Roman"/>
                        </a:rPr>
                        <a:t>1. Less specification impact if we only</a:t>
                      </a:r>
                      <a:r>
                        <a:rPr lang="en-US" altLang="zh-CN" sz="1400" b="0" baseline="0" dirty="0" smtClean="0">
                          <a:solidFill>
                            <a:schemeClr val="dk1"/>
                          </a:solidFill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altLang="zh-CN" sz="1400" b="0" dirty="0" smtClean="0">
                          <a:solidFill>
                            <a:schemeClr val="dk1"/>
                          </a:solidFill>
                          <a:ea typeface="Times New Roman"/>
                          <a:cs typeface="Times New Roman"/>
                          <a:sym typeface="Times New Roman"/>
                        </a:rPr>
                        <a:t>use the same STA ID</a:t>
                      </a:r>
                    </a:p>
                    <a:p>
                      <a:pPr algn="just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400" dirty="0" smtClean="0"/>
                        <a:t>1. Has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problems</a:t>
                      </a:r>
                      <a:r>
                        <a:rPr lang="en-US" altLang="zh-CN" sz="1400" baseline="0" dirty="0" smtClean="0"/>
                        <a:t> in MU-MIMO case (This can be solved, but more specification impact)</a:t>
                      </a:r>
                    </a:p>
                    <a:p>
                      <a:pPr algn="just"/>
                      <a:r>
                        <a:rPr lang="en-US" altLang="zh-CN" sz="1400" dirty="0" smtClean="0"/>
                        <a:t>2. </a:t>
                      </a:r>
                      <a:r>
                        <a:rPr lang="en-US" altLang="zh-CN" sz="1400" b="0" dirty="0" smtClean="0">
                          <a:solidFill>
                            <a:schemeClr val="dk1"/>
                          </a:solidFill>
                          <a:ea typeface="Times New Roman"/>
                          <a:cs typeface="Times New Roman"/>
                          <a:sym typeface="Times New Roman"/>
                        </a:rPr>
                        <a:t>A multi-RU user needs more than one User field (High overhead)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Option</a:t>
                      </a:r>
                      <a:r>
                        <a:rPr lang="en-US" altLang="zh-CN" b="1" baseline="0" dirty="0" smtClean="0"/>
                        <a:t> 2 (Preferred)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dk1"/>
                          </a:solidFill>
                          <a:ea typeface="Times New Roman"/>
                          <a:cs typeface="Times New Roman"/>
                        </a:rPr>
                        <a:t>Combination indication after each RU Allocation subfield or after the</a:t>
                      </a:r>
                      <a:r>
                        <a:rPr lang="en-US" altLang="zh-CN" sz="1400" baseline="0" dirty="0" smtClean="0">
                          <a:solidFill>
                            <a:schemeClr val="dk1"/>
                          </a:solidFill>
                          <a:ea typeface="Times New Roman"/>
                          <a:cs typeface="Times New Roman"/>
                        </a:rPr>
                        <a:t> last RU Allocation subfield</a:t>
                      </a:r>
                      <a:endParaRPr lang="en-US" altLang="zh-CN" sz="1400" dirty="0" smtClean="0">
                        <a:solidFill>
                          <a:schemeClr val="dk1"/>
                        </a:solidFill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1. </a:t>
                      </a:r>
                      <a:r>
                        <a:rPr lang="en-US" altLang="zh-CN" sz="1400" dirty="0" smtClean="0">
                          <a:solidFill>
                            <a:schemeClr val="dk1"/>
                          </a:solidFill>
                          <a:ea typeface="Times New Roman"/>
                          <a:cs typeface="Times New Roman"/>
                        </a:rPr>
                        <a:t>One STA only needs one User field</a:t>
                      </a:r>
                    </a:p>
                    <a:p>
                      <a:pPr algn="just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400" dirty="0" smtClean="0"/>
                        <a:t>1. Some</a:t>
                      </a:r>
                      <a:r>
                        <a:rPr lang="en-US" altLang="zh-CN" sz="1400" baseline="0" dirty="0" smtClean="0"/>
                        <a:t> changes in specification</a:t>
                      </a:r>
                      <a:endParaRPr lang="zh-CN" alt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Option</a:t>
                      </a:r>
                      <a:r>
                        <a:rPr lang="en-US" altLang="zh-CN" b="1" baseline="0" dirty="0" smtClean="0"/>
                        <a:t> 3 (Preferred)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Reconstruct</a:t>
                      </a:r>
                      <a:r>
                        <a:rPr lang="en-US" altLang="zh-CN" sz="1400" baseline="0" dirty="0" smtClean="0"/>
                        <a:t> RU Allocation subfield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1. </a:t>
                      </a:r>
                      <a:r>
                        <a:rPr lang="en-US" altLang="zh-CN" sz="1400" dirty="0" smtClean="0">
                          <a:solidFill>
                            <a:schemeClr val="dk1"/>
                          </a:solidFill>
                          <a:ea typeface="Times New Roman"/>
                          <a:cs typeface="Times New Roman"/>
                        </a:rPr>
                        <a:t>One STA only needs one User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400" dirty="0" smtClean="0"/>
                        <a:t>1.Some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specification impact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8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Which option do you prefer for the indication of multi-RU combination in OFDMA </a:t>
            </a:r>
            <a:r>
              <a:rPr lang="en-US" sz="2000" dirty="0" smtClean="0"/>
              <a:t>cases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Opt1/2/3/None/Abstain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083453"/>
              </p:ext>
            </p:extLst>
          </p:nvPr>
        </p:nvGraphicFramePr>
        <p:xfrm>
          <a:off x="1028700" y="2434895"/>
          <a:ext cx="7086600" cy="2060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3541"/>
                <a:gridCol w="3253059"/>
              </a:tblGrid>
              <a:tr h="445465">
                <a:tc>
                  <a:txBody>
                    <a:bodyPr/>
                    <a:lstStyle/>
                    <a:p>
                      <a:pPr algn="just"/>
                      <a:r>
                        <a:rPr lang="en-US" altLang="zh-CN" dirty="0" smtClean="0"/>
                        <a:t>Options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dirty="0" smtClean="0"/>
                        <a:t>Description</a:t>
                      </a:r>
                      <a:endParaRPr lang="zh-CN" altLang="en-US" dirty="0"/>
                    </a:p>
                  </a:txBody>
                  <a:tcPr/>
                </a:tc>
              </a:tr>
              <a:tr h="468935">
                <a:tc>
                  <a:txBody>
                    <a:bodyPr/>
                    <a:lstStyle/>
                    <a:p>
                      <a:pPr algn="just"/>
                      <a:r>
                        <a:rPr lang="en-US" altLang="zh-CN" b="1" dirty="0" smtClean="0"/>
                        <a:t>Option</a:t>
                      </a:r>
                      <a:r>
                        <a:rPr lang="en-US" altLang="zh-CN" b="1" baseline="0" dirty="0" smtClean="0"/>
                        <a:t> </a:t>
                      </a:r>
                      <a:r>
                        <a:rPr lang="en-US" altLang="zh-CN" b="1" baseline="0" dirty="0" smtClean="0"/>
                        <a:t>1</a:t>
                      </a:r>
                      <a:endParaRPr lang="en-US" altLang="zh-CN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dk1"/>
                          </a:solidFill>
                          <a:ea typeface="Times New Roman"/>
                          <a:cs typeface="Times New Roman"/>
                        </a:rPr>
                        <a:t>Repeat STA ID</a:t>
                      </a:r>
                      <a:endParaRPr lang="zh-CN" altLang="en-US" sz="1400" dirty="0" smtClean="0"/>
                    </a:p>
                    <a:p>
                      <a:pPr algn="just"/>
                      <a:endParaRPr lang="zh-CN" altLang="en-US" sz="1400" dirty="0"/>
                    </a:p>
                  </a:txBody>
                  <a:tcPr/>
                </a:tc>
              </a:tr>
              <a:tr h="712775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Option</a:t>
                      </a:r>
                      <a:r>
                        <a:rPr lang="en-US" altLang="zh-CN" b="1" baseline="0" dirty="0" smtClean="0"/>
                        <a:t> </a:t>
                      </a:r>
                      <a:r>
                        <a:rPr lang="en-US" altLang="zh-CN" b="1" baseline="0" dirty="0" smtClean="0"/>
                        <a:t>2</a:t>
                      </a:r>
                      <a:endParaRPr lang="en-US" altLang="zh-CN" sz="1400" dirty="0" smtClean="0">
                        <a:solidFill>
                          <a:schemeClr val="dk1"/>
                        </a:solidFill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dk1"/>
                          </a:solidFill>
                          <a:ea typeface="Times New Roman"/>
                          <a:cs typeface="Times New Roman"/>
                        </a:rPr>
                        <a:t>Combination indication after each RU Allocation subfield or after the</a:t>
                      </a:r>
                      <a:r>
                        <a:rPr lang="en-US" altLang="zh-CN" sz="1400" baseline="0" dirty="0" smtClean="0">
                          <a:solidFill>
                            <a:schemeClr val="dk1"/>
                          </a:solidFill>
                          <a:ea typeface="Times New Roman"/>
                          <a:cs typeface="Times New Roman"/>
                        </a:rPr>
                        <a:t> last RU Allocation subfield</a:t>
                      </a:r>
                      <a:endParaRPr lang="en-US" altLang="zh-CN" sz="1400" dirty="0" smtClean="0">
                        <a:solidFill>
                          <a:schemeClr val="dk1"/>
                        </a:solidFill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38456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Option</a:t>
                      </a:r>
                      <a:r>
                        <a:rPr lang="en-US" altLang="zh-CN" b="1" baseline="0" dirty="0" smtClean="0"/>
                        <a:t> </a:t>
                      </a:r>
                      <a:r>
                        <a:rPr lang="en-US" altLang="zh-CN" b="1" baseline="0" dirty="0" smtClean="0"/>
                        <a:t>3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Reconstruct</a:t>
                      </a:r>
                      <a:r>
                        <a:rPr lang="en-US" altLang="zh-CN" sz="1400" baseline="0" dirty="0" smtClean="0"/>
                        <a:t> RU Allocation subfield</a:t>
                      </a:r>
                      <a:endParaRPr lang="en-US" altLang="zh-CN" sz="1400" dirty="0" smtClean="0">
                        <a:solidFill>
                          <a:schemeClr val="dk1"/>
                        </a:solidFill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07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371600" y="2568265"/>
            <a:ext cx="7543800" cy="25908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[1] </a:t>
            </a:r>
            <a:r>
              <a:rPr lang="en-US" sz="1600" b="0" kern="0" dirty="0"/>
              <a:t>IEEE </a:t>
            </a:r>
            <a:r>
              <a:rPr lang="en-US" sz="1600" b="0" kern="0" dirty="0" smtClean="0"/>
              <a:t>802.11-19/1126r1 </a:t>
            </a:r>
            <a:r>
              <a:rPr lang="en-US" sz="1600" b="0" kern="0" dirty="0"/>
              <a:t>Enhanced Resource </a:t>
            </a:r>
            <a:r>
              <a:rPr lang="en-US" sz="1600" b="0" kern="0" dirty="0" smtClean="0"/>
              <a:t>Allocation Schemes </a:t>
            </a:r>
            <a:r>
              <a:rPr lang="en-US" sz="1600" b="0" kern="0" dirty="0"/>
              <a:t>for </a:t>
            </a:r>
            <a:r>
              <a:rPr lang="en-US" sz="1600" b="0" kern="0" dirty="0" smtClean="0"/>
              <a:t>11be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600" b="0" kern="0" dirty="0"/>
              <a:t>[2] IEEE 802.11-19/1914r1 Multiple RU </a:t>
            </a:r>
            <a:r>
              <a:rPr lang="en-US" altLang="zh-CN" sz="1600" b="0" kern="0" dirty="0" smtClean="0"/>
              <a:t>Discussion </a:t>
            </a:r>
            <a:endParaRPr lang="en-US" altLang="zh-CN" sz="1600" b="0" kern="0" dirty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[3] IEEE 802.11-19/1968r1 </a:t>
            </a:r>
            <a:r>
              <a:rPr lang="en-US" altLang="en-US" sz="1600" b="0" kern="0" dirty="0"/>
              <a:t>Signaling Support for Multi-RU </a:t>
            </a:r>
            <a:r>
              <a:rPr lang="en-US" altLang="en-US" sz="1600" b="0" kern="0" dirty="0" smtClean="0"/>
              <a:t>Assignment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600" b="0" kern="0" dirty="0"/>
              <a:t>[4] IEEE 802.11-19/1907r0 </a:t>
            </a:r>
            <a:r>
              <a:rPr lang="en-US" altLang="zh-CN" sz="1600" b="0" dirty="0"/>
              <a:t>Multiple RU Combinations for EHT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</a:t>
            </a:r>
            <a:r>
              <a:rPr lang="en-US" sz="1600" b="0" kern="0" dirty="0"/>
              <a:t>5] IEEE 802.11-19/1908r0 </a:t>
            </a:r>
            <a:r>
              <a:rPr lang="en-GB" altLang="zh-CN" sz="1600" b="0" kern="0" dirty="0"/>
              <a:t>Multi-RU Support </a:t>
            </a:r>
            <a:endParaRPr lang="en-US" sz="1600" b="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8788" y="6675438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400" dirty="0" smtClean="0">
                <a:solidFill>
                  <a:schemeClr val="tx1"/>
                </a:solidFill>
              </a:rPr>
              <a:t>Appendix 1: Entries Needed for Small RU Combination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Shape 94"/>
          <p:cNvSpPr txBox="1">
            <a:spLocks noGrp="1"/>
          </p:cNvSpPr>
          <p:nvPr>
            <p:ph idx="1"/>
          </p:nvPr>
        </p:nvSpPr>
        <p:spPr>
          <a:xfrm>
            <a:off x="774645" y="1290200"/>
            <a:ext cx="7543800" cy="192116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180975" lvl="1" indent="0" algn="just">
              <a:buSzPct val="100000"/>
              <a:buNone/>
            </a:pPr>
            <a:r>
              <a:rPr lang="en-US" altLang="zh-CN" sz="1600" dirty="0" smtClean="0">
                <a:ea typeface="Times New Roman"/>
                <a:cs typeface="Times New Roman"/>
              </a:rPr>
              <a:t>To support </a:t>
            </a:r>
            <a:r>
              <a:rPr lang="en-US" altLang="zh-CN" sz="1600" b="1" dirty="0" smtClean="0">
                <a:ea typeface="Times New Roman"/>
                <a:cs typeface="Times New Roman"/>
              </a:rPr>
              <a:t>limited small-RU combinations</a:t>
            </a:r>
            <a:r>
              <a:rPr lang="en-US" altLang="zh-CN" sz="1600" dirty="0" smtClean="0">
                <a:ea typeface="Times New Roman"/>
                <a:cs typeface="Times New Roman"/>
              </a:rPr>
              <a:t>, we can expand the RU Allocation subfield. Here is an analysis of the entries needed for small-RU combinations.</a:t>
            </a:r>
            <a:endParaRPr lang="en-US" altLang="zh-CN" sz="1600" dirty="0">
              <a:solidFill>
                <a:srgbClr val="FF0000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</a:rPr>
              <a:t>Only consider the combinations which have passed the motions (See the orange and green colors, and MU-MIMO is considered)</a:t>
            </a: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</a:rPr>
              <a:t>If we do not consider MU-MIMO, the total number of entries is 23.</a:t>
            </a:r>
            <a:endParaRPr lang="en-US" altLang="zh-CN" sz="1600" dirty="0">
              <a:ea typeface="Times New Roman"/>
              <a:cs typeface="Times New Roman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787112" y="2884199"/>
            <a:ext cx="1332416" cy="36317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Times New Roman"/>
                <a:cs typeface="Times New Roman"/>
              </a:rPr>
              <a:t>Number of Entries</a:t>
            </a:r>
          </a:p>
          <a:p>
            <a:r>
              <a:rPr lang="en-US" altLang="zh-CN" dirty="0" smtClean="0">
                <a:solidFill>
                  <a:srgbClr val="FF0000"/>
                </a:solidFill>
                <a:ea typeface="Times New Roman"/>
                <a:cs typeface="Times New Roman"/>
              </a:rPr>
              <a:t>1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1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1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1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1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1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1</a:t>
            </a:r>
          </a:p>
          <a:p>
            <a:r>
              <a:rPr lang="en-US" altLang="zh-CN" dirty="0" smtClean="0">
                <a:cs typeface="Times New Roman"/>
              </a:rPr>
              <a:t>0</a:t>
            </a:r>
          </a:p>
          <a:p>
            <a:r>
              <a:rPr lang="en-US" altLang="zh-CN" dirty="0" smtClean="0">
                <a:cs typeface="Times New Roman"/>
              </a:rPr>
              <a:t>0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1</a:t>
            </a:r>
          </a:p>
          <a:p>
            <a:r>
              <a:rPr lang="en-US" altLang="zh-CN" dirty="0" smtClean="0">
                <a:cs typeface="Times New Roman"/>
              </a:rPr>
              <a:t>0</a:t>
            </a:r>
          </a:p>
          <a:p>
            <a:r>
              <a:rPr lang="en-US" altLang="zh-CN" dirty="0" smtClean="0">
                <a:cs typeface="Times New Roman"/>
              </a:rPr>
              <a:t>0</a:t>
            </a:r>
          </a:p>
          <a:p>
            <a:r>
              <a:rPr lang="en-US" altLang="zh-CN" dirty="0" smtClean="0">
                <a:cs typeface="Times New Roman"/>
              </a:rPr>
              <a:t>0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1</a:t>
            </a:r>
          </a:p>
          <a:p>
            <a:r>
              <a:rPr lang="en-US" altLang="zh-CN" dirty="0" smtClean="0">
                <a:cs typeface="Times New Roman"/>
              </a:rPr>
              <a:t>0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8</a:t>
            </a:r>
          </a:p>
          <a:p>
            <a:r>
              <a:rPr lang="en-US" altLang="zh-CN" dirty="0">
                <a:solidFill>
                  <a:srgbClr val="FF0000"/>
                </a:solidFill>
                <a:cs typeface="Times New Roman"/>
              </a:rPr>
              <a:t>8</a:t>
            </a:r>
            <a:endParaRPr lang="en-US" altLang="zh-CN" dirty="0" smtClean="0">
              <a:solidFill>
                <a:srgbClr val="FF0000"/>
              </a:solidFill>
              <a:cs typeface="Times New Roman"/>
            </a:endParaRPr>
          </a:p>
          <a:p>
            <a:endParaRPr lang="en-US" altLang="zh-CN" sz="1400" dirty="0" smtClean="0">
              <a:cs typeface="Times New Roman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7652237" y="2821254"/>
            <a:ext cx="1332416" cy="2708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Times New Roman"/>
                <a:cs typeface="Times New Roman"/>
              </a:rPr>
              <a:t>Number of Entries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8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1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8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8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8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8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8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8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1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8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64</a:t>
            </a:r>
          </a:p>
          <a:p>
            <a:r>
              <a:rPr lang="en-US" altLang="zh-CN" dirty="0" smtClean="0">
                <a:solidFill>
                  <a:srgbClr val="FF0000"/>
                </a:solidFill>
                <a:cs typeface="Times New Roman"/>
              </a:rPr>
              <a:t>64</a:t>
            </a:r>
          </a:p>
          <a:p>
            <a:endParaRPr lang="en-US" altLang="zh-CN" sz="1400" dirty="0" smtClean="0">
              <a:cs typeface="Times New Roman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324511" y="5379049"/>
            <a:ext cx="41227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cs typeface="Times New Roman"/>
              </a:rPr>
              <a:t>Total number of entries: </a:t>
            </a:r>
          </a:p>
          <a:p>
            <a:r>
              <a:rPr lang="en-US" altLang="zh-CN" dirty="0" smtClean="0">
                <a:cs typeface="Times New Roman"/>
              </a:rPr>
              <a:t>11+80+64+64=219</a:t>
            </a:r>
          </a:p>
          <a:p>
            <a:pPr algn="just"/>
            <a:r>
              <a:rPr lang="en-US" altLang="zh-CN" dirty="0" smtClean="0">
                <a:cs typeface="Times New Roman"/>
              </a:rPr>
              <a:t>The number of entries needed for large RU combinations can be from a dozen to over a hundred, which is decided by the entry designs.  </a:t>
            </a:r>
            <a:endParaRPr lang="en-US" altLang="zh-CN" dirty="0">
              <a:cs typeface="Times New Roman"/>
            </a:endParaRPr>
          </a:p>
        </p:txBody>
      </p:sp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273" y="2700570"/>
            <a:ext cx="2622931" cy="3547830"/>
          </a:xfrm>
          <a:prstGeom prst="rect">
            <a:avLst/>
          </a:prstGeom>
        </p:spPr>
      </p:pic>
      <p:pic>
        <p:nvPicPr>
          <p:cNvPr id="3" name="图片 2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904" y="2698362"/>
            <a:ext cx="2588463" cy="255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05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8788" y="6675438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7" name="Shape 94"/>
          <p:cNvSpPr txBox="1">
            <a:spLocks noGrp="1"/>
          </p:cNvSpPr>
          <p:nvPr>
            <p:ph idx="1"/>
          </p:nvPr>
        </p:nvSpPr>
        <p:spPr>
          <a:xfrm>
            <a:off x="609600" y="1371600"/>
            <a:ext cx="7884893" cy="1295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180975" lvl="1" indent="0" algn="just">
              <a:buSzPct val="100000"/>
              <a:buNone/>
            </a:pPr>
            <a:r>
              <a:rPr lang="en-US" altLang="zh-CN" sz="1600" dirty="0" smtClean="0">
                <a:ea typeface="Times New Roman"/>
                <a:cs typeface="Times New Roman"/>
              </a:rPr>
              <a:t>Here we give a method which only needs 9 newly added entries to indicate the large RU combination (See the table below). MU-MIMO is also supported by these 9 entries.</a:t>
            </a: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</a:rPr>
              <a:t>Passed motions in OFDMA transmission: 484+242 in 80MHz, 484+996 in 160MHz</a:t>
            </a: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</a:rPr>
              <a:t>This method also supports 484+2*996, 484+3*996</a:t>
            </a:r>
          </a:p>
          <a:p>
            <a:pPr marL="180975" lvl="1" indent="0" algn="just"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</a:endParaRPr>
          </a:p>
          <a:p>
            <a:pPr marL="180975" lvl="1" indent="0" algn="just"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</a:endParaRPr>
          </a:p>
          <a:p>
            <a:pPr marL="180975" lvl="1" indent="0" algn="just">
              <a:buSzPct val="100000"/>
              <a:buNone/>
            </a:pPr>
            <a:endParaRPr lang="en-US" altLang="zh-CN" sz="1600" dirty="0">
              <a:ea typeface="Times New Roman"/>
              <a:cs typeface="Times New Roman"/>
            </a:endParaRPr>
          </a:p>
          <a:p>
            <a:pPr marL="180975" lvl="1" indent="0" algn="just">
              <a:buSzPct val="100000"/>
              <a:buNone/>
            </a:pPr>
            <a:r>
              <a:rPr lang="en-US" altLang="zh-CN" sz="1600" dirty="0" smtClean="0">
                <a:ea typeface="Times New Roman"/>
                <a:cs typeface="Times New Roman"/>
              </a:rPr>
              <a:t> </a:t>
            </a:r>
            <a:endParaRPr lang="en-US" altLang="zh-CN" sz="1600" dirty="0">
              <a:ea typeface="Times New Roman"/>
              <a:cs typeface="Times New Roman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400" dirty="0" smtClean="0">
                <a:solidFill>
                  <a:schemeClr val="tx1"/>
                </a:solidFill>
              </a:rPr>
              <a:t>Appendix 2: Entries Needed for Large RU Combination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084345"/>
              </p:ext>
            </p:extLst>
          </p:nvPr>
        </p:nvGraphicFramePr>
        <p:xfrm>
          <a:off x="1047750" y="2748961"/>
          <a:ext cx="3562350" cy="2325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742950"/>
              </a:tblGrid>
              <a:tr h="3981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Newly</a:t>
                      </a:r>
                      <a:r>
                        <a:rPr lang="en-US" altLang="zh-CN" sz="10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added entries in RU Allocation subfield</a:t>
                      </a:r>
                      <a:endParaRPr lang="zh-CN" sz="1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3526" marR="53526" marT="26763" marB="267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Number of entries</a:t>
                      </a:r>
                      <a:endParaRPr lang="zh-CN" sz="1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3526" marR="53526" marT="26763" marB="26763" anchor="ctr"/>
                </a:tc>
              </a:tr>
              <a:tr h="455976"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Belongs to an MRU;</a:t>
                      </a:r>
                      <a:r>
                        <a:rPr lang="en-US" altLang="zh-CN" sz="10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contributes </a:t>
                      </a:r>
                      <a:r>
                        <a:rPr lang="en-US" altLang="zh-CN" sz="10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zero</a:t>
                      </a: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User fields to the User Specific field in the</a:t>
                      </a:r>
                      <a:r>
                        <a:rPr lang="en-US" altLang="zh-CN" sz="10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same EHT-SIG content channel as this RU Allocation subfield</a:t>
                      </a:r>
                      <a:endParaRPr lang="en-US" altLang="zh-CN" sz="1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3526" marR="53526" marT="26763" marB="26763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zh-CN" sz="1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3526" marR="53526" marT="26763" marB="26763"/>
                </a:tc>
              </a:tr>
              <a:tr h="326250"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Belongs to an MRU; contributes </a:t>
                      </a:r>
                      <a:r>
                        <a:rPr lang="en-US" altLang="zh-CN" sz="1000" kern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one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User fields to the User Specific field in the same EHT-SIG content channel as this RU Allocation subfield</a:t>
                      </a:r>
                      <a:endParaRPr lang="en-US" altLang="zh-CN" sz="10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3526" marR="53526" marT="26763" marB="26763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</a:t>
                      </a:r>
                      <a:endParaRPr lang="zh-CN" sz="10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3526" marR="53526" marT="26763" marB="26763"/>
                </a:tc>
              </a:tr>
              <a:tr h="266216"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en-US" altLang="zh-CN" sz="10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3526" marR="53526" marT="26763" marB="26763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zh-CN" sz="10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3526" marR="53526" marT="26763" marB="26763"/>
                </a:tc>
              </a:tr>
              <a:tr h="295398"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Belongs to an MRU; contributes </a:t>
                      </a:r>
                      <a:r>
                        <a:rPr lang="en-US" altLang="zh-CN" sz="1000" kern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eight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User fields to the User Specific field in the same EHT-SIG content channel as this RU Allocation subfield</a:t>
                      </a:r>
                      <a:endParaRPr lang="en-US" altLang="zh-CN" sz="10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3526" marR="53526" marT="26763" marB="26763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</a:t>
                      </a:r>
                      <a:endParaRPr lang="zh-CN" sz="10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3526" marR="53526" marT="26763" marB="26763"/>
                </a:tc>
              </a:tr>
            </a:tbl>
          </a:graphicData>
        </a:graphic>
      </p:graphicFrame>
      <p:sp>
        <p:nvSpPr>
          <p:cNvPr id="10" name="右大括号 9"/>
          <p:cNvSpPr/>
          <p:nvPr/>
        </p:nvSpPr>
        <p:spPr bwMode="auto">
          <a:xfrm flipH="1">
            <a:off x="738799" y="3282361"/>
            <a:ext cx="206611" cy="1751353"/>
          </a:xfrm>
          <a:prstGeom prst="rightBrace">
            <a:avLst>
              <a:gd name="adj1" fmla="val 24780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7520" y="4019537"/>
            <a:ext cx="7120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Times New Roman"/>
                <a:cs typeface="Times New Roman"/>
              </a:rPr>
              <a:t>9 entries</a:t>
            </a:r>
            <a:endParaRPr lang="zh-CN" altLang="en-US" dirty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2440" y="3552806"/>
            <a:ext cx="4260110" cy="562736"/>
          </a:xfrm>
          <a:prstGeom prst="rect">
            <a:avLst/>
          </a:prstGeom>
        </p:spPr>
      </p:pic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912014"/>
              </p:ext>
            </p:extLst>
          </p:nvPr>
        </p:nvGraphicFramePr>
        <p:xfrm>
          <a:off x="1786995" y="5730861"/>
          <a:ext cx="5850890" cy="4800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2435"/>
                <a:gridCol w="887730"/>
                <a:gridCol w="647065"/>
                <a:gridCol w="647065"/>
                <a:gridCol w="647065"/>
                <a:gridCol w="647700"/>
                <a:gridCol w="647065"/>
                <a:gridCol w="647065"/>
                <a:gridCol w="647700"/>
              </a:tblGrid>
              <a:tr h="2201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CC1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else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effectLst/>
                        </a:rPr>
                        <a:t>N(1)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else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else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else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298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CC2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else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N(1)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else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else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5" name="矩形 14"/>
          <p:cNvSpPr/>
          <p:nvPr/>
        </p:nvSpPr>
        <p:spPr>
          <a:xfrm>
            <a:off x="381000" y="5233149"/>
            <a:ext cx="60128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</a:rPr>
              <a:t>We use N(</a:t>
            </a:r>
            <a:r>
              <a:rPr lang="en-US" altLang="zh-CN" sz="1600" i="1" dirty="0" smtClean="0">
                <a:ea typeface="Times New Roman"/>
                <a:cs typeface="Times New Roman"/>
              </a:rPr>
              <a:t>x</a:t>
            </a:r>
            <a:r>
              <a:rPr lang="en-US" altLang="zh-CN" sz="1600" dirty="0" smtClean="0">
                <a:ea typeface="Times New Roman"/>
                <a:cs typeface="Times New Roman"/>
              </a:rPr>
              <a:t>) to indicate the newly added entries with </a:t>
            </a:r>
            <a:r>
              <a:rPr lang="en-US" altLang="zh-CN" sz="1600" i="1" dirty="0" smtClean="0">
                <a:ea typeface="Times New Roman"/>
                <a:cs typeface="Times New Roman"/>
              </a:rPr>
              <a:t>x</a:t>
            </a:r>
            <a:r>
              <a:rPr lang="en-US" altLang="zh-CN" sz="1600" dirty="0" smtClean="0">
                <a:ea typeface="Times New Roman"/>
                <a:cs typeface="Times New Roman"/>
              </a:rPr>
              <a:t> user fields. </a:t>
            </a:r>
            <a:endParaRPr lang="en-US" altLang="zh-CN" sz="16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429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942975" y="1981200"/>
            <a:ext cx="7334250" cy="340418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Multi-RU</a:t>
            </a:r>
          </a:p>
          <a:p>
            <a:pPr marL="715963" lvl="1" indent="-354013" algn="just"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Multi-RU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means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more than one RU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can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be assigned to a single STA [1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][2]. </a:t>
            </a: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11ax does not support multi-RU combination and assignment</a:t>
            </a: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11be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shall support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multi-RU for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higher </a:t>
            </a:r>
            <a:r>
              <a:rPr lang="en-US" altLang="zh-CN" sz="1600" dirty="0">
                <a:ea typeface="Times New Roman"/>
                <a:cs typeface="Times New Roman"/>
              </a:rPr>
              <a:t>spectral </a:t>
            </a:r>
            <a:r>
              <a:rPr lang="en-US" altLang="zh-CN" sz="1600" dirty="0" smtClean="0">
                <a:ea typeface="Times New Roman"/>
                <a:cs typeface="Times New Roman"/>
              </a:rPr>
              <a:t>efficiency</a:t>
            </a:r>
          </a:p>
          <a:p>
            <a:pPr marL="715963" lvl="1" indent="-354013" algn="just"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Considerations on multi-RU combination</a:t>
            </a:r>
          </a:p>
          <a:p>
            <a:pPr lvl="1" algn="just"/>
            <a:r>
              <a:rPr lang="en-US" altLang="zh-CN" sz="1600" b="1" dirty="0" smtClean="0">
                <a:cs typeface="Times New Roman"/>
              </a:rPr>
              <a:t>Completely </a:t>
            </a:r>
            <a:r>
              <a:rPr lang="en-US" altLang="zh-CN" sz="1600" b="1" dirty="0">
                <a:cs typeface="Times New Roman"/>
              </a:rPr>
              <a:t>flexible combination </a:t>
            </a:r>
            <a:r>
              <a:rPr lang="en-US" altLang="zh-CN" sz="1600" b="1" dirty="0" smtClean="0">
                <a:cs typeface="Times New Roman"/>
              </a:rPr>
              <a:t>[3]</a:t>
            </a:r>
          </a:p>
          <a:p>
            <a:pPr marL="987425" lvl="1" indent="-180975" algn="just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cs typeface="Times New Roman"/>
              </a:rPr>
              <a:t>The number </a:t>
            </a:r>
            <a:r>
              <a:rPr lang="en-US" altLang="zh-CN" sz="1600" dirty="0">
                <a:cs typeface="Times New Roman"/>
              </a:rPr>
              <a:t>and </a:t>
            </a:r>
            <a:r>
              <a:rPr lang="en-US" altLang="zh-CN" sz="1600" dirty="0" smtClean="0">
                <a:cs typeface="Times New Roman"/>
              </a:rPr>
              <a:t>positions </a:t>
            </a:r>
            <a:r>
              <a:rPr lang="en-US" altLang="zh-CN" sz="1600" dirty="0">
                <a:cs typeface="Times New Roman"/>
              </a:rPr>
              <a:t>of </a:t>
            </a:r>
            <a:r>
              <a:rPr lang="en-US" altLang="zh-CN" sz="1600" dirty="0" smtClean="0">
                <a:cs typeface="Times New Roman"/>
              </a:rPr>
              <a:t>combined RUs are flexible</a:t>
            </a:r>
            <a:endParaRPr lang="en-US" altLang="zh-CN" sz="1600" dirty="0">
              <a:cs typeface="Times New Roman"/>
            </a:endParaRPr>
          </a:p>
          <a:p>
            <a:pPr lvl="1" algn="just"/>
            <a:r>
              <a:rPr lang="en-US" altLang="zh-CN" sz="1600" b="1" dirty="0" smtClean="0">
                <a:cs typeface="Times New Roman"/>
              </a:rPr>
              <a:t>Limited </a:t>
            </a:r>
            <a:r>
              <a:rPr lang="en-US" altLang="zh-CN" sz="1600" b="1" dirty="0">
                <a:cs typeface="Times New Roman"/>
              </a:rPr>
              <a:t>combination </a:t>
            </a:r>
            <a:r>
              <a:rPr lang="en-US" altLang="zh-CN" sz="1600" b="1" dirty="0" smtClean="0">
                <a:cs typeface="Times New Roman"/>
              </a:rPr>
              <a:t>[4][5]</a:t>
            </a:r>
          </a:p>
          <a:p>
            <a:pPr marL="987425" lvl="1" indent="-180975" algn="just"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/>
              </a:rPr>
              <a:t>There are some restrictions on the number and positions of </a:t>
            </a:r>
            <a:r>
              <a:rPr lang="en-US" altLang="zh-CN" sz="1600" dirty="0" smtClean="0">
                <a:cs typeface="Times New Roman"/>
              </a:rPr>
              <a:t>combined RUs. For example, the maximum RU number allocated to one STA is two. 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828800"/>
            <a:ext cx="7543800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Indication in User Specific field</a:t>
            </a:r>
          </a:p>
          <a:p>
            <a:pPr marL="715963" lvl="1" indent="-354013" algn="just"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</a:rPr>
              <a:t>Option 1</a:t>
            </a:r>
            <a:r>
              <a:rPr lang="en-US" altLang="zh-CN" sz="1600" dirty="0">
                <a:cs typeface="Times New Roman"/>
              </a:rPr>
              <a:t> </a:t>
            </a:r>
            <a:r>
              <a:rPr lang="en-US" altLang="zh-CN" sz="1600" dirty="0" smtClean="0">
                <a:cs typeface="Times New Roman"/>
              </a:rPr>
              <a:t>(completely </a:t>
            </a:r>
            <a:r>
              <a:rPr lang="en-US" altLang="zh-CN" sz="1600" dirty="0">
                <a:cs typeface="Times New Roman"/>
              </a:rPr>
              <a:t>flexible </a:t>
            </a:r>
            <a:r>
              <a:rPr lang="en-US" altLang="zh-CN" sz="1600" dirty="0" smtClean="0">
                <a:cs typeface="Times New Roman"/>
              </a:rPr>
              <a:t>combination): </a:t>
            </a:r>
            <a:r>
              <a:rPr lang="en-SG" altLang="zh-CN" sz="1600" dirty="0" smtClean="0">
                <a:cs typeface="Times New Roman" panose="02020603050405020304" pitchFamily="18" charset="0"/>
              </a:rPr>
              <a:t>All </a:t>
            </a:r>
            <a:r>
              <a:rPr lang="en-SG" altLang="zh-CN" sz="1600" dirty="0">
                <a:cs typeface="Times New Roman" panose="02020603050405020304" pitchFamily="18" charset="0"/>
              </a:rPr>
              <a:t>User </a:t>
            </a:r>
            <a:r>
              <a:rPr lang="en-US" altLang="zh-CN" sz="1600" dirty="0">
                <a:cs typeface="Times New Roman" panose="02020603050405020304" pitchFamily="18" charset="0"/>
              </a:rPr>
              <a:t>fields corresponding to multiple RUs assigned to a STA contain same </a:t>
            </a:r>
            <a:r>
              <a:rPr lang="en-US" altLang="zh-CN" sz="1600" dirty="0" smtClean="0">
                <a:cs typeface="Times New Roman" panose="02020603050405020304" pitchFamily="18" charset="0"/>
              </a:rPr>
              <a:t>STA ID [4]</a:t>
            </a:r>
          </a:p>
          <a:p>
            <a:pPr marL="1077913" indent="-354013" algn="just">
              <a:spcBef>
                <a:spcPts val="0"/>
              </a:spcBef>
              <a:buSzPct val="100000"/>
            </a:pPr>
            <a:r>
              <a:rPr lang="en-US" altLang="zh-CN" sz="1400" b="0" dirty="0" smtClean="0">
                <a:ea typeface="Times New Roman"/>
                <a:cs typeface="Times New Roman"/>
                <a:sym typeface="Times New Roman"/>
              </a:rPr>
              <a:t>Pros: less specification impact if we only use the same STA ID</a:t>
            </a:r>
          </a:p>
          <a:p>
            <a:pPr marL="1077913" indent="-354013" algn="just">
              <a:spcBef>
                <a:spcPts val="0"/>
              </a:spcBef>
              <a:buSzPct val="100000"/>
            </a:pPr>
            <a:r>
              <a:rPr lang="en-US" altLang="zh-CN" sz="1400" b="0" dirty="0">
                <a:ea typeface="Times New Roman"/>
                <a:cs typeface="Times New Roman"/>
                <a:sym typeface="Times New Roman"/>
              </a:rPr>
              <a:t>Cons: </a:t>
            </a:r>
            <a:r>
              <a:rPr lang="en-US" altLang="zh-CN" sz="1400" b="0" dirty="0" smtClean="0">
                <a:ea typeface="Times New Roman"/>
                <a:cs typeface="Times New Roman"/>
                <a:sym typeface="Times New Roman"/>
              </a:rPr>
              <a:t>A </a:t>
            </a:r>
            <a:r>
              <a:rPr lang="en-US" altLang="zh-CN" sz="1400" b="0" dirty="0">
                <a:ea typeface="Times New Roman"/>
                <a:cs typeface="Times New Roman"/>
                <a:sym typeface="Times New Roman"/>
              </a:rPr>
              <a:t>multi-RU user needs more than one User field</a:t>
            </a:r>
          </a:p>
          <a:p>
            <a:pPr marL="1077913" indent="-354013" algn="just">
              <a:spcBef>
                <a:spcPts val="0"/>
              </a:spcBef>
              <a:buSzPct val="100000"/>
            </a:pPr>
            <a:r>
              <a:rPr lang="en-US" altLang="zh-CN" sz="1400" b="0" dirty="0" smtClean="0">
                <a:ea typeface="Times New Roman"/>
                <a:cs typeface="Times New Roman"/>
                <a:sym typeface="Times New Roman"/>
              </a:rPr>
              <a:t>Some </a:t>
            </a:r>
            <a:r>
              <a:rPr lang="en-US" altLang="zh-CN" sz="1400" b="0" dirty="0">
                <a:ea typeface="Times New Roman"/>
                <a:cs typeface="Times New Roman"/>
                <a:sym typeface="Times New Roman"/>
              </a:rPr>
              <a:t>other methods can be designed on the basis of this </a:t>
            </a:r>
            <a:r>
              <a:rPr lang="en-US" altLang="zh-CN" sz="1400" b="0" dirty="0" smtClean="0">
                <a:ea typeface="Times New Roman"/>
                <a:cs typeface="Times New Roman"/>
                <a:sym typeface="Times New Roman"/>
              </a:rPr>
              <a:t>format, pros and cons need be further considered.</a:t>
            </a:r>
            <a:endParaRPr lang="en-US" altLang="zh-CN" sz="1400" b="0" dirty="0">
              <a:ea typeface="Times New Roman"/>
              <a:cs typeface="Times New Roman"/>
              <a:sym typeface="Times New Roman"/>
            </a:endParaRPr>
          </a:p>
          <a:p>
            <a:pPr marL="1077913" indent="-354013" algn="just">
              <a:spcBef>
                <a:spcPts val="0"/>
              </a:spcBef>
              <a:buSzPct val="100000"/>
            </a:pPr>
            <a:endParaRPr lang="en-US" altLang="zh-CN" sz="10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Indication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before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User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Specific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field</a:t>
            </a:r>
          </a:p>
          <a:p>
            <a:pPr marL="715963" lvl="1" indent="-354013" algn="just"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</a:rPr>
              <a:t>Option 2 </a:t>
            </a:r>
            <a:r>
              <a:rPr lang="en-US" altLang="zh-CN" sz="1600" dirty="0" smtClean="0">
                <a:ea typeface="Times New Roman"/>
                <a:cs typeface="Times New Roman"/>
              </a:rPr>
              <a:t>(limited combination): </a:t>
            </a:r>
            <a:r>
              <a:rPr lang="en-US" altLang="zh-CN" sz="1600" dirty="0">
                <a:ea typeface="Times New Roman"/>
                <a:cs typeface="Times New Roman"/>
              </a:rPr>
              <a:t>Indicate multi-RU combinations in Common field after each RU </a:t>
            </a:r>
            <a:r>
              <a:rPr lang="en-US" altLang="zh-CN" sz="1600" dirty="0" smtClean="0">
                <a:ea typeface="Times New Roman"/>
                <a:cs typeface="Times New Roman"/>
              </a:rPr>
              <a:t>Allocation subfield or after the last RU </a:t>
            </a:r>
            <a:r>
              <a:rPr lang="en-US" altLang="zh-CN" sz="1600" dirty="0">
                <a:ea typeface="Times New Roman"/>
                <a:cs typeface="Times New Roman"/>
              </a:rPr>
              <a:t>Allocation </a:t>
            </a:r>
            <a:r>
              <a:rPr lang="en-US" altLang="zh-CN" sz="1600" dirty="0" smtClean="0">
                <a:ea typeface="Times New Roman"/>
                <a:cs typeface="Times New Roman"/>
              </a:rPr>
              <a:t>subfield</a:t>
            </a:r>
          </a:p>
          <a:p>
            <a:pPr marL="107791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ea typeface="Times New Roman"/>
                <a:cs typeface="Times New Roman"/>
              </a:rPr>
              <a:t>Pros</a:t>
            </a:r>
            <a:r>
              <a:rPr lang="en-US" altLang="zh-CN" sz="1400" dirty="0">
                <a:ea typeface="Times New Roman"/>
                <a:cs typeface="Times New Roman"/>
              </a:rPr>
              <a:t>: One STA only needs one User field</a:t>
            </a:r>
          </a:p>
          <a:p>
            <a:pPr marL="107791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ea typeface="Times New Roman"/>
                <a:cs typeface="Times New Roman"/>
              </a:rPr>
              <a:t>Cons: some changes in specification</a:t>
            </a:r>
          </a:p>
          <a:p>
            <a:pPr marL="715963" lvl="1" indent="-354013"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</a:rPr>
              <a:t>Option 3</a:t>
            </a:r>
            <a:r>
              <a:rPr lang="en-US" altLang="zh-CN" sz="1600" dirty="0" smtClean="0">
                <a:ea typeface="Times New Roman"/>
                <a:cs typeface="Times New Roman"/>
              </a:rPr>
              <a:t> </a:t>
            </a:r>
            <a:r>
              <a:rPr lang="en-US" altLang="zh-CN" sz="1600" dirty="0">
                <a:ea typeface="Times New Roman"/>
                <a:cs typeface="Times New Roman"/>
              </a:rPr>
              <a:t>(limited combination):</a:t>
            </a:r>
            <a:r>
              <a:rPr lang="en-US" altLang="zh-CN" sz="1600" dirty="0" smtClean="0">
                <a:ea typeface="Times New Roman"/>
                <a:cs typeface="Times New Roman"/>
              </a:rPr>
              <a:t> Reconstruct the RU Allocation subfield</a:t>
            </a:r>
          </a:p>
          <a:p>
            <a:pPr marL="107791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ea typeface="Times New Roman"/>
                <a:cs typeface="Times New Roman"/>
              </a:rPr>
              <a:t>Pros</a:t>
            </a:r>
            <a:r>
              <a:rPr lang="en-US" altLang="zh-CN" sz="1400" dirty="0">
                <a:ea typeface="Times New Roman"/>
                <a:cs typeface="Times New Roman"/>
              </a:rPr>
              <a:t>: One STA only needs one User field</a:t>
            </a:r>
          </a:p>
          <a:p>
            <a:pPr marL="107791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ea typeface="Times New Roman"/>
                <a:cs typeface="Times New Roman"/>
              </a:rPr>
              <a:t>Cons: some changes in specification</a:t>
            </a:r>
          </a:p>
          <a:p>
            <a:pPr marL="361950" lvl="1" indent="0">
              <a:buSzPct val="100000"/>
              <a:buNone/>
            </a:pPr>
            <a:endParaRPr lang="en-US" altLang="zh-CN" sz="1600" dirty="0">
              <a:ea typeface="Times New Roman"/>
              <a:cs typeface="Times New Roman"/>
            </a:endParaRPr>
          </a:p>
          <a:p>
            <a:pPr marL="723900" lvl="1" indent="0" algn="just">
              <a:spcBef>
                <a:spcPts val="0"/>
              </a:spcBef>
              <a:buSzPct val="100000"/>
              <a:buNone/>
            </a:pPr>
            <a:endParaRPr lang="en-US" altLang="zh-CN" sz="1400" dirty="0" smtClean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Design of multi-RU signaling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Changes in User Specific field (Opt 1)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8600" y="1542342"/>
            <a:ext cx="8610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/>
            <a:r>
              <a:rPr lang="en-US" altLang="zh-CN" sz="1600" b="1" dirty="0" smtClean="0">
                <a:ea typeface="Times New Roman"/>
                <a:cs typeface="Times New Roman"/>
              </a:rPr>
              <a:t>Option </a:t>
            </a:r>
            <a:r>
              <a:rPr lang="en-US" altLang="zh-CN" sz="1600" b="1" dirty="0">
                <a:ea typeface="Times New Roman"/>
                <a:cs typeface="Times New Roman"/>
              </a:rPr>
              <a:t>1: </a:t>
            </a:r>
            <a:r>
              <a:rPr lang="en-SG" altLang="zh-CN" sz="1600" dirty="0" smtClean="0">
                <a:cs typeface="Times New Roman" panose="02020603050405020304" pitchFamily="18" charset="0"/>
              </a:rPr>
              <a:t>User </a:t>
            </a:r>
            <a:r>
              <a:rPr lang="en-US" altLang="zh-CN" sz="1600" dirty="0">
                <a:cs typeface="Times New Roman" panose="02020603050405020304" pitchFamily="18" charset="0"/>
              </a:rPr>
              <a:t>fields corresponding to multiple RUs assigned to a STA contain same STA ID </a:t>
            </a:r>
            <a:endParaRPr lang="en-US" altLang="zh-CN" sz="1600" dirty="0">
              <a:ea typeface="Times New Roman"/>
              <a:cs typeface="Times New Roman"/>
            </a:endParaRPr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577300"/>
              </p:ext>
            </p:extLst>
          </p:nvPr>
        </p:nvGraphicFramePr>
        <p:xfrm>
          <a:off x="1581150" y="1994352"/>
          <a:ext cx="6057900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" name="Visio" r:id="rId4" imgW="6115050" imgH="2514600" progId="Visio.Drawing.15">
                  <p:embed/>
                </p:oleObj>
              </mc:Choice>
              <mc:Fallback>
                <p:oleObj name="Visio" r:id="rId4" imgW="6115050" imgH="251460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1150" y="1994352"/>
                        <a:ext cx="6057900" cy="245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hape 94"/>
          <p:cNvSpPr txBox="1">
            <a:spLocks noGrp="1"/>
          </p:cNvSpPr>
          <p:nvPr>
            <p:ph idx="1"/>
          </p:nvPr>
        </p:nvSpPr>
        <p:spPr>
          <a:xfrm>
            <a:off x="762000" y="4645528"/>
            <a:ext cx="7543800" cy="192116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The order of User fields is not changed. Thus the position of a User field can indicate its corresponding RU.</a:t>
            </a: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To improve energy efficiency, the position information can be added to some of the User fields allocated to multi-RU users.</a:t>
            </a: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multi-RU user needs more than one User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field.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 </a:t>
            </a:r>
            <a:endParaRPr lang="en-US" altLang="zh-CN" sz="10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987425" lvl="1" indent="-180975" algn="just">
              <a:buFont typeface="Arial" panose="020B0604020202020204" pitchFamily="34" charset="0"/>
              <a:buChar char="•"/>
            </a:pPr>
            <a:endParaRPr lang="en-US" altLang="zh-CN" sz="1600" dirty="0" smtClean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5141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4" name="矩形 3"/>
          <p:cNvSpPr/>
          <p:nvPr/>
        </p:nvSpPr>
        <p:spPr>
          <a:xfrm>
            <a:off x="228600" y="1447800"/>
            <a:ext cx="8610600" cy="294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If we simply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use same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STA ID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for the user fields allocated to the same user, a problem will occur in MU-MIMO cases: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When the 106-tone RU is combined with the contiguous 26-tone RU</a:t>
            </a:r>
          </a:p>
          <a:p>
            <a:pPr marL="1077913" lvl="1" indent="-354013" algn="just">
              <a:spcBef>
                <a:spcPts val="0"/>
              </a:spcBef>
              <a:buSzPct val="10000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if the combined RUs need to have the same STA ID, the 26-tone RU can not have 3 STA IDs at the same time</a:t>
            </a:r>
          </a:p>
          <a:p>
            <a:pPr marL="1077913" lvl="1" indent="-354013" algn="just">
              <a:spcBef>
                <a:spcPts val="0"/>
              </a:spcBef>
              <a:buSzPct val="10000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if </a:t>
            </a:r>
            <a:r>
              <a:rPr lang="en-US" altLang="zh-CN" sz="14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we choose to use one STA ID of the first 3 </a:t>
            </a:r>
            <a:r>
              <a:rPr lang="en-US" altLang="zh-CN" sz="14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users in the 26-tone RU, </a:t>
            </a:r>
            <a:r>
              <a:rPr lang="en-US" altLang="zh-CN" sz="14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other 2 users will not </a:t>
            </a:r>
            <a:r>
              <a:rPr lang="en-US" altLang="zh-CN" sz="14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be able to find this 26-tone RU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Thus, the content of this 26-tone RU needs to be reconsidered.  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endParaRPr lang="en-US" altLang="zh-CN" sz="1600" dirty="0"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42105"/>
              </p:ext>
            </p:extLst>
          </p:nvPr>
        </p:nvGraphicFramePr>
        <p:xfrm>
          <a:off x="1600200" y="3733800"/>
          <a:ext cx="6324600" cy="253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6" name="Visio" r:id="rId4" imgW="6324505" imgH="2524030" progId="Visio.Drawing.15">
                  <p:embed/>
                </p:oleObj>
              </mc:Choice>
              <mc:Fallback>
                <p:oleObj name="Visio" r:id="rId4" imgW="6324505" imgH="252403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0200" y="3733800"/>
                        <a:ext cx="6324600" cy="2533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Problem in MU-MIMO </a:t>
            </a:r>
            <a:r>
              <a:rPr lang="en-US" altLang="zh-CN" dirty="0">
                <a:solidFill>
                  <a:schemeClr val="tx1"/>
                </a:solidFill>
              </a:rPr>
              <a:t>(Opt 1)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28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Solutions for MU-MIMO problem </a:t>
            </a:r>
            <a:r>
              <a:rPr lang="en-US" altLang="zh-CN" dirty="0">
                <a:solidFill>
                  <a:schemeClr val="tx1"/>
                </a:solidFill>
              </a:rPr>
              <a:t>(Opt 1)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8600" y="1327739"/>
            <a:ext cx="8610600" cy="427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 smtClean="0">
                <a:latin typeface="+mn-lt"/>
                <a:ea typeface="Times New Roman"/>
                <a:cs typeface="Times New Roman"/>
              </a:rPr>
              <a:t>Two solutions are given here to solve this problem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Solution 1: The combined 26-tone RU could use the STA ID of the first user in MU-MIMO allocation. </a:t>
            </a:r>
            <a:r>
              <a:rPr lang="en-US" altLang="zh-CN" sz="1600" dirty="0">
                <a:latin typeface="+mn-lt"/>
                <a:ea typeface="Times New Roman"/>
                <a:cs typeface="Times New Roman"/>
              </a:rPr>
              <a:t>When the users in 106-tone RU find that the STA ID of an RU is their first user’s STA ID, the combination can be determined. </a:t>
            </a:r>
          </a:p>
          <a:p>
            <a:pPr marL="1077913" lvl="1" indent="-354013" algn="just">
              <a:spcBef>
                <a:spcPts val="0"/>
              </a:spcBef>
              <a:buSzPct val="100000"/>
              <a:buChar char="•"/>
            </a:pPr>
            <a:endParaRPr lang="en-US" altLang="zh-CN" sz="1400" dirty="0">
              <a:latin typeface="+mn-lt"/>
              <a:ea typeface="Times New Roman"/>
              <a:cs typeface="Times New Roman"/>
            </a:endParaRPr>
          </a:p>
          <a:p>
            <a:pPr marL="1077913" lvl="1" indent="-354013" algn="just">
              <a:spcBef>
                <a:spcPts val="0"/>
              </a:spcBef>
              <a:buSzPct val="100000"/>
              <a:buChar char="•"/>
            </a:pPr>
            <a:endParaRPr lang="en-US" altLang="zh-CN" sz="1400" dirty="0" smtClean="0">
              <a:latin typeface="+mn-lt"/>
              <a:ea typeface="Times New Roman"/>
              <a:cs typeface="Times New Roman"/>
            </a:endParaRPr>
          </a:p>
          <a:p>
            <a:pPr marL="1077913" lvl="1" indent="-354013" algn="just">
              <a:spcBef>
                <a:spcPts val="0"/>
              </a:spcBef>
              <a:buSzPct val="100000"/>
              <a:buChar char="•"/>
            </a:pPr>
            <a:endParaRPr lang="en-US" altLang="zh-CN" sz="1400" dirty="0" smtClean="0">
              <a:latin typeface="+mn-lt"/>
              <a:ea typeface="Times New Roman"/>
              <a:cs typeface="Times New Roman"/>
            </a:endParaRPr>
          </a:p>
          <a:p>
            <a:pPr marL="1077913" lvl="1" indent="-354013" algn="just">
              <a:spcBef>
                <a:spcPts val="0"/>
              </a:spcBef>
              <a:buSzPct val="100000"/>
              <a:buChar char="•"/>
            </a:pPr>
            <a:endParaRPr lang="en-US" altLang="zh-CN" sz="1400" dirty="0">
              <a:latin typeface="+mn-lt"/>
              <a:ea typeface="Times New Roman"/>
              <a:cs typeface="Times New Roman"/>
            </a:endParaRPr>
          </a:p>
          <a:p>
            <a:pPr marL="1077913" lvl="1" indent="-354013" algn="just">
              <a:spcBef>
                <a:spcPts val="0"/>
              </a:spcBef>
              <a:buSzPct val="100000"/>
              <a:buChar char="•"/>
            </a:pPr>
            <a:endParaRPr lang="en-US" altLang="zh-CN" sz="1400" dirty="0" smtClean="0">
              <a:latin typeface="+mn-lt"/>
              <a:ea typeface="Times New Roman"/>
              <a:cs typeface="Times New Roman"/>
            </a:endParaRPr>
          </a:p>
          <a:p>
            <a:pPr marL="723900" lvl="1" algn="just">
              <a:spcBef>
                <a:spcPts val="0"/>
              </a:spcBef>
              <a:buSzPct val="100000"/>
            </a:pPr>
            <a:endParaRPr lang="en-US" altLang="zh-CN" sz="1400" dirty="0">
              <a:latin typeface="+mn-lt"/>
              <a:ea typeface="Times New Roman"/>
              <a:cs typeface="Times New Roman"/>
            </a:endParaRPr>
          </a:p>
          <a:p>
            <a:pPr marL="723900" lvl="1" algn="just">
              <a:spcBef>
                <a:spcPts val="0"/>
              </a:spcBef>
              <a:buSzPct val="100000"/>
            </a:pPr>
            <a:endParaRPr lang="en-US" altLang="zh-CN" sz="1400" dirty="0">
              <a:latin typeface="+mn-lt"/>
              <a:ea typeface="Times New Roman"/>
              <a:cs typeface="Times New Roman"/>
            </a:endParaRPr>
          </a:p>
          <a:p>
            <a:pPr marL="723900" lvl="1" algn="just">
              <a:spcBef>
                <a:spcPts val="0"/>
              </a:spcBef>
              <a:buSzPct val="100000"/>
            </a:pPr>
            <a:endParaRPr lang="en-US" altLang="zh-CN" sz="1400" dirty="0" smtClean="0"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Solution 2: Use a specific STA ID or indication in the 26-tone RU to show it is an combined RU. The position information of MU-MIMO users can be contained in the 26-tone RU.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endParaRPr lang="en-US" altLang="zh-CN" sz="1600" dirty="0"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latin typeface="+mn-lt"/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3270263"/>
              </p:ext>
            </p:extLst>
          </p:nvPr>
        </p:nvGraphicFramePr>
        <p:xfrm>
          <a:off x="2239663" y="2438400"/>
          <a:ext cx="4737743" cy="1619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0" name="Visio" r:id="rId4" imgW="6324505" imgH="2162270" progId="Visio.Drawing.15">
                  <p:embed/>
                </p:oleObj>
              </mc:Choice>
              <mc:Fallback>
                <p:oleObj name="Visio" r:id="rId4" imgW="6324505" imgH="216227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39663" y="2438400"/>
                        <a:ext cx="4737743" cy="16196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469118"/>
              </p:ext>
            </p:extLst>
          </p:nvPr>
        </p:nvGraphicFramePr>
        <p:xfrm>
          <a:off x="2167581" y="4672463"/>
          <a:ext cx="4659015" cy="1698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1" name="Visio" r:id="rId6" imgW="6324505" imgH="2305145" progId="Visio.Drawing.15">
                  <p:embed/>
                </p:oleObj>
              </mc:Choice>
              <mc:Fallback>
                <p:oleObj name="Visio" r:id="rId6" imgW="6324505" imgH="230514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67581" y="4672463"/>
                        <a:ext cx="4659015" cy="16980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121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Changes before User Specific </a:t>
            </a:r>
            <a:r>
              <a:rPr lang="en-US" altLang="zh-CN" dirty="0">
                <a:solidFill>
                  <a:schemeClr val="tx1"/>
                </a:solidFill>
              </a:rPr>
              <a:t>field (Opt </a:t>
            </a:r>
            <a:r>
              <a:rPr lang="en-US" altLang="zh-CN" dirty="0" smtClean="0">
                <a:solidFill>
                  <a:schemeClr val="tx1"/>
                </a:solidFill>
              </a:rPr>
              <a:t>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76200" y="1580442"/>
            <a:ext cx="8686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/>
            <a:r>
              <a:rPr lang="en-US" altLang="zh-CN" sz="1600" b="1" dirty="0" smtClean="0">
                <a:ea typeface="Times New Roman"/>
                <a:cs typeface="Times New Roman"/>
              </a:rPr>
              <a:t>Option 2: </a:t>
            </a:r>
            <a:r>
              <a:rPr lang="en-US" altLang="zh-CN" sz="1600" dirty="0" smtClean="0">
                <a:ea typeface="Times New Roman"/>
                <a:cs typeface="Times New Roman"/>
              </a:rPr>
              <a:t>Indicate </a:t>
            </a:r>
            <a:r>
              <a:rPr lang="en-US" altLang="zh-CN" sz="1600" dirty="0">
                <a:ea typeface="Times New Roman"/>
                <a:cs typeface="Times New Roman"/>
              </a:rPr>
              <a:t>multi-RU </a:t>
            </a:r>
            <a:r>
              <a:rPr lang="en-US" altLang="zh-CN" sz="1600" dirty="0" smtClean="0">
                <a:ea typeface="Times New Roman"/>
                <a:cs typeface="Times New Roman"/>
              </a:rPr>
              <a:t>combinations in Common field after each RU Allocation subfield</a:t>
            </a:r>
            <a:endParaRPr lang="en-US" altLang="zh-CN" sz="1600" dirty="0">
              <a:ea typeface="Times New Roman"/>
              <a:cs typeface="Times New Roman"/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910747"/>
              </p:ext>
            </p:extLst>
          </p:nvPr>
        </p:nvGraphicFramePr>
        <p:xfrm>
          <a:off x="714375" y="2114550"/>
          <a:ext cx="741045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2" name="Visio" r:id="rId4" imgW="7505795" imgH="2438305" progId="Visio.Drawing.15">
                  <p:embed/>
                </p:oleObj>
              </mc:Choice>
              <mc:Fallback>
                <p:oleObj name="Visio" r:id="rId4" imgW="7505795" imgH="243830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4375" y="2114550"/>
                        <a:ext cx="7410450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hape 94"/>
          <p:cNvSpPr txBox="1">
            <a:spLocks noGrp="1"/>
          </p:cNvSpPr>
          <p:nvPr>
            <p:ph idx="1"/>
          </p:nvPr>
        </p:nvSpPr>
        <p:spPr>
          <a:xfrm>
            <a:off x="609600" y="4645528"/>
            <a:ext cx="7543800" cy="192116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Add a combination indication after each RU Allocation subfield. This indication (2bits for example) could show the combination information on the basis of its corresponding RU allocation subfield.</a:t>
            </a: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One STA only needs one User field, because it already knows the information of RU position in Common field.</a:t>
            </a: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320MHz and 16 RU Allocation subfields, only 2*16 more bits are needed.</a:t>
            </a:r>
            <a:endParaRPr lang="en-US" altLang="zh-CN" sz="10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987425" lvl="1" indent="-180975" algn="just">
              <a:buFont typeface="Arial" panose="020B0604020202020204" pitchFamily="34" charset="0"/>
              <a:buChar char="•"/>
            </a:pPr>
            <a:endParaRPr lang="en-US" altLang="zh-CN" sz="1600" dirty="0" smtClean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6196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Details of Opt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hape 94"/>
          <p:cNvSpPr txBox="1">
            <a:spLocks noGrp="1"/>
          </p:cNvSpPr>
          <p:nvPr>
            <p:ph idx="1"/>
          </p:nvPr>
        </p:nvSpPr>
        <p:spPr>
          <a:xfrm>
            <a:off x="523874" y="4294340"/>
            <a:ext cx="8251952" cy="192116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61950" lvl="1" indent="0" algn="just">
              <a:buSzPct val="100000"/>
              <a:buNone/>
            </a:pPr>
            <a:endParaRPr lang="en-US" altLang="zh-CN" sz="1400" dirty="0" smtClean="0"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kern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Large RU combination</a:t>
            </a:r>
          </a:p>
          <a:p>
            <a:pPr marL="715963" lvl="1" indent="-354013" algn="just">
              <a:buSzPct val="100000"/>
              <a:buFontTx/>
              <a:buChar char="–"/>
            </a:pPr>
            <a:r>
              <a:rPr lang="en-US" altLang="zh-CN" sz="1400" b="1" dirty="0" smtClean="0">
                <a:ea typeface="Times New Roman"/>
                <a:cs typeface="Times New Roman"/>
                <a:sym typeface="Times New Roman"/>
              </a:rPr>
              <a:t>A 2-bit indication </a:t>
            </a:r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can also work well. For example, 00 means the corresponding RU is not combined, 01, 10 and 11 are used to differentiate between the different combinations.</a:t>
            </a:r>
          </a:p>
          <a:p>
            <a:pPr marL="715963" lvl="1" indent="-354013" algn="just">
              <a:buSzPct val="100000"/>
            </a:pPr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For </a:t>
            </a:r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example, the </a:t>
            </a:r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below indications mean that  there exists a 242+242+996 and a 484+242</a:t>
            </a:r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kern="12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380288"/>
              </p:ext>
            </p:extLst>
          </p:nvPr>
        </p:nvGraphicFramePr>
        <p:xfrm>
          <a:off x="6061508" y="3170994"/>
          <a:ext cx="2655538" cy="1480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9" name="Visio" r:id="rId4" imgW="3552800" imgH="1923947" progId="Visio.Drawing.15">
                  <p:embed/>
                </p:oleObj>
              </mc:Choice>
              <mc:Fallback>
                <p:oleObj name="Visio" r:id="rId4" imgW="3552800" imgH="1923947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61508" y="3170994"/>
                        <a:ext cx="2655538" cy="1480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442150"/>
              </p:ext>
            </p:extLst>
          </p:nvPr>
        </p:nvGraphicFramePr>
        <p:xfrm>
          <a:off x="1644712" y="5824007"/>
          <a:ext cx="601027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0" name="Visio" r:id="rId6" imgW="6010402" imgH="657186" progId="Visio.Drawing.15">
                  <p:embed/>
                </p:oleObj>
              </mc:Choice>
              <mc:Fallback>
                <p:oleObj name="Visio" r:id="rId6" imgW="6010402" imgH="657186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44712" y="5824007"/>
                        <a:ext cx="6010275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523874" y="2869618"/>
            <a:ext cx="547885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Small RU Combinatio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</a:t>
            </a:r>
          </a:p>
          <a:p>
            <a:pPr marL="715963" lvl="1" indent="-354013" algn="just">
              <a:buSzPct val="100000"/>
            </a:pPr>
            <a:r>
              <a:rPr lang="en-US" altLang="zh-CN" sz="1400" b="1" dirty="0">
                <a:ea typeface="Times New Roman"/>
                <a:cs typeface="Times New Roman"/>
                <a:sym typeface="Times New Roman"/>
              </a:rPr>
              <a:t>A 2-bit indication after each RU Allocation subfield </a:t>
            </a:r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can support 52+26 and 106+26 for each RU Allocation subfield. For example, 00 means no combination, 01 means the left 52+26 or the left 106+26, 10 means the right 52+26 or the right 106+26, and 11 represents that both the left and right combinations exist. </a:t>
            </a:r>
            <a:r>
              <a:rPr lang="en-US" altLang="zh-CN" sz="1400" b="1" dirty="0">
                <a:ea typeface="Times New Roman"/>
                <a:cs typeface="Times New Roman"/>
                <a:sym typeface="Times New Roman"/>
              </a:rPr>
              <a:t>Note that whether it is a 52+26 or 106+26 combination is decided by the corresponding RU Allocation subfield.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158740"/>
              </p:ext>
            </p:extLst>
          </p:nvPr>
        </p:nvGraphicFramePr>
        <p:xfrm>
          <a:off x="1180573" y="1340301"/>
          <a:ext cx="6859053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3495"/>
                <a:gridCol w="2947495"/>
                <a:gridCol w="3158063"/>
              </a:tblGrid>
              <a:tr h="391441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2-bit indication</a:t>
                      </a:r>
                      <a:endParaRPr lang="zh-CN" altLang="en-US" sz="1100" dirty="0"/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Combination Indication (When</a:t>
                      </a:r>
                      <a:r>
                        <a:rPr lang="en-US" altLang="zh-CN" sz="1100" baseline="0" dirty="0" smtClean="0"/>
                        <a:t> its corresponding RU Allocation subfield allocates small RUs)</a:t>
                      </a:r>
                      <a:endParaRPr lang="zh-CN" altLang="en-US" sz="1100" dirty="0"/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Combination Indication (When</a:t>
                      </a:r>
                      <a:r>
                        <a:rPr lang="en-US" altLang="zh-CN" sz="1100" baseline="0" dirty="0" smtClean="0"/>
                        <a:t> its corresponding RU Allocation subfield allocates a large RU)</a:t>
                      </a:r>
                      <a:endParaRPr lang="zh-CN" altLang="en-US" sz="1100" dirty="0" smtClean="0"/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250150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combination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combination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0150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Left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52+26/106+26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Corresponding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combination group 1/4/…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0150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Right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52+26/106+26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Corresponding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combination group 2/5/…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0150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ea typeface="Times New Roman"/>
                          <a:cs typeface="Times New Roman"/>
                          <a:sym typeface="Times New Roman"/>
                        </a:rPr>
                        <a:t>Both the left and right combinations exist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Corresponding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combination group 3/6/…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86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897" y="653322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Example for Opt 2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838868"/>
              </p:ext>
            </p:extLst>
          </p:nvPr>
        </p:nvGraphicFramePr>
        <p:xfrm>
          <a:off x="993145" y="3612893"/>
          <a:ext cx="7367588" cy="2188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6" name="Visio" r:id="rId4" imgW="7591429" imgH="2171739" progId="Visio.Drawing.15">
                  <p:embed/>
                </p:oleObj>
              </mc:Choice>
              <mc:Fallback>
                <p:oleObj name="Visio" r:id="rId4" imgW="7591429" imgH="217173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3145" y="3612893"/>
                        <a:ext cx="7367588" cy="21882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/>
          <p:cNvSpPr/>
          <p:nvPr/>
        </p:nvSpPr>
        <p:spPr>
          <a:xfrm>
            <a:off x="1400456" y="5849010"/>
            <a:ext cx="32704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cs typeface="Times New Roman"/>
                <a:sym typeface="Times New Roman"/>
              </a:rPr>
              <a:t>Large RU combination</a:t>
            </a:r>
            <a:r>
              <a:rPr lang="en-US" altLang="zh-CN" dirty="0" smtClean="0">
                <a:cs typeface="Times New Roman"/>
                <a:sym typeface="Times New Roman"/>
              </a:rPr>
              <a:t>: 242+242+996, 484+242</a:t>
            </a:r>
          </a:p>
          <a:p>
            <a:r>
              <a:rPr lang="en-US" altLang="zh-CN" b="1" dirty="0" smtClean="0">
                <a:cs typeface="Times New Roman"/>
                <a:sym typeface="Times New Roman"/>
              </a:rPr>
              <a:t>Small RU combination</a:t>
            </a:r>
            <a:r>
              <a:rPr lang="en-US" altLang="zh-CN" dirty="0" smtClean="0">
                <a:cs typeface="Times New Roman"/>
                <a:sym typeface="Times New Roman"/>
              </a:rPr>
              <a:t>: 106+26, 52+26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123421" y="2999246"/>
            <a:ext cx="50960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In large RU combination, 01, 10 and 11 can be reused to indicate different groups. For example, 01 can be reused after 11 to indicate another group.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867447"/>
              </p:ext>
            </p:extLst>
          </p:nvPr>
        </p:nvGraphicFramePr>
        <p:xfrm>
          <a:off x="1231482" y="1434047"/>
          <a:ext cx="6859053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3495"/>
                <a:gridCol w="2947495"/>
                <a:gridCol w="3158063"/>
              </a:tblGrid>
              <a:tr h="391441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2-bit indication</a:t>
                      </a:r>
                      <a:endParaRPr lang="zh-CN" altLang="en-US" sz="1100" dirty="0"/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Combination Indication (When</a:t>
                      </a:r>
                      <a:r>
                        <a:rPr lang="en-US" altLang="zh-CN" sz="1100" baseline="0" dirty="0" smtClean="0"/>
                        <a:t> its corresponding RU Allocation subfield allocates small RUs)</a:t>
                      </a:r>
                      <a:endParaRPr lang="zh-CN" altLang="en-US" sz="1100" dirty="0"/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Combination Indication (When</a:t>
                      </a:r>
                      <a:r>
                        <a:rPr lang="en-US" altLang="zh-CN" sz="1100" baseline="0" dirty="0" smtClean="0"/>
                        <a:t> its corresponding RU Allocation subfield allocates a large RU)</a:t>
                      </a:r>
                      <a:endParaRPr lang="zh-CN" altLang="en-US" sz="1100" dirty="0" smtClean="0"/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250150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combination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combination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0150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Left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52+26/106+26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Corresponding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combination group 1/4/…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0150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Right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52+26/106+26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Corresponding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combination group 2/5/…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0150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ea typeface="Times New Roman"/>
                          <a:cs typeface="Times New Roman"/>
                          <a:sym typeface="Times New Roman"/>
                        </a:rPr>
                        <a:t>Both the left and right combinations exist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Corresponding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combination group 3/6/…</a:t>
                      </a:r>
                      <a:endParaRPr lang="zh-CN" alt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52399</TotalTime>
  <Words>1954</Words>
  <Application>Microsoft Office PowerPoint</Application>
  <PresentationFormat>全屏显示(4:3)</PresentationFormat>
  <Paragraphs>356</Paragraphs>
  <Slides>17</Slides>
  <Notes>14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MS PGothic</vt:lpstr>
      <vt:lpstr>宋体</vt:lpstr>
      <vt:lpstr>Arial</vt:lpstr>
      <vt:lpstr>Times New Roman</vt:lpstr>
      <vt:lpstr>802-11-Submission</vt:lpstr>
      <vt:lpstr>Visio</vt:lpstr>
      <vt:lpstr>Multi-RU Combination and Signaling</vt:lpstr>
      <vt:lpstr>Introduction</vt:lpstr>
      <vt:lpstr>Design of multi-RU signaling</vt:lpstr>
      <vt:lpstr>Changes in User Specific field (Opt 1)</vt:lpstr>
      <vt:lpstr>Problem in MU-MIMO (Opt 1)</vt:lpstr>
      <vt:lpstr>Solutions for MU-MIMO problem (Opt 1) </vt:lpstr>
      <vt:lpstr>Changes before User Specific field (Opt 2)</vt:lpstr>
      <vt:lpstr>Details of Opt 2</vt:lpstr>
      <vt:lpstr>Example for Opt 2</vt:lpstr>
      <vt:lpstr>Changes before User Specific field (Opt 2)</vt:lpstr>
      <vt:lpstr>Changes before User Specific field (Opt 3)</vt:lpstr>
      <vt:lpstr>Changes before User Specific field (Opt 3)</vt:lpstr>
      <vt:lpstr>PowerPoint 演示文稿</vt:lpstr>
      <vt:lpstr>Straw Poll #1</vt:lpstr>
      <vt:lpstr>PowerPoint 演示文稿</vt:lpstr>
      <vt:lpstr>Appendix 1: Entries Needed for Small RU Combination</vt:lpstr>
      <vt:lpstr>Appendix 2: Entries Needed for Large RU Combination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848</cp:revision>
  <cp:lastPrinted>1998-02-10T13:28:06Z</cp:lastPrinted>
  <dcterms:created xsi:type="dcterms:W3CDTF">2013-11-12T18:41:50Z</dcterms:created>
  <dcterms:modified xsi:type="dcterms:W3CDTF">2020-03-16T00:51:02Z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(3)DL11sXm4/3zh8N6Hp8pwCOElZK7zCep2ijkZoRfKeZF7zq4TFEcqccgYzmFUPwIGXmRq6ZTT
54afPQu+iJkxbsQ600WUjHlzh1z7Mwb1VRECxR/2ZqEErtmGH6CxeIr5nfOcUT2p6/TEEh/m
iBPml5kBJWz9kzs8mejdTvO8z5bnd0iPXWMoN8/bPzHhR85lRzKwrBc5m6+fOf+8IqWgtJRW
9R3TxVyztrPb1ygujM</vt:lpwstr>
  </property>
  <property fmtid="{D5CDD505-2E9C-101B-9397-08002B2CF9AE}" pid="4" name="_2015_ms_pID_7253431">
    <vt:lpwstr>5hMZt/aN9j7T1TN7PoKHvenYgXAjAxO6dcQbW+a2KkRCG+Wwefh6o1
De3cvdjK75r2WYShQx+U5CyTSbEaJJp3sjYpmmcLfi1I02waj48GEVixcmwcsrlAbsKAJxNH
jUq8gZ7+oWQ8+IMgyUW6UiBTHmXUpcqLNY9JZMGtUZ1xYgDsn27I5YeJCy+ZGld+yrQGieT5
B1PsLT8zevr/iL3Fae/iAAJMCyx6YLH1jqQ/</vt:lpwstr>
  </property>
  <property fmtid="{D5CDD505-2E9C-101B-9397-08002B2CF9AE}" pid="5" name="_2015_ms_pID_7253432">
    <vt:lpwstr>cg==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1578271083</vt:lpwstr>
  </property>
</Properties>
</file>