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710" r:id="rId3"/>
    <p:sldId id="714" r:id="rId4"/>
    <p:sldId id="726" r:id="rId5"/>
    <p:sldId id="733" r:id="rId6"/>
    <p:sldId id="734" r:id="rId7"/>
    <p:sldId id="731" r:id="rId8"/>
    <p:sldId id="732" r:id="rId9"/>
    <p:sldId id="737" r:id="rId10"/>
    <p:sldId id="738" r:id="rId11"/>
    <p:sldId id="728" r:id="rId12"/>
    <p:sldId id="730" r:id="rId13"/>
    <p:sldId id="735" r:id="rId14"/>
    <p:sldId id="736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3/12/2020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3/12/2020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3/12/2020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1310" y="6475413"/>
            <a:ext cx="182261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0399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BW Negotiation, TXOP Protection with &gt;160MHz PPDU and Puncture Operation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2020-03-01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03/01/2020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650756"/>
              </p:ext>
            </p:extLst>
          </p:nvPr>
        </p:nvGraphicFramePr>
        <p:xfrm>
          <a:off x="685800" y="2824688"/>
          <a:ext cx="7772401" cy="261731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532106"/>
            <a:ext cx="9144000" cy="641209"/>
          </a:xfrm>
        </p:spPr>
        <p:txBody>
          <a:bodyPr/>
          <a:lstStyle/>
          <a:p>
            <a:r>
              <a:rPr lang="en-US" sz="2800" dirty="0"/>
              <a:t>MU-RTS + CTS vs BQRP Trigger + QoS Null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2416A561-4E2D-48B5-89D8-0CA8F1D6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159196"/>
            <a:ext cx="9144000" cy="1726645"/>
          </a:xfrm>
          <a:solidFill>
            <a:schemeClr val="bg1"/>
          </a:solidFill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BQRP Trigger + QoS Null is used for MU TXOP protection and dynamic BW negotiation in 6GHz band: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CS Required is set to 1.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User Info with AID12 equal to a specific value includes 20MHz channel bitmap information.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The AP may allocate multiple RUs to a STA where each RU is in different 20MHz channels</a:t>
            </a:r>
            <a:r>
              <a:rPr lang="en-US" sz="1600" b="0" dirty="0"/>
              <a:t>.</a:t>
            </a:r>
          </a:p>
          <a:p>
            <a:pPr lvl="2">
              <a:buClr>
                <a:srgbClr val="FF0000"/>
              </a:buClr>
            </a:pPr>
            <a:r>
              <a:rPr lang="en-US" sz="1600" dirty="0"/>
              <a:t>The STA transmits its QoS Null in one of the RUs allocated to it where all 20MHz channels covered by the RUs are idle.</a:t>
            </a:r>
            <a:endParaRPr lang="en-US" sz="1600" b="0" dirty="0"/>
          </a:p>
        </p:txBody>
      </p: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3586389E-7D3A-4FF4-A632-1166B7885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03/01/2020</a:t>
            </a:r>
          </a:p>
        </p:txBody>
      </p:sp>
      <p:sp>
        <p:nvSpPr>
          <p:cNvPr id="64" name="Slide Number Placeholder 2">
            <a:extLst>
              <a:ext uri="{FF2B5EF4-FFF2-40B4-BE49-F238E27FC236}">
                <a16:creationId xmlns:a16="http://schemas.microsoft.com/office/drawing/2014/main" id="{CF84CE54-0C7A-48AD-B0DD-495037305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5" name="Footer Placeholder 4">
            <a:extLst>
              <a:ext uri="{FF2B5EF4-FFF2-40B4-BE49-F238E27FC236}">
                <a16:creationId xmlns:a16="http://schemas.microsoft.com/office/drawing/2014/main" id="{1EB02B90-6E70-4E8B-8D73-B978A302A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CBDA4C-9298-4B06-9E80-E264B5F1648C}"/>
              </a:ext>
            </a:extLst>
          </p:cNvPr>
          <p:cNvSpPr/>
          <p:nvPr/>
        </p:nvSpPr>
        <p:spPr bwMode="auto">
          <a:xfrm>
            <a:off x="1742338" y="408407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35D973E-A871-4479-81D8-B9A9FC890275}"/>
              </a:ext>
            </a:extLst>
          </p:cNvPr>
          <p:cNvSpPr/>
          <p:nvPr/>
        </p:nvSpPr>
        <p:spPr bwMode="auto">
          <a:xfrm>
            <a:off x="1739917" y="424460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C3632FA-A5A3-4F4A-9300-0D6B73964489}"/>
              </a:ext>
            </a:extLst>
          </p:cNvPr>
          <p:cNvSpPr/>
          <p:nvPr/>
        </p:nvSpPr>
        <p:spPr bwMode="auto">
          <a:xfrm>
            <a:off x="1743496" y="440588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A1F4650-292D-4678-A715-41EBD039DF51}"/>
              </a:ext>
            </a:extLst>
          </p:cNvPr>
          <p:cNvSpPr/>
          <p:nvPr/>
        </p:nvSpPr>
        <p:spPr bwMode="auto">
          <a:xfrm>
            <a:off x="1741075" y="456642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AEA36B8-965A-4F7D-81C0-C227C057B283}"/>
              </a:ext>
            </a:extLst>
          </p:cNvPr>
          <p:cNvSpPr/>
          <p:nvPr/>
        </p:nvSpPr>
        <p:spPr bwMode="auto">
          <a:xfrm>
            <a:off x="1741180" y="4704027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8C28538-7409-4720-BD8C-915821470C2E}"/>
              </a:ext>
            </a:extLst>
          </p:cNvPr>
          <p:cNvSpPr/>
          <p:nvPr/>
        </p:nvSpPr>
        <p:spPr bwMode="auto">
          <a:xfrm>
            <a:off x="1738759" y="486456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18BD41F-53C4-4381-928D-05E40CF16D22}"/>
              </a:ext>
            </a:extLst>
          </p:cNvPr>
          <p:cNvSpPr/>
          <p:nvPr/>
        </p:nvSpPr>
        <p:spPr bwMode="auto">
          <a:xfrm>
            <a:off x="1742338" y="5025842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F24FECA-F93C-49D9-BA90-6B6372BF1BE2}"/>
              </a:ext>
            </a:extLst>
          </p:cNvPr>
          <p:cNvSpPr/>
          <p:nvPr/>
        </p:nvSpPr>
        <p:spPr bwMode="auto">
          <a:xfrm>
            <a:off x="1739917" y="518637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9CD748C-0DEB-4A46-AE18-554BDDEB7AC0}"/>
              </a:ext>
            </a:extLst>
          </p:cNvPr>
          <p:cNvSpPr txBox="1"/>
          <p:nvPr/>
        </p:nvSpPr>
        <p:spPr>
          <a:xfrm>
            <a:off x="1623949" y="5360703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160MHz BSS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84B6A3B-EDAB-40FB-8727-907534B3EA52}"/>
              </a:ext>
            </a:extLst>
          </p:cNvPr>
          <p:cNvCxnSpPr/>
          <p:nvPr/>
        </p:nvCxnSpPr>
        <p:spPr bwMode="auto">
          <a:xfrm flipV="1">
            <a:off x="3733800" y="5360703"/>
            <a:ext cx="3048000" cy="260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5001B509-1C91-46FD-91BE-9EB222A866EA}"/>
              </a:ext>
            </a:extLst>
          </p:cNvPr>
          <p:cNvSpPr/>
          <p:nvPr/>
        </p:nvSpPr>
        <p:spPr bwMode="auto">
          <a:xfrm>
            <a:off x="4816191" y="414336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2B27A8B-C9D0-465E-8ED0-DE3735A22DEB}"/>
              </a:ext>
            </a:extLst>
          </p:cNvPr>
          <p:cNvSpPr/>
          <p:nvPr/>
        </p:nvSpPr>
        <p:spPr bwMode="auto">
          <a:xfrm>
            <a:off x="4816191" y="429576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61117D-87D8-4C0C-B6A7-64D651F9C54A}"/>
              </a:ext>
            </a:extLst>
          </p:cNvPr>
          <p:cNvSpPr/>
          <p:nvPr/>
        </p:nvSpPr>
        <p:spPr bwMode="auto">
          <a:xfrm>
            <a:off x="4816191" y="459603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B98CCB23-48B1-4D1E-8B4A-567B17FCD6EA}"/>
              </a:ext>
            </a:extLst>
          </p:cNvPr>
          <p:cNvSpPr/>
          <p:nvPr/>
        </p:nvSpPr>
        <p:spPr bwMode="auto">
          <a:xfrm>
            <a:off x="4817824" y="4755466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31AEE2A-8AE3-4601-8BE2-3F9B0AE609A4}"/>
              </a:ext>
            </a:extLst>
          </p:cNvPr>
          <p:cNvSpPr/>
          <p:nvPr/>
        </p:nvSpPr>
        <p:spPr bwMode="auto">
          <a:xfrm>
            <a:off x="4817824" y="4907866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9475F7CE-4F94-4ED0-BA25-CEC0730571D8}"/>
              </a:ext>
            </a:extLst>
          </p:cNvPr>
          <p:cNvSpPr/>
          <p:nvPr/>
        </p:nvSpPr>
        <p:spPr bwMode="auto">
          <a:xfrm>
            <a:off x="4817824" y="506461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5CFBD291-2C59-4D9C-8C66-7F2D85E81C2E}"/>
              </a:ext>
            </a:extLst>
          </p:cNvPr>
          <p:cNvSpPr/>
          <p:nvPr/>
        </p:nvSpPr>
        <p:spPr bwMode="auto">
          <a:xfrm>
            <a:off x="4817824" y="521701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32F5E38-C51B-43D4-97E2-981369E6CD0E}"/>
              </a:ext>
            </a:extLst>
          </p:cNvPr>
          <p:cNvSpPr txBox="1"/>
          <p:nvPr/>
        </p:nvSpPr>
        <p:spPr>
          <a:xfrm>
            <a:off x="4729851" y="5393733"/>
            <a:ext cx="587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BQRP Trigger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E6FDB0A4-A6A5-41E2-86BF-3EB7892D249A}"/>
              </a:ext>
            </a:extLst>
          </p:cNvPr>
          <p:cNvSpPr txBox="1"/>
          <p:nvPr/>
        </p:nvSpPr>
        <p:spPr>
          <a:xfrm>
            <a:off x="5203883" y="5376446"/>
            <a:ext cx="7397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QoS Nulls in TB PPDU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11A763D5-ECBB-4B04-96CA-E22D0398C758}"/>
              </a:ext>
            </a:extLst>
          </p:cNvPr>
          <p:cNvSpPr/>
          <p:nvPr/>
        </p:nvSpPr>
        <p:spPr bwMode="auto">
          <a:xfrm>
            <a:off x="5334001" y="413584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44E4BE28-4DE9-46A7-A983-A78731BB37C9}"/>
              </a:ext>
            </a:extLst>
          </p:cNvPr>
          <p:cNvSpPr/>
          <p:nvPr/>
        </p:nvSpPr>
        <p:spPr bwMode="auto">
          <a:xfrm>
            <a:off x="5334001" y="428824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CAD85424-DE3A-4F66-99F1-6F2B2ED090B4}"/>
              </a:ext>
            </a:extLst>
          </p:cNvPr>
          <p:cNvSpPr/>
          <p:nvPr/>
        </p:nvSpPr>
        <p:spPr bwMode="auto">
          <a:xfrm>
            <a:off x="5334001" y="458851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D5CB93C6-7F07-4108-BC77-3969B0906183}"/>
              </a:ext>
            </a:extLst>
          </p:cNvPr>
          <p:cNvSpPr/>
          <p:nvPr/>
        </p:nvSpPr>
        <p:spPr bwMode="auto">
          <a:xfrm>
            <a:off x="5335634" y="4747946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884B6E8C-6EBC-4EF3-B82E-00D32CA829B6}"/>
              </a:ext>
            </a:extLst>
          </p:cNvPr>
          <p:cNvSpPr/>
          <p:nvPr/>
        </p:nvSpPr>
        <p:spPr bwMode="auto">
          <a:xfrm>
            <a:off x="5335634" y="4900346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F87B2436-AEC0-4800-BC78-8A64C89CE8C8}"/>
              </a:ext>
            </a:extLst>
          </p:cNvPr>
          <p:cNvSpPr/>
          <p:nvPr/>
        </p:nvSpPr>
        <p:spPr bwMode="auto">
          <a:xfrm>
            <a:off x="5335634" y="505709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7621C257-F6F3-481F-AFF1-548CFD943D27}"/>
              </a:ext>
            </a:extLst>
          </p:cNvPr>
          <p:cNvSpPr/>
          <p:nvPr/>
        </p:nvSpPr>
        <p:spPr bwMode="auto">
          <a:xfrm>
            <a:off x="5335634" y="520949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CEAAF3E-D202-4557-9A09-EE99D33CAE91}"/>
              </a:ext>
            </a:extLst>
          </p:cNvPr>
          <p:cNvCxnSpPr>
            <a:endCxn id="74" idx="3"/>
          </p:cNvCxnSpPr>
          <p:nvPr/>
        </p:nvCxnSpPr>
        <p:spPr bwMode="auto">
          <a:xfrm flipH="1" flipV="1">
            <a:off x="2286851" y="5106111"/>
            <a:ext cx="136029" cy="53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FFD55095-5CDC-4C40-BF67-C916033B6AA0}"/>
              </a:ext>
            </a:extLst>
          </p:cNvPr>
          <p:cNvSpPr txBox="1"/>
          <p:nvPr/>
        </p:nvSpPr>
        <p:spPr>
          <a:xfrm>
            <a:off x="2391386" y="4998389"/>
            <a:ext cx="1104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Primary 20MHz channel</a:t>
            </a:r>
          </a:p>
        </p:txBody>
      </p:sp>
    </p:spTree>
    <p:extLst>
      <p:ext uri="{BB962C8B-B14F-4D97-AF65-F5344CB8AC3E}">
        <p14:creationId xmlns:p14="http://schemas.microsoft.com/office/powerpoint/2010/main" val="2812359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57" y="418122"/>
            <a:ext cx="8951843" cy="838200"/>
          </a:xfrm>
        </p:spPr>
        <p:txBody>
          <a:bodyPr/>
          <a:lstStyle/>
          <a:p>
            <a:r>
              <a:rPr lang="en-US" sz="2400" dirty="0"/>
              <a:t>Straw Poll 1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2416A561-4E2D-48B5-89D8-0CA8F1D6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5289"/>
            <a:ext cx="9144000" cy="4092511"/>
          </a:xfrm>
          <a:solidFill>
            <a:schemeClr val="bg1"/>
          </a:solidFill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Do you support to include static and dynamic punctured BW negotiation where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For static BW punctured negotiation, </a:t>
            </a:r>
            <a:r>
              <a:rPr lang="en-US" sz="1600" dirty="0"/>
              <a:t>The recipient of E-RTS responds with E-CTS that is same as E-RTS where in the BW of E-CTS the 20MHz channels that are not punctured by E-RTS can’t be punctured.</a:t>
            </a:r>
          </a:p>
          <a:p>
            <a:pPr lvl="2">
              <a:buClr>
                <a:srgbClr val="FF0000"/>
              </a:buClr>
            </a:pPr>
            <a:r>
              <a:rPr lang="en-US" sz="1400" b="0" dirty="0"/>
              <a:t>It is TBD </a:t>
            </a:r>
            <a:r>
              <a:rPr lang="en-US" sz="1400" dirty="0"/>
              <a:t>about whether in the BW of transmitting E-RTS the punctured 20MHz channels are same as the BSS punctured 20MHz channels.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For dynamic punctured BW negotiation, the recipient of E-RTS responds with E-CTS in 20MHz channels where the E-RTS used and the recipient of E-RTS detects idle</a:t>
            </a:r>
            <a:r>
              <a:rPr lang="en-US" sz="1600" b="0" dirty="0"/>
              <a:t>. </a:t>
            </a:r>
          </a:p>
          <a:p>
            <a:pPr lvl="2">
              <a:buClr>
                <a:srgbClr val="FF0000"/>
              </a:buClr>
            </a:pPr>
            <a:r>
              <a:rPr lang="en-US" sz="1400" dirty="0"/>
              <a:t>In the BW of transmitting E-RTS, the punctured 20MHz channels can be different from the BSS punctured 20MHz channels.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007460-AC42-468B-833C-05AF0A5A0B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03/01/2020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5748236D-E454-40C3-81AC-6F5730DA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451B6B2-F413-47D4-B311-86E849097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205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57" y="418122"/>
            <a:ext cx="8951843" cy="838200"/>
          </a:xfrm>
        </p:spPr>
        <p:txBody>
          <a:bodyPr/>
          <a:lstStyle/>
          <a:p>
            <a:r>
              <a:rPr lang="en-US" sz="2400" dirty="0"/>
              <a:t>Straw Poll 2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2416A561-4E2D-48B5-89D8-0CA8F1D6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5289"/>
            <a:ext cx="9144000" cy="4092511"/>
          </a:xfrm>
          <a:solidFill>
            <a:schemeClr val="bg1"/>
          </a:solidFill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Which one do you support for defining enhanced RTS/CTS: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Option 1: new control frame subtype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Option 2: redefining the current </a:t>
            </a:r>
            <a:r>
              <a:rPr lang="en-US" sz="1600"/>
              <a:t>Control frame</a:t>
            </a:r>
            <a:r>
              <a:rPr lang="en-US" sz="1600" b="0"/>
              <a:t> </a:t>
            </a:r>
            <a:endParaRPr lang="en-US" sz="1600" b="0" dirty="0"/>
          </a:p>
          <a:p>
            <a:pPr lvl="1">
              <a:buClr>
                <a:srgbClr val="FF0000"/>
              </a:buClr>
            </a:pPr>
            <a:endParaRPr lang="en-US" sz="2000" b="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007460-AC42-468B-833C-05AF0A5A0B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03/01/2020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5748236D-E454-40C3-81AC-6F5730DA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451B6B2-F413-47D4-B311-86E849097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725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57" y="418122"/>
            <a:ext cx="8951843" cy="838200"/>
          </a:xfrm>
        </p:spPr>
        <p:txBody>
          <a:bodyPr/>
          <a:lstStyle/>
          <a:p>
            <a:r>
              <a:rPr lang="en-US" sz="2400" dirty="0"/>
              <a:t>Straw Poll 3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2416A561-4E2D-48B5-89D8-0CA8F1D6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5290"/>
            <a:ext cx="9144000" cy="646778"/>
          </a:xfrm>
          <a:solidFill>
            <a:schemeClr val="bg1"/>
          </a:solidFill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Do you support the following Extended Control frame definition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007460-AC42-468B-833C-05AF0A5A0B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03/01/2020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5748236D-E454-40C3-81AC-6F5730DA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451B6B2-F413-47D4-B311-86E849097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DA5E952-4107-410D-A36F-90D747A66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684" y="2471067"/>
            <a:ext cx="656272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2">
            <a:extLst>
              <a:ext uri="{FF2B5EF4-FFF2-40B4-BE49-F238E27FC236}">
                <a16:creationId xmlns:a16="http://schemas.microsoft.com/office/drawing/2014/main" id="{27046CB0-03C0-487E-AA18-5DA5F424A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5684" y="3410335"/>
            <a:ext cx="4267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/>
              <a:t>Frame Control field of Extended Control frame</a:t>
            </a:r>
            <a:endParaRPr lang="en-US" sz="1400" b="0" i="1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E3B2C29-22F6-4D12-A5E6-63F219957C06}"/>
              </a:ext>
            </a:extLst>
          </p:cNvPr>
          <p:cNvGrpSpPr/>
          <p:nvPr/>
        </p:nvGrpSpPr>
        <p:grpSpPr>
          <a:xfrm>
            <a:off x="1143000" y="4276725"/>
            <a:ext cx="6686550" cy="1133475"/>
            <a:chOff x="1295400" y="5419725"/>
            <a:chExt cx="6686550" cy="1133475"/>
          </a:xfrm>
        </p:grpSpPr>
        <p:pic>
          <p:nvPicPr>
            <p:cNvPr id="13" name="Picture 3">
              <a:extLst>
                <a:ext uri="{FF2B5EF4-FFF2-40B4-BE49-F238E27FC236}">
                  <a16:creationId xmlns:a16="http://schemas.microsoft.com/office/drawing/2014/main" id="{FB5640E2-BC9F-4BFE-B1C4-296E5DCF95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95400" y="5419725"/>
              <a:ext cx="6686550" cy="1133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 Box 32">
              <a:extLst>
                <a:ext uri="{FF2B5EF4-FFF2-40B4-BE49-F238E27FC236}">
                  <a16:creationId xmlns:a16="http://schemas.microsoft.com/office/drawing/2014/main" id="{4C21B8A9-0469-4F6D-9719-8DE4096618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1090" y="5424055"/>
              <a:ext cx="228600" cy="1538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r>
                <a:rPr lang="en-US" sz="1000" b="1" dirty="0"/>
                <a:t>1</a:t>
              </a:r>
              <a:endParaRPr lang="en-US" sz="1000" b="1" i="1" dirty="0"/>
            </a:p>
          </p:txBody>
        </p:sp>
        <p:sp>
          <p:nvSpPr>
            <p:cNvPr id="15" name="Text Box 32">
              <a:extLst>
                <a:ext uri="{FF2B5EF4-FFF2-40B4-BE49-F238E27FC236}">
                  <a16:creationId xmlns:a16="http://schemas.microsoft.com/office/drawing/2014/main" id="{4B20811C-38F1-4045-A0CB-4F0FEB5A60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82490" y="5724525"/>
              <a:ext cx="762000" cy="3077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r>
                <a:rPr lang="en-US" sz="1000" b="1" dirty="0"/>
                <a:t>Extended Subtype</a:t>
              </a:r>
              <a:endParaRPr lang="en-US" sz="1000" b="1" i="1" dirty="0"/>
            </a:p>
          </p:txBody>
        </p:sp>
        <p:sp>
          <p:nvSpPr>
            <p:cNvPr id="16" name="Text Box 32">
              <a:extLst>
                <a:ext uri="{FF2B5EF4-FFF2-40B4-BE49-F238E27FC236}">
                  <a16:creationId xmlns:a16="http://schemas.microsoft.com/office/drawing/2014/main" id="{D426B1A5-655D-4F94-BBAB-7FAFB79438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00800" y="5724525"/>
              <a:ext cx="762000" cy="3077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r>
                <a:rPr lang="en-US" sz="1000" b="1" dirty="0"/>
                <a:t>Control Information</a:t>
              </a:r>
              <a:endParaRPr lang="en-US" sz="1000" b="1" i="1" dirty="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38E55A83-F8A2-41F3-8007-D1FC2FFC69C3}"/>
              </a:ext>
            </a:extLst>
          </p:cNvPr>
          <p:cNvSpPr txBox="1"/>
          <p:nvPr/>
        </p:nvSpPr>
        <p:spPr>
          <a:xfrm>
            <a:off x="2484284" y="3004741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B050"/>
                </a:solidFill>
              </a:rPr>
              <a:t>(Extended Control)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88B23C9-AC96-483B-B05A-A8ED95B4A74B}"/>
              </a:ext>
            </a:extLst>
          </p:cNvPr>
          <p:cNvCxnSpPr/>
          <p:nvPr/>
        </p:nvCxnSpPr>
        <p:spPr bwMode="auto">
          <a:xfrm flipH="1" flipV="1">
            <a:off x="1143000" y="3343295"/>
            <a:ext cx="605483" cy="10916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52E0BD-36FF-4389-B0A0-FD4DEB7B0C95}"/>
              </a:ext>
            </a:extLst>
          </p:cNvPr>
          <p:cNvCxnSpPr>
            <a:cxnSpLocks/>
          </p:cNvCxnSpPr>
          <p:nvPr/>
        </p:nvCxnSpPr>
        <p:spPr bwMode="auto">
          <a:xfrm flipV="1">
            <a:off x="2765283" y="3343295"/>
            <a:ext cx="4340749" cy="11746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854013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57" y="418122"/>
            <a:ext cx="8951843" cy="838200"/>
          </a:xfrm>
        </p:spPr>
        <p:txBody>
          <a:bodyPr/>
          <a:lstStyle/>
          <a:p>
            <a:r>
              <a:rPr lang="en-US" sz="2400" dirty="0"/>
              <a:t>Straw Poll 4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2416A561-4E2D-48B5-89D8-0CA8F1D6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5289"/>
            <a:ext cx="9144000" cy="1173157"/>
          </a:xfrm>
          <a:solidFill>
            <a:schemeClr val="bg1"/>
          </a:solidFill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Do you support that in E-RTS, E-CTS the Control Information includes the channel bitmap field to indicate whether 20MHz channels are available or not, Dynamic field to indicate whether dynamic/static BW negotiation is applied.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007460-AC42-468B-833C-05AF0A5A0B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03/01/2020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5748236D-E454-40C3-81AC-6F5730DA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451B6B2-F413-47D4-B311-86E849097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DA5E952-4107-410D-A36F-90D747A66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969" y="2547267"/>
            <a:ext cx="656272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2">
            <a:extLst>
              <a:ext uri="{FF2B5EF4-FFF2-40B4-BE49-F238E27FC236}">
                <a16:creationId xmlns:a16="http://schemas.microsoft.com/office/drawing/2014/main" id="{27046CB0-03C0-487E-AA18-5DA5F424A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4969" y="3486535"/>
            <a:ext cx="4267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/>
              <a:t>Frame Control field of Extended Control frame</a:t>
            </a:r>
            <a:endParaRPr lang="en-US" sz="1400" b="0" i="1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E3B2C29-22F6-4D12-A5E6-63F219957C06}"/>
              </a:ext>
            </a:extLst>
          </p:cNvPr>
          <p:cNvGrpSpPr/>
          <p:nvPr/>
        </p:nvGrpSpPr>
        <p:grpSpPr>
          <a:xfrm>
            <a:off x="1122285" y="4352925"/>
            <a:ext cx="6686550" cy="1133475"/>
            <a:chOff x="1295400" y="5419725"/>
            <a:chExt cx="6686550" cy="1133475"/>
          </a:xfrm>
        </p:grpSpPr>
        <p:pic>
          <p:nvPicPr>
            <p:cNvPr id="13" name="Picture 3">
              <a:extLst>
                <a:ext uri="{FF2B5EF4-FFF2-40B4-BE49-F238E27FC236}">
                  <a16:creationId xmlns:a16="http://schemas.microsoft.com/office/drawing/2014/main" id="{FB5640E2-BC9F-4BFE-B1C4-296E5DCF95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95400" y="5419725"/>
              <a:ext cx="6686550" cy="1133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 Box 32">
              <a:extLst>
                <a:ext uri="{FF2B5EF4-FFF2-40B4-BE49-F238E27FC236}">
                  <a16:creationId xmlns:a16="http://schemas.microsoft.com/office/drawing/2014/main" id="{4C21B8A9-0469-4F6D-9719-8DE4096618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1090" y="5424055"/>
              <a:ext cx="228600" cy="1538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r>
                <a:rPr lang="en-US" sz="1000" b="1" dirty="0"/>
                <a:t>1</a:t>
              </a:r>
              <a:endParaRPr lang="en-US" sz="1000" b="1" i="1" dirty="0"/>
            </a:p>
          </p:txBody>
        </p:sp>
        <p:sp>
          <p:nvSpPr>
            <p:cNvPr id="15" name="Text Box 32">
              <a:extLst>
                <a:ext uri="{FF2B5EF4-FFF2-40B4-BE49-F238E27FC236}">
                  <a16:creationId xmlns:a16="http://schemas.microsoft.com/office/drawing/2014/main" id="{4B20811C-38F1-4045-A0CB-4F0FEB5A60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82490" y="5674312"/>
              <a:ext cx="762000" cy="41549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r>
                <a:rPr lang="en-US" sz="900" dirty="0"/>
                <a:t>Extended Subtype (E-RTS, E-CTS)</a:t>
              </a:r>
              <a:endParaRPr lang="en-US" sz="900" i="1" dirty="0"/>
            </a:p>
          </p:txBody>
        </p:sp>
        <p:sp>
          <p:nvSpPr>
            <p:cNvPr id="16" name="Text Box 32">
              <a:extLst>
                <a:ext uri="{FF2B5EF4-FFF2-40B4-BE49-F238E27FC236}">
                  <a16:creationId xmlns:a16="http://schemas.microsoft.com/office/drawing/2014/main" id="{D426B1A5-655D-4F94-BBAB-7FAFB79438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00800" y="5724525"/>
              <a:ext cx="762000" cy="3077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r>
                <a:rPr lang="en-US" sz="1000" b="1" dirty="0"/>
                <a:t>Control Information</a:t>
              </a:r>
              <a:endParaRPr lang="en-US" sz="1000" b="1" i="1" dirty="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38E55A83-F8A2-41F3-8007-D1FC2FFC69C3}"/>
              </a:ext>
            </a:extLst>
          </p:cNvPr>
          <p:cNvSpPr txBox="1"/>
          <p:nvPr/>
        </p:nvSpPr>
        <p:spPr>
          <a:xfrm>
            <a:off x="2463569" y="3080941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B050"/>
                </a:solidFill>
              </a:rPr>
              <a:t>(Extended Control)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88B23C9-AC96-483B-B05A-A8ED95B4A74B}"/>
              </a:ext>
            </a:extLst>
          </p:cNvPr>
          <p:cNvCxnSpPr/>
          <p:nvPr/>
        </p:nvCxnSpPr>
        <p:spPr bwMode="auto">
          <a:xfrm flipH="1" flipV="1">
            <a:off x="1122285" y="3419495"/>
            <a:ext cx="605483" cy="10916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52E0BD-36FF-4389-B0A0-FD4DEB7B0C95}"/>
              </a:ext>
            </a:extLst>
          </p:cNvPr>
          <p:cNvCxnSpPr>
            <a:cxnSpLocks/>
          </p:cNvCxnSpPr>
          <p:nvPr/>
        </p:nvCxnSpPr>
        <p:spPr bwMode="auto">
          <a:xfrm flipV="1">
            <a:off x="2744568" y="3419495"/>
            <a:ext cx="4340749" cy="11746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44647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50541"/>
            <a:ext cx="9144000" cy="762000"/>
          </a:xfrm>
        </p:spPr>
        <p:txBody>
          <a:bodyPr/>
          <a:lstStyle/>
          <a:p>
            <a:r>
              <a:rPr lang="en-US" sz="2800" dirty="0"/>
              <a:t>Recap: TXOP Protection with &gt;160MHz BW and/or Puncture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38355"/>
            <a:ext cx="9144000" cy="1823748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11be defines a MAC mechanism to protect TXOP for PPDUs with &gt;160MHz and/or PPDUs with preamble puncturing.</a:t>
            </a:r>
          </a:p>
          <a:p>
            <a:pPr>
              <a:buClr>
                <a:srgbClr val="FF0000"/>
              </a:buClr>
            </a:pPr>
            <a:r>
              <a:rPr lang="en-US" sz="1800" b="0" dirty="0"/>
              <a:t>This presentation further discuss:</a:t>
            </a:r>
          </a:p>
          <a:p>
            <a:pPr lvl="1">
              <a:buClr>
                <a:srgbClr val="FF0000"/>
              </a:buClr>
            </a:pPr>
            <a:r>
              <a:rPr lang="en-US" sz="1400" dirty="0"/>
              <a:t>Whether dynamic/static BW negotiation is allowed</a:t>
            </a:r>
            <a:r>
              <a:rPr lang="en-US" sz="1400" b="0" dirty="0"/>
              <a:t>.</a:t>
            </a:r>
          </a:p>
          <a:p>
            <a:pPr lvl="1">
              <a:buClr>
                <a:srgbClr val="FF0000"/>
              </a:buClr>
            </a:pPr>
            <a:r>
              <a:rPr lang="en-US" sz="1400" dirty="0"/>
              <a:t>The meaning of dynamic BW negotiation.</a:t>
            </a:r>
          </a:p>
          <a:p>
            <a:pPr lvl="1">
              <a:buClr>
                <a:srgbClr val="FF0000"/>
              </a:buClr>
            </a:pPr>
            <a:r>
              <a:rPr lang="en-US" sz="1400" b="0" dirty="0"/>
              <a:t>The format of E-RTS/E-CTS.</a:t>
            </a:r>
          </a:p>
        </p:txBody>
      </p:sp>
      <p:sp>
        <p:nvSpPr>
          <p:cNvPr id="56" name="Footer Placeholder 4">
            <a:extLst>
              <a:ext uri="{FF2B5EF4-FFF2-40B4-BE49-F238E27FC236}">
                <a16:creationId xmlns:a16="http://schemas.microsoft.com/office/drawing/2014/main" id="{6F99881E-4130-4006-A1C5-ADD9DC8A7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65050" y="6523522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57" name="Slide Number Placeholder 5">
            <a:extLst>
              <a:ext uri="{FF2B5EF4-FFF2-40B4-BE49-F238E27FC236}">
                <a16:creationId xmlns:a16="http://schemas.microsoft.com/office/drawing/2014/main" id="{124852CA-3D85-4479-9C54-D29AB147E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06886" y="652352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6" name="Date Placeholder 3">
            <a:extLst>
              <a:ext uri="{FF2B5EF4-FFF2-40B4-BE49-F238E27FC236}">
                <a16:creationId xmlns:a16="http://schemas.microsoft.com/office/drawing/2014/main" id="{C1DB898C-1A82-4CC8-8400-0A1C75A1E9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03/01/2020</a:t>
            </a:r>
          </a:p>
        </p:txBody>
      </p:sp>
    </p:spTree>
    <p:extLst>
      <p:ext uri="{BB962C8B-B14F-4D97-AF65-F5344CB8AC3E}">
        <p14:creationId xmlns:p14="http://schemas.microsoft.com/office/powerpoint/2010/main" val="1678170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532106"/>
            <a:ext cx="9144000" cy="641209"/>
          </a:xfrm>
        </p:spPr>
        <p:txBody>
          <a:bodyPr/>
          <a:lstStyle/>
          <a:p>
            <a:r>
              <a:rPr lang="en-US" sz="2800" dirty="0"/>
              <a:t>TXOP with Punctured BW 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2416A561-4E2D-48B5-89D8-0CA8F1D6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095821"/>
            <a:ext cx="9144000" cy="1443195"/>
          </a:xfrm>
          <a:solidFill>
            <a:schemeClr val="bg1"/>
          </a:solidFill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An EHT BSS can have punctured BSS operating channel or no punctured BSS operating channel.</a:t>
            </a:r>
          </a:p>
          <a:p>
            <a:pPr>
              <a:buClr>
                <a:srgbClr val="FF0000"/>
              </a:buClr>
            </a:pPr>
            <a:r>
              <a:rPr lang="en-US" sz="1600" b="0" dirty="0"/>
              <a:t>TXOP BW Option 1: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Dynamic bandwidth negotiation is allowed however a TXOP holder is not allowed to further puncture the 20MHz channels within the occupied TXOP BW</a:t>
            </a:r>
            <a:r>
              <a:rPr lang="en-US" sz="1600" b="0" dirty="0"/>
              <a:t>.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no channel puncture indication, e.g. 20MHz channel bitmap, is required.</a:t>
            </a:r>
            <a:endParaRPr lang="en-US" sz="1800" b="0" dirty="0"/>
          </a:p>
        </p:txBody>
      </p: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3586389E-7D3A-4FF4-A632-1166B7885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03/01/2020</a:t>
            </a:r>
          </a:p>
        </p:txBody>
      </p:sp>
      <p:sp>
        <p:nvSpPr>
          <p:cNvPr id="64" name="Slide Number Placeholder 2">
            <a:extLst>
              <a:ext uri="{FF2B5EF4-FFF2-40B4-BE49-F238E27FC236}">
                <a16:creationId xmlns:a16="http://schemas.microsoft.com/office/drawing/2014/main" id="{CF84CE54-0C7A-48AD-B0DD-495037305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5" name="Footer Placeholder 4">
            <a:extLst>
              <a:ext uri="{FF2B5EF4-FFF2-40B4-BE49-F238E27FC236}">
                <a16:creationId xmlns:a16="http://schemas.microsoft.com/office/drawing/2014/main" id="{1EB02B90-6E70-4E8B-8D73-B978A302A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CBDA4C-9298-4B06-9E80-E264B5F1648C}"/>
              </a:ext>
            </a:extLst>
          </p:cNvPr>
          <p:cNvSpPr/>
          <p:nvPr/>
        </p:nvSpPr>
        <p:spPr bwMode="auto">
          <a:xfrm>
            <a:off x="707638" y="265448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35D973E-A871-4479-81D8-B9A9FC890275}"/>
              </a:ext>
            </a:extLst>
          </p:cNvPr>
          <p:cNvSpPr/>
          <p:nvPr/>
        </p:nvSpPr>
        <p:spPr bwMode="auto">
          <a:xfrm>
            <a:off x="705217" y="2815025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C3632FA-A5A3-4F4A-9300-0D6B73964489}"/>
              </a:ext>
            </a:extLst>
          </p:cNvPr>
          <p:cNvSpPr/>
          <p:nvPr/>
        </p:nvSpPr>
        <p:spPr bwMode="auto">
          <a:xfrm>
            <a:off x="708796" y="297630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A1F4650-292D-4678-A715-41EBD039DF51}"/>
              </a:ext>
            </a:extLst>
          </p:cNvPr>
          <p:cNvSpPr/>
          <p:nvPr/>
        </p:nvSpPr>
        <p:spPr bwMode="auto">
          <a:xfrm>
            <a:off x="706375" y="3136840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AEA36B8-965A-4F7D-81C0-C227C057B283}"/>
              </a:ext>
            </a:extLst>
          </p:cNvPr>
          <p:cNvSpPr/>
          <p:nvPr/>
        </p:nvSpPr>
        <p:spPr bwMode="auto">
          <a:xfrm>
            <a:off x="706480" y="327444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8C28538-7409-4720-BD8C-915821470C2E}"/>
              </a:ext>
            </a:extLst>
          </p:cNvPr>
          <p:cNvSpPr/>
          <p:nvPr/>
        </p:nvSpPr>
        <p:spPr bwMode="auto">
          <a:xfrm>
            <a:off x="704059" y="343498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18BD41F-53C4-4381-928D-05E40CF16D22}"/>
              </a:ext>
            </a:extLst>
          </p:cNvPr>
          <p:cNvSpPr/>
          <p:nvPr/>
        </p:nvSpPr>
        <p:spPr bwMode="auto">
          <a:xfrm>
            <a:off x="707638" y="359625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F24FECA-F93C-49D9-BA90-6B6372BF1BE2}"/>
              </a:ext>
            </a:extLst>
          </p:cNvPr>
          <p:cNvSpPr/>
          <p:nvPr/>
        </p:nvSpPr>
        <p:spPr bwMode="auto">
          <a:xfrm>
            <a:off x="705217" y="375679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9CD748C-0DEB-4A46-AE18-554BDDEB7AC0}"/>
              </a:ext>
            </a:extLst>
          </p:cNvPr>
          <p:cNvSpPr txBox="1"/>
          <p:nvPr/>
        </p:nvSpPr>
        <p:spPr>
          <a:xfrm>
            <a:off x="589249" y="3935847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160MHz BSS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5FE6BC2-35B5-456B-B0BB-700641F421A5}"/>
              </a:ext>
            </a:extLst>
          </p:cNvPr>
          <p:cNvSpPr/>
          <p:nvPr/>
        </p:nvSpPr>
        <p:spPr bwMode="auto">
          <a:xfrm>
            <a:off x="1534879" y="328036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50BADBF-C6A1-47D6-8BE6-652F8A9CD1B9}"/>
              </a:ext>
            </a:extLst>
          </p:cNvPr>
          <p:cNvSpPr/>
          <p:nvPr/>
        </p:nvSpPr>
        <p:spPr bwMode="auto">
          <a:xfrm>
            <a:off x="1532458" y="344090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631979F-D012-4C44-9A71-E4BD0CD7D22D}"/>
              </a:ext>
            </a:extLst>
          </p:cNvPr>
          <p:cNvSpPr/>
          <p:nvPr/>
        </p:nvSpPr>
        <p:spPr bwMode="auto">
          <a:xfrm>
            <a:off x="1536037" y="360217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3C4C32B-47C0-47C1-A110-8D5EC0154728}"/>
              </a:ext>
            </a:extLst>
          </p:cNvPr>
          <p:cNvSpPr/>
          <p:nvPr/>
        </p:nvSpPr>
        <p:spPr bwMode="auto">
          <a:xfrm>
            <a:off x="1533616" y="376271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A19C912-39AD-4FAD-B44D-5D7FB09B86B0}"/>
              </a:ext>
            </a:extLst>
          </p:cNvPr>
          <p:cNvSpPr txBox="1"/>
          <p:nvPr/>
        </p:nvSpPr>
        <p:spPr>
          <a:xfrm>
            <a:off x="1465303" y="3923994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80MHz TXOP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EF63F79-0C07-40BC-90D8-EC0B1786637A}"/>
              </a:ext>
            </a:extLst>
          </p:cNvPr>
          <p:cNvSpPr/>
          <p:nvPr/>
        </p:nvSpPr>
        <p:spPr bwMode="auto">
          <a:xfrm>
            <a:off x="2549790" y="265226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C7A5501E-5C24-4100-83B9-C0C162D2564E}"/>
              </a:ext>
            </a:extLst>
          </p:cNvPr>
          <p:cNvSpPr/>
          <p:nvPr/>
        </p:nvSpPr>
        <p:spPr bwMode="auto">
          <a:xfrm>
            <a:off x="2547369" y="2812805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FA443D2-E989-4F92-B4C9-C78AE18117EE}"/>
              </a:ext>
            </a:extLst>
          </p:cNvPr>
          <p:cNvSpPr/>
          <p:nvPr/>
        </p:nvSpPr>
        <p:spPr bwMode="auto">
          <a:xfrm>
            <a:off x="2550948" y="297408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D440A36E-ACB2-492F-89F4-5461E0F79A1D}"/>
              </a:ext>
            </a:extLst>
          </p:cNvPr>
          <p:cNvSpPr/>
          <p:nvPr/>
        </p:nvSpPr>
        <p:spPr bwMode="auto">
          <a:xfrm>
            <a:off x="2548527" y="3134620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5D435BF1-B864-4FCB-9F8D-685A3FA29F47}"/>
              </a:ext>
            </a:extLst>
          </p:cNvPr>
          <p:cNvSpPr/>
          <p:nvPr/>
        </p:nvSpPr>
        <p:spPr bwMode="auto">
          <a:xfrm>
            <a:off x="2548632" y="327222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469DA3E-28B5-44D7-AAC9-09DA06C4E7D9}"/>
              </a:ext>
            </a:extLst>
          </p:cNvPr>
          <p:cNvSpPr/>
          <p:nvPr/>
        </p:nvSpPr>
        <p:spPr bwMode="auto">
          <a:xfrm>
            <a:off x="2546211" y="343276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1504DFD-E60C-4DD3-B2DD-358BD487269F}"/>
              </a:ext>
            </a:extLst>
          </p:cNvPr>
          <p:cNvSpPr/>
          <p:nvPr/>
        </p:nvSpPr>
        <p:spPr bwMode="auto">
          <a:xfrm>
            <a:off x="2549790" y="359403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F28CFAE-CD92-4F77-8CF7-DA78DFB5F933}"/>
              </a:ext>
            </a:extLst>
          </p:cNvPr>
          <p:cNvSpPr/>
          <p:nvPr/>
        </p:nvSpPr>
        <p:spPr bwMode="auto">
          <a:xfrm>
            <a:off x="2547369" y="375457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206E0C7C-A269-4000-B721-BE4E57037905}"/>
              </a:ext>
            </a:extLst>
          </p:cNvPr>
          <p:cNvSpPr txBox="1"/>
          <p:nvPr/>
        </p:nvSpPr>
        <p:spPr>
          <a:xfrm>
            <a:off x="2405508" y="3921358"/>
            <a:ext cx="12620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160MHz TXOP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33BFAB4E-C60A-47E7-A6B4-A9174C8C5353}"/>
              </a:ext>
            </a:extLst>
          </p:cNvPr>
          <p:cNvSpPr/>
          <p:nvPr/>
        </p:nvSpPr>
        <p:spPr bwMode="auto">
          <a:xfrm>
            <a:off x="698359" y="469956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6D1D629A-B79D-4C09-9540-854635DD846E}"/>
              </a:ext>
            </a:extLst>
          </p:cNvPr>
          <p:cNvSpPr/>
          <p:nvPr/>
        </p:nvSpPr>
        <p:spPr bwMode="auto">
          <a:xfrm>
            <a:off x="695938" y="4860105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4679277-5F15-4848-B214-BE7E5B1F7495}"/>
              </a:ext>
            </a:extLst>
          </p:cNvPr>
          <p:cNvSpPr/>
          <p:nvPr/>
        </p:nvSpPr>
        <p:spPr bwMode="auto">
          <a:xfrm>
            <a:off x="697201" y="531952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C0A00048-7DF8-4D78-A751-308A3F9C3BCA}"/>
              </a:ext>
            </a:extLst>
          </p:cNvPr>
          <p:cNvSpPr/>
          <p:nvPr/>
        </p:nvSpPr>
        <p:spPr bwMode="auto">
          <a:xfrm>
            <a:off x="694780" y="548006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180EF6C-B1C0-40D5-BC0D-8C7F7EA8DA3A}"/>
              </a:ext>
            </a:extLst>
          </p:cNvPr>
          <p:cNvSpPr/>
          <p:nvPr/>
        </p:nvSpPr>
        <p:spPr bwMode="auto">
          <a:xfrm>
            <a:off x="698359" y="564133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8522B45B-52D6-41AD-8AD1-A54DE3A196E9}"/>
              </a:ext>
            </a:extLst>
          </p:cNvPr>
          <p:cNvSpPr/>
          <p:nvPr/>
        </p:nvSpPr>
        <p:spPr bwMode="auto">
          <a:xfrm>
            <a:off x="695938" y="580187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B7C613D7-BE31-4ECE-8AA8-C7B12DD6D4B5}"/>
              </a:ext>
            </a:extLst>
          </p:cNvPr>
          <p:cNvSpPr txBox="1"/>
          <p:nvPr/>
        </p:nvSpPr>
        <p:spPr>
          <a:xfrm>
            <a:off x="549363" y="5988428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80+40MHz BSS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F35D714E-D685-408F-9B45-D295DB709405}"/>
              </a:ext>
            </a:extLst>
          </p:cNvPr>
          <p:cNvSpPr/>
          <p:nvPr/>
        </p:nvSpPr>
        <p:spPr bwMode="auto">
          <a:xfrm>
            <a:off x="1626245" y="531813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C197DD32-098E-4F12-9EBC-BDBF880FB824}"/>
              </a:ext>
            </a:extLst>
          </p:cNvPr>
          <p:cNvSpPr/>
          <p:nvPr/>
        </p:nvSpPr>
        <p:spPr bwMode="auto">
          <a:xfrm>
            <a:off x="1623824" y="547867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F8BC1F6C-016B-4411-8D3B-2E6674ACA78B}"/>
              </a:ext>
            </a:extLst>
          </p:cNvPr>
          <p:cNvSpPr/>
          <p:nvPr/>
        </p:nvSpPr>
        <p:spPr bwMode="auto">
          <a:xfrm>
            <a:off x="1627403" y="563995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9757773B-48B2-4A5B-B9DA-389147E55B68}"/>
              </a:ext>
            </a:extLst>
          </p:cNvPr>
          <p:cNvSpPr/>
          <p:nvPr/>
        </p:nvSpPr>
        <p:spPr bwMode="auto">
          <a:xfrm>
            <a:off x="1624982" y="580048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782CEB39-4F11-4D2F-ADE6-4D456BC07681}"/>
              </a:ext>
            </a:extLst>
          </p:cNvPr>
          <p:cNvSpPr txBox="1"/>
          <p:nvPr/>
        </p:nvSpPr>
        <p:spPr>
          <a:xfrm>
            <a:off x="1486116" y="6003779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80MHz TXOP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14A67D19-A785-4ECE-873B-ECB5C876B8F1}"/>
              </a:ext>
            </a:extLst>
          </p:cNvPr>
          <p:cNvSpPr/>
          <p:nvPr/>
        </p:nvSpPr>
        <p:spPr bwMode="auto">
          <a:xfrm>
            <a:off x="2844458" y="4694850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1140ADF0-B361-4E65-9804-4118B7FA295B}"/>
              </a:ext>
            </a:extLst>
          </p:cNvPr>
          <p:cNvSpPr/>
          <p:nvPr/>
        </p:nvSpPr>
        <p:spPr bwMode="auto">
          <a:xfrm>
            <a:off x="2842037" y="4855387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07B5501F-B85C-49BA-9121-50243ABBC86D}"/>
              </a:ext>
            </a:extLst>
          </p:cNvPr>
          <p:cNvSpPr/>
          <p:nvPr/>
        </p:nvSpPr>
        <p:spPr bwMode="auto">
          <a:xfrm>
            <a:off x="2843300" y="531480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3D624000-94F6-477D-8786-1BF5BE4F38D5}"/>
              </a:ext>
            </a:extLst>
          </p:cNvPr>
          <p:cNvSpPr/>
          <p:nvPr/>
        </p:nvSpPr>
        <p:spPr bwMode="auto">
          <a:xfrm>
            <a:off x="2840879" y="547534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A12D9428-1A4A-4A32-A606-1F7B5110213C}"/>
              </a:ext>
            </a:extLst>
          </p:cNvPr>
          <p:cNvSpPr/>
          <p:nvPr/>
        </p:nvSpPr>
        <p:spPr bwMode="auto">
          <a:xfrm>
            <a:off x="2844458" y="563662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3D73F31A-D5C5-43C5-A023-EF1C4782572D}"/>
              </a:ext>
            </a:extLst>
          </p:cNvPr>
          <p:cNvSpPr/>
          <p:nvPr/>
        </p:nvSpPr>
        <p:spPr bwMode="auto">
          <a:xfrm>
            <a:off x="2842037" y="579715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9C898CAC-87B3-44C1-BA77-DDB2585B0FB7}"/>
              </a:ext>
            </a:extLst>
          </p:cNvPr>
          <p:cNvSpPr txBox="1"/>
          <p:nvPr/>
        </p:nvSpPr>
        <p:spPr>
          <a:xfrm>
            <a:off x="2594596" y="5982177"/>
            <a:ext cx="11550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80+40MHz TXOP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2C9A479F-10F0-434B-8B5C-E0C82FBDD830}"/>
              </a:ext>
            </a:extLst>
          </p:cNvPr>
          <p:cNvSpPr/>
          <p:nvPr/>
        </p:nvSpPr>
        <p:spPr bwMode="auto">
          <a:xfrm rot="5400000">
            <a:off x="2211759" y="3453035"/>
            <a:ext cx="199661" cy="1558266"/>
          </a:xfrm>
          <a:prstGeom prst="rightBrace">
            <a:avLst>
              <a:gd name="adj1" fmla="val 8332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614F9045-DA7C-4A8B-920B-B394DDC66B16}"/>
              </a:ext>
            </a:extLst>
          </p:cNvPr>
          <p:cNvSpPr txBox="1"/>
          <p:nvPr/>
        </p:nvSpPr>
        <p:spPr>
          <a:xfrm>
            <a:off x="1909455" y="4353727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Allowed TXOP BW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06D8B87A-41DD-45E9-8E52-7395867E365E}"/>
              </a:ext>
            </a:extLst>
          </p:cNvPr>
          <p:cNvSpPr/>
          <p:nvPr/>
        </p:nvSpPr>
        <p:spPr bwMode="auto">
          <a:xfrm>
            <a:off x="3534274" y="326454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57CED596-FC68-4A45-B5CF-4F0B1E81FBCD}"/>
              </a:ext>
            </a:extLst>
          </p:cNvPr>
          <p:cNvSpPr/>
          <p:nvPr/>
        </p:nvSpPr>
        <p:spPr bwMode="auto">
          <a:xfrm>
            <a:off x="3535432" y="358635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0C63114E-AE67-4C4E-99D0-EC8FCD15D9C4}"/>
              </a:ext>
            </a:extLst>
          </p:cNvPr>
          <p:cNvSpPr/>
          <p:nvPr/>
        </p:nvSpPr>
        <p:spPr bwMode="auto">
          <a:xfrm>
            <a:off x="3533011" y="374689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32AED2DC-4352-4286-B600-B0EB9B5C2F41}"/>
              </a:ext>
            </a:extLst>
          </p:cNvPr>
          <p:cNvSpPr txBox="1"/>
          <p:nvPr/>
        </p:nvSpPr>
        <p:spPr>
          <a:xfrm>
            <a:off x="3279792" y="4191750"/>
            <a:ext cx="11925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Disallowed TXOP BW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9FB00702-F463-4BE0-B231-2098537701F7}"/>
              </a:ext>
            </a:extLst>
          </p:cNvPr>
          <p:cNvSpPr txBox="1"/>
          <p:nvPr/>
        </p:nvSpPr>
        <p:spPr>
          <a:xfrm>
            <a:off x="3295060" y="3917247"/>
            <a:ext cx="11884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2x(20+40) MHz TXOP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A15CC6A2-3F2F-49E6-B80A-474854240A60}"/>
              </a:ext>
            </a:extLst>
          </p:cNvPr>
          <p:cNvSpPr/>
          <p:nvPr/>
        </p:nvSpPr>
        <p:spPr bwMode="auto">
          <a:xfrm>
            <a:off x="3532998" y="262785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C3CA2C4F-FEB8-4C27-9C2D-882B68F75461}"/>
              </a:ext>
            </a:extLst>
          </p:cNvPr>
          <p:cNvSpPr/>
          <p:nvPr/>
        </p:nvSpPr>
        <p:spPr bwMode="auto">
          <a:xfrm>
            <a:off x="3534156" y="294966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23EA232D-EFFC-4766-B74F-1D62CB58140F}"/>
              </a:ext>
            </a:extLst>
          </p:cNvPr>
          <p:cNvSpPr/>
          <p:nvPr/>
        </p:nvSpPr>
        <p:spPr bwMode="auto">
          <a:xfrm>
            <a:off x="3531735" y="311020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400BFC51-E5E4-4D51-AE8B-F5C00433C66F}"/>
              </a:ext>
            </a:extLst>
          </p:cNvPr>
          <p:cNvSpPr/>
          <p:nvPr/>
        </p:nvSpPr>
        <p:spPr bwMode="auto">
          <a:xfrm>
            <a:off x="3834526" y="530354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3F5815DA-22F9-4F6D-B49C-6829026FDE54}"/>
              </a:ext>
            </a:extLst>
          </p:cNvPr>
          <p:cNvSpPr/>
          <p:nvPr/>
        </p:nvSpPr>
        <p:spPr bwMode="auto">
          <a:xfrm>
            <a:off x="3835684" y="562535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446D2A16-65F0-4FF7-85A2-D506E4D1EECE}"/>
              </a:ext>
            </a:extLst>
          </p:cNvPr>
          <p:cNvSpPr/>
          <p:nvPr/>
        </p:nvSpPr>
        <p:spPr bwMode="auto">
          <a:xfrm>
            <a:off x="3833263" y="578589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2D93B3B1-1298-4830-ABCE-301D208D0F1A}"/>
              </a:ext>
            </a:extLst>
          </p:cNvPr>
          <p:cNvSpPr txBox="1"/>
          <p:nvPr/>
        </p:nvSpPr>
        <p:spPr>
          <a:xfrm>
            <a:off x="3626521" y="6149265"/>
            <a:ext cx="11925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Disallowed TXOP BW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8B289AA-DF49-4A2E-BB61-7E99E82183A6}"/>
              </a:ext>
            </a:extLst>
          </p:cNvPr>
          <p:cNvSpPr txBox="1"/>
          <p:nvPr/>
        </p:nvSpPr>
        <p:spPr>
          <a:xfrm>
            <a:off x="3742309" y="5956247"/>
            <a:ext cx="11884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20+40 MHz TXOP</a:t>
            </a:r>
          </a:p>
        </p:txBody>
      </p:sp>
      <p:sp>
        <p:nvSpPr>
          <p:cNvPr id="175" name="Right Brace 174">
            <a:extLst>
              <a:ext uri="{FF2B5EF4-FFF2-40B4-BE49-F238E27FC236}">
                <a16:creationId xmlns:a16="http://schemas.microsoft.com/office/drawing/2014/main" id="{77FED8D6-92BD-4226-87BE-D0FF196A5AA7}"/>
              </a:ext>
            </a:extLst>
          </p:cNvPr>
          <p:cNvSpPr/>
          <p:nvPr/>
        </p:nvSpPr>
        <p:spPr bwMode="auto">
          <a:xfrm rot="5400000">
            <a:off x="2423522" y="5476312"/>
            <a:ext cx="199661" cy="1558266"/>
          </a:xfrm>
          <a:prstGeom prst="rightBrace">
            <a:avLst>
              <a:gd name="adj1" fmla="val 8332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1F9BEE5E-1D01-42C6-93BC-791A7F80D8F4}"/>
              </a:ext>
            </a:extLst>
          </p:cNvPr>
          <p:cNvSpPr txBox="1"/>
          <p:nvPr/>
        </p:nvSpPr>
        <p:spPr>
          <a:xfrm>
            <a:off x="2101174" y="6297145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Allowed TXOP BW</a:t>
            </a:r>
          </a:p>
        </p:txBody>
      </p:sp>
      <p:sp>
        <p:nvSpPr>
          <p:cNvPr id="8" name="Multiplication Sign 7">
            <a:extLst>
              <a:ext uri="{FF2B5EF4-FFF2-40B4-BE49-F238E27FC236}">
                <a16:creationId xmlns:a16="http://schemas.microsoft.com/office/drawing/2014/main" id="{67F9398B-3DBB-4BF7-9150-2D9733731760}"/>
              </a:ext>
            </a:extLst>
          </p:cNvPr>
          <p:cNvSpPr/>
          <p:nvPr/>
        </p:nvSpPr>
        <p:spPr bwMode="auto">
          <a:xfrm>
            <a:off x="3626521" y="2191244"/>
            <a:ext cx="412145" cy="2171328"/>
          </a:xfrm>
          <a:prstGeom prst="mathMultiply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7" name="Multiplication Sign 176">
            <a:extLst>
              <a:ext uri="{FF2B5EF4-FFF2-40B4-BE49-F238E27FC236}">
                <a16:creationId xmlns:a16="http://schemas.microsoft.com/office/drawing/2014/main" id="{CF4193C1-1E87-449E-ADF7-B22196C5D37C}"/>
              </a:ext>
            </a:extLst>
          </p:cNvPr>
          <p:cNvSpPr/>
          <p:nvPr/>
        </p:nvSpPr>
        <p:spPr bwMode="auto">
          <a:xfrm>
            <a:off x="3899321" y="5060196"/>
            <a:ext cx="412145" cy="1130320"/>
          </a:xfrm>
          <a:prstGeom prst="mathMultiply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440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532106"/>
            <a:ext cx="9144000" cy="641209"/>
          </a:xfrm>
        </p:spPr>
        <p:txBody>
          <a:bodyPr/>
          <a:lstStyle/>
          <a:p>
            <a:r>
              <a:rPr lang="en-US" sz="2800" dirty="0"/>
              <a:t>TXOP with Punctured BW 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2416A561-4E2D-48B5-89D8-0CA8F1D6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095821"/>
            <a:ext cx="9144000" cy="1443629"/>
          </a:xfrm>
          <a:solidFill>
            <a:schemeClr val="bg1"/>
          </a:solidFill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TXOP BW Option 2: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Dynamic bandwidth negotiation is allowed and a TXOP holder is allowed to further puncture the 20MHz channels within the occupied TXOP BW</a:t>
            </a:r>
            <a:r>
              <a:rPr lang="en-US" sz="1600" b="0" dirty="0"/>
              <a:t>.</a:t>
            </a:r>
            <a:endParaRPr lang="en-US" sz="1400" b="0" dirty="0"/>
          </a:p>
          <a:p>
            <a:pPr lvl="1">
              <a:buClr>
                <a:srgbClr val="FF0000"/>
              </a:buClr>
            </a:pPr>
            <a:r>
              <a:rPr lang="en-US" sz="1600" dirty="0"/>
              <a:t>The channel puncture indication, e.g. 20MHz channel bitmap, is required.</a:t>
            </a:r>
            <a:endParaRPr lang="en-US" sz="1600" b="0" dirty="0"/>
          </a:p>
        </p:txBody>
      </p: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3586389E-7D3A-4FF4-A632-1166B7885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03/01/2020</a:t>
            </a:r>
          </a:p>
        </p:txBody>
      </p:sp>
      <p:sp>
        <p:nvSpPr>
          <p:cNvPr id="64" name="Slide Number Placeholder 2">
            <a:extLst>
              <a:ext uri="{FF2B5EF4-FFF2-40B4-BE49-F238E27FC236}">
                <a16:creationId xmlns:a16="http://schemas.microsoft.com/office/drawing/2014/main" id="{CF84CE54-0C7A-48AD-B0DD-495037305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5" name="Footer Placeholder 4">
            <a:extLst>
              <a:ext uri="{FF2B5EF4-FFF2-40B4-BE49-F238E27FC236}">
                <a16:creationId xmlns:a16="http://schemas.microsoft.com/office/drawing/2014/main" id="{1EB02B90-6E70-4E8B-8D73-B978A302A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CBDA4C-9298-4B06-9E80-E264B5F1648C}"/>
              </a:ext>
            </a:extLst>
          </p:cNvPr>
          <p:cNvSpPr/>
          <p:nvPr/>
        </p:nvSpPr>
        <p:spPr bwMode="auto">
          <a:xfrm>
            <a:off x="424656" y="265091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35D973E-A871-4479-81D8-B9A9FC890275}"/>
              </a:ext>
            </a:extLst>
          </p:cNvPr>
          <p:cNvSpPr/>
          <p:nvPr/>
        </p:nvSpPr>
        <p:spPr bwMode="auto">
          <a:xfrm>
            <a:off x="422235" y="281144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C3632FA-A5A3-4F4A-9300-0D6B73964489}"/>
              </a:ext>
            </a:extLst>
          </p:cNvPr>
          <p:cNvSpPr/>
          <p:nvPr/>
        </p:nvSpPr>
        <p:spPr bwMode="auto">
          <a:xfrm>
            <a:off x="425814" y="297272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A1F4650-292D-4678-A715-41EBD039DF51}"/>
              </a:ext>
            </a:extLst>
          </p:cNvPr>
          <p:cNvSpPr/>
          <p:nvPr/>
        </p:nvSpPr>
        <p:spPr bwMode="auto">
          <a:xfrm>
            <a:off x="423393" y="313326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AEA36B8-965A-4F7D-81C0-C227C057B283}"/>
              </a:ext>
            </a:extLst>
          </p:cNvPr>
          <p:cNvSpPr/>
          <p:nvPr/>
        </p:nvSpPr>
        <p:spPr bwMode="auto">
          <a:xfrm>
            <a:off x="423498" y="3270867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8C28538-7409-4720-BD8C-915821470C2E}"/>
              </a:ext>
            </a:extLst>
          </p:cNvPr>
          <p:cNvSpPr/>
          <p:nvPr/>
        </p:nvSpPr>
        <p:spPr bwMode="auto">
          <a:xfrm>
            <a:off x="421077" y="343140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18BD41F-53C4-4381-928D-05E40CF16D22}"/>
              </a:ext>
            </a:extLst>
          </p:cNvPr>
          <p:cNvSpPr/>
          <p:nvPr/>
        </p:nvSpPr>
        <p:spPr bwMode="auto">
          <a:xfrm>
            <a:off x="424656" y="3592682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F24FECA-F93C-49D9-BA90-6B6372BF1BE2}"/>
              </a:ext>
            </a:extLst>
          </p:cNvPr>
          <p:cNvSpPr/>
          <p:nvPr/>
        </p:nvSpPr>
        <p:spPr bwMode="auto">
          <a:xfrm>
            <a:off x="422235" y="375321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9CD748C-0DEB-4A46-AE18-554BDDEB7AC0}"/>
              </a:ext>
            </a:extLst>
          </p:cNvPr>
          <p:cNvSpPr txBox="1"/>
          <p:nvPr/>
        </p:nvSpPr>
        <p:spPr>
          <a:xfrm>
            <a:off x="306267" y="3927543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160MHz BSS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5FE6BC2-35B5-456B-B0BB-700641F421A5}"/>
              </a:ext>
            </a:extLst>
          </p:cNvPr>
          <p:cNvSpPr/>
          <p:nvPr/>
        </p:nvSpPr>
        <p:spPr bwMode="auto">
          <a:xfrm>
            <a:off x="1251897" y="3276787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50BADBF-C6A1-47D6-8BE6-652F8A9CD1B9}"/>
              </a:ext>
            </a:extLst>
          </p:cNvPr>
          <p:cNvSpPr/>
          <p:nvPr/>
        </p:nvSpPr>
        <p:spPr bwMode="auto">
          <a:xfrm>
            <a:off x="1249476" y="343732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631979F-D012-4C44-9A71-E4BD0CD7D22D}"/>
              </a:ext>
            </a:extLst>
          </p:cNvPr>
          <p:cNvSpPr/>
          <p:nvPr/>
        </p:nvSpPr>
        <p:spPr bwMode="auto">
          <a:xfrm>
            <a:off x="1253055" y="3598602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3C4C32B-47C0-47C1-A110-8D5EC0154728}"/>
              </a:ext>
            </a:extLst>
          </p:cNvPr>
          <p:cNvSpPr/>
          <p:nvPr/>
        </p:nvSpPr>
        <p:spPr bwMode="auto">
          <a:xfrm>
            <a:off x="1250634" y="375913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A19C912-39AD-4FAD-B44D-5D7FB09B86B0}"/>
              </a:ext>
            </a:extLst>
          </p:cNvPr>
          <p:cNvSpPr txBox="1"/>
          <p:nvPr/>
        </p:nvSpPr>
        <p:spPr>
          <a:xfrm>
            <a:off x="1182321" y="3927543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80MHz TXOP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EF63F79-0C07-40BC-90D8-EC0B1786637A}"/>
              </a:ext>
            </a:extLst>
          </p:cNvPr>
          <p:cNvSpPr/>
          <p:nvPr/>
        </p:nvSpPr>
        <p:spPr bwMode="auto">
          <a:xfrm>
            <a:off x="2266808" y="264869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C7A5501E-5C24-4100-83B9-C0C162D2564E}"/>
              </a:ext>
            </a:extLst>
          </p:cNvPr>
          <p:cNvSpPr/>
          <p:nvPr/>
        </p:nvSpPr>
        <p:spPr bwMode="auto">
          <a:xfrm>
            <a:off x="2264387" y="280922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FA443D2-E989-4F92-B4C9-C78AE18117EE}"/>
              </a:ext>
            </a:extLst>
          </p:cNvPr>
          <p:cNvSpPr/>
          <p:nvPr/>
        </p:nvSpPr>
        <p:spPr bwMode="auto">
          <a:xfrm>
            <a:off x="2267966" y="297050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D440A36E-ACB2-492F-89F4-5461E0F79A1D}"/>
              </a:ext>
            </a:extLst>
          </p:cNvPr>
          <p:cNvSpPr/>
          <p:nvPr/>
        </p:nvSpPr>
        <p:spPr bwMode="auto">
          <a:xfrm>
            <a:off x="2265545" y="313104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5D435BF1-B864-4FCB-9F8D-685A3FA29F47}"/>
              </a:ext>
            </a:extLst>
          </p:cNvPr>
          <p:cNvSpPr/>
          <p:nvPr/>
        </p:nvSpPr>
        <p:spPr bwMode="auto">
          <a:xfrm>
            <a:off x="2265650" y="3268647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469DA3E-28B5-44D7-AAC9-09DA06C4E7D9}"/>
              </a:ext>
            </a:extLst>
          </p:cNvPr>
          <p:cNvSpPr/>
          <p:nvPr/>
        </p:nvSpPr>
        <p:spPr bwMode="auto">
          <a:xfrm>
            <a:off x="2263229" y="342918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1504DFD-E60C-4DD3-B2DD-358BD487269F}"/>
              </a:ext>
            </a:extLst>
          </p:cNvPr>
          <p:cNvSpPr/>
          <p:nvPr/>
        </p:nvSpPr>
        <p:spPr bwMode="auto">
          <a:xfrm>
            <a:off x="2266808" y="3590462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F28CFAE-CD92-4F77-8CF7-DA78DFB5F933}"/>
              </a:ext>
            </a:extLst>
          </p:cNvPr>
          <p:cNvSpPr/>
          <p:nvPr/>
        </p:nvSpPr>
        <p:spPr bwMode="auto">
          <a:xfrm>
            <a:off x="2264387" y="375099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206E0C7C-A269-4000-B721-BE4E57037905}"/>
              </a:ext>
            </a:extLst>
          </p:cNvPr>
          <p:cNvSpPr txBox="1"/>
          <p:nvPr/>
        </p:nvSpPr>
        <p:spPr>
          <a:xfrm>
            <a:off x="2122526" y="3927543"/>
            <a:ext cx="12620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160MHz TXOP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33BFAB4E-C60A-47E7-A6B4-A9174C8C5353}"/>
              </a:ext>
            </a:extLst>
          </p:cNvPr>
          <p:cNvSpPr/>
          <p:nvPr/>
        </p:nvSpPr>
        <p:spPr bwMode="auto">
          <a:xfrm>
            <a:off x="332902" y="457671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6D1D629A-B79D-4C09-9540-854635DD846E}"/>
              </a:ext>
            </a:extLst>
          </p:cNvPr>
          <p:cNvSpPr/>
          <p:nvPr/>
        </p:nvSpPr>
        <p:spPr bwMode="auto">
          <a:xfrm>
            <a:off x="330481" y="4737255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4679277-5F15-4848-B214-BE7E5B1F7495}"/>
              </a:ext>
            </a:extLst>
          </p:cNvPr>
          <p:cNvSpPr/>
          <p:nvPr/>
        </p:nvSpPr>
        <p:spPr bwMode="auto">
          <a:xfrm>
            <a:off x="331744" y="519667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C0A00048-7DF8-4D78-A751-308A3F9C3BCA}"/>
              </a:ext>
            </a:extLst>
          </p:cNvPr>
          <p:cNvSpPr/>
          <p:nvPr/>
        </p:nvSpPr>
        <p:spPr bwMode="auto">
          <a:xfrm>
            <a:off x="329323" y="535721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180EF6C-B1C0-40D5-BC0D-8C7F7EA8DA3A}"/>
              </a:ext>
            </a:extLst>
          </p:cNvPr>
          <p:cNvSpPr/>
          <p:nvPr/>
        </p:nvSpPr>
        <p:spPr bwMode="auto">
          <a:xfrm>
            <a:off x="332902" y="551848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8522B45B-52D6-41AD-8AD1-A54DE3A196E9}"/>
              </a:ext>
            </a:extLst>
          </p:cNvPr>
          <p:cNvSpPr/>
          <p:nvPr/>
        </p:nvSpPr>
        <p:spPr bwMode="auto">
          <a:xfrm>
            <a:off x="330481" y="567902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B7C613D7-BE31-4ECE-8AA8-C7B12DD6D4B5}"/>
              </a:ext>
            </a:extLst>
          </p:cNvPr>
          <p:cNvSpPr txBox="1"/>
          <p:nvPr/>
        </p:nvSpPr>
        <p:spPr>
          <a:xfrm>
            <a:off x="183906" y="5877956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80+40MHz BSS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F35D714E-D685-408F-9B45-D295DB709405}"/>
              </a:ext>
            </a:extLst>
          </p:cNvPr>
          <p:cNvSpPr/>
          <p:nvPr/>
        </p:nvSpPr>
        <p:spPr bwMode="auto">
          <a:xfrm>
            <a:off x="1260788" y="519528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C197DD32-098E-4F12-9EBC-BDBF880FB824}"/>
              </a:ext>
            </a:extLst>
          </p:cNvPr>
          <p:cNvSpPr/>
          <p:nvPr/>
        </p:nvSpPr>
        <p:spPr bwMode="auto">
          <a:xfrm>
            <a:off x="1258367" y="535582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F8BC1F6C-016B-4411-8D3B-2E6674ACA78B}"/>
              </a:ext>
            </a:extLst>
          </p:cNvPr>
          <p:cNvSpPr/>
          <p:nvPr/>
        </p:nvSpPr>
        <p:spPr bwMode="auto">
          <a:xfrm>
            <a:off x="1261946" y="551710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9757773B-48B2-4A5B-B9DA-389147E55B68}"/>
              </a:ext>
            </a:extLst>
          </p:cNvPr>
          <p:cNvSpPr/>
          <p:nvPr/>
        </p:nvSpPr>
        <p:spPr bwMode="auto">
          <a:xfrm>
            <a:off x="1259525" y="567763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782CEB39-4F11-4D2F-ADE6-4D456BC07681}"/>
              </a:ext>
            </a:extLst>
          </p:cNvPr>
          <p:cNvSpPr txBox="1"/>
          <p:nvPr/>
        </p:nvSpPr>
        <p:spPr>
          <a:xfrm>
            <a:off x="1120659" y="5877956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80MHz TXOP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14A67D19-A785-4ECE-873B-ECB5C876B8F1}"/>
              </a:ext>
            </a:extLst>
          </p:cNvPr>
          <p:cNvSpPr/>
          <p:nvPr/>
        </p:nvSpPr>
        <p:spPr bwMode="auto">
          <a:xfrm>
            <a:off x="2479001" y="4572000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1140ADF0-B361-4E65-9804-4118B7FA295B}"/>
              </a:ext>
            </a:extLst>
          </p:cNvPr>
          <p:cNvSpPr/>
          <p:nvPr/>
        </p:nvSpPr>
        <p:spPr bwMode="auto">
          <a:xfrm>
            <a:off x="2476580" y="4732537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07B5501F-B85C-49BA-9121-50243ABBC86D}"/>
              </a:ext>
            </a:extLst>
          </p:cNvPr>
          <p:cNvSpPr/>
          <p:nvPr/>
        </p:nvSpPr>
        <p:spPr bwMode="auto">
          <a:xfrm>
            <a:off x="2477843" y="519195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3D624000-94F6-477D-8786-1BF5BE4F38D5}"/>
              </a:ext>
            </a:extLst>
          </p:cNvPr>
          <p:cNvSpPr/>
          <p:nvPr/>
        </p:nvSpPr>
        <p:spPr bwMode="auto">
          <a:xfrm>
            <a:off x="2475422" y="535249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A12D9428-1A4A-4A32-A606-1F7B5110213C}"/>
              </a:ext>
            </a:extLst>
          </p:cNvPr>
          <p:cNvSpPr/>
          <p:nvPr/>
        </p:nvSpPr>
        <p:spPr bwMode="auto">
          <a:xfrm>
            <a:off x="2479001" y="551377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3D73F31A-D5C5-43C5-A023-EF1C4782572D}"/>
              </a:ext>
            </a:extLst>
          </p:cNvPr>
          <p:cNvSpPr/>
          <p:nvPr/>
        </p:nvSpPr>
        <p:spPr bwMode="auto">
          <a:xfrm>
            <a:off x="2476580" y="567430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9C898CAC-87B3-44C1-BA77-DDB2585B0FB7}"/>
              </a:ext>
            </a:extLst>
          </p:cNvPr>
          <p:cNvSpPr txBox="1"/>
          <p:nvPr/>
        </p:nvSpPr>
        <p:spPr>
          <a:xfrm>
            <a:off x="2229139" y="5877956"/>
            <a:ext cx="11550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80+40MHz TXOP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2C9A479F-10F0-434B-8B5C-E0C82FBDD830}"/>
              </a:ext>
            </a:extLst>
          </p:cNvPr>
          <p:cNvSpPr/>
          <p:nvPr/>
        </p:nvSpPr>
        <p:spPr bwMode="auto">
          <a:xfrm rot="5400000">
            <a:off x="2399349" y="2989963"/>
            <a:ext cx="147697" cy="2447446"/>
          </a:xfrm>
          <a:prstGeom prst="rightBrace">
            <a:avLst>
              <a:gd name="adj1" fmla="val 8332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614F9045-DA7C-4A8B-920B-B394DDC66B16}"/>
              </a:ext>
            </a:extLst>
          </p:cNvPr>
          <p:cNvSpPr txBox="1"/>
          <p:nvPr/>
        </p:nvSpPr>
        <p:spPr>
          <a:xfrm>
            <a:off x="2020521" y="4267200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Allowed TXOP BW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06D8B87A-41DD-45E9-8E52-7395867E365E}"/>
              </a:ext>
            </a:extLst>
          </p:cNvPr>
          <p:cNvSpPr/>
          <p:nvPr/>
        </p:nvSpPr>
        <p:spPr bwMode="auto">
          <a:xfrm>
            <a:off x="3251292" y="326096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57CED596-FC68-4A45-B5CF-4F0B1E81FBCD}"/>
              </a:ext>
            </a:extLst>
          </p:cNvPr>
          <p:cNvSpPr/>
          <p:nvPr/>
        </p:nvSpPr>
        <p:spPr bwMode="auto">
          <a:xfrm>
            <a:off x="3252450" y="358277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0C63114E-AE67-4C4E-99D0-EC8FCD15D9C4}"/>
              </a:ext>
            </a:extLst>
          </p:cNvPr>
          <p:cNvSpPr/>
          <p:nvPr/>
        </p:nvSpPr>
        <p:spPr bwMode="auto">
          <a:xfrm>
            <a:off x="3250029" y="374331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9FB00702-F463-4BE0-B231-2098537701F7}"/>
              </a:ext>
            </a:extLst>
          </p:cNvPr>
          <p:cNvSpPr txBox="1"/>
          <p:nvPr/>
        </p:nvSpPr>
        <p:spPr>
          <a:xfrm>
            <a:off x="3012078" y="3927543"/>
            <a:ext cx="11884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2x(20+40) MHz TXOP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A15CC6A2-3F2F-49E6-B80A-474854240A60}"/>
              </a:ext>
            </a:extLst>
          </p:cNvPr>
          <p:cNvSpPr/>
          <p:nvPr/>
        </p:nvSpPr>
        <p:spPr bwMode="auto">
          <a:xfrm>
            <a:off x="3250016" y="2624277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C3CA2C4F-FEB8-4C27-9C2D-882B68F75461}"/>
              </a:ext>
            </a:extLst>
          </p:cNvPr>
          <p:cNvSpPr/>
          <p:nvPr/>
        </p:nvSpPr>
        <p:spPr bwMode="auto">
          <a:xfrm>
            <a:off x="3251174" y="2946092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23EA232D-EFFC-4766-B74F-1D62CB58140F}"/>
              </a:ext>
            </a:extLst>
          </p:cNvPr>
          <p:cNvSpPr/>
          <p:nvPr/>
        </p:nvSpPr>
        <p:spPr bwMode="auto">
          <a:xfrm>
            <a:off x="3248753" y="310662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400BFC51-E5E4-4D51-AE8B-F5C00433C66F}"/>
              </a:ext>
            </a:extLst>
          </p:cNvPr>
          <p:cNvSpPr/>
          <p:nvPr/>
        </p:nvSpPr>
        <p:spPr bwMode="auto">
          <a:xfrm>
            <a:off x="3469069" y="518069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3F5815DA-22F9-4F6D-B49C-6829026FDE54}"/>
              </a:ext>
            </a:extLst>
          </p:cNvPr>
          <p:cNvSpPr/>
          <p:nvPr/>
        </p:nvSpPr>
        <p:spPr bwMode="auto">
          <a:xfrm>
            <a:off x="3470227" y="550250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446D2A16-65F0-4FF7-85A2-D506E4D1EECE}"/>
              </a:ext>
            </a:extLst>
          </p:cNvPr>
          <p:cNvSpPr/>
          <p:nvPr/>
        </p:nvSpPr>
        <p:spPr bwMode="auto">
          <a:xfrm>
            <a:off x="3467806" y="566304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8B289AA-DF49-4A2E-BB61-7E99E82183A6}"/>
              </a:ext>
            </a:extLst>
          </p:cNvPr>
          <p:cNvSpPr txBox="1"/>
          <p:nvPr/>
        </p:nvSpPr>
        <p:spPr>
          <a:xfrm>
            <a:off x="3376852" y="5877956"/>
            <a:ext cx="11884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20+40 MHz TXOP</a:t>
            </a:r>
          </a:p>
        </p:txBody>
      </p:sp>
      <p:sp>
        <p:nvSpPr>
          <p:cNvPr id="175" name="Right Brace 174">
            <a:extLst>
              <a:ext uri="{FF2B5EF4-FFF2-40B4-BE49-F238E27FC236}">
                <a16:creationId xmlns:a16="http://schemas.microsoft.com/office/drawing/2014/main" id="{77FED8D6-92BD-4226-87BE-D0FF196A5AA7}"/>
              </a:ext>
            </a:extLst>
          </p:cNvPr>
          <p:cNvSpPr/>
          <p:nvPr/>
        </p:nvSpPr>
        <p:spPr bwMode="auto">
          <a:xfrm rot="5400000">
            <a:off x="2571391" y="4901671"/>
            <a:ext cx="210126" cy="2577626"/>
          </a:xfrm>
          <a:prstGeom prst="rightBrace">
            <a:avLst>
              <a:gd name="adj1" fmla="val 8332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1F9BEE5E-1D01-42C6-93BC-791A7F80D8F4}"/>
              </a:ext>
            </a:extLst>
          </p:cNvPr>
          <p:cNvSpPr txBox="1"/>
          <p:nvPr/>
        </p:nvSpPr>
        <p:spPr>
          <a:xfrm>
            <a:off x="2195260" y="6237821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Allowed TXOP BW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7BC03E-C431-46D3-AAF1-976ACBA25B8E}"/>
              </a:ext>
            </a:extLst>
          </p:cNvPr>
          <p:cNvCxnSpPr>
            <a:cxnSpLocks/>
          </p:cNvCxnSpPr>
          <p:nvPr/>
        </p:nvCxnSpPr>
        <p:spPr bwMode="auto">
          <a:xfrm>
            <a:off x="4875213" y="3896758"/>
            <a:ext cx="3762760" cy="147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D26A0039-50CE-4FB7-A978-6256E0257529}"/>
              </a:ext>
            </a:extLst>
          </p:cNvPr>
          <p:cNvSpPr/>
          <p:nvPr/>
        </p:nvSpPr>
        <p:spPr bwMode="auto">
          <a:xfrm>
            <a:off x="5257800" y="267719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D9CA5AA5-D5F7-4BE5-B7C5-E5453ED6E8DD}"/>
              </a:ext>
            </a:extLst>
          </p:cNvPr>
          <p:cNvSpPr/>
          <p:nvPr/>
        </p:nvSpPr>
        <p:spPr bwMode="auto">
          <a:xfrm>
            <a:off x="5257800" y="282959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7B74C165-BAB8-4B87-B8E0-2D1916733E45}"/>
              </a:ext>
            </a:extLst>
          </p:cNvPr>
          <p:cNvSpPr/>
          <p:nvPr/>
        </p:nvSpPr>
        <p:spPr bwMode="auto">
          <a:xfrm>
            <a:off x="5257800" y="2986345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8F785834-107C-4C29-A0DC-67EC2A6E9CF1}"/>
              </a:ext>
            </a:extLst>
          </p:cNvPr>
          <p:cNvSpPr/>
          <p:nvPr/>
        </p:nvSpPr>
        <p:spPr bwMode="auto">
          <a:xfrm>
            <a:off x="5257800" y="312986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FAC6329-2756-4E8D-A34C-8D7F789C7955}"/>
              </a:ext>
            </a:extLst>
          </p:cNvPr>
          <p:cNvSpPr/>
          <p:nvPr/>
        </p:nvSpPr>
        <p:spPr bwMode="auto">
          <a:xfrm>
            <a:off x="5259433" y="3289296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C660001-EBA1-460E-AF05-BB3475CE4A71}"/>
              </a:ext>
            </a:extLst>
          </p:cNvPr>
          <p:cNvSpPr/>
          <p:nvPr/>
        </p:nvSpPr>
        <p:spPr bwMode="auto">
          <a:xfrm>
            <a:off x="5259433" y="3441696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782703D-9022-4B4F-A12F-867E341EEF6F}"/>
              </a:ext>
            </a:extLst>
          </p:cNvPr>
          <p:cNvSpPr/>
          <p:nvPr/>
        </p:nvSpPr>
        <p:spPr bwMode="auto">
          <a:xfrm>
            <a:off x="5259433" y="359844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C6D372F5-ED8A-475E-A0CE-85886D12EADC}"/>
              </a:ext>
            </a:extLst>
          </p:cNvPr>
          <p:cNvSpPr/>
          <p:nvPr/>
        </p:nvSpPr>
        <p:spPr bwMode="auto">
          <a:xfrm>
            <a:off x="5259433" y="375084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8EFDA42-FA7E-478D-A9B5-C3C1D2EBD9B6}"/>
              </a:ext>
            </a:extLst>
          </p:cNvPr>
          <p:cNvSpPr/>
          <p:nvPr/>
        </p:nvSpPr>
        <p:spPr bwMode="auto">
          <a:xfrm>
            <a:off x="5723878" y="2670818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8E2AE838-749C-40A0-9BF6-B4450B3F7A29}"/>
              </a:ext>
            </a:extLst>
          </p:cNvPr>
          <p:cNvSpPr/>
          <p:nvPr/>
        </p:nvSpPr>
        <p:spPr bwMode="auto">
          <a:xfrm>
            <a:off x="5723878" y="2979969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C153DB5A-75E6-4120-B5F0-DA8E428ADBA2}"/>
              </a:ext>
            </a:extLst>
          </p:cNvPr>
          <p:cNvSpPr/>
          <p:nvPr/>
        </p:nvSpPr>
        <p:spPr bwMode="auto">
          <a:xfrm>
            <a:off x="5723878" y="312349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ED679AC8-D9D4-4475-A39D-F5C647AB78E4}"/>
              </a:ext>
            </a:extLst>
          </p:cNvPr>
          <p:cNvSpPr/>
          <p:nvPr/>
        </p:nvSpPr>
        <p:spPr bwMode="auto">
          <a:xfrm>
            <a:off x="5725511" y="3435320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DE2BC817-CE65-4907-B354-110F3E965B66}"/>
              </a:ext>
            </a:extLst>
          </p:cNvPr>
          <p:cNvSpPr/>
          <p:nvPr/>
        </p:nvSpPr>
        <p:spPr bwMode="auto">
          <a:xfrm>
            <a:off x="5725511" y="359207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BD746502-378C-4C0D-B0B8-5CEE7EAC57F9}"/>
              </a:ext>
            </a:extLst>
          </p:cNvPr>
          <p:cNvSpPr/>
          <p:nvPr/>
        </p:nvSpPr>
        <p:spPr bwMode="auto">
          <a:xfrm>
            <a:off x="5725511" y="374447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9AC6AE31-FF5F-427A-ADE4-00DF9106D24A}"/>
              </a:ext>
            </a:extLst>
          </p:cNvPr>
          <p:cNvSpPr txBox="1"/>
          <p:nvPr/>
        </p:nvSpPr>
        <p:spPr>
          <a:xfrm>
            <a:off x="5171460" y="3927563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E-RTS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4BA73809-0415-4B79-B53C-CEF259668F2A}"/>
              </a:ext>
            </a:extLst>
          </p:cNvPr>
          <p:cNvSpPr txBox="1"/>
          <p:nvPr/>
        </p:nvSpPr>
        <p:spPr>
          <a:xfrm>
            <a:off x="5658831" y="3927563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E-CTS</a:t>
            </a: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419F839B-BD6F-4C60-9AF3-CE823F03E402}"/>
              </a:ext>
            </a:extLst>
          </p:cNvPr>
          <p:cNvCxnSpPr>
            <a:cxnSpLocks/>
          </p:cNvCxnSpPr>
          <p:nvPr/>
        </p:nvCxnSpPr>
        <p:spPr bwMode="auto">
          <a:xfrm>
            <a:off x="4921101" y="5829076"/>
            <a:ext cx="3762760" cy="147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7" name="Rectangle 136">
            <a:extLst>
              <a:ext uri="{FF2B5EF4-FFF2-40B4-BE49-F238E27FC236}">
                <a16:creationId xmlns:a16="http://schemas.microsoft.com/office/drawing/2014/main" id="{CF80D83F-DED7-45DA-ADF9-7CB20CB58C84}"/>
              </a:ext>
            </a:extLst>
          </p:cNvPr>
          <p:cNvSpPr/>
          <p:nvPr/>
        </p:nvSpPr>
        <p:spPr bwMode="auto">
          <a:xfrm>
            <a:off x="5303688" y="4609512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001BDF13-18E3-46BE-891D-D05BF0B859B1}"/>
              </a:ext>
            </a:extLst>
          </p:cNvPr>
          <p:cNvSpPr/>
          <p:nvPr/>
        </p:nvSpPr>
        <p:spPr bwMode="auto">
          <a:xfrm>
            <a:off x="5303688" y="4761912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3099189B-23A6-4377-BA61-B938B7B93A5C}"/>
              </a:ext>
            </a:extLst>
          </p:cNvPr>
          <p:cNvSpPr/>
          <p:nvPr/>
        </p:nvSpPr>
        <p:spPr bwMode="auto">
          <a:xfrm>
            <a:off x="5305321" y="522161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ED7B324-8995-4C25-B10E-8B7981BA0550}"/>
              </a:ext>
            </a:extLst>
          </p:cNvPr>
          <p:cNvSpPr/>
          <p:nvPr/>
        </p:nvSpPr>
        <p:spPr bwMode="auto">
          <a:xfrm>
            <a:off x="5305321" y="537401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59987325-9870-488C-9ED1-05FC2C00F415}"/>
              </a:ext>
            </a:extLst>
          </p:cNvPr>
          <p:cNvSpPr/>
          <p:nvPr/>
        </p:nvSpPr>
        <p:spPr bwMode="auto">
          <a:xfrm>
            <a:off x="5305321" y="5530765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FD64534-4EB4-493D-B1C2-86148B8B6392}"/>
              </a:ext>
            </a:extLst>
          </p:cNvPr>
          <p:cNvSpPr/>
          <p:nvPr/>
        </p:nvSpPr>
        <p:spPr bwMode="auto">
          <a:xfrm>
            <a:off x="5305321" y="5683165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2C6F580A-E9AF-4F7E-AE3C-5144A6756AEC}"/>
              </a:ext>
            </a:extLst>
          </p:cNvPr>
          <p:cNvSpPr/>
          <p:nvPr/>
        </p:nvSpPr>
        <p:spPr bwMode="auto">
          <a:xfrm>
            <a:off x="5769766" y="521896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4B3292D2-9D1F-4C06-B716-FD715FA2F565}"/>
              </a:ext>
            </a:extLst>
          </p:cNvPr>
          <p:cNvSpPr/>
          <p:nvPr/>
        </p:nvSpPr>
        <p:spPr bwMode="auto">
          <a:xfrm>
            <a:off x="5771399" y="553326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3BE78D34-FDCE-4821-9BAD-BF8FBE99932C}"/>
              </a:ext>
            </a:extLst>
          </p:cNvPr>
          <p:cNvSpPr/>
          <p:nvPr/>
        </p:nvSpPr>
        <p:spPr bwMode="auto">
          <a:xfrm>
            <a:off x="5771399" y="568566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23C884FF-04D5-4F03-AA9A-F196B242EE89}"/>
              </a:ext>
            </a:extLst>
          </p:cNvPr>
          <p:cNvSpPr txBox="1"/>
          <p:nvPr/>
        </p:nvSpPr>
        <p:spPr>
          <a:xfrm>
            <a:off x="5217348" y="5877976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E-RTS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62769C2A-AB77-439C-A2E7-B8744A4E309B}"/>
              </a:ext>
            </a:extLst>
          </p:cNvPr>
          <p:cNvSpPr txBox="1"/>
          <p:nvPr/>
        </p:nvSpPr>
        <p:spPr>
          <a:xfrm>
            <a:off x="5704719" y="5877976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E-CTS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915CC3F-B4F9-4621-935C-42A49634B88B}"/>
              </a:ext>
            </a:extLst>
          </p:cNvPr>
          <p:cNvSpPr txBox="1"/>
          <p:nvPr/>
        </p:nvSpPr>
        <p:spPr>
          <a:xfrm>
            <a:off x="5136367" y="4167209"/>
            <a:ext cx="12555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TXOP BW negotiation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87A18E74-080F-4D1E-A706-5A31FC45FDF2}"/>
              </a:ext>
            </a:extLst>
          </p:cNvPr>
          <p:cNvSpPr txBox="1"/>
          <p:nvPr/>
        </p:nvSpPr>
        <p:spPr>
          <a:xfrm>
            <a:off x="5216128" y="6177492"/>
            <a:ext cx="12555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TXOP BW negotiation</a:t>
            </a:r>
          </a:p>
        </p:txBody>
      </p:sp>
    </p:spTree>
    <p:extLst>
      <p:ext uri="{BB962C8B-B14F-4D97-AF65-F5344CB8AC3E}">
        <p14:creationId xmlns:p14="http://schemas.microsoft.com/office/powerpoint/2010/main" val="1952075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532106"/>
            <a:ext cx="9144000" cy="641209"/>
          </a:xfrm>
        </p:spPr>
        <p:txBody>
          <a:bodyPr/>
          <a:lstStyle/>
          <a:p>
            <a:r>
              <a:rPr lang="en-US" sz="2800" dirty="0"/>
              <a:t>Static and Dynamic BW Negotiation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2416A561-4E2D-48B5-89D8-0CA8F1D6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981762"/>
            <a:ext cx="9144000" cy="1668982"/>
          </a:xfrm>
          <a:solidFill>
            <a:schemeClr val="bg1"/>
          </a:solidFill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The transmitter of R-RTS indicates whether the static or dynamic BW negotiation is used in R-RTS/E-CTS exchange. </a:t>
            </a:r>
          </a:p>
          <a:p>
            <a:pPr>
              <a:buClr>
                <a:srgbClr val="FF0000"/>
              </a:buClr>
            </a:pPr>
            <a:r>
              <a:rPr lang="en-US" sz="1600" b="0" dirty="0"/>
              <a:t>Static BW negotiation: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The recipient of E-RTS responds with E-CTS when for each 20MHz channel that E-RTS used, the recipient of E-RTS detects idle</a:t>
            </a:r>
            <a:r>
              <a:rPr lang="en-US" sz="1600" b="0" dirty="0"/>
              <a:t>.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One variant is that some allowed 20MHz channels by BSS operation can be punctured.</a:t>
            </a:r>
            <a:endParaRPr lang="en-US" sz="1600" b="0" dirty="0"/>
          </a:p>
        </p:txBody>
      </p: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3586389E-7D3A-4FF4-A632-1166B7885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03/01/2020</a:t>
            </a:r>
          </a:p>
        </p:txBody>
      </p:sp>
      <p:sp>
        <p:nvSpPr>
          <p:cNvPr id="64" name="Slide Number Placeholder 2">
            <a:extLst>
              <a:ext uri="{FF2B5EF4-FFF2-40B4-BE49-F238E27FC236}">
                <a16:creationId xmlns:a16="http://schemas.microsoft.com/office/drawing/2014/main" id="{CF84CE54-0C7A-48AD-B0DD-495037305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5" name="Footer Placeholder 4">
            <a:extLst>
              <a:ext uri="{FF2B5EF4-FFF2-40B4-BE49-F238E27FC236}">
                <a16:creationId xmlns:a16="http://schemas.microsoft.com/office/drawing/2014/main" id="{1EB02B90-6E70-4E8B-8D73-B978A302A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CBDA4C-9298-4B06-9E80-E264B5F1648C}"/>
              </a:ext>
            </a:extLst>
          </p:cNvPr>
          <p:cNvSpPr/>
          <p:nvPr/>
        </p:nvSpPr>
        <p:spPr bwMode="auto">
          <a:xfrm>
            <a:off x="424656" y="265091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35D973E-A871-4479-81D8-B9A9FC890275}"/>
              </a:ext>
            </a:extLst>
          </p:cNvPr>
          <p:cNvSpPr/>
          <p:nvPr/>
        </p:nvSpPr>
        <p:spPr bwMode="auto">
          <a:xfrm>
            <a:off x="422235" y="281144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C3632FA-A5A3-4F4A-9300-0D6B73964489}"/>
              </a:ext>
            </a:extLst>
          </p:cNvPr>
          <p:cNvSpPr/>
          <p:nvPr/>
        </p:nvSpPr>
        <p:spPr bwMode="auto">
          <a:xfrm>
            <a:off x="425814" y="297272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A1F4650-292D-4678-A715-41EBD039DF51}"/>
              </a:ext>
            </a:extLst>
          </p:cNvPr>
          <p:cNvSpPr/>
          <p:nvPr/>
        </p:nvSpPr>
        <p:spPr bwMode="auto">
          <a:xfrm>
            <a:off x="423393" y="313326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AEA36B8-965A-4F7D-81C0-C227C057B283}"/>
              </a:ext>
            </a:extLst>
          </p:cNvPr>
          <p:cNvSpPr/>
          <p:nvPr/>
        </p:nvSpPr>
        <p:spPr bwMode="auto">
          <a:xfrm>
            <a:off x="423498" y="3270867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8C28538-7409-4720-BD8C-915821470C2E}"/>
              </a:ext>
            </a:extLst>
          </p:cNvPr>
          <p:cNvSpPr/>
          <p:nvPr/>
        </p:nvSpPr>
        <p:spPr bwMode="auto">
          <a:xfrm>
            <a:off x="421077" y="343140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18BD41F-53C4-4381-928D-05E40CF16D22}"/>
              </a:ext>
            </a:extLst>
          </p:cNvPr>
          <p:cNvSpPr/>
          <p:nvPr/>
        </p:nvSpPr>
        <p:spPr bwMode="auto">
          <a:xfrm>
            <a:off x="424656" y="3592682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F24FECA-F93C-49D9-BA90-6B6372BF1BE2}"/>
              </a:ext>
            </a:extLst>
          </p:cNvPr>
          <p:cNvSpPr/>
          <p:nvPr/>
        </p:nvSpPr>
        <p:spPr bwMode="auto">
          <a:xfrm>
            <a:off x="422235" y="375321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9CD748C-0DEB-4A46-AE18-554BDDEB7AC0}"/>
              </a:ext>
            </a:extLst>
          </p:cNvPr>
          <p:cNvSpPr txBox="1"/>
          <p:nvPr/>
        </p:nvSpPr>
        <p:spPr>
          <a:xfrm>
            <a:off x="306267" y="3927543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160MHz BSS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33BFAB4E-C60A-47E7-A6B4-A9174C8C5353}"/>
              </a:ext>
            </a:extLst>
          </p:cNvPr>
          <p:cNvSpPr/>
          <p:nvPr/>
        </p:nvSpPr>
        <p:spPr bwMode="auto">
          <a:xfrm>
            <a:off x="332902" y="463886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6D1D629A-B79D-4C09-9540-854635DD846E}"/>
              </a:ext>
            </a:extLst>
          </p:cNvPr>
          <p:cNvSpPr/>
          <p:nvPr/>
        </p:nvSpPr>
        <p:spPr bwMode="auto">
          <a:xfrm>
            <a:off x="330481" y="479940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4679277-5F15-4848-B214-BE7E5B1F7495}"/>
              </a:ext>
            </a:extLst>
          </p:cNvPr>
          <p:cNvSpPr/>
          <p:nvPr/>
        </p:nvSpPr>
        <p:spPr bwMode="auto">
          <a:xfrm>
            <a:off x="331744" y="5258820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C0A00048-7DF8-4D78-A751-308A3F9C3BCA}"/>
              </a:ext>
            </a:extLst>
          </p:cNvPr>
          <p:cNvSpPr/>
          <p:nvPr/>
        </p:nvSpPr>
        <p:spPr bwMode="auto">
          <a:xfrm>
            <a:off x="329323" y="5419357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180EF6C-B1C0-40D5-BC0D-8C7F7EA8DA3A}"/>
              </a:ext>
            </a:extLst>
          </p:cNvPr>
          <p:cNvSpPr/>
          <p:nvPr/>
        </p:nvSpPr>
        <p:spPr bwMode="auto">
          <a:xfrm>
            <a:off x="332902" y="5580635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8522B45B-52D6-41AD-8AD1-A54DE3A196E9}"/>
              </a:ext>
            </a:extLst>
          </p:cNvPr>
          <p:cNvSpPr/>
          <p:nvPr/>
        </p:nvSpPr>
        <p:spPr bwMode="auto">
          <a:xfrm>
            <a:off x="330481" y="5741172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B7C613D7-BE31-4ECE-8AA8-C7B12DD6D4B5}"/>
              </a:ext>
            </a:extLst>
          </p:cNvPr>
          <p:cNvSpPr txBox="1"/>
          <p:nvPr/>
        </p:nvSpPr>
        <p:spPr>
          <a:xfrm>
            <a:off x="183906" y="5940102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80+40MHz BSS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7BC03E-C431-46D3-AAF1-976ACBA25B8E}"/>
              </a:ext>
            </a:extLst>
          </p:cNvPr>
          <p:cNvCxnSpPr>
            <a:cxnSpLocks/>
          </p:cNvCxnSpPr>
          <p:nvPr/>
        </p:nvCxnSpPr>
        <p:spPr bwMode="auto">
          <a:xfrm>
            <a:off x="4875213" y="3896758"/>
            <a:ext cx="3762760" cy="147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D26A0039-50CE-4FB7-A978-6256E0257529}"/>
              </a:ext>
            </a:extLst>
          </p:cNvPr>
          <p:cNvSpPr/>
          <p:nvPr/>
        </p:nvSpPr>
        <p:spPr bwMode="auto">
          <a:xfrm>
            <a:off x="5257800" y="267719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D9CA5AA5-D5F7-4BE5-B7C5-E5453ED6E8DD}"/>
              </a:ext>
            </a:extLst>
          </p:cNvPr>
          <p:cNvSpPr/>
          <p:nvPr/>
        </p:nvSpPr>
        <p:spPr bwMode="auto">
          <a:xfrm>
            <a:off x="5257800" y="282959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7B74C165-BAB8-4B87-B8E0-2D1916733E45}"/>
              </a:ext>
            </a:extLst>
          </p:cNvPr>
          <p:cNvSpPr/>
          <p:nvPr/>
        </p:nvSpPr>
        <p:spPr bwMode="auto">
          <a:xfrm>
            <a:off x="5257800" y="2986345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8F785834-107C-4C29-A0DC-67EC2A6E9CF1}"/>
              </a:ext>
            </a:extLst>
          </p:cNvPr>
          <p:cNvSpPr/>
          <p:nvPr/>
        </p:nvSpPr>
        <p:spPr bwMode="auto">
          <a:xfrm>
            <a:off x="5257800" y="312986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FAC6329-2756-4E8D-A34C-8D7F789C7955}"/>
              </a:ext>
            </a:extLst>
          </p:cNvPr>
          <p:cNvSpPr/>
          <p:nvPr/>
        </p:nvSpPr>
        <p:spPr bwMode="auto">
          <a:xfrm>
            <a:off x="5259433" y="3289296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C660001-EBA1-460E-AF05-BB3475CE4A71}"/>
              </a:ext>
            </a:extLst>
          </p:cNvPr>
          <p:cNvSpPr/>
          <p:nvPr/>
        </p:nvSpPr>
        <p:spPr bwMode="auto">
          <a:xfrm>
            <a:off x="5259433" y="3441696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782703D-9022-4B4F-A12F-867E341EEF6F}"/>
              </a:ext>
            </a:extLst>
          </p:cNvPr>
          <p:cNvSpPr/>
          <p:nvPr/>
        </p:nvSpPr>
        <p:spPr bwMode="auto">
          <a:xfrm>
            <a:off x="5259433" y="359844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C6D372F5-ED8A-475E-A0CE-85886D12EADC}"/>
              </a:ext>
            </a:extLst>
          </p:cNvPr>
          <p:cNvSpPr/>
          <p:nvPr/>
        </p:nvSpPr>
        <p:spPr bwMode="auto">
          <a:xfrm>
            <a:off x="5259433" y="375084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8EFDA42-FA7E-478D-A9B5-C3C1D2EBD9B6}"/>
              </a:ext>
            </a:extLst>
          </p:cNvPr>
          <p:cNvSpPr/>
          <p:nvPr/>
        </p:nvSpPr>
        <p:spPr bwMode="auto">
          <a:xfrm>
            <a:off x="5723878" y="2670818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8E2AE838-749C-40A0-9BF6-B4450B3F7A29}"/>
              </a:ext>
            </a:extLst>
          </p:cNvPr>
          <p:cNvSpPr/>
          <p:nvPr/>
        </p:nvSpPr>
        <p:spPr bwMode="auto">
          <a:xfrm>
            <a:off x="5723878" y="2979969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C153DB5A-75E6-4120-B5F0-DA8E428ADBA2}"/>
              </a:ext>
            </a:extLst>
          </p:cNvPr>
          <p:cNvSpPr/>
          <p:nvPr/>
        </p:nvSpPr>
        <p:spPr bwMode="auto">
          <a:xfrm>
            <a:off x="5723878" y="312349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ED679AC8-D9D4-4475-A39D-F5C647AB78E4}"/>
              </a:ext>
            </a:extLst>
          </p:cNvPr>
          <p:cNvSpPr/>
          <p:nvPr/>
        </p:nvSpPr>
        <p:spPr bwMode="auto">
          <a:xfrm>
            <a:off x="5725511" y="3435320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DE2BC817-CE65-4907-B354-110F3E965B66}"/>
              </a:ext>
            </a:extLst>
          </p:cNvPr>
          <p:cNvSpPr/>
          <p:nvPr/>
        </p:nvSpPr>
        <p:spPr bwMode="auto">
          <a:xfrm>
            <a:off x="5725511" y="359207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BD746502-378C-4C0D-B0B8-5CEE7EAC57F9}"/>
              </a:ext>
            </a:extLst>
          </p:cNvPr>
          <p:cNvSpPr/>
          <p:nvPr/>
        </p:nvSpPr>
        <p:spPr bwMode="auto">
          <a:xfrm>
            <a:off x="5725511" y="374447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9AC6AE31-FF5F-427A-ADE4-00DF9106D24A}"/>
              </a:ext>
            </a:extLst>
          </p:cNvPr>
          <p:cNvSpPr txBox="1"/>
          <p:nvPr/>
        </p:nvSpPr>
        <p:spPr>
          <a:xfrm>
            <a:off x="5171460" y="3865417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E-RTS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4BA73809-0415-4B79-B53C-CEF259668F2A}"/>
              </a:ext>
            </a:extLst>
          </p:cNvPr>
          <p:cNvSpPr txBox="1"/>
          <p:nvPr/>
        </p:nvSpPr>
        <p:spPr>
          <a:xfrm>
            <a:off x="5658831" y="3865417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E-CTS</a:t>
            </a: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419F839B-BD6F-4C60-9AF3-CE823F03E402}"/>
              </a:ext>
            </a:extLst>
          </p:cNvPr>
          <p:cNvCxnSpPr>
            <a:cxnSpLocks/>
          </p:cNvCxnSpPr>
          <p:nvPr/>
        </p:nvCxnSpPr>
        <p:spPr bwMode="auto">
          <a:xfrm>
            <a:off x="4921101" y="5891222"/>
            <a:ext cx="3762760" cy="147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7" name="Rectangle 136">
            <a:extLst>
              <a:ext uri="{FF2B5EF4-FFF2-40B4-BE49-F238E27FC236}">
                <a16:creationId xmlns:a16="http://schemas.microsoft.com/office/drawing/2014/main" id="{CF80D83F-DED7-45DA-ADF9-7CB20CB58C84}"/>
              </a:ext>
            </a:extLst>
          </p:cNvPr>
          <p:cNvSpPr/>
          <p:nvPr/>
        </p:nvSpPr>
        <p:spPr bwMode="auto">
          <a:xfrm>
            <a:off x="5303688" y="4671658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001BDF13-18E3-46BE-891D-D05BF0B859B1}"/>
              </a:ext>
            </a:extLst>
          </p:cNvPr>
          <p:cNvSpPr/>
          <p:nvPr/>
        </p:nvSpPr>
        <p:spPr bwMode="auto">
          <a:xfrm>
            <a:off x="5303688" y="4824058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3099189B-23A6-4377-BA61-B938B7B93A5C}"/>
              </a:ext>
            </a:extLst>
          </p:cNvPr>
          <p:cNvSpPr/>
          <p:nvPr/>
        </p:nvSpPr>
        <p:spPr bwMode="auto">
          <a:xfrm>
            <a:off x="5305321" y="5283760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ED7B324-8995-4C25-B10E-8B7981BA0550}"/>
              </a:ext>
            </a:extLst>
          </p:cNvPr>
          <p:cNvSpPr/>
          <p:nvPr/>
        </p:nvSpPr>
        <p:spPr bwMode="auto">
          <a:xfrm>
            <a:off x="5305321" y="5436160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59987325-9870-488C-9ED1-05FC2C00F415}"/>
              </a:ext>
            </a:extLst>
          </p:cNvPr>
          <p:cNvSpPr/>
          <p:nvPr/>
        </p:nvSpPr>
        <p:spPr bwMode="auto">
          <a:xfrm>
            <a:off x="5305321" y="559291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FD64534-4EB4-493D-B1C2-86148B8B6392}"/>
              </a:ext>
            </a:extLst>
          </p:cNvPr>
          <p:cNvSpPr/>
          <p:nvPr/>
        </p:nvSpPr>
        <p:spPr bwMode="auto">
          <a:xfrm>
            <a:off x="5305321" y="574531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2C6F580A-E9AF-4F7E-AE3C-5144A6756AEC}"/>
              </a:ext>
            </a:extLst>
          </p:cNvPr>
          <p:cNvSpPr/>
          <p:nvPr/>
        </p:nvSpPr>
        <p:spPr bwMode="auto">
          <a:xfrm>
            <a:off x="5769766" y="5298863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4B3292D2-9D1F-4C06-B716-FD715FA2F565}"/>
              </a:ext>
            </a:extLst>
          </p:cNvPr>
          <p:cNvSpPr/>
          <p:nvPr/>
        </p:nvSpPr>
        <p:spPr bwMode="auto">
          <a:xfrm>
            <a:off x="5771399" y="5613169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3BE78D34-FDCE-4821-9BAD-BF8FBE99932C}"/>
              </a:ext>
            </a:extLst>
          </p:cNvPr>
          <p:cNvSpPr/>
          <p:nvPr/>
        </p:nvSpPr>
        <p:spPr bwMode="auto">
          <a:xfrm>
            <a:off x="5771399" y="573005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23C884FF-04D5-4F03-AA9A-F196B242EE89}"/>
              </a:ext>
            </a:extLst>
          </p:cNvPr>
          <p:cNvSpPr txBox="1"/>
          <p:nvPr/>
        </p:nvSpPr>
        <p:spPr>
          <a:xfrm>
            <a:off x="5217348" y="5904610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E-RTS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62769C2A-AB77-439C-A2E7-B8744A4E309B}"/>
              </a:ext>
            </a:extLst>
          </p:cNvPr>
          <p:cNvSpPr txBox="1"/>
          <p:nvPr/>
        </p:nvSpPr>
        <p:spPr>
          <a:xfrm>
            <a:off x="5704719" y="5904610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E-CTS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915CC3F-B4F9-4621-935C-42A49634B88B}"/>
              </a:ext>
            </a:extLst>
          </p:cNvPr>
          <p:cNvSpPr txBox="1"/>
          <p:nvPr/>
        </p:nvSpPr>
        <p:spPr>
          <a:xfrm>
            <a:off x="5141988" y="4004846"/>
            <a:ext cx="1255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Dynamic TXOP BW negotiation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87A18E74-080F-4D1E-A706-5A31FC45FDF2}"/>
              </a:ext>
            </a:extLst>
          </p:cNvPr>
          <p:cNvSpPr txBox="1"/>
          <p:nvPr/>
        </p:nvSpPr>
        <p:spPr>
          <a:xfrm>
            <a:off x="5216128" y="6195248"/>
            <a:ext cx="1255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Dynamic TXOP BW negotiation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84B6A3B-EDAB-40FB-8727-907534B3EA52}"/>
              </a:ext>
            </a:extLst>
          </p:cNvPr>
          <p:cNvCxnSpPr/>
          <p:nvPr/>
        </p:nvCxnSpPr>
        <p:spPr bwMode="auto">
          <a:xfrm flipV="1">
            <a:off x="1523999" y="3927543"/>
            <a:ext cx="3048000" cy="260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5001B509-1C91-46FD-91BE-9EB222A866EA}"/>
              </a:ext>
            </a:extLst>
          </p:cNvPr>
          <p:cNvSpPr/>
          <p:nvPr/>
        </p:nvSpPr>
        <p:spPr bwMode="auto">
          <a:xfrm>
            <a:off x="2606390" y="271020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2B27A8B-C9D0-465E-8ED0-DE3735A22DEB}"/>
              </a:ext>
            </a:extLst>
          </p:cNvPr>
          <p:cNvSpPr/>
          <p:nvPr/>
        </p:nvSpPr>
        <p:spPr bwMode="auto">
          <a:xfrm>
            <a:off x="2606390" y="286260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61117D-87D8-4C0C-B6A7-64D651F9C54A}"/>
              </a:ext>
            </a:extLst>
          </p:cNvPr>
          <p:cNvSpPr/>
          <p:nvPr/>
        </p:nvSpPr>
        <p:spPr bwMode="auto">
          <a:xfrm>
            <a:off x="2606390" y="316287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B98CCB23-48B1-4D1E-8B4A-567B17FCD6EA}"/>
              </a:ext>
            </a:extLst>
          </p:cNvPr>
          <p:cNvSpPr/>
          <p:nvPr/>
        </p:nvSpPr>
        <p:spPr bwMode="auto">
          <a:xfrm>
            <a:off x="2608023" y="3322306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31AEE2A-8AE3-4601-8BE2-3F9B0AE609A4}"/>
              </a:ext>
            </a:extLst>
          </p:cNvPr>
          <p:cNvSpPr/>
          <p:nvPr/>
        </p:nvSpPr>
        <p:spPr bwMode="auto">
          <a:xfrm>
            <a:off x="2608023" y="3474706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9475F7CE-4F94-4ED0-BA25-CEC0730571D8}"/>
              </a:ext>
            </a:extLst>
          </p:cNvPr>
          <p:cNvSpPr/>
          <p:nvPr/>
        </p:nvSpPr>
        <p:spPr bwMode="auto">
          <a:xfrm>
            <a:off x="2608023" y="363145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5CFBD291-2C59-4D9C-8C66-7F2D85E81C2E}"/>
              </a:ext>
            </a:extLst>
          </p:cNvPr>
          <p:cNvSpPr/>
          <p:nvPr/>
        </p:nvSpPr>
        <p:spPr bwMode="auto">
          <a:xfrm>
            <a:off x="2608023" y="378385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32F5E38-C51B-43D4-97E2-981369E6CD0E}"/>
              </a:ext>
            </a:extLst>
          </p:cNvPr>
          <p:cNvSpPr txBox="1"/>
          <p:nvPr/>
        </p:nvSpPr>
        <p:spPr>
          <a:xfrm>
            <a:off x="2520050" y="3898427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E-RTS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E6FDB0A4-A6A5-41E2-86BF-3EB7892D249A}"/>
              </a:ext>
            </a:extLst>
          </p:cNvPr>
          <p:cNvSpPr txBox="1"/>
          <p:nvPr/>
        </p:nvSpPr>
        <p:spPr>
          <a:xfrm>
            <a:off x="3007421" y="3898427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E-CTS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88815F65-1B6C-4484-B9EC-B0187D9BC480}"/>
              </a:ext>
            </a:extLst>
          </p:cNvPr>
          <p:cNvSpPr txBox="1"/>
          <p:nvPr/>
        </p:nvSpPr>
        <p:spPr>
          <a:xfrm>
            <a:off x="2484957" y="4022296"/>
            <a:ext cx="1255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Static TXOP BW negotiation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11A763D5-ECBB-4B04-96CA-E22D0398C758}"/>
              </a:ext>
            </a:extLst>
          </p:cNvPr>
          <p:cNvSpPr/>
          <p:nvPr/>
        </p:nvSpPr>
        <p:spPr bwMode="auto">
          <a:xfrm>
            <a:off x="3124200" y="270268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44E4BE28-4DE9-46A7-A983-A78731BB37C9}"/>
              </a:ext>
            </a:extLst>
          </p:cNvPr>
          <p:cNvSpPr/>
          <p:nvPr/>
        </p:nvSpPr>
        <p:spPr bwMode="auto">
          <a:xfrm>
            <a:off x="3124200" y="285508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CAD85424-DE3A-4F66-99F1-6F2B2ED090B4}"/>
              </a:ext>
            </a:extLst>
          </p:cNvPr>
          <p:cNvSpPr/>
          <p:nvPr/>
        </p:nvSpPr>
        <p:spPr bwMode="auto">
          <a:xfrm>
            <a:off x="3124200" y="315535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D5CB93C6-7F07-4108-BC77-3969B0906183}"/>
              </a:ext>
            </a:extLst>
          </p:cNvPr>
          <p:cNvSpPr/>
          <p:nvPr/>
        </p:nvSpPr>
        <p:spPr bwMode="auto">
          <a:xfrm>
            <a:off x="3125833" y="3314786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884B6E8C-6EBC-4EF3-B82E-00D32CA829B6}"/>
              </a:ext>
            </a:extLst>
          </p:cNvPr>
          <p:cNvSpPr/>
          <p:nvPr/>
        </p:nvSpPr>
        <p:spPr bwMode="auto">
          <a:xfrm>
            <a:off x="3125833" y="3467186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F87B2436-AEC0-4800-BC78-8A64C89CE8C8}"/>
              </a:ext>
            </a:extLst>
          </p:cNvPr>
          <p:cNvSpPr/>
          <p:nvPr/>
        </p:nvSpPr>
        <p:spPr bwMode="auto">
          <a:xfrm>
            <a:off x="3125833" y="362393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7621C257-F6F3-481F-AFF1-548CFD943D27}"/>
              </a:ext>
            </a:extLst>
          </p:cNvPr>
          <p:cNvSpPr/>
          <p:nvPr/>
        </p:nvSpPr>
        <p:spPr bwMode="auto">
          <a:xfrm>
            <a:off x="3125833" y="377633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D73F69D1-8D0F-417D-A774-788B13B0FC78}"/>
              </a:ext>
            </a:extLst>
          </p:cNvPr>
          <p:cNvCxnSpPr/>
          <p:nvPr/>
        </p:nvCxnSpPr>
        <p:spPr bwMode="auto">
          <a:xfrm flipV="1">
            <a:off x="1447952" y="5905937"/>
            <a:ext cx="3048000" cy="260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3" name="Rectangle 182">
            <a:extLst>
              <a:ext uri="{FF2B5EF4-FFF2-40B4-BE49-F238E27FC236}">
                <a16:creationId xmlns:a16="http://schemas.microsoft.com/office/drawing/2014/main" id="{C50BBC50-F5C0-4678-92CA-E6D68AA12230}"/>
              </a:ext>
            </a:extLst>
          </p:cNvPr>
          <p:cNvSpPr/>
          <p:nvPr/>
        </p:nvSpPr>
        <p:spPr bwMode="auto">
          <a:xfrm>
            <a:off x="2530343" y="4688598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E90D1AD3-F0DF-4C06-A2E0-CFB70D59F1A7}"/>
              </a:ext>
            </a:extLst>
          </p:cNvPr>
          <p:cNvSpPr/>
          <p:nvPr/>
        </p:nvSpPr>
        <p:spPr bwMode="auto">
          <a:xfrm>
            <a:off x="2530343" y="4840998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BD3E0A39-21D1-4EC7-A89B-C43F1C4F75D4}"/>
              </a:ext>
            </a:extLst>
          </p:cNvPr>
          <p:cNvSpPr/>
          <p:nvPr/>
        </p:nvSpPr>
        <p:spPr bwMode="auto">
          <a:xfrm>
            <a:off x="2531976" y="5300700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95EBF1DA-63D8-466C-A88E-FAE683D58D0E}"/>
              </a:ext>
            </a:extLst>
          </p:cNvPr>
          <p:cNvSpPr/>
          <p:nvPr/>
        </p:nvSpPr>
        <p:spPr bwMode="auto">
          <a:xfrm>
            <a:off x="2531976" y="5453100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D5C88D07-6A33-4C9B-B8D4-A6ECB04E608A}"/>
              </a:ext>
            </a:extLst>
          </p:cNvPr>
          <p:cNvSpPr/>
          <p:nvPr/>
        </p:nvSpPr>
        <p:spPr bwMode="auto">
          <a:xfrm>
            <a:off x="2531976" y="560985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9F90E315-D47C-43A8-BCF8-B5D1AF79173C}"/>
              </a:ext>
            </a:extLst>
          </p:cNvPr>
          <p:cNvSpPr/>
          <p:nvPr/>
        </p:nvSpPr>
        <p:spPr bwMode="auto">
          <a:xfrm>
            <a:off x="2531976" y="576225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6DF92E65-FA95-47A9-8B5B-036FE7268AF3}"/>
              </a:ext>
            </a:extLst>
          </p:cNvPr>
          <p:cNvSpPr txBox="1"/>
          <p:nvPr/>
        </p:nvSpPr>
        <p:spPr>
          <a:xfrm>
            <a:off x="2444003" y="5903455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E-RTS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63B33FBA-9F92-4F60-B26C-52EF135460BF}"/>
              </a:ext>
            </a:extLst>
          </p:cNvPr>
          <p:cNvSpPr txBox="1"/>
          <p:nvPr/>
        </p:nvSpPr>
        <p:spPr>
          <a:xfrm>
            <a:off x="2931374" y="5903455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E-CTS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016012D2-2BBF-4E90-BD0A-E0C545857F04}"/>
              </a:ext>
            </a:extLst>
          </p:cNvPr>
          <p:cNvSpPr txBox="1"/>
          <p:nvPr/>
        </p:nvSpPr>
        <p:spPr>
          <a:xfrm>
            <a:off x="2408910" y="6151979"/>
            <a:ext cx="1255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Static TXOP BW negotiation</a:t>
            </a: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121E9F0F-8F15-4528-A211-60AFBF0E1AD9}"/>
              </a:ext>
            </a:extLst>
          </p:cNvPr>
          <p:cNvSpPr/>
          <p:nvPr/>
        </p:nvSpPr>
        <p:spPr bwMode="auto">
          <a:xfrm>
            <a:off x="3048153" y="4681078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E2BC7A0C-B7B0-4212-A5C1-72CE9848AB0F}"/>
              </a:ext>
            </a:extLst>
          </p:cNvPr>
          <p:cNvSpPr/>
          <p:nvPr/>
        </p:nvSpPr>
        <p:spPr bwMode="auto">
          <a:xfrm>
            <a:off x="3048153" y="4833478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DAA795A7-B7FC-4E37-954B-943D26979A41}"/>
              </a:ext>
            </a:extLst>
          </p:cNvPr>
          <p:cNvSpPr/>
          <p:nvPr/>
        </p:nvSpPr>
        <p:spPr bwMode="auto">
          <a:xfrm>
            <a:off x="3049786" y="5293180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969BC568-8756-43A0-A8A0-1F51962AD149}"/>
              </a:ext>
            </a:extLst>
          </p:cNvPr>
          <p:cNvSpPr/>
          <p:nvPr/>
        </p:nvSpPr>
        <p:spPr bwMode="auto">
          <a:xfrm>
            <a:off x="3049786" y="5445580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2C64B275-9B44-4B9F-9279-C26F195E9F57}"/>
              </a:ext>
            </a:extLst>
          </p:cNvPr>
          <p:cNvSpPr/>
          <p:nvPr/>
        </p:nvSpPr>
        <p:spPr bwMode="auto">
          <a:xfrm>
            <a:off x="3049786" y="560233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B2E85871-06F0-44A6-9557-CAE3396A7469}"/>
              </a:ext>
            </a:extLst>
          </p:cNvPr>
          <p:cNvSpPr/>
          <p:nvPr/>
        </p:nvSpPr>
        <p:spPr bwMode="auto">
          <a:xfrm>
            <a:off x="3049786" y="575473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582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532106"/>
            <a:ext cx="9144000" cy="641209"/>
          </a:xfrm>
        </p:spPr>
        <p:txBody>
          <a:bodyPr/>
          <a:lstStyle/>
          <a:p>
            <a:r>
              <a:rPr lang="en-US" sz="2800" dirty="0"/>
              <a:t>Static and Dynamic BW Negotiation (Cont’d)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2416A561-4E2D-48B5-89D8-0CA8F1D6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095822"/>
            <a:ext cx="9144000" cy="1050603"/>
          </a:xfrm>
          <a:solidFill>
            <a:schemeClr val="bg1"/>
          </a:solidFill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Dynamic BW negotiation: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The recipient of E-RTS responds with E-CTS in 20MHz channels where the E-RTS used and the recipient of E-RTS detects idle</a:t>
            </a:r>
            <a:r>
              <a:rPr lang="en-US" sz="1600" b="0" dirty="0"/>
              <a:t>.</a:t>
            </a:r>
            <a:endParaRPr lang="en-US" sz="1400" b="0" dirty="0"/>
          </a:p>
        </p:txBody>
      </p: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3586389E-7D3A-4FF4-A632-1166B7885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03/01/2020</a:t>
            </a:r>
          </a:p>
        </p:txBody>
      </p:sp>
      <p:sp>
        <p:nvSpPr>
          <p:cNvPr id="64" name="Slide Number Placeholder 2">
            <a:extLst>
              <a:ext uri="{FF2B5EF4-FFF2-40B4-BE49-F238E27FC236}">
                <a16:creationId xmlns:a16="http://schemas.microsoft.com/office/drawing/2014/main" id="{CF84CE54-0C7A-48AD-B0DD-495037305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5" name="Footer Placeholder 4">
            <a:extLst>
              <a:ext uri="{FF2B5EF4-FFF2-40B4-BE49-F238E27FC236}">
                <a16:creationId xmlns:a16="http://schemas.microsoft.com/office/drawing/2014/main" id="{1EB02B90-6E70-4E8B-8D73-B978A302A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CBDA4C-9298-4B06-9E80-E264B5F1648C}"/>
              </a:ext>
            </a:extLst>
          </p:cNvPr>
          <p:cNvSpPr/>
          <p:nvPr/>
        </p:nvSpPr>
        <p:spPr bwMode="auto">
          <a:xfrm>
            <a:off x="424656" y="265091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35D973E-A871-4479-81D8-B9A9FC890275}"/>
              </a:ext>
            </a:extLst>
          </p:cNvPr>
          <p:cNvSpPr/>
          <p:nvPr/>
        </p:nvSpPr>
        <p:spPr bwMode="auto">
          <a:xfrm>
            <a:off x="422235" y="281144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C3632FA-A5A3-4F4A-9300-0D6B73964489}"/>
              </a:ext>
            </a:extLst>
          </p:cNvPr>
          <p:cNvSpPr/>
          <p:nvPr/>
        </p:nvSpPr>
        <p:spPr bwMode="auto">
          <a:xfrm>
            <a:off x="425814" y="297272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A1F4650-292D-4678-A715-41EBD039DF51}"/>
              </a:ext>
            </a:extLst>
          </p:cNvPr>
          <p:cNvSpPr/>
          <p:nvPr/>
        </p:nvSpPr>
        <p:spPr bwMode="auto">
          <a:xfrm>
            <a:off x="423393" y="313326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AEA36B8-965A-4F7D-81C0-C227C057B283}"/>
              </a:ext>
            </a:extLst>
          </p:cNvPr>
          <p:cNvSpPr/>
          <p:nvPr/>
        </p:nvSpPr>
        <p:spPr bwMode="auto">
          <a:xfrm>
            <a:off x="423498" y="3270867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8C28538-7409-4720-BD8C-915821470C2E}"/>
              </a:ext>
            </a:extLst>
          </p:cNvPr>
          <p:cNvSpPr/>
          <p:nvPr/>
        </p:nvSpPr>
        <p:spPr bwMode="auto">
          <a:xfrm>
            <a:off x="421077" y="343140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18BD41F-53C4-4381-928D-05E40CF16D22}"/>
              </a:ext>
            </a:extLst>
          </p:cNvPr>
          <p:cNvSpPr/>
          <p:nvPr/>
        </p:nvSpPr>
        <p:spPr bwMode="auto">
          <a:xfrm>
            <a:off x="424656" y="3592682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F24FECA-F93C-49D9-BA90-6B6372BF1BE2}"/>
              </a:ext>
            </a:extLst>
          </p:cNvPr>
          <p:cNvSpPr/>
          <p:nvPr/>
        </p:nvSpPr>
        <p:spPr bwMode="auto">
          <a:xfrm>
            <a:off x="422235" y="375321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9CD748C-0DEB-4A46-AE18-554BDDEB7AC0}"/>
              </a:ext>
            </a:extLst>
          </p:cNvPr>
          <p:cNvSpPr txBox="1"/>
          <p:nvPr/>
        </p:nvSpPr>
        <p:spPr>
          <a:xfrm>
            <a:off x="306267" y="3927543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160MHz BSS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33BFAB4E-C60A-47E7-A6B4-A9174C8C5353}"/>
              </a:ext>
            </a:extLst>
          </p:cNvPr>
          <p:cNvSpPr/>
          <p:nvPr/>
        </p:nvSpPr>
        <p:spPr bwMode="auto">
          <a:xfrm>
            <a:off x="332902" y="457671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6D1D629A-B79D-4C09-9540-854635DD846E}"/>
              </a:ext>
            </a:extLst>
          </p:cNvPr>
          <p:cNvSpPr/>
          <p:nvPr/>
        </p:nvSpPr>
        <p:spPr bwMode="auto">
          <a:xfrm>
            <a:off x="330481" y="4737255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4679277-5F15-4848-B214-BE7E5B1F7495}"/>
              </a:ext>
            </a:extLst>
          </p:cNvPr>
          <p:cNvSpPr/>
          <p:nvPr/>
        </p:nvSpPr>
        <p:spPr bwMode="auto">
          <a:xfrm>
            <a:off x="331744" y="519667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C0A00048-7DF8-4D78-A751-308A3F9C3BCA}"/>
              </a:ext>
            </a:extLst>
          </p:cNvPr>
          <p:cNvSpPr/>
          <p:nvPr/>
        </p:nvSpPr>
        <p:spPr bwMode="auto">
          <a:xfrm>
            <a:off x="329323" y="535721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180EF6C-B1C0-40D5-BC0D-8C7F7EA8DA3A}"/>
              </a:ext>
            </a:extLst>
          </p:cNvPr>
          <p:cNvSpPr/>
          <p:nvPr/>
        </p:nvSpPr>
        <p:spPr bwMode="auto">
          <a:xfrm>
            <a:off x="332902" y="551848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8522B45B-52D6-41AD-8AD1-A54DE3A196E9}"/>
              </a:ext>
            </a:extLst>
          </p:cNvPr>
          <p:cNvSpPr/>
          <p:nvPr/>
        </p:nvSpPr>
        <p:spPr bwMode="auto">
          <a:xfrm>
            <a:off x="330481" y="567902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B7C613D7-BE31-4ECE-8AA8-C7B12DD6D4B5}"/>
              </a:ext>
            </a:extLst>
          </p:cNvPr>
          <p:cNvSpPr txBox="1"/>
          <p:nvPr/>
        </p:nvSpPr>
        <p:spPr>
          <a:xfrm>
            <a:off x="183906" y="5877956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80+40MHz BSS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7BC03E-C431-46D3-AAF1-976ACBA25B8E}"/>
              </a:ext>
            </a:extLst>
          </p:cNvPr>
          <p:cNvCxnSpPr>
            <a:cxnSpLocks/>
          </p:cNvCxnSpPr>
          <p:nvPr/>
        </p:nvCxnSpPr>
        <p:spPr bwMode="auto">
          <a:xfrm>
            <a:off x="4875213" y="3896758"/>
            <a:ext cx="3762760" cy="147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D26A0039-50CE-4FB7-A978-6256E0257529}"/>
              </a:ext>
            </a:extLst>
          </p:cNvPr>
          <p:cNvSpPr/>
          <p:nvPr/>
        </p:nvSpPr>
        <p:spPr bwMode="auto">
          <a:xfrm>
            <a:off x="5257800" y="267719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D9CA5AA5-D5F7-4BE5-B7C5-E5453ED6E8DD}"/>
              </a:ext>
            </a:extLst>
          </p:cNvPr>
          <p:cNvSpPr/>
          <p:nvPr/>
        </p:nvSpPr>
        <p:spPr bwMode="auto">
          <a:xfrm>
            <a:off x="5257800" y="282959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7B74C165-BAB8-4B87-B8E0-2D1916733E45}"/>
              </a:ext>
            </a:extLst>
          </p:cNvPr>
          <p:cNvSpPr/>
          <p:nvPr/>
        </p:nvSpPr>
        <p:spPr bwMode="auto">
          <a:xfrm>
            <a:off x="5257800" y="2986345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8F785834-107C-4C29-A0DC-67EC2A6E9CF1}"/>
              </a:ext>
            </a:extLst>
          </p:cNvPr>
          <p:cNvSpPr/>
          <p:nvPr/>
        </p:nvSpPr>
        <p:spPr bwMode="auto">
          <a:xfrm>
            <a:off x="5257800" y="312986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FAC6329-2756-4E8D-A34C-8D7F789C7955}"/>
              </a:ext>
            </a:extLst>
          </p:cNvPr>
          <p:cNvSpPr/>
          <p:nvPr/>
        </p:nvSpPr>
        <p:spPr bwMode="auto">
          <a:xfrm>
            <a:off x="5259433" y="3289296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C660001-EBA1-460E-AF05-BB3475CE4A71}"/>
              </a:ext>
            </a:extLst>
          </p:cNvPr>
          <p:cNvSpPr/>
          <p:nvPr/>
        </p:nvSpPr>
        <p:spPr bwMode="auto">
          <a:xfrm>
            <a:off x="5259433" y="3441696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782703D-9022-4B4F-A12F-867E341EEF6F}"/>
              </a:ext>
            </a:extLst>
          </p:cNvPr>
          <p:cNvSpPr/>
          <p:nvPr/>
        </p:nvSpPr>
        <p:spPr bwMode="auto">
          <a:xfrm>
            <a:off x="5259433" y="359844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C6D372F5-ED8A-475E-A0CE-85886D12EADC}"/>
              </a:ext>
            </a:extLst>
          </p:cNvPr>
          <p:cNvSpPr/>
          <p:nvPr/>
        </p:nvSpPr>
        <p:spPr bwMode="auto">
          <a:xfrm>
            <a:off x="5259433" y="375084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8EFDA42-FA7E-478D-A9B5-C3C1D2EBD9B6}"/>
              </a:ext>
            </a:extLst>
          </p:cNvPr>
          <p:cNvSpPr/>
          <p:nvPr/>
        </p:nvSpPr>
        <p:spPr bwMode="auto">
          <a:xfrm>
            <a:off x="5723878" y="2670818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8E2AE838-749C-40A0-9BF6-B4450B3F7A29}"/>
              </a:ext>
            </a:extLst>
          </p:cNvPr>
          <p:cNvSpPr/>
          <p:nvPr/>
        </p:nvSpPr>
        <p:spPr bwMode="auto">
          <a:xfrm>
            <a:off x="5723878" y="2979969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C153DB5A-75E6-4120-B5F0-DA8E428ADBA2}"/>
              </a:ext>
            </a:extLst>
          </p:cNvPr>
          <p:cNvSpPr/>
          <p:nvPr/>
        </p:nvSpPr>
        <p:spPr bwMode="auto">
          <a:xfrm>
            <a:off x="5723878" y="312349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ED679AC8-D9D4-4475-A39D-F5C647AB78E4}"/>
              </a:ext>
            </a:extLst>
          </p:cNvPr>
          <p:cNvSpPr/>
          <p:nvPr/>
        </p:nvSpPr>
        <p:spPr bwMode="auto">
          <a:xfrm>
            <a:off x="5725511" y="3435320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DE2BC817-CE65-4907-B354-110F3E965B66}"/>
              </a:ext>
            </a:extLst>
          </p:cNvPr>
          <p:cNvSpPr/>
          <p:nvPr/>
        </p:nvSpPr>
        <p:spPr bwMode="auto">
          <a:xfrm>
            <a:off x="5725511" y="359207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BD746502-378C-4C0D-B0B8-5CEE7EAC57F9}"/>
              </a:ext>
            </a:extLst>
          </p:cNvPr>
          <p:cNvSpPr/>
          <p:nvPr/>
        </p:nvSpPr>
        <p:spPr bwMode="auto">
          <a:xfrm>
            <a:off x="5725511" y="374447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9AC6AE31-FF5F-427A-ADE4-00DF9106D24A}"/>
              </a:ext>
            </a:extLst>
          </p:cNvPr>
          <p:cNvSpPr txBox="1"/>
          <p:nvPr/>
        </p:nvSpPr>
        <p:spPr>
          <a:xfrm>
            <a:off x="5171460" y="3927563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E-RTS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4BA73809-0415-4B79-B53C-CEF259668F2A}"/>
              </a:ext>
            </a:extLst>
          </p:cNvPr>
          <p:cNvSpPr txBox="1"/>
          <p:nvPr/>
        </p:nvSpPr>
        <p:spPr>
          <a:xfrm>
            <a:off x="5658831" y="3927563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E-CTS</a:t>
            </a: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419F839B-BD6F-4C60-9AF3-CE823F03E402}"/>
              </a:ext>
            </a:extLst>
          </p:cNvPr>
          <p:cNvCxnSpPr>
            <a:cxnSpLocks/>
          </p:cNvCxnSpPr>
          <p:nvPr/>
        </p:nvCxnSpPr>
        <p:spPr bwMode="auto">
          <a:xfrm>
            <a:off x="4921101" y="5829076"/>
            <a:ext cx="3762760" cy="147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7" name="Rectangle 136">
            <a:extLst>
              <a:ext uri="{FF2B5EF4-FFF2-40B4-BE49-F238E27FC236}">
                <a16:creationId xmlns:a16="http://schemas.microsoft.com/office/drawing/2014/main" id="{CF80D83F-DED7-45DA-ADF9-7CB20CB58C84}"/>
              </a:ext>
            </a:extLst>
          </p:cNvPr>
          <p:cNvSpPr/>
          <p:nvPr/>
        </p:nvSpPr>
        <p:spPr bwMode="auto">
          <a:xfrm>
            <a:off x="5303688" y="4609512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001BDF13-18E3-46BE-891D-D05BF0B859B1}"/>
              </a:ext>
            </a:extLst>
          </p:cNvPr>
          <p:cNvSpPr/>
          <p:nvPr/>
        </p:nvSpPr>
        <p:spPr bwMode="auto">
          <a:xfrm>
            <a:off x="5303688" y="4761912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3099189B-23A6-4377-BA61-B938B7B93A5C}"/>
              </a:ext>
            </a:extLst>
          </p:cNvPr>
          <p:cNvSpPr/>
          <p:nvPr/>
        </p:nvSpPr>
        <p:spPr bwMode="auto">
          <a:xfrm>
            <a:off x="5305321" y="522161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ED7B324-8995-4C25-B10E-8B7981BA0550}"/>
              </a:ext>
            </a:extLst>
          </p:cNvPr>
          <p:cNvSpPr/>
          <p:nvPr/>
        </p:nvSpPr>
        <p:spPr bwMode="auto">
          <a:xfrm>
            <a:off x="5305321" y="537401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59987325-9870-488C-9ED1-05FC2C00F415}"/>
              </a:ext>
            </a:extLst>
          </p:cNvPr>
          <p:cNvSpPr/>
          <p:nvPr/>
        </p:nvSpPr>
        <p:spPr bwMode="auto">
          <a:xfrm>
            <a:off x="5305321" y="5530765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FD64534-4EB4-493D-B1C2-86148B8B6392}"/>
              </a:ext>
            </a:extLst>
          </p:cNvPr>
          <p:cNvSpPr/>
          <p:nvPr/>
        </p:nvSpPr>
        <p:spPr bwMode="auto">
          <a:xfrm>
            <a:off x="5305321" y="5683165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2C6F580A-E9AF-4F7E-AE3C-5144A6756AEC}"/>
              </a:ext>
            </a:extLst>
          </p:cNvPr>
          <p:cNvSpPr/>
          <p:nvPr/>
        </p:nvSpPr>
        <p:spPr bwMode="auto">
          <a:xfrm>
            <a:off x="5769766" y="521896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4B3292D2-9D1F-4C06-B716-FD715FA2F565}"/>
              </a:ext>
            </a:extLst>
          </p:cNvPr>
          <p:cNvSpPr/>
          <p:nvPr/>
        </p:nvSpPr>
        <p:spPr bwMode="auto">
          <a:xfrm>
            <a:off x="5771399" y="553326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3BE78D34-FDCE-4821-9BAD-BF8FBE99932C}"/>
              </a:ext>
            </a:extLst>
          </p:cNvPr>
          <p:cNvSpPr/>
          <p:nvPr/>
        </p:nvSpPr>
        <p:spPr bwMode="auto">
          <a:xfrm>
            <a:off x="5771399" y="568566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23C884FF-04D5-4F03-AA9A-F196B242EE89}"/>
              </a:ext>
            </a:extLst>
          </p:cNvPr>
          <p:cNvSpPr txBox="1"/>
          <p:nvPr/>
        </p:nvSpPr>
        <p:spPr>
          <a:xfrm>
            <a:off x="5217348" y="5877976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E-RTS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62769C2A-AB77-439C-A2E7-B8744A4E309B}"/>
              </a:ext>
            </a:extLst>
          </p:cNvPr>
          <p:cNvSpPr txBox="1"/>
          <p:nvPr/>
        </p:nvSpPr>
        <p:spPr>
          <a:xfrm>
            <a:off x="5704719" y="5877976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E-CTS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915CC3F-B4F9-4621-935C-42A49634B88B}"/>
              </a:ext>
            </a:extLst>
          </p:cNvPr>
          <p:cNvSpPr txBox="1"/>
          <p:nvPr/>
        </p:nvSpPr>
        <p:spPr>
          <a:xfrm>
            <a:off x="5141988" y="4095933"/>
            <a:ext cx="1255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Dynamic TXOP BW negotiation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87A18E74-080F-4D1E-A706-5A31FC45FDF2}"/>
              </a:ext>
            </a:extLst>
          </p:cNvPr>
          <p:cNvSpPr txBox="1"/>
          <p:nvPr/>
        </p:nvSpPr>
        <p:spPr>
          <a:xfrm>
            <a:off x="5216128" y="6177492"/>
            <a:ext cx="1255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Dynamic TXOP BW negotiation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84B6A3B-EDAB-40FB-8727-907534B3EA52}"/>
              </a:ext>
            </a:extLst>
          </p:cNvPr>
          <p:cNvCxnSpPr/>
          <p:nvPr/>
        </p:nvCxnSpPr>
        <p:spPr bwMode="auto">
          <a:xfrm flipV="1">
            <a:off x="1523999" y="3927543"/>
            <a:ext cx="3048000" cy="260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5001B509-1C91-46FD-91BE-9EB222A866EA}"/>
              </a:ext>
            </a:extLst>
          </p:cNvPr>
          <p:cNvSpPr/>
          <p:nvPr/>
        </p:nvSpPr>
        <p:spPr bwMode="auto">
          <a:xfrm>
            <a:off x="2606390" y="271020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2B27A8B-C9D0-465E-8ED0-DE3735A22DEB}"/>
              </a:ext>
            </a:extLst>
          </p:cNvPr>
          <p:cNvSpPr/>
          <p:nvPr/>
        </p:nvSpPr>
        <p:spPr bwMode="auto">
          <a:xfrm>
            <a:off x="2606390" y="286260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61117D-87D8-4C0C-B6A7-64D651F9C54A}"/>
              </a:ext>
            </a:extLst>
          </p:cNvPr>
          <p:cNvSpPr/>
          <p:nvPr/>
        </p:nvSpPr>
        <p:spPr bwMode="auto">
          <a:xfrm>
            <a:off x="2606390" y="316287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B98CCB23-48B1-4D1E-8B4A-567B17FCD6EA}"/>
              </a:ext>
            </a:extLst>
          </p:cNvPr>
          <p:cNvSpPr/>
          <p:nvPr/>
        </p:nvSpPr>
        <p:spPr bwMode="auto">
          <a:xfrm>
            <a:off x="2608023" y="3322306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31AEE2A-8AE3-4601-8BE2-3F9B0AE609A4}"/>
              </a:ext>
            </a:extLst>
          </p:cNvPr>
          <p:cNvSpPr/>
          <p:nvPr/>
        </p:nvSpPr>
        <p:spPr bwMode="auto">
          <a:xfrm>
            <a:off x="2608023" y="3474706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9475F7CE-4F94-4ED0-BA25-CEC0730571D8}"/>
              </a:ext>
            </a:extLst>
          </p:cNvPr>
          <p:cNvSpPr/>
          <p:nvPr/>
        </p:nvSpPr>
        <p:spPr bwMode="auto">
          <a:xfrm>
            <a:off x="2608023" y="363145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5CFBD291-2C59-4D9C-8C66-7F2D85E81C2E}"/>
              </a:ext>
            </a:extLst>
          </p:cNvPr>
          <p:cNvSpPr/>
          <p:nvPr/>
        </p:nvSpPr>
        <p:spPr bwMode="auto">
          <a:xfrm>
            <a:off x="2608023" y="378385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32F5E38-C51B-43D4-97E2-981369E6CD0E}"/>
              </a:ext>
            </a:extLst>
          </p:cNvPr>
          <p:cNvSpPr txBox="1"/>
          <p:nvPr/>
        </p:nvSpPr>
        <p:spPr>
          <a:xfrm>
            <a:off x="2520050" y="3960573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E-RTS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E6FDB0A4-A6A5-41E2-86BF-3EB7892D249A}"/>
              </a:ext>
            </a:extLst>
          </p:cNvPr>
          <p:cNvSpPr txBox="1"/>
          <p:nvPr/>
        </p:nvSpPr>
        <p:spPr>
          <a:xfrm>
            <a:off x="3007421" y="3960573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E-CTS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88815F65-1B6C-4484-B9EC-B0187D9BC480}"/>
              </a:ext>
            </a:extLst>
          </p:cNvPr>
          <p:cNvSpPr txBox="1"/>
          <p:nvPr/>
        </p:nvSpPr>
        <p:spPr>
          <a:xfrm>
            <a:off x="2484957" y="4200219"/>
            <a:ext cx="1255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Static TXOP BW negotiation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11A763D5-ECBB-4B04-96CA-E22D0398C758}"/>
              </a:ext>
            </a:extLst>
          </p:cNvPr>
          <p:cNvSpPr/>
          <p:nvPr/>
        </p:nvSpPr>
        <p:spPr bwMode="auto">
          <a:xfrm>
            <a:off x="3124200" y="270268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44E4BE28-4DE9-46A7-A983-A78731BB37C9}"/>
              </a:ext>
            </a:extLst>
          </p:cNvPr>
          <p:cNvSpPr/>
          <p:nvPr/>
        </p:nvSpPr>
        <p:spPr bwMode="auto">
          <a:xfrm>
            <a:off x="3124200" y="285508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CAD85424-DE3A-4F66-99F1-6F2B2ED090B4}"/>
              </a:ext>
            </a:extLst>
          </p:cNvPr>
          <p:cNvSpPr/>
          <p:nvPr/>
        </p:nvSpPr>
        <p:spPr bwMode="auto">
          <a:xfrm>
            <a:off x="3124200" y="315535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D5CB93C6-7F07-4108-BC77-3969B0906183}"/>
              </a:ext>
            </a:extLst>
          </p:cNvPr>
          <p:cNvSpPr/>
          <p:nvPr/>
        </p:nvSpPr>
        <p:spPr bwMode="auto">
          <a:xfrm>
            <a:off x="3125833" y="3314786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884B6E8C-6EBC-4EF3-B82E-00D32CA829B6}"/>
              </a:ext>
            </a:extLst>
          </p:cNvPr>
          <p:cNvSpPr/>
          <p:nvPr/>
        </p:nvSpPr>
        <p:spPr bwMode="auto">
          <a:xfrm>
            <a:off x="3125833" y="3467186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F87B2436-AEC0-4800-BC78-8A64C89CE8C8}"/>
              </a:ext>
            </a:extLst>
          </p:cNvPr>
          <p:cNvSpPr/>
          <p:nvPr/>
        </p:nvSpPr>
        <p:spPr bwMode="auto">
          <a:xfrm>
            <a:off x="3125833" y="362393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7621C257-F6F3-481F-AFF1-548CFD943D27}"/>
              </a:ext>
            </a:extLst>
          </p:cNvPr>
          <p:cNvSpPr/>
          <p:nvPr/>
        </p:nvSpPr>
        <p:spPr bwMode="auto">
          <a:xfrm>
            <a:off x="3125833" y="377633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D73F69D1-8D0F-417D-A774-788B13B0FC78}"/>
              </a:ext>
            </a:extLst>
          </p:cNvPr>
          <p:cNvCxnSpPr/>
          <p:nvPr/>
        </p:nvCxnSpPr>
        <p:spPr bwMode="auto">
          <a:xfrm flipV="1">
            <a:off x="1447952" y="5843791"/>
            <a:ext cx="3048000" cy="260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3" name="Rectangle 182">
            <a:extLst>
              <a:ext uri="{FF2B5EF4-FFF2-40B4-BE49-F238E27FC236}">
                <a16:creationId xmlns:a16="http://schemas.microsoft.com/office/drawing/2014/main" id="{C50BBC50-F5C0-4678-92CA-E6D68AA12230}"/>
              </a:ext>
            </a:extLst>
          </p:cNvPr>
          <p:cNvSpPr/>
          <p:nvPr/>
        </p:nvSpPr>
        <p:spPr bwMode="auto">
          <a:xfrm>
            <a:off x="2530343" y="4626452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E90D1AD3-F0DF-4C06-A2E0-CFB70D59F1A7}"/>
              </a:ext>
            </a:extLst>
          </p:cNvPr>
          <p:cNvSpPr/>
          <p:nvPr/>
        </p:nvSpPr>
        <p:spPr bwMode="auto">
          <a:xfrm>
            <a:off x="2530343" y="4778852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BD3E0A39-21D1-4EC7-A89B-C43F1C4F75D4}"/>
              </a:ext>
            </a:extLst>
          </p:cNvPr>
          <p:cNvSpPr/>
          <p:nvPr/>
        </p:nvSpPr>
        <p:spPr bwMode="auto">
          <a:xfrm>
            <a:off x="2531976" y="523855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95EBF1DA-63D8-466C-A88E-FAE683D58D0E}"/>
              </a:ext>
            </a:extLst>
          </p:cNvPr>
          <p:cNvSpPr/>
          <p:nvPr/>
        </p:nvSpPr>
        <p:spPr bwMode="auto">
          <a:xfrm>
            <a:off x="2531976" y="539095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D5C88D07-6A33-4C9B-B8D4-A6ECB04E608A}"/>
              </a:ext>
            </a:extLst>
          </p:cNvPr>
          <p:cNvSpPr/>
          <p:nvPr/>
        </p:nvSpPr>
        <p:spPr bwMode="auto">
          <a:xfrm>
            <a:off x="2531976" y="5547705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9F90E315-D47C-43A8-BCF8-B5D1AF79173C}"/>
              </a:ext>
            </a:extLst>
          </p:cNvPr>
          <p:cNvSpPr/>
          <p:nvPr/>
        </p:nvSpPr>
        <p:spPr bwMode="auto">
          <a:xfrm>
            <a:off x="2531976" y="5700105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6DF92E65-FA95-47A9-8B5B-036FE7268AF3}"/>
              </a:ext>
            </a:extLst>
          </p:cNvPr>
          <p:cNvSpPr txBox="1"/>
          <p:nvPr/>
        </p:nvSpPr>
        <p:spPr>
          <a:xfrm>
            <a:off x="2444003" y="5876821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E-RTS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63B33FBA-9F92-4F60-B26C-52EF135460BF}"/>
              </a:ext>
            </a:extLst>
          </p:cNvPr>
          <p:cNvSpPr txBox="1"/>
          <p:nvPr/>
        </p:nvSpPr>
        <p:spPr>
          <a:xfrm>
            <a:off x="2931374" y="5876821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E-CTS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016012D2-2BBF-4E90-BD0A-E0C545857F04}"/>
              </a:ext>
            </a:extLst>
          </p:cNvPr>
          <p:cNvSpPr txBox="1"/>
          <p:nvPr/>
        </p:nvSpPr>
        <p:spPr>
          <a:xfrm>
            <a:off x="2408910" y="6116467"/>
            <a:ext cx="1255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Static TXOP BW negotiation</a:t>
            </a: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121E9F0F-8F15-4528-A211-60AFBF0E1AD9}"/>
              </a:ext>
            </a:extLst>
          </p:cNvPr>
          <p:cNvSpPr/>
          <p:nvPr/>
        </p:nvSpPr>
        <p:spPr bwMode="auto">
          <a:xfrm>
            <a:off x="3048153" y="4618932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E2BC7A0C-B7B0-4212-A5C1-72CE9848AB0F}"/>
              </a:ext>
            </a:extLst>
          </p:cNvPr>
          <p:cNvSpPr/>
          <p:nvPr/>
        </p:nvSpPr>
        <p:spPr bwMode="auto">
          <a:xfrm>
            <a:off x="3048153" y="4771332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DAA795A7-B7FC-4E37-954B-943D26979A41}"/>
              </a:ext>
            </a:extLst>
          </p:cNvPr>
          <p:cNvSpPr/>
          <p:nvPr/>
        </p:nvSpPr>
        <p:spPr bwMode="auto">
          <a:xfrm>
            <a:off x="3049786" y="523103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969BC568-8756-43A0-A8A0-1F51962AD149}"/>
              </a:ext>
            </a:extLst>
          </p:cNvPr>
          <p:cNvSpPr/>
          <p:nvPr/>
        </p:nvSpPr>
        <p:spPr bwMode="auto">
          <a:xfrm>
            <a:off x="3049786" y="538343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2C64B275-9B44-4B9F-9279-C26F195E9F57}"/>
              </a:ext>
            </a:extLst>
          </p:cNvPr>
          <p:cNvSpPr/>
          <p:nvPr/>
        </p:nvSpPr>
        <p:spPr bwMode="auto">
          <a:xfrm>
            <a:off x="3049786" y="5540185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B2E85871-06F0-44A6-9557-CAE3396A7469}"/>
              </a:ext>
            </a:extLst>
          </p:cNvPr>
          <p:cNvSpPr/>
          <p:nvPr/>
        </p:nvSpPr>
        <p:spPr bwMode="auto">
          <a:xfrm>
            <a:off x="3049786" y="5692585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321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57" y="418122"/>
            <a:ext cx="8951843" cy="838200"/>
          </a:xfrm>
        </p:spPr>
        <p:txBody>
          <a:bodyPr/>
          <a:lstStyle/>
          <a:p>
            <a:r>
              <a:rPr lang="en-US" sz="2400" dirty="0"/>
              <a:t>Enhanced RTS/CTS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2416A561-4E2D-48B5-89D8-0CA8F1D6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5289"/>
            <a:ext cx="9144000" cy="1577911"/>
          </a:xfrm>
          <a:solidFill>
            <a:schemeClr val="bg1"/>
          </a:solidFill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Option 1: 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Currently three Control subtypes are reserved0000, 0001, 1111. One of them is defined as Extended Control frame</a:t>
            </a:r>
            <a:r>
              <a:rPr lang="en-US" sz="1600" dirty="0"/>
              <a:t>.</a:t>
            </a:r>
          </a:p>
          <a:p>
            <a:pPr lvl="2">
              <a:buClr>
                <a:srgbClr val="FF0000"/>
              </a:buClr>
            </a:pPr>
            <a:r>
              <a:rPr lang="en-US" sz="1400" dirty="0"/>
              <a:t>A Extended Subtype field is added in the Extended Control frame to further indicate the new control frame, e.g. enhanced RTS, enhanced CTS, possibly new defined NDPA.</a:t>
            </a:r>
            <a:endParaRPr lang="en-US" sz="2000" b="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007460-AC42-468B-833C-05AF0A5A0B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03/01/2020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5748236D-E454-40C3-81AC-6F5730DA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451B6B2-F413-47D4-B311-86E849097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DA5E952-4107-410D-A36F-90D747A66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877280"/>
            <a:ext cx="656272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2">
            <a:extLst>
              <a:ext uri="{FF2B5EF4-FFF2-40B4-BE49-F238E27FC236}">
                <a16:creationId xmlns:a16="http://schemas.microsoft.com/office/drawing/2014/main" id="{27046CB0-03C0-487E-AA18-5DA5F424A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816548"/>
            <a:ext cx="4267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/>
              <a:t>Frame Control field of Extended Control frame</a:t>
            </a:r>
            <a:endParaRPr lang="en-US" sz="1400" b="0" i="1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E3B2C29-22F6-4D12-A5E6-63F219957C06}"/>
              </a:ext>
            </a:extLst>
          </p:cNvPr>
          <p:cNvGrpSpPr/>
          <p:nvPr/>
        </p:nvGrpSpPr>
        <p:grpSpPr>
          <a:xfrm>
            <a:off x="1143000" y="4276725"/>
            <a:ext cx="6686550" cy="1133475"/>
            <a:chOff x="1295400" y="5419725"/>
            <a:chExt cx="6686550" cy="1133475"/>
          </a:xfrm>
        </p:grpSpPr>
        <p:pic>
          <p:nvPicPr>
            <p:cNvPr id="13" name="Picture 3">
              <a:extLst>
                <a:ext uri="{FF2B5EF4-FFF2-40B4-BE49-F238E27FC236}">
                  <a16:creationId xmlns:a16="http://schemas.microsoft.com/office/drawing/2014/main" id="{FB5640E2-BC9F-4BFE-B1C4-296E5DCF95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95400" y="5419725"/>
              <a:ext cx="6686550" cy="1133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 Box 32">
              <a:extLst>
                <a:ext uri="{FF2B5EF4-FFF2-40B4-BE49-F238E27FC236}">
                  <a16:creationId xmlns:a16="http://schemas.microsoft.com/office/drawing/2014/main" id="{4C21B8A9-0469-4F6D-9719-8DE4096618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1090" y="5424055"/>
              <a:ext cx="228600" cy="1538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r>
                <a:rPr lang="en-US" sz="1000" b="1" dirty="0"/>
                <a:t>1</a:t>
              </a:r>
              <a:endParaRPr lang="en-US" sz="1000" b="1" i="1" dirty="0"/>
            </a:p>
          </p:txBody>
        </p:sp>
        <p:sp>
          <p:nvSpPr>
            <p:cNvPr id="15" name="Text Box 32">
              <a:extLst>
                <a:ext uri="{FF2B5EF4-FFF2-40B4-BE49-F238E27FC236}">
                  <a16:creationId xmlns:a16="http://schemas.microsoft.com/office/drawing/2014/main" id="{4B20811C-38F1-4045-A0CB-4F0FEB5A60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82490" y="5724525"/>
              <a:ext cx="762000" cy="3077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r>
                <a:rPr lang="en-US" sz="1000" b="1" dirty="0"/>
                <a:t>Extended Subtype</a:t>
              </a:r>
              <a:endParaRPr lang="en-US" sz="1000" b="1" i="1" dirty="0"/>
            </a:p>
          </p:txBody>
        </p:sp>
        <p:sp>
          <p:nvSpPr>
            <p:cNvPr id="16" name="Text Box 32">
              <a:extLst>
                <a:ext uri="{FF2B5EF4-FFF2-40B4-BE49-F238E27FC236}">
                  <a16:creationId xmlns:a16="http://schemas.microsoft.com/office/drawing/2014/main" id="{D426B1A5-655D-4F94-BBAB-7FAFB79438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00800" y="5724525"/>
              <a:ext cx="762000" cy="3077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r>
                <a:rPr lang="en-US" sz="1000" b="1" dirty="0"/>
                <a:t>Control Information</a:t>
              </a:r>
              <a:endParaRPr lang="en-US" sz="1000" b="1" i="1" dirty="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38E55A83-F8A2-41F3-8007-D1FC2FFC69C3}"/>
              </a:ext>
            </a:extLst>
          </p:cNvPr>
          <p:cNvSpPr txBox="1"/>
          <p:nvPr/>
        </p:nvSpPr>
        <p:spPr>
          <a:xfrm>
            <a:off x="2971800" y="3410954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B050"/>
                </a:solidFill>
              </a:rPr>
              <a:t>(Extended Control)</a:t>
            </a:r>
          </a:p>
        </p:txBody>
      </p:sp>
    </p:spTree>
    <p:extLst>
      <p:ext uri="{BB962C8B-B14F-4D97-AF65-F5344CB8AC3E}">
        <p14:creationId xmlns:p14="http://schemas.microsoft.com/office/powerpoint/2010/main" val="839551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57" y="418122"/>
            <a:ext cx="8951843" cy="838200"/>
          </a:xfrm>
        </p:spPr>
        <p:txBody>
          <a:bodyPr/>
          <a:lstStyle/>
          <a:p>
            <a:r>
              <a:rPr lang="en-US" sz="2400" dirty="0"/>
              <a:t>Enhanced RTS/CTS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2416A561-4E2D-48B5-89D8-0CA8F1D6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5289"/>
            <a:ext cx="9144000" cy="2416111"/>
          </a:xfrm>
          <a:solidFill>
            <a:schemeClr val="bg1"/>
          </a:solidFill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Option 2: 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Redefined the current control frame to carry the enhanced RTS/CTS.</a:t>
            </a:r>
          </a:p>
          <a:p>
            <a:pPr lvl="2">
              <a:buClr>
                <a:srgbClr val="FF0000"/>
              </a:buClr>
            </a:pPr>
            <a:r>
              <a:rPr lang="en-US" sz="1400" dirty="0"/>
              <a:t>Option 2.1: in NDPA, STA Info field with specific AID value, e.g. one AID value that is more than 2007, is used to carry enhanced RTS/CTS information, BW, dynamic indication, 20MHz channel bitmap etc.</a:t>
            </a:r>
          </a:p>
          <a:p>
            <a:pPr lvl="2">
              <a:buClr>
                <a:srgbClr val="FF0000"/>
              </a:buClr>
            </a:pPr>
            <a:r>
              <a:rPr lang="en-US" sz="1400" dirty="0"/>
              <a:t>Option 2.2: in Trigger, User Info field with specific AID value, e.g. one AID value that is more than 2007, is used to carry enhanced RTS/CTS information, BW, dynamic indication, 20MHz channel bitmap etc.</a:t>
            </a:r>
          </a:p>
          <a:p>
            <a:pPr lvl="2">
              <a:buClr>
                <a:srgbClr val="FF0000"/>
              </a:buClr>
            </a:pPr>
            <a:endParaRPr lang="en-US" sz="1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2000" b="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007460-AC42-468B-833C-05AF0A5A0B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03/01/2020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5748236D-E454-40C3-81AC-6F5730DA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451B6B2-F413-47D4-B311-86E849097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783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532106"/>
            <a:ext cx="9144000" cy="641209"/>
          </a:xfrm>
        </p:spPr>
        <p:txBody>
          <a:bodyPr/>
          <a:lstStyle/>
          <a:p>
            <a:r>
              <a:rPr lang="en-US" sz="2800" dirty="0"/>
              <a:t>MU-RTS + CTS vs BQRP Trigger + QoS Null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2416A561-4E2D-48B5-89D8-0CA8F1D6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095821"/>
            <a:ext cx="9144000" cy="1607425"/>
          </a:xfrm>
          <a:solidFill>
            <a:schemeClr val="bg1"/>
          </a:solidFill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MU-RTS + CTS is used for MU TXOP protection and static BW negotiation in any band: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By using MU-RTS + CTS, 11ax STAs and 11be STAs can be in one punctured HE TB PPDU</a:t>
            </a:r>
            <a:r>
              <a:rPr lang="en-US" sz="1600" b="0" dirty="0"/>
              <a:t>.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The RUs for 11ax STAs are in multiple continuous 20MHz channels that includes primary 20MHz channel.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User Info with AID12 equal to a specific value, e.g. 2007 or 2043, includes 20MHz channel bitmap information.</a:t>
            </a:r>
          </a:p>
        </p:txBody>
      </p: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3586389E-7D3A-4FF4-A632-1166B7885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03/01/2020</a:t>
            </a:r>
          </a:p>
        </p:txBody>
      </p:sp>
      <p:sp>
        <p:nvSpPr>
          <p:cNvPr id="64" name="Slide Number Placeholder 2">
            <a:extLst>
              <a:ext uri="{FF2B5EF4-FFF2-40B4-BE49-F238E27FC236}">
                <a16:creationId xmlns:a16="http://schemas.microsoft.com/office/drawing/2014/main" id="{CF84CE54-0C7A-48AD-B0DD-495037305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5" name="Footer Placeholder 4">
            <a:extLst>
              <a:ext uri="{FF2B5EF4-FFF2-40B4-BE49-F238E27FC236}">
                <a16:creationId xmlns:a16="http://schemas.microsoft.com/office/drawing/2014/main" id="{1EB02B90-6E70-4E8B-8D73-B978A302A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CBDA4C-9298-4B06-9E80-E264B5F1648C}"/>
              </a:ext>
            </a:extLst>
          </p:cNvPr>
          <p:cNvSpPr/>
          <p:nvPr/>
        </p:nvSpPr>
        <p:spPr bwMode="auto">
          <a:xfrm>
            <a:off x="1818538" y="350413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35D973E-A871-4479-81D8-B9A9FC890275}"/>
              </a:ext>
            </a:extLst>
          </p:cNvPr>
          <p:cNvSpPr/>
          <p:nvPr/>
        </p:nvSpPr>
        <p:spPr bwMode="auto">
          <a:xfrm>
            <a:off x="1816117" y="366467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C3632FA-A5A3-4F4A-9300-0D6B73964489}"/>
              </a:ext>
            </a:extLst>
          </p:cNvPr>
          <p:cNvSpPr/>
          <p:nvPr/>
        </p:nvSpPr>
        <p:spPr bwMode="auto">
          <a:xfrm>
            <a:off x="1819696" y="382594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A1F4650-292D-4678-A715-41EBD039DF51}"/>
              </a:ext>
            </a:extLst>
          </p:cNvPr>
          <p:cNvSpPr/>
          <p:nvPr/>
        </p:nvSpPr>
        <p:spPr bwMode="auto">
          <a:xfrm>
            <a:off x="1817275" y="398648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AEA36B8-965A-4F7D-81C0-C227C057B283}"/>
              </a:ext>
            </a:extLst>
          </p:cNvPr>
          <p:cNvSpPr/>
          <p:nvPr/>
        </p:nvSpPr>
        <p:spPr bwMode="auto">
          <a:xfrm>
            <a:off x="1817380" y="4124090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8C28538-7409-4720-BD8C-915821470C2E}"/>
              </a:ext>
            </a:extLst>
          </p:cNvPr>
          <p:cNvSpPr/>
          <p:nvPr/>
        </p:nvSpPr>
        <p:spPr bwMode="auto">
          <a:xfrm>
            <a:off x="1814959" y="4284627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18BD41F-53C4-4381-928D-05E40CF16D22}"/>
              </a:ext>
            </a:extLst>
          </p:cNvPr>
          <p:cNvSpPr/>
          <p:nvPr/>
        </p:nvSpPr>
        <p:spPr bwMode="auto">
          <a:xfrm>
            <a:off x="1818538" y="4445905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F24FECA-F93C-49D9-BA90-6B6372BF1BE2}"/>
              </a:ext>
            </a:extLst>
          </p:cNvPr>
          <p:cNvSpPr/>
          <p:nvPr/>
        </p:nvSpPr>
        <p:spPr bwMode="auto">
          <a:xfrm>
            <a:off x="1816117" y="4606442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9CD748C-0DEB-4A46-AE18-554BDDEB7AC0}"/>
              </a:ext>
            </a:extLst>
          </p:cNvPr>
          <p:cNvSpPr txBox="1"/>
          <p:nvPr/>
        </p:nvSpPr>
        <p:spPr>
          <a:xfrm>
            <a:off x="1700149" y="4780766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160MHz BSS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84B6A3B-EDAB-40FB-8727-907534B3EA52}"/>
              </a:ext>
            </a:extLst>
          </p:cNvPr>
          <p:cNvCxnSpPr/>
          <p:nvPr/>
        </p:nvCxnSpPr>
        <p:spPr bwMode="auto">
          <a:xfrm flipV="1">
            <a:off x="2917881" y="4780766"/>
            <a:ext cx="3048000" cy="260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5001B509-1C91-46FD-91BE-9EB222A866EA}"/>
              </a:ext>
            </a:extLst>
          </p:cNvPr>
          <p:cNvSpPr/>
          <p:nvPr/>
        </p:nvSpPr>
        <p:spPr bwMode="auto">
          <a:xfrm>
            <a:off x="4000272" y="356342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2B27A8B-C9D0-465E-8ED0-DE3735A22DEB}"/>
              </a:ext>
            </a:extLst>
          </p:cNvPr>
          <p:cNvSpPr/>
          <p:nvPr/>
        </p:nvSpPr>
        <p:spPr bwMode="auto">
          <a:xfrm>
            <a:off x="4000272" y="371582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61117D-87D8-4C0C-B6A7-64D651F9C54A}"/>
              </a:ext>
            </a:extLst>
          </p:cNvPr>
          <p:cNvSpPr/>
          <p:nvPr/>
        </p:nvSpPr>
        <p:spPr bwMode="auto">
          <a:xfrm>
            <a:off x="4000272" y="4016100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B98CCB23-48B1-4D1E-8B4A-567B17FCD6EA}"/>
              </a:ext>
            </a:extLst>
          </p:cNvPr>
          <p:cNvSpPr/>
          <p:nvPr/>
        </p:nvSpPr>
        <p:spPr bwMode="auto">
          <a:xfrm>
            <a:off x="4001905" y="4175529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31AEE2A-8AE3-4601-8BE2-3F9B0AE609A4}"/>
              </a:ext>
            </a:extLst>
          </p:cNvPr>
          <p:cNvSpPr/>
          <p:nvPr/>
        </p:nvSpPr>
        <p:spPr bwMode="auto">
          <a:xfrm>
            <a:off x="4001905" y="4327929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9475F7CE-4F94-4ED0-BA25-CEC0730571D8}"/>
              </a:ext>
            </a:extLst>
          </p:cNvPr>
          <p:cNvSpPr/>
          <p:nvPr/>
        </p:nvSpPr>
        <p:spPr bwMode="auto">
          <a:xfrm>
            <a:off x="4001905" y="4484680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5CFBD291-2C59-4D9C-8C66-7F2D85E81C2E}"/>
              </a:ext>
            </a:extLst>
          </p:cNvPr>
          <p:cNvSpPr/>
          <p:nvPr/>
        </p:nvSpPr>
        <p:spPr bwMode="auto">
          <a:xfrm>
            <a:off x="4001905" y="4637080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32F5E38-C51B-43D4-97E2-981369E6CD0E}"/>
              </a:ext>
            </a:extLst>
          </p:cNvPr>
          <p:cNvSpPr txBox="1"/>
          <p:nvPr/>
        </p:nvSpPr>
        <p:spPr>
          <a:xfrm>
            <a:off x="3913932" y="4813796"/>
            <a:ext cx="58775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MU-RTS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E6FDB0A4-A6A5-41E2-86BF-3EB7892D249A}"/>
              </a:ext>
            </a:extLst>
          </p:cNvPr>
          <p:cNvSpPr txBox="1"/>
          <p:nvPr/>
        </p:nvSpPr>
        <p:spPr>
          <a:xfrm>
            <a:off x="4518082" y="4813796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CTS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11A763D5-ECBB-4B04-96CA-E22D0398C758}"/>
              </a:ext>
            </a:extLst>
          </p:cNvPr>
          <p:cNvSpPr/>
          <p:nvPr/>
        </p:nvSpPr>
        <p:spPr bwMode="auto">
          <a:xfrm>
            <a:off x="4518082" y="355590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44E4BE28-4DE9-46A7-A983-A78731BB37C9}"/>
              </a:ext>
            </a:extLst>
          </p:cNvPr>
          <p:cNvSpPr/>
          <p:nvPr/>
        </p:nvSpPr>
        <p:spPr bwMode="auto">
          <a:xfrm>
            <a:off x="4518082" y="370830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CAD85424-DE3A-4F66-99F1-6F2B2ED090B4}"/>
              </a:ext>
            </a:extLst>
          </p:cNvPr>
          <p:cNvSpPr/>
          <p:nvPr/>
        </p:nvSpPr>
        <p:spPr bwMode="auto">
          <a:xfrm>
            <a:off x="4518082" y="4008580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D5CB93C6-7F07-4108-BC77-3969B0906183}"/>
              </a:ext>
            </a:extLst>
          </p:cNvPr>
          <p:cNvSpPr/>
          <p:nvPr/>
        </p:nvSpPr>
        <p:spPr bwMode="auto">
          <a:xfrm>
            <a:off x="4519715" y="4168009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884B6E8C-6EBC-4EF3-B82E-00D32CA829B6}"/>
              </a:ext>
            </a:extLst>
          </p:cNvPr>
          <p:cNvSpPr/>
          <p:nvPr/>
        </p:nvSpPr>
        <p:spPr bwMode="auto">
          <a:xfrm>
            <a:off x="4519715" y="4320409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F87B2436-AEC0-4800-BC78-8A64C89CE8C8}"/>
              </a:ext>
            </a:extLst>
          </p:cNvPr>
          <p:cNvSpPr/>
          <p:nvPr/>
        </p:nvSpPr>
        <p:spPr bwMode="auto">
          <a:xfrm>
            <a:off x="4519715" y="4477160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7621C257-F6F3-481F-AFF1-548CFD943D27}"/>
              </a:ext>
            </a:extLst>
          </p:cNvPr>
          <p:cNvSpPr/>
          <p:nvPr/>
        </p:nvSpPr>
        <p:spPr bwMode="auto">
          <a:xfrm>
            <a:off x="4519715" y="4629560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C954ACB1-C18E-48A0-8959-722846722E12}"/>
              </a:ext>
            </a:extLst>
          </p:cNvPr>
          <p:cNvSpPr/>
          <p:nvPr/>
        </p:nvSpPr>
        <p:spPr bwMode="auto">
          <a:xfrm>
            <a:off x="4985422" y="4175529"/>
            <a:ext cx="142260" cy="591451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8D55B40-52B6-45E8-8CAC-3DE457964151}"/>
              </a:ext>
            </a:extLst>
          </p:cNvPr>
          <p:cNvCxnSpPr/>
          <p:nvPr/>
        </p:nvCxnSpPr>
        <p:spPr bwMode="auto">
          <a:xfrm flipH="1">
            <a:off x="5203882" y="4445165"/>
            <a:ext cx="228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C0E3BF9C-1D42-4DB2-821E-331089734760}"/>
              </a:ext>
            </a:extLst>
          </p:cNvPr>
          <p:cNvSpPr txBox="1"/>
          <p:nvPr/>
        </p:nvSpPr>
        <p:spPr>
          <a:xfrm>
            <a:off x="5382819" y="4348990"/>
            <a:ext cx="17799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HE STAs respond with CTS in part or whole primary 80MHz channel.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CEAAF3E-D202-4557-9A09-EE99D33CAE91}"/>
              </a:ext>
            </a:extLst>
          </p:cNvPr>
          <p:cNvCxnSpPr>
            <a:endCxn id="74" idx="3"/>
          </p:cNvCxnSpPr>
          <p:nvPr/>
        </p:nvCxnSpPr>
        <p:spPr bwMode="auto">
          <a:xfrm flipH="1" flipV="1">
            <a:off x="2363051" y="4526174"/>
            <a:ext cx="136029" cy="53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FFD55095-5CDC-4C40-BF67-C916033B6AA0}"/>
              </a:ext>
            </a:extLst>
          </p:cNvPr>
          <p:cNvSpPr txBox="1"/>
          <p:nvPr/>
        </p:nvSpPr>
        <p:spPr>
          <a:xfrm>
            <a:off x="2467586" y="4418452"/>
            <a:ext cx="1104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Primary 20MHz channel</a:t>
            </a:r>
          </a:p>
        </p:txBody>
      </p:sp>
    </p:spTree>
    <p:extLst>
      <p:ext uri="{BB962C8B-B14F-4D97-AF65-F5344CB8AC3E}">
        <p14:creationId xmlns:p14="http://schemas.microsoft.com/office/powerpoint/2010/main" val="322457321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1246</Words>
  <Application>Microsoft Office PowerPoint</Application>
  <PresentationFormat>On-screen Show (4:3)</PresentationFormat>
  <Paragraphs>213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Times New Roman</vt:lpstr>
      <vt:lpstr>Wingdings</vt:lpstr>
      <vt:lpstr>802-11-Submission</vt:lpstr>
      <vt:lpstr>BW Negotiation, TXOP Protection with &gt;160MHz PPDU and Puncture Operation</vt:lpstr>
      <vt:lpstr>Recap: TXOP Protection with &gt;160MHz BW and/or Puncture Operation</vt:lpstr>
      <vt:lpstr>TXOP with Punctured BW </vt:lpstr>
      <vt:lpstr>TXOP with Punctured BW </vt:lpstr>
      <vt:lpstr>Static and Dynamic BW Negotiation</vt:lpstr>
      <vt:lpstr>Static and Dynamic BW Negotiation (Cont’d)</vt:lpstr>
      <vt:lpstr>Enhanced RTS/CTS</vt:lpstr>
      <vt:lpstr>Enhanced RTS/CTS</vt:lpstr>
      <vt:lpstr>MU-RTS + CTS vs BQRP Trigger + QoS Null</vt:lpstr>
      <vt:lpstr>MU-RTS + CTS vs BQRP Trigger + QoS Null</vt:lpstr>
      <vt:lpstr>Straw Poll 1</vt:lpstr>
      <vt:lpstr>Straw Poll 2</vt:lpstr>
      <vt:lpstr>Straw Poll 3</vt:lpstr>
      <vt:lpstr>Straw Poll 4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2052</cp:revision>
  <cp:lastPrinted>1998-02-10T13:28:06Z</cp:lastPrinted>
  <dcterms:created xsi:type="dcterms:W3CDTF">2007-05-21T21:00:37Z</dcterms:created>
  <dcterms:modified xsi:type="dcterms:W3CDTF">2020-03-12T14:03:18Z</dcterms:modified>
  <cp:category>Submission</cp:category>
</cp:coreProperties>
</file>