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763" r:id="rId3"/>
    <p:sldId id="815" r:id="rId4"/>
    <p:sldId id="816" r:id="rId5"/>
    <p:sldId id="817" r:id="rId6"/>
    <p:sldId id="774" r:id="rId7"/>
    <p:sldId id="775" r:id="rId8"/>
    <p:sldId id="704" r:id="rId9"/>
    <p:sldId id="765" r:id="rId10"/>
    <p:sldId id="767" r:id="rId11"/>
    <p:sldId id="768" r:id="rId12"/>
    <p:sldId id="769" r:id="rId13"/>
    <p:sldId id="771" r:id="rId14"/>
    <p:sldId id="777" r:id="rId15"/>
    <p:sldId id="819" r:id="rId16"/>
    <p:sldId id="780"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5/17/2020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5/17/2020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5/17/2020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5/17/2020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5/17/2020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5/17/2020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5/17/2020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5/17/2020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5/17/2020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5/17/2020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5/17/2020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5/17/2020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5/17/2020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5/17/2020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5/17/2020</a:t>
            </a:fld>
            <a:endParaRPr lang="en-US" dirty="0"/>
          </a:p>
        </p:txBody>
      </p:sp>
      <p:sp>
        <p:nvSpPr>
          <p:cNvPr id="1029" name="Rectangle 5"/>
          <p:cNvSpPr>
            <a:spLocks noGrp="1" noChangeArrowheads="1"/>
          </p:cNvSpPr>
          <p:nvPr>
            <p:ph type="ftr" sz="quarter" idx="3"/>
          </p:nvPr>
        </p:nvSpPr>
        <p:spPr bwMode="auto">
          <a:xfrm>
            <a:off x="6721310" y="6475413"/>
            <a:ext cx="1822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Hongyuan Zhang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0398</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EHT BSS with Wider BW</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44794"/>
            <a:ext cx="9132540" cy="571500"/>
          </a:xfrm>
        </p:spPr>
        <p:txBody>
          <a:bodyPr/>
          <a:lstStyle/>
          <a:p>
            <a:r>
              <a:rPr lang="en-US" sz="2100" dirty="0"/>
              <a:t>Announcement of 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92767"/>
            <a:ext cx="9132541" cy="1861425"/>
          </a:xfrm>
        </p:spPr>
        <p:txBody>
          <a:bodyPr>
            <a:normAutofit/>
          </a:bodyPr>
          <a:lstStyle/>
          <a:p>
            <a:r>
              <a:rPr lang="en-US" sz="1600" b="0" dirty="0"/>
              <a:t>The unpunctured 20MHz channel can be one of the following </a:t>
            </a:r>
          </a:p>
          <a:p>
            <a:pPr lvl="1"/>
            <a:r>
              <a:rPr lang="en-US" sz="1600" dirty="0"/>
              <a:t>1) announced by the AP, </a:t>
            </a:r>
          </a:p>
          <a:p>
            <a:pPr lvl="1"/>
            <a:r>
              <a:rPr lang="en-US" sz="1600" dirty="0"/>
              <a:t>2) the 20MHz channel in a 20MHz channel set that is closest to the 20MHz primary channel (e.g. with smallest frequency difference). </a:t>
            </a:r>
          </a:p>
          <a:p>
            <a:r>
              <a:rPr lang="en-US" sz="1600" b="0" dirty="0"/>
              <a:t>For the announcing method, an AP announces the unpunctured 20MHz channel in the management frames, e.g. Beacon, Probe Response, (Re)Association Response frame, new defined action frame.</a:t>
            </a:r>
          </a:p>
        </p:txBody>
      </p:sp>
      <p:sp>
        <p:nvSpPr>
          <p:cNvPr id="43" name="Rectangle 42">
            <a:extLst>
              <a:ext uri="{FF2B5EF4-FFF2-40B4-BE49-F238E27FC236}">
                <a16:creationId xmlns:a16="http://schemas.microsoft.com/office/drawing/2014/main" id="{49C84AE0-CF55-446A-AF1F-908BAB5DCF9A}"/>
              </a:ext>
            </a:extLst>
          </p:cNvPr>
          <p:cNvSpPr/>
          <p:nvPr/>
        </p:nvSpPr>
        <p:spPr>
          <a:xfrm>
            <a:off x="4545890" y="479300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4545890" y="51658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4545890" y="53523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4545890" y="40472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4545890" y="423371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4545890" y="46065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C78954A4-B3C5-4B4D-9E6B-67C5F1DD80CC}"/>
              </a:ext>
            </a:extLst>
          </p:cNvPr>
          <p:cNvSpPr txBox="1"/>
          <p:nvPr/>
        </p:nvSpPr>
        <p:spPr>
          <a:xfrm>
            <a:off x="3810000" y="5528374"/>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6" name="Rectangle 65">
            <a:extLst>
              <a:ext uri="{FF2B5EF4-FFF2-40B4-BE49-F238E27FC236}">
                <a16:creationId xmlns:a16="http://schemas.microsoft.com/office/drawing/2014/main" id="{81AFFD67-9A32-4340-95D2-63B35470F399}"/>
              </a:ext>
            </a:extLst>
          </p:cNvPr>
          <p:cNvSpPr/>
          <p:nvPr/>
        </p:nvSpPr>
        <p:spPr>
          <a:xfrm>
            <a:off x="4545890" y="44203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4545890" y="497921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Left Brace 68">
            <a:extLst>
              <a:ext uri="{FF2B5EF4-FFF2-40B4-BE49-F238E27FC236}">
                <a16:creationId xmlns:a16="http://schemas.microsoft.com/office/drawing/2014/main" id="{1A788A4B-A9A8-4F40-8C26-1E40B0FEF7D1}"/>
              </a:ext>
            </a:extLst>
          </p:cNvPr>
          <p:cNvSpPr/>
          <p:nvPr/>
        </p:nvSpPr>
        <p:spPr>
          <a:xfrm>
            <a:off x="4391104" y="479300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0" name="Left Brace 69">
            <a:extLst>
              <a:ext uri="{FF2B5EF4-FFF2-40B4-BE49-F238E27FC236}">
                <a16:creationId xmlns:a16="http://schemas.microsoft.com/office/drawing/2014/main" id="{51BD6A10-1833-4088-BBB6-233AA54D3B17}"/>
              </a:ext>
            </a:extLst>
          </p:cNvPr>
          <p:cNvSpPr/>
          <p:nvPr/>
        </p:nvSpPr>
        <p:spPr>
          <a:xfrm>
            <a:off x="4390570" y="404210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1" name="TextBox 70">
            <a:extLst>
              <a:ext uri="{FF2B5EF4-FFF2-40B4-BE49-F238E27FC236}">
                <a16:creationId xmlns:a16="http://schemas.microsoft.com/office/drawing/2014/main" id="{6B198263-B330-491F-B19C-357118485984}"/>
              </a:ext>
            </a:extLst>
          </p:cNvPr>
          <p:cNvSpPr txBox="1"/>
          <p:nvPr/>
        </p:nvSpPr>
        <p:spPr>
          <a:xfrm>
            <a:off x="3464553" y="5071325"/>
            <a:ext cx="1081337" cy="225997"/>
          </a:xfrm>
          <a:prstGeom prst="rect">
            <a:avLst/>
          </a:prstGeom>
          <a:noFill/>
        </p:spPr>
        <p:txBody>
          <a:bodyPr wrap="none" lIns="68580" tIns="34290" rIns="68580" rtlCol="0" anchor="t">
            <a:noAutofit/>
          </a:bodyPr>
          <a:lstStyle/>
          <a:p>
            <a:r>
              <a:rPr lang="en-US" sz="900" dirty="0"/>
              <a:t>Primary 80MHz</a:t>
            </a:r>
          </a:p>
        </p:txBody>
      </p:sp>
      <p:sp>
        <p:nvSpPr>
          <p:cNvPr id="72" name="TextBox 71">
            <a:extLst>
              <a:ext uri="{FF2B5EF4-FFF2-40B4-BE49-F238E27FC236}">
                <a16:creationId xmlns:a16="http://schemas.microsoft.com/office/drawing/2014/main" id="{ECCBE6F6-640B-450F-992A-F22C608EC5B9}"/>
              </a:ext>
            </a:extLst>
          </p:cNvPr>
          <p:cNvSpPr txBox="1"/>
          <p:nvPr/>
        </p:nvSpPr>
        <p:spPr>
          <a:xfrm>
            <a:off x="3349231" y="430196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4" name="Straight Arrow Connector 3">
            <a:extLst>
              <a:ext uri="{FF2B5EF4-FFF2-40B4-BE49-F238E27FC236}">
                <a16:creationId xmlns:a16="http://schemas.microsoft.com/office/drawing/2014/main" id="{8BF60276-68B2-414B-8C86-0CE24437D6CE}"/>
              </a:ext>
            </a:extLst>
          </p:cNvPr>
          <p:cNvCxnSpPr>
            <a:cxnSpLocks/>
            <a:endCxn id="46" idx="1"/>
          </p:cNvCxnSpPr>
          <p:nvPr/>
        </p:nvCxnSpPr>
        <p:spPr>
          <a:xfrm flipV="1">
            <a:off x="3512215" y="5259084"/>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2C63FC7C-8A8C-4CCD-8C50-FEDAFE405C41}"/>
              </a:ext>
            </a:extLst>
          </p:cNvPr>
          <p:cNvSpPr txBox="1"/>
          <p:nvPr/>
        </p:nvSpPr>
        <p:spPr>
          <a:xfrm>
            <a:off x="2651950" y="5332516"/>
            <a:ext cx="1081337" cy="225997"/>
          </a:xfrm>
          <a:prstGeom prst="rect">
            <a:avLst/>
          </a:prstGeom>
          <a:noFill/>
        </p:spPr>
        <p:txBody>
          <a:bodyPr wrap="none" lIns="68580" tIns="34290" rIns="68580" rtlCol="0" anchor="t">
            <a:noAutofit/>
          </a:bodyPr>
          <a:lstStyle/>
          <a:p>
            <a:r>
              <a:rPr lang="en-US" sz="900" dirty="0"/>
              <a:t>Primary 20MHz</a:t>
            </a:r>
          </a:p>
        </p:txBody>
      </p:sp>
      <p:sp>
        <p:nvSpPr>
          <p:cNvPr id="74" name="TextBox 73">
            <a:extLst>
              <a:ext uri="{FF2B5EF4-FFF2-40B4-BE49-F238E27FC236}">
                <a16:creationId xmlns:a16="http://schemas.microsoft.com/office/drawing/2014/main" id="{0FE98EB3-89DB-4A87-880C-46933E49CEC4}"/>
              </a:ext>
            </a:extLst>
          </p:cNvPr>
          <p:cNvSpPr txBox="1"/>
          <p:nvPr/>
        </p:nvSpPr>
        <p:spPr>
          <a:xfrm>
            <a:off x="2521133" y="3955226"/>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75" name="Straight Arrow Connector 74">
            <a:extLst>
              <a:ext uri="{FF2B5EF4-FFF2-40B4-BE49-F238E27FC236}">
                <a16:creationId xmlns:a16="http://schemas.microsoft.com/office/drawing/2014/main" id="{26A30AB8-300A-49EB-A693-48D605614C40}"/>
              </a:ext>
            </a:extLst>
          </p:cNvPr>
          <p:cNvCxnSpPr>
            <a:cxnSpLocks/>
          </p:cNvCxnSpPr>
          <p:nvPr/>
        </p:nvCxnSpPr>
        <p:spPr>
          <a:xfrm>
            <a:off x="3498900" y="4133801"/>
            <a:ext cx="1033675" cy="1883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579C16AE-6DDC-437D-A36C-CE9763D2D242}"/>
              </a:ext>
            </a:extLst>
          </p:cNvPr>
          <p:cNvSpPr/>
          <p:nvPr/>
        </p:nvSpPr>
        <p:spPr>
          <a:xfrm>
            <a:off x="6160133" y="478809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EA451FB1-57C5-4E82-9C82-B43FB4D2A46D}"/>
              </a:ext>
            </a:extLst>
          </p:cNvPr>
          <p:cNvSpPr/>
          <p:nvPr/>
        </p:nvSpPr>
        <p:spPr>
          <a:xfrm>
            <a:off x="6160133" y="516096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4606CEFC-9941-4886-861E-872D8B3211A0}"/>
              </a:ext>
            </a:extLst>
          </p:cNvPr>
          <p:cNvSpPr/>
          <p:nvPr/>
        </p:nvSpPr>
        <p:spPr>
          <a:xfrm>
            <a:off x="6160133" y="53473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45C9E118-6649-4DFC-B566-F9CE8BE6B385}"/>
              </a:ext>
            </a:extLst>
          </p:cNvPr>
          <p:cNvSpPr/>
          <p:nvPr/>
        </p:nvSpPr>
        <p:spPr>
          <a:xfrm>
            <a:off x="6160133" y="40423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Rectangle 79">
            <a:extLst>
              <a:ext uri="{FF2B5EF4-FFF2-40B4-BE49-F238E27FC236}">
                <a16:creationId xmlns:a16="http://schemas.microsoft.com/office/drawing/2014/main" id="{8F22238C-C091-454E-AA24-E8B5F6363903}"/>
              </a:ext>
            </a:extLst>
          </p:cNvPr>
          <p:cNvSpPr/>
          <p:nvPr/>
        </p:nvSpPr>
        <p:spPr>
          <a:xfrm>
            <a:off x="6160133" y="422880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1" name="Rectangle 80">
            <a:extLst>
              <a:ext uri="{FF2B5EF4-FFF2-40B4-BE49-F238E27FC236}">
                <a16:creationId xmlns:a16="http://schemas.microsoft.com/office/drawing/2014/main" id="{4A327A03-E1F9-416F-AAF6-203BF393CE21}"/>
              </a:ext>
            </a:extLst>
          </p:cNvPr>
          <p:cNvSpPr/>
          <p:nvPr/>
        </p:nvSpPr>
        <p:spPr>
          <a:xfrm>
            <a:off x="6160133" y="441523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2" name="Rectangle 81">
            <a:extLst>
              <a:ext uri="{FF2B5EF4-FFF2-40B4-BE49-F238E27FC236}">
                <a16:creationId xmlns:a16="http://schemas.microsoft.com/office/drawing/2014/main" id="{0D413D01-AF50-4F9A-B48D-E844C62E5425}"/>
              </a:ext>
            </a:extLst>
          </p:cNvPr>
          <p:cNvSpPr/>
          <p:nvPr/>
        </p:nvSpPr>
        <p:spPr>
          <a:xfrm>
            <a:off x="6160133" y="46016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7C2A5534-33E6-4ABF-B83E-CB8E90EF72F4}"/>
              </a:ext>
            </a:extLst>
          </p:cNvPr>
          <p:cNvSpPr/>
          <p:nvPr/>
        </p:nvSpPr>
        <p:spPr>
          <a:xfrm>
            <a:off x="6160133" y="4974531"/>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2E69E936-F3F7-4458-97DC-D959FEFEB721}"/>
              </a:ext>
            </a:extLst>
          </p:cNvPr>
          <p:cNvSpPr txBox="1"/>
          <p:nvPr/>
        </p:nvSpPr>
        <p:spPr>
          <a:xfrm>
            <a:off x="5910211" y="5558513"/>
            <a:ext cx="857890" cy="273718"/>
          </a:xfrm>
          <a:prstGeom prst="rect">
            <a:avLst/>
          </a:prstGeom>
          <a:noFill/>
        </p:spPr>
        <p:txBody>
          <a:bodyPr wrap="none" lIns="68580" tIns="34290" rIns="68580" rtlCol="0" anchor="t">
            <a:noAutofit/>
          </a:bodyPr>
          <a:lstStyle/>
          <a:p>
            <a:r>
              <a:rPr lang="en-US" sz="900" dirty="0"/>
              <a:t>Allowed TXOP </a:t>
            </a:r>
          </a:p>
          <a:p>
            <a:r>
              <a:rPr lang="en-US" sz="900" dirty="0"/>
              <a:t>BW in BSS2</a:t>
            </a:r>
          </a:p>
        </p:txBody>
      </p:sp>
      <p:sp>
        <p:nvSpPr>
          <p:cNvPr id="85" name="Rectangle 84">
            <a:extLst>
              <a:ext uri="{FF2B5EF4-FFF2-40B4-BE49-F238E27FC236}">
                <a16:creationId xmlns:a16="http://schemas.microsoft.com/office/drawing/2014/main" id="{D871F026-1D01-4EBD-B2CD-E10E0D1390B0}"/>
              </a:ext>
            </a:extLst>
          </p:cNvPr>
          <p:cNvSpPr/>
          <p:nvPr/>
        </p:nvSpPr>
        <p:spPr>
          <a:xfrm>
            <a:off x="7608006" y="478782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F4883ABC-8237-4E6A-8BB5-85BFA274AC9D}"/>
              </a:ext>
            </a:extLst>
          </p:cNvPr>
          <p:cNvSpPr/>
          <p:nvPr/>
        </p:nvSpPr>
        <p:spPr>
          <a:xfrm>
            <a:off x="7608006" y="516069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Rectangle 86">
            <a:extLst>
              <a:ext uri="{FF2B5EF4-FFF2-40B4-BE49-F238E27FC236}">
                <a16:creationId xmlns:a16="http://schemas.microsoft.com/office/drawing/2014/main" id="{84A50878-D2B7-4F08-98C1-127FA3A7653B}"/>
              </a:ext>
            </a:extLst>
          </p:cNvPr>
          <p:cNvSpPr/>
          <p:nvPr/>
        </p:nvSpPr>
        <p:spPr>
          <a:xfrm>
            <a:off x="7608006" y="53471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Rectangle 87">
            <a:extLst>
              <a:ext uri="{FF2B5EF4-FFF2-40B4-BE49-F238E27FC236}">
                <a16:creationId xmlns:a16="http://schemas.microsoft.com/office/drawing/2014/main" id="{7F9F0705-2127-4B53-84B4-07394801FE2A}"/>
              </a:ext>
            </a:extLst>
          </p:cNvPr>
          <p:cNvSpPr/>
          <p:nvPr/>
        </p:nvSpPr>
        <p:spPr>
          <a:xfrm>
            <a:off x="7608006" y="404210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9" name="Rectangle 88">
            <a:extLst>
              <a:ext uri="{FF2B5EF4-FFF2-40B4-BE49-F238E27FC236}">
                <a16:creationId xmlns:a16="http://schemas.microsoft.com/office/drawing/2014/main" id="{83A46365-ADD6-4C9F-A623-83E4D0A82F65}"/>
              </a:ext>
            </a:extLst>
          </p:cNvPr>
          <p:cNvSpPr/>
          <p:nvPr/>
        </p:nvSpPr>
        <p:spPr>
          <a:xfrm>
            <a:off x="7608006" y="440830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0" name="Rectangle 89">
            <a:extLst>
              <a:ext uri="{FF2B5EF4-FFF2-40B4-BE49-F238E27FC236}">
                <a16:creationId xmlns:a16="http://schemas.microsoft.com/office/drawing/2014/main" id="{31F4EEFE-B0D7-4BD1-9CB1-661DAAD920DB}"/>
              </a:ext>
            </a:extLst>
          </p:cNvPr>
          <p:cNvSpPr/>
          <p:nvPr/>
        </p:nvSpPr>
        <p:spPr>
          <a:xfrm>
            <a:off x="7621321" y="422853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B8B90FF2-1EBF-46D9-848F-02265F03E64E}"/>
              </a:ext>
            </a:extLst>
          </p:cNvPr>
          <p:cNvSpPr/>
          <p:nvPr/>
        </p:nvSpPr>
        <p:spPr>
          <a:xfrm>
            <a:off x="7608006" y="460139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2" name="Rectangle 91">
            <a:extLst>
              <a:ext uri="{FF2B5EF4-FFF2-40B4-BE49-F238E27FC236}">
                <a16:creationId xmlns:a16="http://schemas.microsoft.com/office/drawing/2014/main" id="{0D9F3BF4-B526-4A81-99FD-6744976D3DAD}"/>
              </a:ext>
            </a:extLst>
          </p:cNvPr>
          <p:cNvSpPr/>
          <p:nvPr/>
        </p:nvSpPr>
        <p:spPr>
          <a:xfrm>
            <a:off x="7608006" y="4974259"/>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4" name="TextBox 93">
            <a:extLst>
              <a:ext uri="{FF2B5EF4-FFF2-40B4-BE49-F238E27FC236}">
                <a16:creationId xmlns:a16="http://schemas.microsoft.com/office/drawing/2014/main" id="{C432D735-1314-4FC1-8D9B-D99135BFECB2}"/>
              </a:ext>
            </a:extLst>
          </p:cNvPr>
          <p:cNvSpPr txBox="1"/>
          <p:nvPr/>
        </p:nvSpPr>
        <p:spPr>
          <a:xfrm>
            <a:off x="7451942" y="5523277"/>
            <a:ext cx="857890" cy="273718"/>
          </a:xfrm>
          <a:prstGeom prst="rect">
            <a:avLst/>
          </a:prstGeom>
          <a:noFill/>
        </p:spPr>
        <p:txBody>
          <a:bodyPr wrap="none" lIns="68580" tIns="34290" rIns="68580" rtlCol="0" anchor="t">
            <a:noAutofit/>
          </a:bodyPr>
          <a:lstStyle/>
          <a:p>
            <a:r>
              <a:rPr lang="en-US" sz="900" dirty="0"/>
              <a:t>Disallowed TXOP </a:t>
            </a:r>
          </a:p>
          <a:p>
            <a:r>
              <a:rPr lang="en-US" sz="900" dirty="0"/>
              <a:t>BW in BSS2</a:t>
            </a:r>
          </a:p>
        </p:txBody>
      </p:sp>
      <p:sp>
        <p:nvSpPr>
          <p:cNvPr id="39" name="Rectangle 38">
            <a:extLst>
              <a:ext uri="{FF2B5EF4-FFF2-40B4-BE49-F238E27FC236}">
                <a16:creationId xmlns:a16="http://schemas.microsoft.com/office/drawing/2014/main" id="{46A26B00-152F-4900-82E1-357F506E9122}"/>
              </a:ext>
            </a:extLst>
          </p:cNvPr>
          <p:cNvSpPr/>
          <p:nvPr/>
        </p:nvSpPr>
        <p:spPr>
          <a:xfrm>
            <a:off x="1648120" y="479429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B3210F3A-1983-4086-844F-4AD50AD995BD}"/>
              </a:ext>
            </a:extLst>
          </p:cNvPr>
          <p:cNvSpPr/>
          <p:nvPr/>
        </p:nvSpPr>
        <p:spPr>
          <a:xfrm>
            <a:off x="1648120" y="51671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6B9A59B6-E215-4584-A1E1-27AE129AAF5F}"/>
              </a:ext>
            </a:extLst>
          </p:cNvPr>
          <p:cNvSpPr/>
          <p:nvPr/>
        </p:nvSpPr>
        <p:spPr>
          <a:xfrm>
            <a:off x="1648120" y="535358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Rectangle 41">
            <a:extLst>
              <a:ext uri="{FF2B5EF4-FFF2-40B4-BE49-F238E27FC236}">
                <a16:creationId xmlns:a16="http://schemas.microsoft.com/office/drawing/2014/main" id="{B81893A8-9495-46EB-8B84-EFD289EDF11C}"/>
              </a:ext>
            </a:extLst>
          </p:cNvPr>
          <p:cNvSpPr/>
          <p:nvPr/>
        </p:nvSpPr>
        <p:spPr>
          <a:xfrm>
            <a:off x="1648120" y="404856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Rectangle 43">
            <a:extLst>
              <a:ext uri="{FF2B5EF4-FFF2-40B4-BE49-F238E27FC236}">
                <a16:creationId xmlns:a16="http://schemas.microsoft.com/office/drawing/2014/main" id="{125839DC-6F93-4876-BA25-3DB6A456EAAB}"/>
              </a:ext>
            </a:extLst>
          </p:cNvPr>
          <p:cNvSpPr/>
          <p:nvPr/>
        </p:nvSpPr>
        <p:spPr>
          <a:xfrm>
            <a:off x="1648120" y="423499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663CB920-5EBB-4F76-9ECD-BAA4FF5AEFEB}"/>
              </a:ext>
            </a:extLst>
          </p:cNvPr>
          <p:cNvSpPr/>
          <p:nvPr/>
        </p:nvSpPr>
        <p:spPr>
          <a:xfrm>
            <a:off x="1648120" y="460786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ADE54CC0-9C4D-4AF3-BE22-76F200DA2E4C}"/>
              </a:ext>
            </a:extLst>
          </p:cNvPr>
          <p:cNvSpPr/>
          <p:nvPr/>
        </p:nvSpPr>
        <p:spPr>
          <a:xfrm>
            <a:off x="1648120" y="498072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TextBox 47">
            <a:extLst>
              <a:ext uri="{FF2B5EF4-FFF2-40B4-BE49-F238E27FC236}">
                <a16:creationId xmlns:a16="http://schemas.microsoft.com/office/drawing/2014/main" id="{C54C061B-B6ED-491A-9C5C-38F156B879EE}"/>
              </a:ext>
            </a:extLst>
          </p:cNvPr>
          <p:cNvSpPr txBox="1"/>
          <p:nvPr/>
        </p:nvSpPr>
        <p:spPr>
          <a:xfrm>
            <a:off x="949674" y="5563889"/>
            <a:ext cx="1716488" cy="273718"/>
          </a:xfrm>
          <a:prstGeom prst="rect">
            <a:avLst/>
          </a:prstGeom>
          <a:noFill/>
        </p:spPr>
        <p:txBody>
          <a:bodyPr wrap="none" lIns="68580" tIns="34290" rIns="68580" rtlCol="0" anchor="t">
            <a:noAutofit/>
          </a:bodyPr>
          <a:lstStyle/>
          <a:p>
            <a:r>
              <a:rPr lang="en-US" sz="900" dirty="0"/>
              <a:t>160MHz BSS1 with one 20MHz </a:t>
            </a:r>
          </a:p>
          <a:p>
            <a:r>
              <a:rPr lang="en-US" sz="900" dirty="0"/>
              <a:t>channels being punctured</a:t>
            </a:r>
          </a:p>
        </p:txBody>
      </p:sp>
      <p:sp>
        <p:nvSpPr>
          <p:cNvPr id="49" name="Rectangle 48">
            <a:extLst>
              <a:ext uri="{FF2B5EF4-FFF2-40B4-BE49-F238E27FC236}">
                <a16:creationId xmlns:a16="http://schemas.microsoft.com/office/drawing/2014/main" id="{DABEF45B-6D26-4714-8DEA-240C758230A4}"/>
              </a:ext>
            </a:extLst>
          </p:cNvPr>
          <p:cNvSpPr/>
          <p:nvPr/>
        </p:nvSpPr>
        <p:spPr>
          <a:xfrm>
            <a:off x="1648120" y="44134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50" name="Straight Arrow Connector 49">
            <a:extLst>
              <a:ext uri="{FF2B5EF4-FFF2-40B4-BE49-F238E27FC236}">
                <a16:creationId xmlns:a16="http://schemas.microsoft.com/office/drawing/2014/main" id="{16A876F8-29A0-4D60-BBF6-3D5ACC9ACA0A}"/>
              </a:ext>
            </a:extLst>
          </p:cNvPr>
          <p:cNvCxnSpPr>
            <a:cxnSpLocks/>
          </p:cNvCxnSpPr>
          <p:nvPr/>
        </p:nvCxnSpPr>
        <p:spPr>
          <a:xfrm flipH="1">
            <a:off x="2066801" y="4129227"/>
            <a:ext cx="894752" cy="22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2F829447-C75B-437B-98B9-0DE82549E876}"/>
              </a:ext>
            </a:extLst>
          </p:cNvPr>
          <p:cNvCxnSpPr>
            <a:cxnSpLocks/>
          </p:cNvCxnSpPr>
          <p:nvPr/>
        </p:nvCxnSpPr>
        <p:spPr>
          <a:xfrm flipH="1" flipV="1">
            <a:off x="1983349" y="5253905"/>
            <a:ext cx="792977" cy="1180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Date Placeholder 3">
            <a:extLst>
              <a:ext uri="{FF2B5EF4-FFF2-40B4-BE49-F238E27FC236}">
                <a16:creationId xmlns:a16="http://schemas.microsoft.com/office/drawing/2014/main" id="{BEAF18CD-1641-4618-9F01-16E289B42FF7}"/>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3" name="Slide Number Placeholder 2">
            <a:extLst>
              <a:ext uri="{FF2B5EF4-FFF2-40B4-BE49-F238E27FC236}">
                <a16:creationId xmlns:a16="http://schemas.microsoft.com/office/drawing/2014/main" id="{8C5E0DAB-3D97-4139-8AAD-0FB09A137725}"/>
              </a:ext>
            </a:extLst>
          </p:cNvPr>
          <p:cNvSpPr>
            <a:spLocks noGrp="1"/>
          </p:cNvSpPr>
          <p:nvPr>
            <p:ph type="sldNum" sz="quarter" idx="12"/>
          </p:nvPr>
        </p:nvSpPr>
        <p:spPr>
          <a:xfrm>
            <a:off x="4344988" y="6477000"/>
            <a:ext cx="530225" cy="182562"/>
          </a:xfrm>
        </p:spPr>
        <p:txBody>
          <a:bodyPr/>
          <a:lstStyle/>
          <a:p>
            <a:pPr>
              <a:defRPr/>
            </a:pPr>
            <a:r>
              <a:rPr lang="en-US"/>
              <a:t>Slide </a:t>
            </a:r>
            <a:fld id="{C1789BC7-C074-42CC-ADF8-5107DF6BD1C1}" type="slidenum">
              <a:rPr lang="en-US" smtClean="0"/>
              <a:pPr>
                <a:defRPr/>
              </a:pPr>
              <a:t>10</a:t>
            </a:fld>
            <a:endParaRPr lang="en-US"/>
          </a:p>
        </p:txBody>
      </p:sp>
      <p:sp>
        <p:nvSpPr>
          <p:cNvPr id="54" name="Footer Placeholder 4">
            <a:extLst>
              <a:ext uri="{FF2B5EF4-FFF2-40B4-BE49-F238E27FC236}">
                <a16:creationId xmlns:a16="http://schemas.microsoft.com/office/drawing/2014/main" id="{258CC1CE-4E7D-4145-A4C2-EE8A6DEBA1DF}"/>
              </a:ext>
            </a:extLst>
          </p:cNvPr>
          <p:cNvSpPr>
            <a:spLocks noGrp="1"/>
          </p:cNvSpPr>
          <p:nvPr>
            <p:ph type="ftr" sz="quarter" idx="11"/>
          </p:nvPr>
        </p:nvSpPr>
        <p:spPr>
          <a:xfrm>
            <a:off x="7106032" y="6477000"/>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407253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22958"/>
            <a:ext cx="9132540" cy="571500"/>
          </a:xfrm>
        </p:spPr>
        <p:txBody>
          <a:bodyPr/>
          <a:lstStyle/>
          <a:p>
            <a:r>
              <a:rPr lang="en-US" sz="2400" dirty="0"/>
              <a:t>Updating of Unpunctured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75404"/>
            <a:ext cx="9132541" cy="806555"/>
          </a:xfrm>
        </p:spPr>
        <p:txBody>
          <a:bodyPr>
            <a:normAutofit/>
          </a:bodyPr>
          <a:lstStyle/>
          <a:p>
            <a:r>
              <a:rPr lang="en-US" sz="1600" b="0" dirty="0"/>
              <a:t>The AP announces the future unpunctured 20MHz channel and the time when it will be used, e.g. the future TBTT.</a:t>
            </a:r>
          </a:p>
        </p:txBody>
      </p:sp>
      <p:sp>
        <p:nvSpPr>
          <p:cNvPr id="43" name="Rectangle 42">
            <a:extLst>
              <a:ext uri="{FF2B5EF4-FFF2-40B4-BE49-F238E27FC236}">
                <a16:creationId xmlns:a16="http://schemas.microsoft.com/office/drawing/2014/main" id="{49C84AE0-CF55-446A-AF1F-908BAB5DCF9A}"/>
              </a:ext>
            </a:extLst>
          </p:cNvPr>
          <p:cNvSpPr/>
          <p:nvPr/>
        </p:nvSpPr>
        <p:spPr>
          <a:xfrm>
            <a:off x="6380253" y="48246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6380253" y="519753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6380253" y="53839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6380253" y="40789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6380253" y="4265381"/>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6380253" y="463824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Rectangle 65">
            <a:extLst>
              <a:ext uri="{FF2B5EF4-FFF2-40B4-BE49-F238E27FC236}">
                <a16:creationId xmlns:a16="http://schemas.microsoft.com/office/drawing/2014/main" id="{81AFFD67-9A32-4340-95D2-63B35470F399}"/>
              </a:ext>
            </a:extLst>
          </p:cNvPr>
          <p:cNvSpPr/>
          <p:nvPr/>
        </p:nvSpPr>
        <p:spPr>
          <a:xfrm>
            <a:off x="6380253" y="445203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6380253" y="50108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TextBox 73">
            <a:extLst>
              <a:ext uri="{FF2B5EF4-FFF2-40B4-BE49-F238E27FC236}">
                <a16:creationId xmlns:a16="http://schemas.microsoft.com/office/drawing/2014/main" id="{0FE98EB3-89DB-4A87-880C-46933E49CEC4}"/>
              </a:ext>
            </a:extLst>
          </p:cNvPr>
          <p:cNvSpPr txBox="1"/>
          <p:nvPr/>
        </p:nvSpPr>
        <p:spPr>
          <a:xfrm>
            <a:off x="4133968" y="6098603"/>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5" name="Straight Arrow Connector 4">
            <a:extLst>
              <a:ext uri="{FF2B5EF4-FFF2-40B4-BE49-F238E27FC236}">
                <a16:creationId xmlns:a16="http://schemas.microsoft.com/office/drawing/2014/main" id="{ADA337ED-D350-4CE8-A0FC-71B6AF3AD31F}"/>
              </a:ext>
            </a:extLst>
          </p:cNvPr>
          <p:cNvCxnSpPr/>
          <p:nvPr/>
        </p:nvCxnSpPr>
        <p:spPr>
          <a:xfrm>
            <a:off x="1556076" y="3524436"/>
            <a:ext cx="61855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618C82F-2DBA-4D84-ADB1-BE1501AD65ED}"/>
              </a:ext>
            </a:extLst>
          </p:cNvPr>
          <p:cNvSpPr/>
          <p:nvPr/>
        </p:nvSpPr>
        <p:spPr>
          <a:xfrm>
            <a:off x="2598041" y="481721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4" name="Rectangle 53">
            <a:extLst>
              <a:ext uri="{FF2B5EF4-FFF2-40B4-BE49-F238E27FC236}">
                <a16:creationId xmlns:a16="http://schemas.microsoft.com/office/drawing/2014/main" id="{22806084-724E-450B-9E70-F13708D6263B}"/>
              </a:ext>
            </a:extLst>
          </p:cNvPr>
          <p:cNvSpPr/>
          <p:nvPr/>
        </p:nvSpPr>
        <p:spPr>
          <a:xfrm>
            <a:off x="2598041" y="51900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6" name="Rectangle 55">
            <a:extLst>
              <a:ext uri="{FF2B5EF4-FFF2-40B4-BE49-F238E27FC236}">
                <a16:creationId xmlns:a16="http://schemas.microsoft.com/office/drawing/2014/main" id="{E117BA49-966C-4A06-B1F2-B6F952F46119}"/>
              </a:ext>
            </a:extLst>
          </p:cNvPr>
          <p:cNvSpPr/>
          <p:nvPr/>
        </p:nvSpPr>
        <p:spPr>
          <a:xfrm>
            <a:off x="2598041" y="537651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7" name="Rectangle 56">
            <a:extLst>
              <a:ext uri="{FF2B5EF4-FFF2-40B4-BE49-F238E27FC236}">
                <a16:creationId xmlns:a16="http://schemas.microsoft.com/office/drawing/2014/main" id="{E1C71C35-41E3-41CE-A371-CE9EE65793B6}"/>
              </a:ext>
            </a:extLst>
          </p:cNvPr>
          <p:cNvSpPr/>
          <p:nvPr/>
        </p:nvSpPr>
        <p:spPr>
          <a:xfrm>
            <a:off x="2598041" y="40714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0" name="Rectangle 59">
            <a:extLst>
              <a:ext uri="{FF2B5EF4-FFF2-40B4-BE49-F238E27FC236}">
                <a16:creationId xmlns:a16="http://schemas.microsoft.com/office/drawing/2014/main" id="{7DC8A089-8D76-4D91-B973-5081641A694A}"/>
              </a:ext>
            </a:extLst>
          </p:cNvPr>
          <p:cNvSpPr/>
          <p:nvPr/>
        </p:nvSpPr>
        <p:spPr>
          <a:xfrm>
            <a:off x="2598041" y="42579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1" name="Rectangle 60">
            <a:extLst>
              <a:ext uri="{FF2B5EF4-FFF2-40B4-BE49-F238E27FC236}">
                <a16:creationId xmlns:a16="http://schemas.microsoft.com/office/drawing/2014/main" id="{A0FD97CC-38F6-4A6C-80F3-BBCC58DE2755}"/>
              </a:ext>
            </a:extLst>
          </p:cNvPr>
          <p:cNvSpPr/>
          <p:nvPr/>
        </p:nvSpPr>
        <p:spPr>
          <a:xfrm>
            <a:off x="2598041" y="463078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TextBox 61">
            <a:extLst>
              <a:ext uri="{FF2B5EF4-FFF2-40B4-BE49-F238E27FC236}">
                <a16:creationId xmlns:a16="http://schemas.microsoft.com/office/drawing/2014/main" id="{471FF011-5833-415E-8223-D0E402AE6635}"/>
              </a:ext>
            </a:extLst>
          </p:cNvPr>
          <p:cNvSpPr txBox="1"/>
          <p:nvPr/>
        </p:nvSpPr>
        <p:spPr>
          <a:xfrm>
            <a:off x="2298678" y="5593682"/>
            <a:ext cx="918321" cy="273718"/>
          </a:xfrm>
          <a:prstGeom prst="rect">
            <a:avLst/>
          </a:prstGeom>
          <a:noFill/>
        </p:spPr>
        <p:txBody>
          <a:bodyPr wrap="none" lIns="68580" tIns="34290" rIns="68580" rtlCol="0" anchor="t">
            <a:noAutofit/>
          </a:bodyPr>
          <a:lstStyle/>
          <a:p>
            <a:r>
              <a:rPr lang="en-US" sz="900" dirty="0"/>
              <a:t>160MHz BSS2</a:t>
            </a:r>
          </a:p>
        </p:txBody>
      </p:sp>
      <p:sp>
        <p:nvSpPr>
          <p:cNvPr id="65" name="Rectangle 64">
            <a:extLst>
              <a:ext uri="{FF2B5EF4-FFF2-40B4-BE49-F238E27FC236}">
                <a16:creationId xmlns:a16="http://schemas.microsoft.com/office/drawing/2014/main" id="{0B2EF909-9323-4036-BD54-60DC263B9983}"/>
              </a:ext>
            </a:extLst>
          </p:cNvPr>
          <p:cNvSpPr/>
          <p:nvPr/>
        </p:nvSpPr>
        <p:spPr>
          <a:xfrm>
            <a:off x="2598041" y="4444582"/>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Rectangle 66">
            <a:extLst>
              <a:ext uri="{FF2B5EF4-FFF2-40B4-BE49-F238E27FC236}">
                <a16:creationId xmlns:a16="http://schemas.microsoft.com/office/drawing/2014/main" id="{58866C45-BE20-4349-8788-7EBDB345B1BA}"/>
              </a:ext>
            </a:extLst>
          </p:cNvPr>
          <p:cNvSpPr/>
          <p:nvPr/>
        </p:nvSpPr>
        <p:spPr>
          <a:xfrm>
            <a:off x="2598041" y="500342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 name="Straight Connector 8">
            <a:extLst>
              <a:ext uri="{FF2B5EF4-FFF2-40B4-BE49-F238E27FC236}">
                <a16:creationId xmlns:a16="http://schemas.microsoft.com/office/drawing/2014/main" id="{108602E0-25CE-44DD-AF82-232CDD8B1E0F}"/>
              </a:ext>
            </a:extLst>
          </p:cNvPr>
          <p:cNvCxnSpPr/>
          <p:nvPr/>
        </p:nvCxnSpPr>
        <p:spPr>
          <a:xfrm>
            <a:off x="2677233" y="3449988"/>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FE29A7C0-08BA-4AAB-A7C7-7D1FD5F251C1}"/>
              </a:ext>
            </a:extLst>
          </p:cNvPr>
          <p:cNvCxnSpPr/>
          <p:nvPr/>
        </p:nvCxnSpPr>
        <p:spPr>
          <a:xfrm>
            <a:off x="4577730" y="3466635"/>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5BA3BD93-3365-4C42-9682-BA580864A8DC}"/>
              </a:ext>
            </a:extLst>
          </p:cNvPr>
          <p:cNvCxnSpPr/>
          <p:nvPr/>
        </p:nvCxnSpPr>
        <p:spPr>
          <a:xfrm>
            <a:off x="3628748" y="3466635"/>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3FBC6D06-7CE6-469F-81D6-53468BB8939B}"/>
              </a:ext>
            </a:extLst>
          </p:cNvPr>
          <p:cNvCxnSpPr/>
          <p:nvPr/>
        </p:nvCxnSpPr>
        <p:spPr>
          <a:xfrm>
            <a:off x="6466811" y="3446661"/>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CCFE277-7C51-4901-AF52-2A3C25139E88}"/>
              </a:ext>
            </a:extLst>
          </p:cNvPr>
          <p:cNvCxnSpPr/>
          <p:nvPr/>
        </p:nvCxnSpPr>
        <p:spPr>
          <a:xfrm>
            <a:off x="5517829" y="3446661"/>
            <a:ext cx="0" cy="190965"/>
          </a:xfrm>
          <a:prstGeom prst="line">
            <a:avLst/>
          </a:prstGeom>
        </p:spPr>
        <p:style>
          <a:lnRef idx="1">
            <a:schemeClr val="accent1"/>
          </a:lnRef>
          <a:fillRef idx="0">
            <a:schemeClr val="accent1"/>
          </a:fillRef>
          <a:effectRef idx="0">
            <a:schemeClr val="accent1"/>
          </a:effectRef>
          <a:fontRef idx="minor">
            <a:schemeClr val="tx1"/>
          </a:fontRef>
        </p:style>
      </p:cxnSp>
      <p:sp>
        <p:nvSpPr>
          <p:cNvPr id="105" name="Rectangle 104">
            <a:extLst>
              <a:ext uri="{FF2B5EF4-FFF2-40B4-BE49-F238E27FC236}">
                <a16:creationId xmlns:a16="http://schemas.microsoft.com/office/drawing/2014/main" id="{0C74C669-8B84-4D1A-872D-0D572033798B}"/>
              </a:ext>
            </a:extLst>
          </p:cNvPr>
          <p:cNvSpPr/>
          <p:nvPr/>
        </p:nvSpPr>
        <p:spPr>
          <a:xfrm>
            <a:off x="3814372" y="6098603"/>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FFD6BA46-A3DA-42C2-BEDA-AE39FD1D972B}"/>
              </a:ext>
            </a:extLst>
          </p:cNvPr>
          <p:cNvSpPr txBox="1"/>
          <p:nvPr/>
        </p:nvSpPr>
        <p:spPr>
          <a:xfrm>
            <a:off x="6080891" y="5593682"/>
            <a:ext cx="918321" cy="273718"/>
          </a:xfrm>
          <a:prstGeom prst="rect">
            <a:avLst/>
          </a:prstGeom>
          <a:noFill/>
        </p:spPr>
        <p:txBody>
          <a:bodyPr wrap="none" lIns="68580" tIns="34290" rIns="68580" rtlCol="0" anchor="t">
            <a:noAutofit/>
          </a:bodyPr>
          <a:lstStyle/>
          <a:p>
            <a:r>
              <a:rPr lang="en-US" sz="900" dirty="0"/>
              <a:t>160MHz BSS2</a:t>
            </a:r>
          </a:p>
        </p:txBody>
      </p:sp>
      <p:cxnSp>
        <p:nvCxnSpPr>
          <p:cNvPr id="18" name="Straight Arrow Connector 17">
            <a:extLst>
              <a:ext uri="{FF2B5EF4-FFF2-40B4-BE49-F238E27FC236}">
                <a16:creationId xmlns:a16="http://schemas.microsoft.com/office/drawing/2014/main" id="{100BAE78-08C7-4DA2-B1DC-B158AE892AD2}"/>
              </a:ext>
            </a:extLst>
          </p:cNvPr>
          <p:cNvCxnSpPr/>
          <p:nvPr/>
        </p:nvCxnSpPr>
        <p:spPr>
          <a:xfrm>
            <a:off x="2578843" y="3097603"/>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4E8C5555-3942-40D8-BB12-75A4006E4B58}"/>
              </a:ext>
            </a:extLst>
          </p:cNvPr>
          <p:cNvSpPr/>
          <p:nvPr/>
        </p:nvSpPr>
        <p:spPr>
          <a:xfrm>
            <a:off x="2741560" y="3214291"/>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7" name="TextBox 106">
            <a:extLst>
              <a:ext uri="{FF2B5EF4-FFF2-40B4-BE49-F238E27FC236}">
                <a16:creationId xmlns:a16="http://schemas.microsoft.com/office/drawing/2014/main" id="{365814AD-1E01-46D4-9EDC-33A9BE06A56F}"/>
              </a:ext>
            </a:extLst>
          </p:cNvPr>
          <p:cNvSpPr txBox="1"/>
          <p:nvPr/>
        </p:nvSpPr>
        <p:spPr>
          <a:xfrm>
            <a:off x="1507484" y="2824891"/>
            <a:ext cx="1956796"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4 BI</a:t>
            </a:r>
          </a:p>
        </p:txBody>
      </p:sp>
      <p:sp>
        <p:nvSpPr>
          <p:cNvPr id="108" name="Rectangle 107">
            <a:extLst>
              <a:ext uri="{FF2B5EF4-FFF2-40B4-BE49-F238E27FC236}">
                <a16:creationId xmlns:a16="http://schemas.microsoft.com/office/drawing/2014/main" id="{2D268553-01C6-4291-9AB7-D72E86AAC479}"/>
              </a:ext>
            </a:extLst>
          </p:cNvPr>
          <p:cNvSpPr/>
          <p:nvPr/>
        </p:nvSpPr>
        <p:spPr>
          <a:xfrm>
            <a:off x="3631879" y="3213145"/>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9" name="Straight Arrow Connector 108">
            <a:extLst>
              <a:ext uri="{FF2B5EF4-FFF2-40B4-BE49-F238E27FC236}">
                <a16:creationId xmlns:a16="http://schemas.microsoft.com/office/drawing/2014/main" id="{F3593249-0C54-438F-B510-14879162B31D}"/>
              </a:ext>
            </a:extLst>
          </p:cNvPr>
          <p:cNvCxnSpPr>
            <a:cxnSpLocks/>
          </p:cNvCxnSpPr>
          <p:nvPr/>
        </p:nvCxnSpPr>
        <p:spPr>
          <a:xfrm>
            <a:off x="3437302" y="2689489"/>
            <a:ext cx="259191" cy="4748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3C0A75FD-810A-4E2C-BD70-C0B7DF96FF3C}"/>
              </a:ext>
            </a:extLst>
          </p:cNvPr>
          <p:cNvCxnSpPr/>
          <p:nvPr/>
        </p:nvCxnSpPr>
        <p:spPr>
          <a:xfrm>
            <a:off x="4413719" y="3066337"/>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0570AD16-EAB4-459B-9268-E4F3088DBA2D}"/>
              </a:ext>
            </a:extLst>
          </p:cNvPr>
          <p:cNvSpPr/>
          <p:nvPr/>
        </p:nvSpPr>
        <p:spPr>
          <a:xfrm>
            <a:off x="4594194" y="3207589"/>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14" name="Straight Arrow Connector 113">
            <a:extLst>
              <a:ext uri="{FF2B5EF4-FFF2-40B4-BE49-F238E27FC236}">
                <a16:creationId xmlns:a16="http://schemas.microsoft.com/office/drawing/2014/main" id="{4100DD15-2DFB-49A8-A657-CABD263570A1}"/>
              </a:ext>
            </a:extLst>
          </p:cNvPr>
          <p:cNvCxnSpPr>
            <a:cxnSpLocks/>
          </p:cNvCxnSpPr>
          <p:nvPr/>
        </p:nvCxnSpPr>
        <p:spPr>
          <a:xfrm flipH="1">
            <a:off x="5574621" y="2736935"/>
            <a:ext cx="216341" cy="432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Rectangle 115">
            <a:extLst>
              <a:ext uri="{FF2B5EF4-FFF2-40B4-BE49-F238E27FC236}">
                <a16:creationId xmlns:a16="http://schemas.microsoft.com/office/drawing/2014/main" id="{87F64FCA-0629-40A3-9E21-0C8F0F8FE466}"/>
              </a:ext>
            </a:extLst>
          </p:cNvPr>
          <p:cNvSpPr/>
          <p:nvPr/>
        </p:nvSpPr>
        <p:spPr>
          <a:xfrm>
            <a:off x="5511611" y="3197062"/>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17" name="Straight Arrow Connector 116">
            <a:extLst>
              <a:ext uri="{FF2B5EF4-FFF2-40B4-BE49-F238E27FC236}">
                <a16:creationId xmlns:a16="http://schemas.microsoft.com/office/drawing/2014/main" id="{D995805E-7973-4EE9-B2D4-E00D3F7FEDB3}"/>
              </a:ext>
            </a:extLst>
          </p:cNvPr>
          <p:cNvCxnSpPr/>
          <p:nvPr/>
        </p:nvCxnSpPr>
        <p:spPr>
          <a:xfrm>
            <a:off x="6403348" y="3093492"/>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8" name="Rectangle 117">
            <a:extLst>
              <a:ext uri="{FF2B5EF4-FFF2-40B4-BE49-F238E27FC236}">
                <a16:creationId xmlns:a16="http://schemas.microsoft.com/office/drawing/2014/main" id="{E186A19C-C1CD-4F4E-90FB-16A6C81761FD}"/>
              </a:ext>
            </a:extLst>
          </p:cNvPr>
          <p:cNvSpPr/>
          <p:nvPr/>
        </p:nvSpPr>
        <p:spPr>
          <a:xfrm>
            <a:off x="6566065" y="3210179"/>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0" name="TextBox 119">
            <a:extLst>
              <a:ext uri="{FF2B5EF4-FFF2-40B4-BE49-F238E27FC236}">
                <a16:creationId xmlns:a16="http://schemas.microsoft.com/office/drawing/2014/main" id="{C66CCB54-1259-4193-8D07-0905F6FE042B}"/>
              </a:ext>
            </a:extLst>
          </p:cNvPr>
          <p:cNvSpPr txBox="1"/>
          <p:nvPr/>
        </p:nvSpPr>
        <p:spPr>
          <a:xfrm>
            <a:off x="2399266" y="2338103"/>
            <a:ext cx="1635466"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3 BI</a:t>
            </a:r>
          </a:p>
        </p:txBody>
      </p:sp>
      <p:sp>
        <p:nvSpPr>
          <p:cNvPr id="121" name="TextBox 120">
            <a:extLst>
              <a:ext uri="{FF2B5EF4-FFF2-40B4-BE49-F238E27FC236}">
                <a16:creationId xmlns:a16="http://schemas.microsoft.com/office/drawing/2014/main" id="{1D8430F9-BDE6-4B25-8A6C-D9C999F05A8D}"/>
              </a:ext>
            </a:extLst>
          </p:cNvPr>
          <p:cNvSpPr txBox="1"/>
          <p:nvPr/>
        </p:nvSpPr>
        <p:spPr>
          <a:xfrm>
            <a:off x="3696493" y="2770637"/>
            <a:ext cx="1752127" cy="290426"/>
          </a:xfrm>
          <a:prstGeom prst="rect">
            <a:avLst/>
          </a:prstGeom>
          <a:noFill/>
        </p:spPr>
        <p:txBody>
          <a:bodyPr wrap="none" lIns="68580" tIns="34290" rIns="68580" rtlCol="0" anchor="t">
            <a:noAutofit/>
          </a:bodyPr>
          <a:lstStyle/>
          <a:p>
            <a:r>
              <a:rPr lang="en-US" sz="800" dirty="0"/>
              <a:t>Announce the current and unpunctured </a:t>
            </a:r>
          </a:p>
          <a:p>
            <a:r>
              <a:rPr lang="en-US" sz="800" dirty="0"/>
              <a:t> 20MHz channel being used after 2 BI</a:t>
            </a:r>
          </a:p>
        </p:txBody>
      </p:sp>
      <p:sp>
        <p:nvSpPr>
          <p:cNvPr id="122" name="TextBox 121">
            <a:extLst>
              <a:ext uri="{FF2B5EF4-FFF2-40B4-BE49-F238E27FC236}">
                <a16:creationId xmlns:a16="http://schemas.microsoft.com/office/drawing/2014/main" id="{A46E3AFB-B931-4B37-98C4-225778484388}"/>
              </a:ext>
            </a:extLst>
          </p:cNvPr>
          <p:cNvSpPr txBox="1"/>
          <p:nvPr/>
        </p:nvSpPr>
        <p:spPr>
          <a:xfrm>
            <a:off x="4987139" y="2373847"/>
            <a:ext cx="2054840"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1 BI</a:t>
            </a:r>
          </a:p>
        </p:txBody>
      </p:sp>
      <p:sp>
        <p:nvSpPr>
          <p:cNvPr id="123" name="TextBox 122">
            <a:extLst>
              <a:ext uri="{FF2B5EF4-FFF2-40B4-BE49-F238E27FC236}">
                <a16:creationId xmlns:a16="http://schemas.microsoft.com/office/drawing/2014/main" id="{61A518E7-B4B4-4719-89F3-54573C00791B}"/>
              </a:ext>
            </a:extLst>
          </p:cNvPr>
          <p:cNvSpPr txBox="1"/>
          <p:nvPr/>
        </p:nvSpPr>
        <p:spPr>
          <a:xfrm>
            <a:off x="5950258" y="2791425"/>
            <a:ext cx="1635466" cy="290426"/>
          </a:xfrm>
          <a:prstGeom prst="rect">
            <a:avLst/>
          </a:prstGeom>
          <a:noFill/>
        </p:spPr>
        <p:txBody>
          <a:bodyPr wrap="none" lIns="68580" tIns="34290" rIns="68580" rtlCol="0" anchor="t">
            <a:noAutofit/>
          </a:bodyPr>
          <a:lstStyle/>
          <a:p>
            <a:r>
              <a:rPr lang="en-US" sz="800" dirty="0"/>
              <a:t>Announce the current unpunctured</a:t>
            </a:r>
          </a:p>
          <a:p>
            <a:r>
              <a:rPr lang="en-US" sz="800" dirty="0"/>
              <a:t> 20MHz channel</a:t>
            </a:r>
          </a:p>
        </p:txBody>
      </p:sp>
      <p:sp>
        <p:nvSpPr>
          <p:cNvPr id="124" name="Rectangle 123">
            <a:extLst>
              <a:ext uri="{FF2B5EF4-FFF2-40B4-BE49-F238E27FC236}">
                <a16:creationId xmlns:a16="http://schemas.microsoft.com/office/drawing/2014/main" id="{641B5E6D-7DFB-482F-93B3-4CF5FBB76928}"/>
              </a:ext>
            </a:extLst>
          </p:cNvPr>
          <p:cNvSpPr/>
          <p:nvPr/>
        </p:nvSpPr>
        <p:spPr>
          <a:xfrm>
            <a:off x="3468950" y="482094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5" name="Rectangle 124">
            <a:extLst>
              <a:ext uri="{FF2B5EF4-FFF2-40B4-BE49-F238E27FC236}">
                <a16:creationId xmlns:a16="http://schemas.microsoft.com/office/drawing/2014/main" id="{47BBA7DB-3153-4023-B71E-8D5E73CA5198}"/>
              </a:ext>
            </a:extLst>
          </p:cNvPr>
          <p:cNvSpPr/>
          <p:nvPr/>
        </p:nvSpPr>
        <p:spPr>
          <a:xfrm>
            <a:off x="3468950" y="519380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6" name="Rectangle 125">
            <a:extLst>
              <a:ext uri="{FF2B5EF4-FFF2-40B4-BE49-F238E27FC236}">
                <a16:creationId xmlns:a16="http://schemas.microsoft.com/office/drawing/2014/main" id="{B8DADC98-51A5-470D-AD63-0757C2C79E6F}"/>
              </a:ext>
            </a:extLst>
          </p:cNvPr>
          <p:cNvSpPr/>
          <p:nvPr/>
        </p:nvSpPr>
        <p:spPr>
          <a:xfrm>
            <a:off x="3468950" y="538024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7" name="Rectangle 126">
            <a:extLst>
              <a:ext uri="{FF2B5EF4-FFF2-40B4-BE49-F238E27FC236}">
                <a16:creationId xmlns:a16="http://schemas.microsoft.com/office/drawing/2014/main" id="{EDAF53DF-71BE-4CD9-BB6B-6BB5B99ED1F0}"/>
              </a:ext>
            </a:extLst>
          </p:cNvPr>
          <p:cNvSpPr/>
          <p:nvPr/>
        </p:nvSpPr>
        <p:spPr>
          <a:xfrm>
            <a:off x="3468950" y="40752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8" name="Rectangle 127">
            <a:extLst>
              <a:ext uri="{FF2B5EF4-FFF2-40B4-BE49-F238E27FC236}">
                <a16:creationId xmlns:a16="http://schemas.microsoft.com/office/drawing/2014/main" id="{A1AE6B13-3311-411F-8342-BA06F06A9723}"/>
              </a:ext>
            </a:extLst>
          </p:cNvPr>
          <p:cNvSpPr/>
          <p:nvPr/>
        </p:nvSpPr>
        <p:spPr>
          <a:xfrm>
            <a:off x="3468950" y="426165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9" name="Rectangle 128">
            <a:extLst>
              <a:ext uri="{FF2B5EF4-FFF2-40B4-BE49-F238E27FC236}">
                <a16:creationId xmlns:a16="http://schemas.microsoft.com/office/drawing/2014/main" id="{CE7E643C-A6EB-43F2-BE82-723B77021E98}"/>
              </a:ext>
            </a:extLst>
          </p:cNvPr>
          <p:cNvSpPr/>
          <p:nvPr/>
        </p:nvSpPr>
        <p:spPr>
          <a:xfrm>
            <a:off x="3468950" y="46345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0" name="Rectangle 129">
            <a:extLst>
              <a:ext uri="{FF2B5EF4-FFF2-40B4-BE49-F238E27FC236}">
                <a16:creationId xmlns:a16="http://schemas.microsoft.com/office/drawing/2014/main" id="{C442F452-419D-4626-8991-34C1B5D42CF2}"/>
              </a:ext>
            </a:extLst>
          </p:cNvPr>
          <p:cNvSpPr/>
          <p:nvPr/>
        </p:nvSpPr>
        <p:spPr>
          <a:xfrm>
            <a:off x="3468950" y="4448310"/>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1" name="Rectangle 130">
            <a:extLst>
              <a:ext uri="{FF2B5EF4-FFF2-40B4-BE49-F238E27FC236}">
                <a16:creationId xmlns:a16="http://schemas.microsoft.com/office/drawing/2014/main" id="{349715C7-CF04-4054-BCDF-33E6543ABFAB}"/>
              </a:ext>
            </a:extLst>
          </p:cNvPr>
          <p:cNvSpPr/>
          <p:nvPr/>
        </p:nvSpPr>
        <p:spPr>
          <a:xfrm>
            <a:off x="3468950" y="50071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2" name="Rectangle 131">
            <a:extLst>
              <a:ext uri="{FF2B5EF4-FFF2-40B4-BE49-F238E27FC236}">
                <a16:creationId xmlns:a16="http://schemas.microsoft.com/office/drawing/2014/main" id="{E6749970-8B9D-4AF4-BD28-699F576EA6D6}"/>
              </a:ext>
            </a:extLst>
          </p:cNvPr>
          <p:cNvSpPr/>
          <p:nvPr/>
        </p:nvSpPr>
        <p:spPr>
          <a:xfrm>
            <a:off x="4412202" y="481144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3" name="Rectangle 132">
            <a:extLst>
              <a:ext uri="{FF2B5EF4-FFF2-40B4-BE49-F238E27FC236}">
                <a16:creationId xmlns:a16="http://schemas.microsoft.com/office/drawing/2014/main" id="{26C05550-2166-4344-9E97-59D9339DA61F}"/>
              </a:ext>
            </a:extLst>
          </p:cNvPr>
          <p:cNvSpPr/>
          <p:nvPr/>
        </p:nvSpPr>
        <p:spPr>
          <a:xfrm>
            <a:off x="4412202" y="518430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4" name="Rectangle 133">
            <a:extLst>
              <a:ext uri="{FF2B5EF4-FFF2-40B4-BE49-F238E27FC236}">
                <a16:creationId xmlns:a16="http://schemas.microsoft.com/office/drawing/2014/main" id="{D7841FD6-0DFA-4FFC-BCB8-CF192864F644}"/>
              </a:ext>
            </a:extLst>
          </p:cNvPr>
          <p:cNvSpPr/>
          <p:nvPr/>
        </p:nvSpPr>
        <p:spPr>
          <a:xfrm>
            <a:off x="4412202" y="537073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5" name="Rectangle 134">
            <a:extLst>
              <a:ext uri="{FF2B5EF4-FFF2-40B4-BE49-F238E27FC236}">
                <a16:creationId xmlns:a16="http://schemas.microsoft.com/office/drawing/2014/main" id="{DDE5447A-9A73-409E-B314-62DEAA36859E}"/>
              </a:ext>
            </a:extLst>
          </p:cNvPr>
          <p:cNvSpPr/>
          <p:nvPr/>
        </p:nvSpPr>
        <p:spPr>
          <a:xfrm>
            <a:off x="4412202" y="406572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6" name="Rectangle 135">
            <a:extLst>
              <a:ext uri="{FF2B5EF4-FFF2-40B4-BE49-F238E27FC236}">
                <a16:creationId xmlns:a16="http://schemas.microsoft.com/office/drawing/2014/main" id="{1FEA167E-7A0A-4ED1-8B74-26E44B91C4A4}"/>
              </a:ext>
            </a:extLst>
          </p:cNvPr>
          <p:cNvSpPr/>
          <p:nvPr/>
        </p:nvSpPr>
        <p:spPr>
          <a:xfrm>
            <a:off x="4412202" y="425215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7" name="Rectangle 136">
            <a:extLst>
              <a:ext uri="{FF2B5EF4-FFF2-40B4-BE49-F238E27FC236}">
                <a16:creationId xmlns:a16="http://schemas.microsoft.com/office/drawing/2014/main" id="{34CE0C66-50AC-4DF6-AB61-3D0F211A934A}"/>
              </a:ext>
            </a:extLst>
          </p:cNvPr>
          <p:cNvSpPr/>
          <p:nvPr/>
        </p:nvSpPr>
        <p:spPr>
          <a:xfrm>
            <a:off x="4412202" y="46250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8" name="Rectangle 137">
            <a:extLst>
              <a:ext uri="{FF2B5EF4-FFF2-40B4-BE49-F238E27FC236}">
                <a16:creationId xmlns:a16="http://schemas.microsoft.com/office/drawing/2014/main" id="{E3164E4C-5024-4ABF-9E50-7FF997C885F7}"/>
              </a:ext>
            </a:extLst>
          </p:cNvPr>
          <p:cNvSpPr/>
          <p:nvPr/>
        </p:nvSpPr>
        <p:spPr>
          <a:xfrm>
            <a:off x="4412202" y="4438808"/>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9" name="Rectangle 138">
            <a:extLst>
              <a:ext uri="{FF2B5EF4-FFF2-40B4-BE49-F238E27FC236}">
                <a16:creationId xmlns:a16="http://schemas.microsoft.com/office/drawing/2014/main" id="{B3DD1666-923E-439F-9757-1DCEC88551FA}"/>
              </a:ext>
            </a:extLst>
          </p:cNvPr>
          <p:cNvSpPr/>
          <p:nvPr/>
        </p:nvSpPr>
        <p:spPr>
          <a:xfrm>
            <a:off x="4412202" y="49976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0" name="Rectangle 139">
            <a:extLst>
              <a:ext uri="{FF2B5EF4-FFF2-40B4-BE49-F238E27FC236}">
                <a16:creationId xmlns:a16="http://schemas.microsoft.com/office/drawing/2014/main" id="{F4D5A2F1-FC28-4A2D-988D-D388F1D99D28}"/>
              </a:ext>
            </a:extLst>
          </p:cNvPr>
          <p:cNvSpPr/>
          <p:nvPr/>
        </p:nvSpPr>
        <p:spPr>
          <a:xfrm>
            <a:off x="5395601" y="48327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Rectangle 140">
            <a:extLst>
              <a:ext uri="{FF2B5EF4-FFF2-40B4-BE49-F238E27FC236}">
                <a16:creationId xmlns:a16="http://schemas.microsoft.com/office/drawing/2014/main" id="{E1D889AE-2265-4D8B-ADA3-66FDA11AFA6B}"/>
              </a:ext>
            </a:extLst>
          </p:cNvPr>
          <p:cNvSpPr/>
          <p:nvPr/>
        </p:nvSpPr>
        <p:spPr>
          <a:xfrm>
            <a:off x="5395601" y="520565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2" name="Rectangle 141">
            <a:extLst>
              <a:ext uri="{FF2B5EF4-FFF2-40B4-BE49-F238E27FC236}">
                <a16:creationId xmlns:a16="http://schemas.microsoft.com/office/drawing/2014/main" id="{CB312A54-39DA-4994-BF3A-CE7F13156B98}"/>
              </a:ext>
            </a:extLst>
          </p:cNvPr>
          <p:cNvSpPr/>
          <p:nvPr/>
        </p:nvSpPr>
        <p:spPr>
          <a:xfrm>
            <a:off x="5395601" y="53920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3" name="Rectangle 142">
            <a:extLst>
              <a:ext uri="{FF2B5EF4-FFF2-40B4-BE49-F238E27FC236}">
                <a16:creationId xmlns:a16="http://schemas.microsoft.com/office/drawing/2014/main" id="{4E3DDD9A-5262-44EC-87E8-3B08B34FFA51}"/>
              </a:ext>
            </a:extLst>
          </p:cNvPr>
          <p:cNvSpPr/>
          <p:nvPr/>
        </p:nvSpPr>
        <p:spPr>
          <a:xfrm>
            <a:off x="5395601" y="40870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4" name="Rectangle 143">
            <a:extLst>
              <a:ext uri="{FF2B5EF4-FFF2-40B4-BE49-F238E27FC236}">
                <a16:creationId xmlns:a16="http://schemas.microsoft.com/office/drawing/2014/main" id="{A97303D6-CBC4-48C2-A99B-5505CEBC7607}"/>
              </a:ext>
            </a:extLst>
          </p:cNvPr>
          <p:cNvSpPr/>
          <p:nvPr/>
        </p:nvSpPr>
        <p:spPr>
          <a:xfrm>
            <a:off x="5395601" y="427350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5" name="Rectangle 144">
            <a:extLst>
              <a:ext uri="{FF2B5EF4-FFF2-40B4-BE49-F238E27FC236}">
                <a16:creationId xmlns:a16="http://schemas.microsoft.com/office/drawing/2014/main" id="{C382AFF1-E7AA-4451-B104-3242CA5419CC}"/>
              </a:ext>
            </a:extLst>
          </p:cNvPr>
          <p:cNvSpPr/>
          <p:nvPr/>
        </p:nvSpPr>
        <p:spPr>
          <a:xfrm>
            <a:off x="5395601" y="464636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6" name="Rectangle 145">
            <a:extLst>
              <a:ext uri="{FF2B5EF4-FFF2-40B4-BE49-F238E27FC236}">
                <a16:creationId xmlns:a16="http://schemas.microsoft.com/office/drawing/2014/main" id="{81276C5E-7734-424B-9A5E-D4388DCDB3A4}"/>
              </a:ext>
            </a:extLst>
          </p:cNvPr>
          <p:cNvSpPr/>
          <p:nvPr/>
        </p:nvSpPr>
        <p:spPr>
          <a:xfrm>
            <a:off x="5395601" y="4460158"/>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7" name="Rectangle 146">
            <a:extLst>
              <a:ext uri="{FF2B5EF4-FFF2-40B4-BE49-F238E27FC236}">
                <a16:creationId xmlns:a16="http://schemas.microsoft.com/office/drawing/2014/main" id="{601C74F7-67B4-4DB6-ADCC-84C666D1925E}"/>
              </a:ext>
            </a:extLst>
          </p:cNvPr>
          <p:cNvSpPr/>
          <p:nvPr/>
        </p:nvSpPr>
        <p:spPr>
          <a:xfrm>
            <a:off x="5395601" y="50190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8" name="TextBox 147">
            <a:extLst>
              <a:ext uri="{FF2B5EF4-FFF2-40B4-BE49-F238E27FC236}">
                <a16:creationId xmlns:a16="http://schemas.microsoft.com/office/drawing/2014/main" id="{87401EDC-F05C-4364-A482-F222168FF4E7}"/>
              </a:ext>
            </a:extLst>
          </p:cNvPr>
          <p:cNvSpPr txBox="1"/>
          <p:nvPr/>
        </p:nvSpPr>
        <p:spPr>
          <a:xfrm>
            <a:off x="3169587" y="5593682"/>
            <a:ext cx="918321" cy="273718"/>
          </a:xfrm>
          <a:prstGeom prst="rect">
            <a:avLst/>
          </a:prstGeom>
          <a:noFill/>
        </p:spPr>
        <p:txBody>
          <a:bodyPr wrap="none" lIns="68580" tIns="34290" rIns="68580" rtlCol="0" anchor="t">
            <a:noAutofit/>
          </a:bodyPr>
          <a:lstStyle/>
          <a:p>
            <a:r>
              <a:rPr lang="en-US" sz="900" dirty="0"/>
              <a:t>160MHz BSS2</a:t>
            </a:r>
          </a:p>
        </p:txBody>
      </p:sp>
      <p:sp>
        <p:nvSpPr>
          <p:cNvPr id="149" name="TextBox 148">
            <a:extLst>
              <a:ext uri="{FF2B5EF4-FFF2-40B4-BE49-F238E27FC236}">
                <a16:creationId xmlns:a16="http://schemas.microsoft.com/office/drawing/2014/main" id="{6FCE21E1-F940-43EE-A970-8D201CFA91C7}"/>
              </a:ext>
            </a:extLst>
          </p:cNvPr>
          <p:cNvSpPr txBox="1"/>
          <p:nvPr/>
        </p:nvSpPr>
        <p:spPr>
          <a:xfrm>
            <a:off x="4087908" y="5593682"/>
            <a:ext cx="918321" cy="273718"/>
          </a:xfrm>
          <a:prstGeom prst="rect">
            <a:avLst/>
          </a:prstGeom>
          <a:noFill/>
        </p:spPr>
        <p:txBody>
          <a:bodyPr wrap="none" lIns="68580" tIns="34290" rIns="68580" rtlCol="0" anchor="t">
            <a:noAutofit/>
          </a:bodyPr>
          <a:lstStyle/>
          <a:p>
            <a:r>
              <a:rPr lang="en-US" sz="900" dirty="0"/>
              <a:t>160MHz BSS2</a:t>
            </a:r>
          </a:p>
        </p:txBody>
      </p:sp>
      <p:sp>
        <p:nvSpPr>
          <p:cNvPr id="150" name="TextBox 149">
            <a:extLst>
              <a:ext uri="{FF2B5EF4-FFF2-40B4-BE49-F238E27FC236}">
                <a16:creationId xmlns:a16="http://schemas.microsoft.com/office/drawing/2014/main" id="{AC4D5D06-AF20-47EA-8CF4-1C2BC2451776}"/>
              </a:ext>
            </a:extLst>
          </p:cNvPr>
          <p:cNvSpPr txBox="1"/>
          <p:nvPr/>
        </p:nvSpPr>
        <p:spPr>
          <a:xfrm>
            <a:off x="5096238" y="5593682"/>
            <a:ext cx="918321" cy="273718"/>
          </a:xfrm>
          <a:prstGeom prst="rect">
            <a:avLst/>
          </a:prstGeom>
          <a:noFill/>
        </p:spPr>
        <p:txBody>
          <a:bodyPr wrap="none" lIns="68580" tIns="34290" rIns="68580" rtlCol="0" anchor="t">
            <a:noAutofit/>
          </a:bodyPr>
          <a:lstStyle/>
          <a:p>
            <a:r>
              <a:rPr lang="en-US" sz="900" dirty="0"/>
              <a:t>160MHz BSS2</a:t>
            </a:r>
          </a:p>
        </p:txBody>
      </p:sp>
      <p:sp>
        <p:nvSpPr>
          <p:cNvPr id="72" name="Date Placeholder 3">
            <a:extLst>
              <a:ext uri="{FF2B5EF4-FFF2-40B4-BE49-F238E27FC236}">
                <a16:creationId xmlns:a16="http://schemas.microsoft.com/office/drawing/2014/main" id="{E5AE183C-511D-42E5-A661-E13B0016E6B2}"/>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73" name="Slide Number Placeholder 2">
            <a:extLst>
              <a:ext uri="{FF2B5EF4-FFF2-40B4-BE49-F238E27FC236}">
                <a16:creationId xmlns:a16="http://schemas.microsoft.com/office/drawing/2014/main" id="{3941FB13-3926-4FD0-935B-6FD48540A39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75" name="Footer Placeholder 4">
            <a:extLst>
              <a:ext uri="{FF2B5EF4-FFF2-40B4-BE49-F238E27FC236}">
                <a16:creationId xmlns:a16="http://schemas.microsoft.com/office/drawing/2014/main" id="{BDF0386C-E722-49EC-ACA4-6CFD66FA5B5D}"/>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cxnSp>
        <p:nvCxnSpPr>
          <p:cNvPr id="4" name="Straight Connector 3">
            <a:extLst>
              <a:ext uri="{FF2B5EF4-FFF2-40B4-BE49-F238E27FC236}">
                <a16:creationId xmlns:a16="http://schemas.microsoft.com/office/drawing/2014/main" id="{1E6F89FC-B546-4BF3-BF79-12DEFBE9A05F}"/>
              </a:ext>
            </a:extLst>
          </p:cNvPr>
          <p:cNvCxnSpPr>
            <a:cxnSpLocks/>
          </p:cNvCxnSpPr>
          <p:nvPr/>
        </p:nvCxnSpPr>
        <p:spPr bwMode="auto">
          <a:xfrm>
            <a:off x="2691780" y="3641454"/>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78" name="Straight Connector 77">
            <a:extLst>
              <a:ext uri="{FF2B5EF4-FFF2-40B4-BE49-F238E27FC236}">
                <a16:creationId xmlns:a16="http://schemas.microsoft.com/office/drawing/2014/main" id="{0E6D17EC-EECB-450D-899B-DB5D1EBDBCA0}"/>
              </a:ext>
            </a:extLst>
          </p:cNvPr>
          <p:cNvCxnSpPr>
            <a:cxnSpLocks/>
          </p:cNvCxnSpPr>
          <p:nvPr/>
        </p:nvCxnSpPr>
        <p:spPr bwMode="auto">
          <a:xfrm>
            <a:off x="3621349" y="3609320"/>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79" name="Straight Connector 78">
            <a:extLst>
              <a:ext uri="{FF2B5EF4-FFF2-40B4-BE49-F238E27FC236}">
                <a16:creationId xmlns:a16="http://schemas.microsoft.com/office/drawing/2014/main" id="{16F7D81A-B52B-459A-A6EE-E1530E83E30E}"/>
              </a:ext>
            </a:extLst>
          </p:cNvPr>
          <p:cNvCxnSpPr>
            <a:cxnSpLocks/>
          </p:cNvCxnSpPr>
          <p:nvPr/>
        </p:nvCxnSpPr>
        <p:spPr bwMode="auto">
          <a:xfrm>
            <a:off x="4588642" y="3641454"/>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80" name="Straight Connector 79">
            <a:extLst>
              <a:ext uri="{FF2B5EF4-FFF2-40B4-BE49-F238E27FC236}">
                <a16:creationId xmlns:a16="http://schemas.microsoft.com/office/drawing/2014/main" id="{AE71B276-307C-4DF5-AC29-AD07011039ED}"/>
              </a:ext>
            </a:extLst>
          </p:cNvPr>
          <p:cNvCxnSpPr>
            <a:cxnSpLocks/>
          </p:cNvCxnSpPr>
          <p:nvPr/>
        </p:nvCxnSpPr>
        <p:spPr bwMode="auto">
          <a:xfrm>
            <a:off x="5538910" y="3642233"/>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81" name="Straight Connector 80">
            <a:extLst>
              <a:ext uri="{FF2B5EF4-FFF2-40B4-BE49-F238E27FC236}">
                <a16:creationId xmlns:a16="http://schemas.microsoft.com/office/drawing/2014/main" id="{8C97EC34-8972-4D48-AFD4-BD05BE5A6A25}"/>
              </a:ext>
            </a:extLst>
          </p:cNvPr>
          <p:cNvCxnSpPr>
            <a:cxnSpLocks/>
          </p:cNvCxnSpPr>
          <p:nvPr/>
        </p:nvCxnSpPr>
        <p:spPr bwMode="auto">
          <a:xfrm>
            <a:off x="6466811" y="3642233"/>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spTree>
    <p:extLst>
      <p:ext uri="{BB962C8B-B14F-4D97-AF65-F5344CB8AC3E}">
        <p14:creationId xmlns:p14="http://schemas.microsoft.com/office/powerpoint/2010/main" val="2580450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76183"/>
            <a:ext cx="9132540" cy="571500"/>
          </a:xfrm>
        </p:spPr>
        <p:txBody>
          <a:bodyPr/>
          <a:lstStyle/>
          <a:p>
            <a:r>
              <a:rPr lang="en-US" sz="2400" dirty="0"/>
              <a:t>Usage of 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58855"/>
            <a:ext cx="9132541" cy="1376890"/>
          </a:xfrm>
        </p:spPr>
        <p:txBody>
          <a:bodyPr>
            <a:noAutofit/>
          </a:bodyPr>
          <a:lstStyle/>
          <a:p>
            <a:r>
              <a:rPr lang="en-US" sz="1600" b="0" dirty="0"/>
              <a:t>An AP can use one of the unpunctured 20MHz channels to do backoff.</a:t>
            </a:r>
          </a:p>
          <a:p>
            <a:pPr lvl="1"/>
            <a:r>
              <a:rPr lang="en-US" sz="1600" dirty="0"/>
              <a:t>The change of 20MHz channel where backoff is done can be unannounced or announced.</a:t>
            </a:r>
          </a:p>
          <a:p>
            <a:pPr lvl="1"/>
            <a:r>
              <a:rPr lang="en-US" sz="1600" dirty="0"/>
              <a:t>This can provide fairness between STAs parked in primary subchannel and STAs parked in secondary subchannels.</a:t>
            </a:r>
          </a:p>
        </p:txBody>
      </p:sp>
      <p:sp>
        <p:nvSpPr>
          <p:cNvPr id="74" name="TextBox 73">
            <a:extLst>
              <a:ext uri="{FF2B5EF4-FFF2-40B4-BE49-F238E27FC236}">
                <a16:creationId xmlns:a16="http://schemas.microsoft.com/office/drawing/2014/main" id="{0FE98EB3-89DB-4A87-880C-46933E49CEC4}"/>
              </a:ext>
            </a:extLst>
          </p:cNvPr>
          <p:cNvSpPr txBox="1"/>
          <p:nvPr/>
        </p:nvSpPr>
        <p:spPr>
          <a:xfrm>
            <a:off x="3761391" y="5898472"/>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5" name="Straight Arrow Connector 4">
            <a:extLst>
              <a:ext uri="{FF2B5EF4-FFF2-40B4-BE49-F238E27FC236}">
                <a16:creationId xmlns:a16="http://schemas.microsoft.com/office/drawing/2014/main" id="{ADA337ED-D350-4CE8-A0FC-71B6AF3AD31F}"/>
              </a:ext>
            </a:extLst>
          </p:cNvPr>
          <p:cNvCxnSpPr>
            <a:cxnSpLocks/>
          </p:cNvCxnSpPr>
          <p:nvPr/>
        </p:nvCxnSpPr>
        <p:spPr>
          <a:xfrm>
            <a:off x="1527252" y="5595602"/>
            <a:ext cx="72102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618C82F-2DBA-4D84-ADB1-BE1501AD65ED}"/>
              </a:ext>
            </a:extLst>
          </p:cNvPr>
          <p:cNvSpPr/>
          <p:nvPr/>
        </p:nvSpPr>
        <p:spPr>
          <a:xfrm>
            <a:off x="756822" y="480704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4" name="Rectangle 53">
            <a:extLst>
              <a:ext uri="{FF2B5EF4-FFF2-40B4-BE49-F238E27FC236}">
                <a16:creationId xmlns:a16="http://schemas.microsoft.com/office/drawing/2014/main" id="{22806084-724E-450B-9E70-F13708D6263B}"/>
              </a:ext>
            </a:extLst>
          </p:cNvPr>
          <p:cNvSpPr/>
          <p:nvPr/>
        </p:nvSpPr>
        <p:spPr>
          <a:xfrm>
            <a:off x="756822" y="517990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6" name="Rectangle 55">
            <a:extLst>
              <a:ext uri="{FF2B5EF4-FFF2-40B4-BE49-F238E27FC236}">
                <a16:creationId xmlns:a16="http://schemas.microsoft.com/office/drawing/2014/main" id="{E117BA49-966C-4A06-B1F2-B6F952F46119}"/>
              </a:ext>
            </a:extLst>
          </p:cNvPr>
          <p:cNvSpPr/>
          <p:nvPr/>
        </p:nvSpPr>
        <p:spPr>
          <a:xfrm>
            <a:off x="756822" y="536634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7" name="Rectangle 56">
            <a:extLst>
              <a:ext uri="{FF2B5EF4-FFF2-40B4-BE49-F238E27FC236}">
                <a16:creationId xmlns:a16="http://schemas.microsoft.com/office/drawing/2014/main" id="{E1C71C35-41E3-41CE-A371-CE9EE65793B6}"/>
              </a:ext>
            </a:extLst>
          </p:cNvPr>
          <p:cNvSpPr/>
          <p:nvPr/>
        </p:nvSpPr>
        <p:spPr>
          <a:xfrm>
            <a:off x="756822" y="40613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0" name="Rectangle 59">
            <a:extLst>
              <a:ext uri="{FF2B5EF4-FFF2-40B4-BE49-F238E27FC236}">
                <a16:creationId xmlns:a16="http://schemas.microsoft.com/office/drawing/2014/main" id="{7DC8A089-8D76-4D91-B973-5081641A694A}"/>
              </a:ext>
            </a:extLst>
          </p:cNvPr>
          <p:cNvSpPr/>
          <p:nvPr/>
        </p:nvSpPr>
        <p:spPr>
          <a:xfrm>
            <a:off x="756822" y="424775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1" name="Rectangle 60">
            <a:extLst>
              <a:ext uri="{FF2B5EF4-FFF2-40B4-BE49-F238E27FC236}">
                <a16:creationId xmlns:a16="http://schemas.microsoft.com/office/drawing/2014/main" id="{A0FD97CC-38F6-4A6C-80F3-BBCC58DE2755}"/>
              </a:ext>
            </a:extLst>
          </p:cNvPr>
          <p:cNvSpPr/>
          <p:nvPr/>
        </p:nvSpPr>
        <p:spPr>
          <a:xfrm>
            <a:off x="756822" y="46206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TextBox 61">
            <a:extLst>
              <a:ext uri="{FF2B5EF4-FFF2-40B4-BE49-F238E27FC236}">
                <a16:creationId xmlns:a16="http://schemas.microsoft.com/office/drawing/2014/main" id="{471FF011-5833-415E-8223-D0E402AE6635}"/>
              </a:ext>
            </a:extLst>
          </p:cNvPr>
          <p:cNvSpPr txBox="1"/>
          <p:nvPr/>
        </p:nvSpPr>
        <p:spPr>
          <a:xfrm>
            <a:off x="553693" y="5616915"/>
            <a:ext cx="819476" cy="214493"/>
          </a:xfrm>
          <a:prstGeom prst="rect">
            <a:avLst/>
          </a:prstGeom>
          <a:noFill/>
        </p:spPr>
        <p:txBody>
          <a:bodyPr wrap="none" lIns="68580" tIns="34290" rIns="68580" rtlCol="0" anchor="t">
            <a:noAutofit/>
          </a:bodyPr>
          <a:lstStyle/>
          <a:p>
            <a:r>
              <a:rPr lang="en-US" sz="750" dirty="0"/>
              <a:t>160MHz BSS2</a:t>
            </a:r>
          </a:p>
        </p:txBody>
      </p:sp>
      <p:sp>
        <p:nvSpPr>
          <p:cNvPr id="65" name="Rectangle 64">
            <a:extLst>
              <a:ext uri="{FF2B5EF4-FFF2-40B4-BE49-F238E27FC236}">
                <a16:creationId xmlns:a16="http://schemas.microsoft.com/office/drawing/2014/main" id="{0B2EF909-9323-4036-BD54-60DC263B9983}"/>
              </a:ext>
            </a:extLst>
          </p:cNvPr>
          <p:cNvSpPr/>
          <p:nvPr/>
        </p:nvSpPr>
        <p:spPr>
          <a:xfrm>
            <a:off x="756822" y="4434410"/>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Rectangle 66">
            <a:extLst>
              <a:ext uri="{FF2B5EF4-FFF2-40B4-BE49-F238E27FC236}">
                <a16:creationId xmlns:a16="http://schemas.microsoft.com/office/drawing/2014/main" id="{58866C45-BE20-4349-8788-7EBDB345B1BA}"/>
              </a:ext>
            </a:extLst>
          </p:cNvPr>
          <p:cNvSpPr/>
          <p:nvPr/>
        </p:nvSpPr>
        <p:spPr>
          <a:xfrm>
            <a:off x="756822" y="49932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5" name="Rectangle 104">
            <a:extLst>
              <a:ext uri="{FF2B5EF4-FFF2-40B4-BE49-F238E27FC236}">
                <a16:creationId xmlns:a16="http://schemas.microsoft.com/office/drawing/2014/main" id="{0C74C669-8B84-4D1A-872D-0D572033798B}"/>
              </a:ext>
            </a:extLst>
          </p:cNvPr>
          <p:cNvSpPr/>
          <p:nvPr/>
        </p:nvSpPr>
        <p:spPr>
          <a:xfrm>
            <a:off x="3441794" y="5898472"/>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2" name="Straight Arrow Connector 71">
            <a:extLst>
              <a:ext uri="{FF2B5EF4-FFF2-40B4-BE49-F238E27FC236}">
                <a16:creationId xmlns:a16="http://schemas.microsoft.com/office/drawing/2014/main" id="{FA82D254-54DE-47AA-9088-7C154F870D16}"/>
              </a:ext>
            </a:extLst>
          </p:cNvPr>
          <p:cNvCxnSpPr>
            <a:cxnSpLocks/>
          </p:cNvCxnSpPr>
          <p:nvPr/>
        </p:nvCxnSpPr>
        <p:spPr>
          <a:xfrm flipV="1">
            <a:off x="457460" y="5256732"/>
            <a:ext cx="306363" cy="831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7560659-69FA-4E38-947C-EE43D22954BB}"/>
              </a:ext>
            </a:extLst>
          </p:cNvPr>
          <p:cNvSpPr txBox="1"/>
          <p:nvPr/>
        </p:nvSpPr>
        <p:spPr>
          <a:xfrm>
            <a:off x="97476" y="5334518"/>
            <a:ext cx="666347" cy="218254"/>
          </a:xfrm>
          <a:prstGeom prst="rect">
            <a:avLst/>
          </a:prstGeom>
          <a:noFill/>
        </p:spPr>
        <p:txBody>
          <a:bodyPr wrap="none" lIns="68580" tIns="34290" rIns="68580" rtlCol="0" anchor="t">
            <a:noAutofit/>
          </a:bodyPr>
          <a:lstStyle/>
          <a:p>
            <a:r>
              <a:rPr lang="en-US" sz="600" dirty="0"/>
              <a:t>Primary 20MHz</a:t>
            </a:r>
          </a:p>
        </p:txBody>
      </p:sp>
      <p:cxnSp>
        <p:nvCxnSpPr>
          <p:cNvPr id="6" name="Straight Connector 5">
            <a:extLst>
              <a:ext uri="{FF2B5EF4-FFF2-40B4-BE49-F238E27FC236}">
                <a16:creationId xmlns:a16="http://schemas.microsoft.com/office/drawing/2014/main" id="{6615BD23-30B7-4750-8B58-CEC3F082AEF6}"/>
              </a:ext>
            </a:extLst>
          </p:cNvPr>
          <p:cNvCxnSpPr/>
          <p:nvPr/>
        </p:nvCxnSpPr>
        <p:spPr>
          <a:xfrm>
            <a:off x="4812404" y="4441638"/>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760ECAF-695A-4777-9E26-998E512F4708}"/>
              </a:ext>
            </a:extLst>
          </p:cNvPr>
          <p:cNvCxnSpPr>
            <a:cxnSpLocks/>
          </p:cNvCxnSpPr>
          <p:nvPr/>
        </p:nvCxnSpPr>
        <p:spPr>
          <a:xfrm flipH="1">
            <a:off x="4758854" y="44416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1EFEB477-7496-4C68-9359-0DF3E6375817}"/>
              </a:ext>
            </a:extLst>
          </p:cNvPr>
          <p:cNvCxnSpPr>
            <a:cxnSpLocks/>
          </p:cNvCxnSpPr>
          <p:nvPr/>
        </p:nvCxnSpPr>
        <p:spPr>
          <a:xfrm flipH="1">
            <a:off x="4815080" y="44416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16346072-2663-4278-9C1C-F3DEF1B0A247}"/>
              </a:ext>
            </a:extLst>
          </p:cNvPr>
          <p:cNvCxnSpPr>
            <a:cxnSpLocks/>
          </p:cNvCxnSpPr>
          <p:nvPr/>
        </p:nvCxnSpPr>
        <p:spPr>
          <a:xfrm flipH="1">
            <a:off x="4873154" y="4451579"/>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C87EA884-470B-460F-B702-56164BFA9E66}"/>
              </a:ext>
            </a:extLst>
          </p:cNvPr>
          <p:cNvCxnSpPr>
            <a:cxnSpLocks/>
          </p:cNvCxnSpPr>
          <p:nvPr/>
        </p:nvCxnSpPr>
        <p:spPr>
          <a:xfrm flipH="1">
            <a:off x="4929380" y="4451578"/>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2E4CA36F-FB18-4408-9010-C363B761332F}"/>
              </a:ext>
            </a:extLst>
          </p:cNvPr>
          <p:cNvSpPr/>
          <p:nvPr/>
        </p:nvSpPr>
        <p:spPr>
          <a:xfrm>
            <a:off x="5043680" y="4439822"/>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TextBox 85">
            <a:extLst>
              <a:ext uri="{FF2B5EF4-FFF2-40B4-BE49-F238E27FC236}">
                <a16:creationId xmlns:a16="http://schemas.microsoft.com/office/drawing/2014/main" id="{D2C2BE8E-47A9-4305-9251-9F4959130DEE}"/>
              </a:ext>
            </a:extLst>
          </p:cNvPr>
          <p:cNvSpPr txBox="1"/>
          <p:nvPr/>
        </p:nvSpPr>
        <p:spPr>
          <a:xfrm>
            <a:off x="5164572" y="4247752"/>
            <a:ext cx="883117" cy="197520"/>
          </a:xfrm>
          <a:prstGeom prst="rect">
            <a:avLst/>
          </a:prstGeom>
          <a:noFill/>
        </p:spPr>
        <p:txBody>
          <a:bodyPr wrap="none" lIns="68580" tIns="34290" rIns="68580" rtlCol="0" anchor="t">
            <a:noAutofit/>
          </a:bodyPr>
          <a:lstStyle/>
          <a:p>
            <a:r>
              <a:rPr lang="en-US" sz="675" dirty="0"/>
              <a:t>40MHz TXOP</a:t>
            </a:r>
          </a:p>
        </p:txBody>
      </p:sp>
      <p:cxnSp>
        <p:nvCxnSpPr>
          <p:cNvPr id="87" name="Straight Connector 86">
            <a:extLst>
              <a:ext uri="{FF2B5EF4-FFF2-40B4-BE49-F238E27FC236}">
                <a16:creationId xmlns:a16="http://schemas.microsoft.com/office/drawing/2014/main" id="{2365870D-5D9A-4B8E-B4A6-EADC999BF118}"/>
              </a:ext>
            </a:extLst>
          </p:cNvPr>
          <p:cNvCxnSpPr/>
          <p:nvPr/>
        </p:nvCxnSpPr>
        <p:spPr>
          <a:xfrm>
            <a:off x="7050417" y="4427247"/>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DCA6710F-FF54-4E63-B70E-EA39293B6A1E}"/>
              </a:ext>
            </a:extLst>
          </p:cNvPr>
          <p:cNvCxnSpPr>
            <a:cxnSpLocks/>
          </p:cNvCxnSpPr>
          <p:nvPr/>
        </p:nvCxnSpPr>
        <p:spPr>
          <a:xfrm flipH="1">
            <a:off x="6996867" y="442724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3E4A01AD-4032-4F1F-A78B-0DC36F082717}"/>
              </a:ext>
            </a:extLst>
          </p:cNvPr>
          <p:cNvCxnSpPr>
            <a:cxnSpLocks/>
          </p:cNvCxnSpPr>
          <p:nvPr/>
        </p:nvCxnSpPr>
        <p:spPr>
          <a:xfrm flipH="1">
            <a:off x="7053093" y="442724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5E69D5B-14F8-40CF-A6B5-BCC12D2E2657}"/>
              </a:ext>
            </a:extLst>
          </p:cNvPr>
          <p:cNvCxnSpPr>
            <a:cxnSpLocks/>
          </p:cNvCxnSpPr>
          <p:nvPr/>
        </p:nvCxnSpPr>
        <p:spPr>
          <a:xfrm flipH="1">
            <a:off x="7111167" y="443718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400E8F2-E941-435A-86CC-E39E6B860DA4}"/>
              </a:ext>
            </a:extLst>
          </p:cNvPr>
          <p:cNvCxnSpPr>
            <a:cxnSpLocks/>
          </p:cNvCxnSpPr>
          <p:nvPr/>
        </p:nvCxnSpPr>
        <p:spPr>
          <a:xfrm flipH="1">
            <a:off x="7167393" y="4437187"/>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034378CF-4EF3-4C09-AD18-7C09B21ED333}"/>
              </a:ext>
            </a:extLst>
          </p:cNvPr>
          <p:cNvSpPr/>
          <p:nvPr/>
        </p:nvSpPr>
        <p:spPr>
          <a:xfrm>
            <a:off x="7281693" y="4425431"/>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6" name="TextBox 95">
            <a:extLst>
              <a:ext uri="{FF2B5EF4-FFF2-40B4-BE49-F238E27FC236}">
                <a16:creationId xmlns:a16="http://schemas.microsoft.com/office/drawing/2014/main" id="{C193C4FE-50C8-4615-88AA-4FA19E7A8DD5}"/>
              </a:ext>
            </a:extLst>
          </p:cNvPr>
          <p:cNvSpPr txBox="1"/>
          <p:nvPr/>
        </p:nvSpPr>
        <p:spPr>
          <a:xfrm>
            <a:off x="7341046" y="3819020"/>
            <a:ext cx="1081337" cy="225997"/>
          </a:xfrm>
          <a:prstGeom prst="rect">
            <a:avLst/>
          </a:prstGeom>
          <a:noFill/>
        </p:spPr>
        <p:txBody>
          <a:bodyPr wrap="none" lIns="68580" tIns="34290" rIns="68580" rtlCol="0" anchor="t">
            <a:noAutofit/>
          </a:bodyPr>
          <a:lstStyle/>
          <a:p>
            <a:r>
              <a:rPr lang="en-US" sz="675" dirty="0"/>
              <a:t>Punctured TXOP (40+20MHz)</a:t>
            </a:r>
          </a:p>
        </p:txBody>
      </p:sp>
      <p:sp>
        <p:nvSpPr>
          <p:cNvPr id="97" name="Rectangle 96">
            <a:extLst>
              <a:ext uri="{FF2B5EF4-FFF2-40B4-BE49-F238E27FC236}">
                <a16:creationId xmlns:a16="http://schemas.microsoft.com/office/drawing/2014/main" id="{4B8BF43D-B807-4200-8002-968F92CC5AB0}"/>
              </a:ext>
            </a:extLst>
          </p:cNvPr>
          <p:cNvSpPr/>
          <p:nvPr/>
        </p:nvSpPr>
        <p:spPr>
          <a:xfrm>
            <a:off x="7280923" y="4037028"/>
            <a:ext cx="1081337" cy="20117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a:p>
        </p:txBody>
      </p:sp>
      <p:cxnSp>
        <p:nvCxnSpPr>
          <p:cNvPr id="98" name="Straight Arrow Connector 97">
            <a:extLst>
              <a:ext uri="{FF2B5EF4-FFF2-40B4-BE49-F238E27FC236}">
                <a16:creationId xmlns:a16="http://schemas.microsoft.com/office/drawing/2014/main" id="{17F877ED-A25C-4E3E-AF89-0752B8984666}"/>
              </a:ext>
            </a:extLst>
          </p:cNvPr>
          <p:cNvCxnSpPr>
            <a:cxnSpLocks/>
          </p:cNvCxnSpPr>
          <p:nvPr/>
        </p:nvCxnSpPr>
        <p:spPr>
          <a:xfrm>
            <a:off x="4408383" y="4121090"/>
            <a:ext cx="206230" cy="3822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6893656E-704C-4802-8F4C-5C0A487F11D3}"/>
              </a:ext>
            </a:extLst>
          </p:cNvPr>
          <p:cNvSpPr txBox="1"/>
          <p:nvPr/>
        </p:nvSpPr>
        <p:spPr>
          <a:xfrm>
            <a:off x="3680344" y="3733800"/>
            <a:ext cx="1302587" cy="311217"/>
          </a:xfrm>
          <a:prstGeom prst="rect">
            <a:avLst/>
          </a:prstGeom>
          <a:noFill/>
        </p:spPr>
        <p:txBody>
          <a:bodyPr wrap="none" lIns="68580" tIns="34290" rIns="68580" rtlCol="0" anchor="t">
            <a:noAutofit/>
          </a:bodyPr>
          <a:lstStyle/>
          <a:p>
            <a:r>
              <a:rPr lang="en-US" sz="675" dirty="0"/>
              <a:t>AP decides to use unpunctured </a:t>
            </a:r>
          </a:p>
          <a:p>
            <a:r>
              <a:rPr lang="en-US" sz="675" dirty="0"/>
              <a:t>20MHz  channel to do backoff.</a:t>
            </a:r>
          </a:p>
        </p:txBody>
      </p:sp>
      <p:cxnSp>
        <p:nvCxnSpPr>
          <p:cNvPr id="110" name="Straight Arrow Connector 109">
            <a:extLst>
              <a:ext uri="{FF2B5EF4-FFF2-40B4-BE49-F238E27FC236}">
                <a16:creationId xmlns:a16="http://schemas.microsoft.com/office/drawing/2014/main" id="{D61FD271-CE4F-42D9-8444-53380172EC8B}"/>
              </a:ext>
            </a:extLst>
          </p:cNvPr>
          <p:cNvCxnSpPr>
            <a:cxnSpLocks/>
          </p:cNvCxnSpPr>
          <p:nvPr/>
        </p:nvCxnSpPr>
        <p:spPr>
          <a:xfrm flipH="1">
            <a:off x="1858480" y="4622051"/>
            <a:ext cx="84401" cy="7066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F1E603D8-58A3-48B4-B319-5A897F18369F}"/>
              </a:ext>
            </a:extLst>
          </p:cNvPr>
          <p:cNvSpPr txBox="1"/>
          <p:nvPr/>
        </p:nvSpPr>
        <p:spPr>
          <a:xfrm>
            <a:off x="1693704" y="4265896"/>
            <a:ext cx="1302587" cy="311217"/>
          </a:xfrm>
          <a:prstGeom prst="rect">
            <a:avLst/>
          </a:prstGeom>
          <a:noFill/>
        </p:spPr>
        <p:txBody>
          <a:bodyPr wrap="none" lIns="68580" tIns="34290" rIns="68580" rtlCol="0" anchor="t">
            <a:noAutofit/>
          </a:bodyPr>
          <a:lstStyle/>
          <a:p>
            <a:r>
              <a:rPr lang="en-US" sz="675" dirty="0"/>
              <a:t>AP uses primary 20MHz </a:t>
            </a:r>
          </a:p>
          <a:p>
            <a:r>
              <a:rPr lang="en-US" sz="675" dirty="0"/>
              <a:t>channel to do backoff.</a:t>
            </a:r>
          </a:p>
        </p:txBody>
      </p:sp>
      <p:cxnSp>
        <p:nvCxnSpPr>
          <p:cNvPr id="115" name="Straight Connector 114">
            <a:extLst>
              <a:ext uri="{FF2B5EF4-FFF2-40B4-BE49-F238E27FC236}">
                <a16:creationId xmlns:a16="http://schemas.microsoft.com/office/drawing/2014/main" id="{44B4B76A-3874-4B04-9BA4-4A19635AC6E2}"/>
              </a:ext>
            </a:extLst>
          </p:cNvPr>
          <p:cNvCxnSpPr/>
          <p:nvPr/>
        </p:nvCxnSpPr>
        <p:spPr>
          <a:xfrm>
            <a:off x="2015926" y="5235397"/>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B961B7E6-A71C-49A3-BF6B-09CBC5D55590}"/>
              </a:ext>
            </a:extLst>
          </p:cNvPr>
          <p:cNvCxnSpPr>
            <a:cxnSpLocks/>
          </p:cNvCxnSpPr>
          <p:nvPr/>
        </p:nvCxnSpPr>
        <p:spPr>
          <a:xfrm flipH="1">
            <a:off x="1962376" y="523539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58EDD603-E649-4C9E-8C13-F63AAB224906}"/>
              </a:ext>
            </a:extLst>
          </p:cNvPr>
          <p:cNvCxnSpPr>
            <a:cxnSpLocks/>
          </p:cNvCxnSpPr>
          <p:nvPr/>
        </p:nvCxnSpPr>
        <p:spPr>
          <a:xfrm flipH="1">
            <a:off x="2018602" y="5235396"/>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F2FBA478-7B7D-4493-B6F1-2680F493FAD0}"/>
              </a:ext>
            </a:extLst>
          </p:cNvPr>
          <p:cNvCxnSpPr>
            <a:cxnSpLocks/>
          </p:cNvCxnSpPr>
          <p:nvPr/>
        </p:nvCxnSpPr>
        <p:spPr>
          <a:xfrm flipH="1">
            <a:off x="2076676" y="52453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880B1BD3-38DA-4908-8D14-F8C083156105}"/>
              </a:ext>
            </a:extLst>
          </p:cNvPr>
          <p:cNvCxnSpPr>
            <a:cxnSpLocks/>
          </p:cNvCxnSpPr>
          <p:nvPr/>
        </p:nvCxnSpPr>
        <p:spPr>
          <a:xfrm flipH="1">
            <a:off x="2132902" y="5245337"/>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154" name="Rectangle 153">
            <a:extLst>
              <a:ext uri="{FF2B5EF4-FFF2-40B4-BE49-F238E27FC236}">
                <a16:creationId xmlns:a16="http://schemas.microsoft.com/office/drawing/2014/main" id="{FC05FCFF-EFAD-4D08-9340-227005DED346}"/>
              </a:ext>
            </a:extLst>
          </p:cNvPr>
          <p:cNvSpPr/>
          <p:nvPr/>
        </p:nvSpPr>
        <p:spPr>
          <a:xfrm>
            <a:off x="2247202" y="5233580"/>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5" name="TextBox 154">
            <a:extLst>
              <a:ext uri="{FF2B5EF4-FFF2-40B4-BE49-F238E27FC236}">
                <a16:creationId xmlns:a16="http://schemas.microsoft.com/office/drawing/2014/main" id="{263933B3-8144-405B-9EC6-4053C648849A}"/>
              </a:ext>
            </a:extLst>
          </p:cNvPr>
          <p:cNvSpPr txBox="1"/>
          <p:nvPr/>
        </p:nvSpPr>
        <p:spPr>
          <a:xfrm>
            <a:off x="2188037" y="4649579"/>
            <a:ext cx="1081337" cy="225997"/>
          </a:xfrm>
          <a:prstGeom prst="rect">
            <a:avLst/>
          </a:prstGeom>
          <a:noFill/>
        </p:spPr>
        <p:txBody>
          <a:bodyPr wrap="none" lIns="68580" tIns="34290" rIns="68580" rtlCol="0" anchor="t">
            <a:noAutofit/>
          </a:bodyPr>
          <a:lstStyle/>
          <a:p>
            <a:r>
              <a:rPr lang="en-US" sz="675" dirty="0"/>
              <a:t>Punctured TXOP (40+20MHz)</a:t>
            </a:r>
          </a:p>
        </p:txBody>
      </p:sp>
      <p:sp>
        <p:nvSpPr>
          <p:cNvPr id="156" name="Rectangle 155">
            <a:extLst>
              <a:ext uri="{FF2B5EF4-FFF2-40B4-BE49-F238E27FC236}">
                <a16:creationId xmlns:a16="http://schemas.microsoft.com/office/drawing/2014/main" id="{462F01CA-E1DE-4F09-93D0-689B4911E543}"/>
              </a:ext>
            </a:extLst>
          </p:cNvPr>
          <p:cNvSpPr/>
          <p:nvPr/>
        </p:nvSpPr>
        <p:spPr>
          <a:xfrm>
            <a:off x="2246431" y="4845177"/>
            <a:ext cx="1081337" cy="20117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a:p>
        </p:txBody>
      </p:sp>
      <p:sp>
        <p:nvSpPr>
          <p:cNvPr id="45" name="Date Placeholder 3">
            <a:extLst>
              <a:ext uri="{FF2B5EF4-FFF2-40B4-BE49-F238E27FC236}">
                <a16:creationId xmlns:a16="http://schemas.microsoft.com/office/drawing/2014/main" id="{3C2AF340-08C0-4C56-AA4A-F2BA8AD07225}"/>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46" name="Slide Number Placeholder 2">
            <a:extLst>
              <a:ext uri="{FF2B5EF4-FFF2-40B4-BE49-F238E27FC236}">
                <a16:creationId xmlns:a16="http://schemas.microsoft.com/office/drawing/2014/main" id="{DE62AC65-E650-4512-88DC-ACCE015608A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
        <p:nvSpPr>
          <p:cNvPr id="47" name="Footer Placeholder 4">
            <a:extLst>
              <a:ext uri="{FF2B5EF4-FFF2-40B4-BE49-F238E27FC236}">
                <a16:creationId xmlns:a16="http://schemas.microsoft.com/office/drawing/2014/main" id="{FE739F33-EDDB-4BE9-B78E-1AEC7F04D0D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150746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30" y="614108"/>
            <a:ext cx="9132540" cy="571500"/>
          </a:xfrm>
        </p:spPr>
        <p:txBody>
          <a:bodyPr/>
          <a:lstStyle/>
          <a:p>
            <a:r>
              <a:rPr lang="en-US" sz="2400" dirty="0"/>
              <a:t>STA’s Operating Parameter Change, TXOP BW</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30228"/>
            <a:ext cx="9132541" cy="1232062"/>
          </a:xfrm>
        </p:spPr>
        <p:txBody>
          <a:bodyPr>
            <a:normAutofit/>
          </a:bodyPr>
          <a:lstStyle/>
          <a:p>
            <a:r>
              <a:rPr lang="en-US" sz="1600" b="0" dirty="0"/>
              <a:t>When a STA that parks in a secondary subchannel changes its operating BW, the STA’s operating BW always covers the unpunctured 20MHz channel.</a:t>
            </a:r>
          </a:p>
          <a:p>
            <a:r>
              <a:rPr lang="en-US" sz="1600" b="0" dirty="0"/>
              <a:t>When an AP announces a TXOP BW of a STA that parks in one secondary subchannel, the BW will always cover the unpunctured 20MHz channel.</a:t>
            </a:r>
          </a:p>
        </p:txBody>
      </p:sp>
      <p:sp>
        <p:nvSpPr>
          <p:cNvPr id="4" name="Rectangle 3">
            <a:extLst>
              <a:ext uri="{FF2B5EF4-FFF2-40B4-BE49-F238E27FC236}">
                <a16:creationId xmlns:a16="http://schemas.microsoft.com/office/drawing/2014/main" id="{28D3227D-F91C-4583-8F74-CF9C219E4140}"/>
              </a:ext>
            </a:extLst>
          </p:cNvPr>
          <p:cNvSpPr/>
          <p:nvPr/>
        </p:nvSpPr>
        <p:spPr>
          <a:xfrm>
            <a:off x="3483105" y="50526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 name="Rectangle 4">
            <a:extLst>
              <a:ext uri="{FF2B5EF4-FFF2-40B4-BE49-F238E27FC236}">
                <a16:creationId xmlns:a16="http://schemas.microsoft.com/office/drawing/2014/main" id="{27B12929-6326-4F9C-BF6E-38B8C09BD11F}"/>
              </a:ext>
            </a:extLst>
          </p:cNvPr>
          <p:cNvSpPr/>
          <p:nvPr/>
        </p:nvSpPr>
        <p:spPr>
          <a:xfrm>
            <a:off x="3483105" y="54254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Rectangle 5">
            <a:extLst>
              <a:ext uri="{FF2B5EF4-FFF2-40B4-BE49-F238E27FC236}">
                <a16:creationId xmlns:a16="http://schemas.microsoft.com/office/drawing/2014/main" id="{3DF2299B-60CC-4351-93B6-C86BBB2E4769}"/>
              </a:ext>
            </a:extLst>
          </p:cNvPr>
          <p:cNvSpPr/>
          <p:nvPr/>
        </p:nvSpPr>
        <p:spPr>
          <a:xfrm>
            <a:off x="3483105" y="561191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Rectangle 6">
            <a:extLst>
              <a:ext uri="{FF2B5EF4-FFF2-40B4-BE49-F238E27FC236}">
                <a16:creationId xmlns:a16="http://schemas.microsoft.com/office/drawing/2014/main" id="{334A66F9-092E-4EA7-85ED-95D2B483643B}"/>
              </a:ext>
            </a:extLst>
          </p:cNvPr>
          <p:cNvSpPr/>
          <p:nvPr/>
        </p:nvSpPr>
        <p:spPr>
          <a:xfrm>
            <a:off x="3483105" y="43069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Rectangle 7">
            <a:extLst>
              <a:ext uri="{FF2B5EF4-FFF2-40B4-BE49-F238E27FC236}">
                <a16:creationId xmlns:a16="http://schemas.microsoft.com/office/drawing/2014/main" id="{960FEE74-BFC5-4A06-9581-D4CBF57F8527}"/>
              </a:ext>
            </a:extLst>
          </p:cNvPr>
          <p:cNvSpPr/>
          <p:nvPr/>
        </p:nvSpPr>
        <p:spPr>
          <a:xfrm>
            <a:off x="3483105" y="44933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4898ED9E-6E2E-42F3-9EE9-E504460CDD34}"/>
              </a:ext>
            </a:extLst>
          </p:cNvPr>
          <p:cNvSpPr/>
          <p:nvPr/>
        </p:nvSpPr>
        <p:spPr>
          <a:xfrm>
            <a:off x="3483105" y="48661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TextBox 9">
            <a:extLst>
              <a:ext uri="{FF2B5EF4-FFF2-40B4-BE49-F238E27FC236}">
                <a16:creationId xmlns:a16="http://schemas.microsoft.com/office/drawing/2014/main" id="{90128D77-DCB8-45CF-BA12-02273E714B3E}"/>
              </a:ext>
            </a:extLst>
          </p:cNvPr>
          <p:cNvSpPr txBox="1"/>
          <p:nvPr/>
        </p:nvSpPr>
        <p:spPr>
          <a:xfrm>
            <a:off x="2747216" y="5787993"/>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11" name="Rectangle 10">
            <a:extLst>
              <a:ext uri="{FF2B5EF4-FFF2-40B4-BE49-F238E27FC236}">
                <a16:creationId xmlns:a16="http://schemas.microsoft.com/office/drawing/2014/main" id="{56811EF3-1536-44DC-AE1C-AD75A8213A4E}"/>
              </a:ext>
            </a:extLst>
          </p:cNvPr>
          <p:cNvSpPr/>
          <p:nvPr/>
        </p:nvSpPr>
        <p:spPr>
          <a:xfrm>
            <a:off x="3483105" y="46799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4339B103-5E7B-4197-943E-C62937E7870A}"/>
              </a:ext>
            </a:extLst>
          </p:cNvPr>
          <p:cNvSpPr/>
          <p:nvPr/>
        </p:nvSpPr>
        <p:spPr>
          <a:xfrm>
            <a:off x="3483105" y="52388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Left Brace 12">
            <a:extLst>
              <a:ext uri="{FF2B5EF4-FFF2-40B4-BE49-F238E27FC236}">
                <a16:creationId xmlns:a16="http://schemas.microsoft.com/office/drawing/2014/main" id="{EC813101-D82D-4A39-8935-8DE5F87C9053}"/>
              </a:ext>
            </a:extLst>
          </p:cNvPr>
          <p:cNvSpPr/>
          <p:nvPr/>
        </p:nvSpPr>
        <p:spPr>
          <a:xfrm>
            <a:off x="3328320" y="505262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15" name="Left Brace 14">
            <a:extLst>
              <a:ext uri="{FF2B5EF4-FFF2-40B4-BE49-F238E27FC236}">
                <a16:creationId xmlns:a16="http://schemas.microsoft.com/office/drawing/2014/main" id="{E510A5CB-27FA-4712-AC1A-D738FE177F22}"/>
              </a:ext>
            </a:extLst>
          </p:cNvPr>
          <p:cNvSpPr/>
          <p:nvPr/>
        </p:nvSpPr>
        <p:spPr>
          <a:xfrm>
            <a:off x="3327785" y="430172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16" name="TextBox 15">
            <a:extLst>
              <a:ext uri="{FF2B5EF4-FFF2-40B4-BE49-F238E27FC236}">
                <a16:creationId xmlns:a16="http://schemas.microsoft.com/office/drawing/2014/main" id="{D12A035C-5EF1-4D02-B69D-ECA6F1A8D08F}"/>
              </a:ext>
            </a:extLst>
          </p:cNvPr>
          <p:cNvSpPr txBox="1"/>
          <p:nvPr/>
        </p:nvSpPr>
        <p:spPr>
          <a:xfrm>
            <a:off x="2401768" y="5330945"/>
            <a:ext cx="1081337" cy="225997"/>
          </a:xfrm>
          <a:prstGeom prst="rect">
            <a:avLst/>
          </a:prstGeom>
          <a:noFill/>
        </p:spPr>
        <p:txBody>
          <a:bodyPr wrap="none" lIns="68580" tIns="34290" rIns="68580" rtlCol="0" anchor="t">
            <a:noAutofit/>
          </a:bodyPr>
          <a:lstStyle/>
          <a:p>
            <a:r>
              <a:rPr lang="en-US" sz="900" dirty="0"/>
              <a:t>Primary 80MHz</a:t>
            </a:r>
          </a:p>
        </p:txBody>
      </p:sp>
      <p:sp>
        <p:nvSpPr>
          <p:cNvPr id="17" name="TextBox 16">
            <a:extLst>
              <a:ext uri="{FF2B5EF4-FFF2-40B4-BE49-F238E27FC236}">
                <a16:creationId xmlns:a16="http://schemas.microsoft.com/office/drawing/2014/main" id="{07E2799C-1322-410C-A112-330AB1DE2F2A}"/>
              </a:ext>
            </a:extLst>
          </p:cNvPr>
          <p:cNvSpPr txBox="1"/>
          <p:nvPr/>
        </p:nvSpPr>
        <p:spPr>
          <a:xfrm>
            <a:off x="2286447" y="456158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18" name="Straight Arrow Connector 17">
            <a:extLst>
              <a:ext uri="{FF2B5EF4-FFF2-40B4-BE49-F238E27FC236}">
                <a16:creationId xmlns:a16="http://schemas.microsoft.com/office/drawing/2014/main" id="{3DD0CE06-5205-4106-9B9C-0CF40E405AE8}"/>
              </a:ext>
            </a:extLst>
          </p:cNvPr>
          <p:cNvCxnSpPr>
            <a:cxnSpLocks/>
            <a:endCxn id="5" idx="1"/>
          </p:cNvCxnSpPr>
          <p:nvPr/>
        </p:nvCxnSpPr>
        <p:spPr>
          <a:xfrm flipV="1">
            <a:off x="2747215" y="5518704"/>
            <a:ext cx="735890" cy="224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C210308-CECB-4D6E-BABD-D88CAB891980}"/>
              </a:ext>
            </a:extLst>
          </p:cNvPr>
          <p:cNvSpPr txBox="1"/>
          <p:nvPr/>
        </p:nvSpPr>
        <p:spPr>
          <a:xfrm>
            <a:off x="1849670" y="5631817"/>
            <a:ext cx="1081337" cy="225997"/>
          </a:xfrm>
          <a:prstGeom prst="rect">
            <a:avLst/>
          </a:prstGeom>
          <a:noFill/>
        </p:spPr>
        <p:txBody>
          <a:bodyPr wrap="none" lIns="68580" tIns="34290" rIns="68580" rtlCol="0" anchor="t">
            <a:noAutofit/>
          </a:bodyPr>
          <a:lstStyle/>
          <a:p>
            <a:r>
              <a:rPr lang="en-US" sz="900" dirty="0"/>
              <a:t>Primary 20MHz</a:t>
            </a:r>
          </a:p>
        </p:txBody>
      </p:sp>
      <p:cxnSp>
        <p:nvCxnSpPr>
          <p:cNvPr id="21" name="Straight Arrow Connector 20">
            <a:extLst>
              <a:ext uri="{FF2B5EF4-FFF2-40B4-BE49-F238E27FC236}">
                <a16:creationId xmlns:a16="http://schemas.microsoft.com/office/drawing/2014/main" id="{342CAFEA-ECF7-45B8-84A4-EF70711C9E9D}"/>
              </a:ext>
            </a:extLst>
          </p:cNvPr>
          <p:cNvCxnSpPr>
            <a:cxnSpLocks/>
          </p:cNvCxnSpPr>
          <p:nvPr/>
        </p:nvCxnSpPr>
        <p:spPr>
          <a:xfrm>
            <a:off x="3111347" y="4204974"/>
            <a:ext cx="371223" cy="4060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78F85E3C-2264-4948-8F1F-C15664904F80}"/>
              </a:ext>
            </a:extLst>
          </p:cNvPr>
          <p:cNvSpPr txBox="1"/>
          <p:nvPr/>
        </p:nvSpPr>
        <p:spPr>
          <a:xfrm>
            <a:off x="2853748" y="3893184"/>
            <a:ext cx="994121" cy="225997"/>
          </a:xfrm>
          <a:prstGeom prst="rect">
            <a:avLst/>
          </a:prstGeom>
          <a:noFill/>
        </p:spPr>
        <p:txBody>
          <a:bodyPr wrap="none" lIns="68580" tIns="34290" rIns="68580" rtlCol="0" anchor="t">
            <a:noAutofit/>
          </a:bodyPr>
          <a:lstStyle/>
          <a:p>
            <a:r>
              <a:rPr lang="en-US" sz="900" dirty="0"/>
              <a:t>unpunctured </a:t>
            </a:r>
          </a:p>
          <a:p>
            <a:r>
              <a:rPr lang="en-US" sz="900" dirty="0"/>
              <a:t>20MHz</a:t>
            </a:r>
          </a:p>
        </p:txBody>
      </p:sp>
      <p:sp>
        <p:nvSpPr>
          <p:cNvPr id="37" name="Rectangle 36">
            <a:extLst>
              <a:ext uri="{FF2B5EF4-FFF2-40B4-BE49-F238E27FC236}">
                <a16:creationId xmlns:a16="http://schemas.microsoft.com/office/drawing/2014/main" id="{229B432E-AA88-4D25-8F03-AE0B8B1CA58D}"/>
              </a:ext>
            </a:extLst>
          </p:cNvPr>
          <p:cNvSpPr/>
          <p:nvPr/>
        </p:nvSpPr>
        <p:spPr>
          <a:xfrm>
            <a:off x="4249324" y="42987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8" name="Rectangle 37">
            <a:extLst>
              <a:ext uri="{FF2B5EF4-FFF2-40B4-BE49-F238E27FC236}">
                <a16:creationId xmlns:a16="http://schemas.microsoft.com/office/drawing/2014/main" id="{6CF49164-D8F4-4B01-869D-ED3E80F6FFF1}"/>
              </a:ext>
            </a:extLst>
          </p:cNvPr>
          <p:cNvSpPr/>
          <p:nvPr/>
        </p:nvSpPr>
        <p:spPr>
          <a:xfrm>
            <a:off x="4249324" y="44852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9" name="Rectangle 38">
            <a:extLst>
              <a:ext uri="{FF2B5EF4-FFF2-40B4-BE49-F238E27FC236}">
                <a16:creationId xmlns:a16="http://schemas.microsoft.com/office/drawing/2014/main" id="{58BFAC7A-01ED-4D11-9761-695CBAE922E6}"/>
              </a:ext>
            </a:extLst>
          </p:cNvPr>
          <p:cNvSpPr/>
          <p:nvPr/>
        </p:nvSpPr>
        <p:spPr>
          <a:xfrm>
            <a:off x="4249324" y="48580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35A650F6-FF77-4A37-B56F-B3DF1A51F764}"/>
              </a:ext>
            </a:extLst>
          </p:cNvPr>
          <p:cNvSpPr/>
          <p:nvPr/>
        </p:nvSpPr>
        <p:spPr>
          <a:xfrm>
            <a:off x="4249324" y="467188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Arrow: Right 41">
            <a:extLst>
              <a:ext uri="{FF2B5EF4-FFF2-40B4-BE49-F238E27FC236}">
                <a16:creationId xmlns:a16="http://schemas.microsoft.com/office/drawing/2014/main" id="{18FA6A93-C423-4180-A504-80060B468F2B}"/>
              </a:ext>
            </a:extLst>
          </p:cNvPr>
          <p:cNvSpPr/>
          <p:nvPr/>
        </p:nvSpPr>
        <p:spPr>
          <a:xfrm>
            <a:off x="5079438" y="4561586"/>
            <a:ext cx="585926" cy="225997"/>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3" name="TextBox 42">
            <a:extLst>
              <a:ext uri="{FF2B5EF4-FFF2-40B4-BE49-F238E27FC236}">
                <a16:creationId xmlns:a16="http://schemas.microsoft.com/office/drawing/2014/main" id="{096EBE1F-96A0-4296-A44C-96669E15CAF2}"/>
              </a:ext>
            </a:extLst>
          </p:cNvPr>
          <p:cNvSpPr txBox="1"/>
          <p:nvPr/>
        </p:nvSpPr>
        <p:spPr>
          <a:xfrm>
            <a:off x="4344988" y="3827351"/>
            <a:ext cx="2432303" cy="284786"/>
          </a:xfrm>
          <a:prstGeom prst="rect">
            <a:avLst/>
          </a:prstGeom>
          <a:noFill/>
        </p:spPr>
        <p:txBody>
          <a:bodyPr wrap="none" lIns="68580" tIns="34290" rIns="68580" rtlCol="0" anchor="t">
            <a:noAutofit/>
          </a:bodyPr>
          <a:lstStyle/>
          <a:p>
            <a:r>
              <a:rPr lang="en-US" sz="900" dirty="0"/>
              <a:t>80MHz STA parking in secondary 80MHz </a:t>
            </a:r>
          </a:p>
          <a:p>
            <a:r>
              <a:rPr lang="en-US" sz="900" dirty="0"/>
              <a:t>channel changes its operating BW to 40MHz.</a:t>
            </a:r>
          </a:p>
        </p:txBody>
      </p:sp>
      <p:sp>
        <p:nvSpPr>
          <p:cNvPr id="44" name="Rectangle 43">
            <a:extLst>
              <a:ext uri="{FF2B5EF4-FFF2-40B4-BE49-F238E27FC236}">
                <a16:creationId xmlns:a16="http://schemas.microsoft.com/office/drawing/2014/main" id="{55136AFF-D448-4970-A7B4-99823E22D86D}"/>
              </a:ext>
            </a:extLst>
          </p:cNvPr>
          <p:cNvSpPr/>
          <p:nvPr/>
        </p:nvSpPr>
        <p:spPr>
          <a:xfrm>
            <a:off x="5953890" y="42985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2CFC4211-500A-49C4-BCBA-126594FCF7C5}"/>
              </a:ext>
            </a:extLst>
          </p:cNvPr>
          <p:cNvSpPr/>
          <p:nvPr/>
        </p:nvSpPr>
        <p:spPr>
          <a:xfrm>
            <a:off x="5953890" y="44850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49" name="Straight Arrow Connector 48">
            <a:extLst>
              <a:ext uri="{FF2B5EF4-FFF2-40B4-BE49-F238E27FC236}">
                <a16:creationId xmlns:a16="http://schemas.microsoft.com/office/drawing/2014/main" id="{DE40C711-9459-4AF5-BFE9-DABB5E8FE745}"/>
              </a:ext>
            </a:extLst>
          </p:cNvPr>
          <p:cNvCxnSpPr/>
          <p:nvPr/>
        </p:nvCxnSpPr>
        <p:spPr>
          <a:xfrm>
            <a:off x="5245894" y="4204974"/>
            <a:ext cx="126507" cy="3566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Date Placeholder 3">
            <a:extLst>
              <a:ext uri="{FF2B5EF4-FFF2-40B4-BE49-F238E27FC236}">
                <a16:creationId xmlns:a16="http://schemas.microsoft.com/office/drawing/2014/main" id="{C35A8D14-D352-4E7A-B238-353004DF4ACF}"/>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1" name="Slide Number Placeholder 2">
            <a:extLst>
              <a:ext uri="{FF2B5EF4-FFF2-40B4-BE49-F238E27FC236}">
                <a16:creationId xmlns:a16="http://schemas.microsoft.com/office/drawing/2014/main" id="{0BC0C0D7-177F-4F85-B943-97CEF399A8D5}"/>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13</a:t>
            </a:fld>
            <a:endParaRPr lang="en-US"/>
          </a:p>
        </p:txBody>
      </p:sp>
      <p:sp>
        <p:nvSpPr>
          <p:cNvPr id="32" name="Footer Placeholder 4">
            <a:extLst>
              <a:ext uri="{FF2B5EF4-FFF2-40B4-BE49-F238E27FC236}">
                <a16:creationId xmlns:a16="http://schemas.microsoft.com/office/drawing/2014/main" id="{3C6752FF-2860-4FE8-BEF0-6BA52117DD9F}"/>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748988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400" dirty="0"/>
              <a:t>Straw Poll 1</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124732"/>
            <a:ext cx="9143998" cy="1618468"/>
          </a:xfrm>
        </p:spPr>
        <p:txBody>
          <a:bodyPr>
            <a:normAutofit/>
          </a:bodyPr>
          <a:lstStyle/>
          <a:p>
            <a:r>
              <a:rPr lang="en-US" sz="1800" b="0" dirty="0"/>
              <a:t>Do you support that In 6GHz band, an EHT AP may announce different BSS operating bandwidth to non-EHT STAs than the BSS operating bandwidth it announces to EHT STAs when EHT BW includes disallowed 20MHz channels and/or when the announced EHT BW is not supported by non-EHT amendments. The advertised BSS operating bandwidth to EHT STA shall include the advertised BSS operating bandwidth to non-EHT STA?</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14</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668464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100" dirty="0"/>
              <a:t>Straw Poll 2</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972332"/>
            <a:ext cx="9143998" cy="3125211"/>
          </a:xfrm>
        </p:spPr>
        <p:txBody>
          <a:bodyPr>
            <a:normAutofit/>
          </a:bodyPr>
          <a:lstStyle/>
          <a:p>
            <a:r>
              <a:rPr lang="en-US" sz="1600" b="0" dirty="0"/>
              <a:t>Do you support that for a supported BW &lt;=160MHz/80MHz+80MHz, the EHT MCS, NSS are no less than the HE MCS, NSS respectively.</a:t>
            </a:r>
            <a:endParaRPr lang="en-US"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791548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08890"/>
            <a:ext cx="9132540" cy="571500"/>
          </a:xfrm>
        </p:spPr>
        <p:txBody>
          <a:bodyPr/>
          <a:lstStyle/>
          <a:p>
            <a:r>
              <a:rPr lang="en-US" sz="2800" dirty="0"/>
              <a:t>Straw Poll 3</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90035"/>
            <a:ext cx="9132541" cy="3053365"/>
          </a:xfrm>
        </p:spPr>
        <p:txBody>
          <a:bodyPr>
            <a:normAutofit/>
          </a:bodyPr>
          <a:lstStyle/>
          <a:p>
            <a:r>
              <a:rPr lang="en-US" sz="1600" b="0" dirty="0"/>
              <a:t>Do you support that a PPDU with the frames addressed to a STA can carry the triggering information (Trigger frame or TRS) to solicit a BA or Ack in a TB PPDU whose BW is less than the soliciting PPDU if the soliciting PPDU is the only PPDU that carries the QoS Data frames in the TXOP?</a:t>
            </a:r>
          </a:p>
        </p:txBody>
      </p:sp>
      <p:sp>
        <p:nvSpPr>
          <p:cNvPr id="25" name="Date Placeholder 3">
            <a:extLst>
              <a:ext uri="{FF2B5EF4-FFF2-40B4-BE49-F238E27FC236}">
                <a16:creationId xmlns:a16="http://schemas.microsoft.com/office/drawing/2014/main" id="{2F2DAF06-68E2-49D0-A454-54BEF4C653E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26631009-86E9-4AF6-A964-26DDC78C8AC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16</a:t>
            </a:fld>
            <a:endParaRPr lang="en-US"/>
          </a:p>
        </p:txBody>
      </p:sp>
      <p:sp>
        <p:nvSpPr>
          <p:cNvPr id="27" name="Footer Placeholder 4">
            <a:extLst>
              <a:ext uri="{FF2B5EF4-FFF2-40B4-BE49-F238E27FC236}">
                <a16:creationId xmlns:a16="http://schemas.microsoft.com/office/drawing/2014/main" id="{DE891C22-8D74-45C8-8178-C83CDF15B15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13873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Assumption of BSS with Wider BW and Channel Puncture</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1"/>
            <a:ext cx="9143998" cy="3255922"/>
          </a:xfrm>
        </p:spPr>
        <p:txBody>
          <a:bodyPr>
            <a:normAutofit/>
          </a:bodyPr>
          <a:lstStyle/>
          <a:p>
            <a:r>
              <a:rPr lang="en-US" sz="1600" b="0" dirty="0"/>
              <a:t>A BSS can have punctured operating channel or unpunctured operating channel.</a:t>
            </a:r>
          </a:p>
          <a:p>
            <a:r>
              <a:rPr lang="en-US" sz="1600" b="0" dirty="0"/>
              <a:t>An AP announces its primary 20MHz channel and the BSS operating channel.</a:t>
            </a:r>
          </a:p>
          <a:p>
            <a:r>
              <a:rPr lang="en-US" sz="1600" b="0" dirty="0"/>
              <a:t>The BSS operating channel can be dynamically punctured.</a:t>
            </a:r>
          </a:p>
          <a:p>
            <a:r>
              <a:rPr lang="en-US" sz="1600" b="0" dirty="0"/>
              <a:t>A STA whose BW is narrower than an AP’s BW can associate with the AP.</a:t>
            </a:r>
          </a:p>
          <a:p>
            <a:pPr lvl="1"/>
            <a:r>
              <a:rPr lang="en-US" sz="1600" dirty="0"/>
              <a:t>The STA can park in a subchannel that doesn’t cover AP’s 20MHz primary channel secondary subchannel.</a:t>
            </a:r>
          </a:p>
          <a:p>
            <a:pPr lvl="2"/>
            <a:r>
              <a:rPr lang="en-US" sz="1400" dirty="0"/>
              <a:t>Subchannel is a group of continuous 20MHz channels of BSS operating channel, e.g. in a 320MHz BSS the primary 80MHz channel (primary subchannel), the secondary 80MHz channel (secondary subchannel), 3</a:t>
            </a:r>
            <a:r>
              <a:rPr lang="en-US" sz="1400" baseline="30000" dirty="0"/>
              <a:t>rd</a:t>
            </a:r>
            <a:r>
              <a:rPr lang="en-US" sz="1400" dirty="0"/>
              <a:t> 80MHz channel (secondary subchannel), 4</a:t>
            </a:r>
            <a:r>
              <a:rPr lang="en-US" sz="1400" baseline="30000" dirty="0"/>
              <a:t>th</a:t>
            </a:r>
            <a:r>
              <a:rPr lang="en-US" sz="1400" dirty="0"/>
              <a:t> 80MHz channel (secondary subchannel).  </a:t>
            </a:r>
          </a:p>
          <a:p>
            <a:r>
              <a:rPr lang="en-US" sz="1600" b="0" dirty="0"/>
              <a:t>A STA/AP with BW wider than 20MHz detects a &gt;=20MHz PPDU through the primary 20MHz channel.</a:t>
            </a:r>
          </a:p>
          <a:p>
            <a:pPr lvl="1"/>
            <a:r>
              <a:rPr lang="en-US" sz="1200" b="0" dirty="0"/>
              <a:t>Some rules should be defined for the </a:t>
            </a:r>
            <a:r>
              <a:rPr lang="en-US" sz="1200" dirty="0"/>
              <a:t>puncture operation of </a:t>
            </a:r>
            <a:r>
              <a:rPr lang="en-US" sz="1200" b="0" dirty="0"/>
              <a:t>a STA parks in a subchannel without covering primary 20MHz channel.</a:t>
            </a:r>
          </a:p>
          <a:p>
            <a:r>
              <a:rPr lang="en-US" sz="1600" b="0" dirty="0"/>
              <a:t>A STA has smaller maximal Tx power </a:t>
            </a:r>
            <a:r>
              <a:rPr lang="en-US" sz="1600" b="0"/>
              <a:t>than AP.</a:t>
            </a:r>
            <a:endParaRPr lang="en-US" sz="1600" b="0" dirty="0"/>
          </a:p>
          <a:p>
            <a:pPr lvl="1"/>
            <a:endParaRPr lang="en-US" b="0" dirty="0"/>
          </a:p>
        </p:txBody>
      </p:sp>
      <p:sp>
        <p:nvSpPr>
          <p:cNvPr id="4" name="Rectangle 3">
            <a:extLst>
              <a:ext uri="{FF2B5EF4-FFF2-40B4-BE49-F238E27FC236}">
                <a16:creationId xmlns:a16="http://schemas.microsoft.com/office/drawing/2014/main" id="{A4A0E7E0-3EED-4B12-B462-1413935A1A46}"/>
              </a:ext>
            </a:extLst>
          </p:cNvPr>
          <p:cNvSpPr/>
          <p:nvPr/>
        </p:nvSpPr>
        <p:spPr>
          <a:xfrm>
            <a:off x="1703016" y="53821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FFF2D65D-D6C6-42DA-ADFB-A8D0C059D2DC}"/>
              </a:ext>
            </a:extLst>
          </p:cNvPr>
          <p:cNvSpPr/>
          <p:nvPr/>
        </p:nvSpPr>
        <p:spPr>
          <a:xfrm>
            <a:off x="1703016" y="575503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08DB9600-EDD8-422F-B7EA-A33B226A2BA7}"/>
              </a:ext>
            </a:extLst>
          </p:cNvPr>
          <p:cNvSpPr/>
          <p:nvPr/>
        </p:nvSpPr>
        <p:spPr>
          <a:xfrm>
            <a:off x="1703016" y="59414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21563722-EE63-49B3-B4AD-AD62B6A808AD}"/>
              </a:ext>
            </a:extLst>
          </p:cNvPr>
          <p:cNvSpPr/>
          <p:nvPr/>
        </p:nvSpPr>
        <p:spPr>
          <a:xfrm>
            <a:off x="1703016" y="46364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B203A5CF-D8F7-4281-BB74-09B551EC5B22}"/>
              </a:ext>
            </a:extLst>
          </p:cNvPr>
          <p:cNvSpPr/>
          <p:nvPr/>
        </p:nvSpPr>
        <p:spPr>
          <a:xfrm>
            <a:off x="1703016" y="48228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88B21EC7-569B-4E60-98CA-0B2BCB1E7AF0}"/>
              </a:ext>
            </a:extLst>
          </p:cNvPr>
          <p:cNvSpPr/>
          <p:nvPr/>
        </p:nvSpPr>
        <p:spPr>
          <a:xfrm>
            <a:off x="1703016" y="519574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6C2D33E4-8344-4FEB-AF8B-5B9FCD287075}"/>
              </a:ext>
            </a:extLst>
          </p:cNvPr>
          <p:cNvSpPr/>
          <p:nvPr/>
        </p:nvSpPr>
        <p:spPr>
          <a:xfrm>
            <a:off x="1703016" y="5568606"/>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 name="TextBox 15">
            <a:extLst>
              <a:ext uri="{FF2B5EF4-FFF2-40B4-BE49-F238E27FC236}">
                <a16:creationId xmlns:a16="http://schemas.microsoft.com/office/drawing/2014/main" id="{B530C8C3-A383-409E-ADA1-729A06C99531}"/>
              </a:ext>
            </a:extLst>
          </p:cNvPr>
          <p:cNvSpPr txBox="1"/>
          <p:nvPr/>
        </p:nvSpPr>
        <p:spPr>
          <a:xfrm>
            <a:off x="1004570" y="6151773"/>
            <a:ext cx="1716488" cy="273718"/>
          </a:xfrm>
          <a:prstGeom prst="rect">
            <a:avLst/>
          </a:prstGeom>
          <a:noFill/>
        </p:spPr>
        <p:txBody>
          <a:bodyPr wrap="none" lIns="68580" tIns="34290" rIns="68580" rtlCol="0" anchor="t">
            <a:noAutofit/>
          </a:bodyPr>
          <a:lstStyle/>
          <a:p>
            <a:r>
              <a:rPr lang="en-US" sz="900" dirty="0"/>
              <a:t>160MHz BSS1 with one 20MHz </a:t>
            </a:r>
          </a:p>
          <a:p>
            <a:r>
              <a:rPr lang="en-US" sz="900" dirty="0"/>
              <a:t>channels being punctured</a:t>
            </a:r>
          </a:p>
        </p:txBody>
      </p:sp>
      <p:sp>
        <p:nvSpPr>
          <p:cNvPr id="17" name="Rectangle 16">
            <a:extLst>
              <a:ext uri="{FF2B5EF4-FFF2-40B4-BE49-F238E27FC236}">
                <a16:creationId xmlns:a16="http://schemas.microsoft.com/office/drawing/2014/main" id="{910D33C3-ED1A-4409-A611-4511B88FC2C7}"/>
              </a:ext>
            </a:extLst>
          </p:cNvPr>
          <p:cNvSpPr/>
          <p:nvPr/>
        </p:nvSpPr>
        <p:spPr>
          <a:xfrm>
            <a:off x="6716915" y="54079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 name="Rectangle 17">
            <a:extLst>
              <a:ext uri="{FF2B5EF4-FFF2-40B4-BE49-F238E27FC236}">
                <a16:creationId xmlns:a16="http://schemas.microsoft.com/office/drawing/2014/main" id="{672F0EEE-5C5D-4F06-B92D-FB7F6A41E212}"/>
              </a:ext>
            </a:extLst>
          </p:cNvPr>
          <p:cNvSpPr/>
          <p:nvPr/>
        </p:nvSpPr>
        <p:spPr>
          <a:xfrm>
            <a:off x="6716915" y="57808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9" name="Rectangle 18">
            <a:extLst>
              <a:ext uri="{FF2B5EF4-FFF2-40B4-BE49-F238E27FC236}">
                <a16:creationId xmlns:a16="http://schemas.microsoft.com/office/drawing/2014/main" id="{29A56A5D-6913-401B-A1C5-0779ACF6C2D9}"/>
              </a:ext>
            </a:extLst>
          </p:cNvPr>
          <p:cNvSpPr/>
          <p:nvPr/>
        </p:nvSpPr>
        <p:spPr>
          <a:xfrm>
            <a:off x="6716915" y="596727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 name="Rectangle 19">
            <a:extLst>
              <a:ext uri="{FF2B5EF4-FFF2-40B4-BE49-F238E27FC236}">
                <a16:creationId xmlns:a16="http://schemas.microsoft.com/office/drawing/2014/main" id="{ECFC0099-55AB-496C-B8A0-7ADEB4882F04}"/>
              </a:ext>
            </a:extLst>
          </p:cNvPr>
          <p:cNvSpPr/>
          <p:nvPr/>
        </p:nvSpPr>
        <p:spPr>
          <a:xfrm>
            <a:off x="6716915" y="46622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 name="Rectangle 20">
            <a:extLst>
              <a:ext uri="{FF2B5EF4-FFF2-40B4-BE49-F238E27FC236}">
                <a16:creationId xmlns:a16="http://schemas.microsoft.com/office/drawing/2014/main" id="{3E537AF7-5768-4864-98F8-9CAFDF2CA671}"/>
              </a:ext>
            </a:extLst>
          </p:cNvPr>
          <p:cNvSpPr/>
          <p:nvPr/>
        </p:nvSpPr>
        <p:spPr>
          <a:xfrm>
            <a:off x="6716915" y="48486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 name="Rectangle 22">
            <a:extLst>
              <a:ext uri="{FF2B5EF4-FFF2-40B4-BE49-F238E27FC236}">
                <a16:creationId xmlns:a16="http://schemas.microsoft.com/office/drawing/2014/main" id="{CDD65559-2AC3-4FD7-885E-B5523B3C7A1C}"/>
              </a:ext>
            </a:extLst>
          </p:cNvPr>
          <p:cNvSpPr/>
          <p:nvPr/>
        </p:nvSpPr>
        <p:spPr>
          <a:xfrm>
            <a:off x="6716915" y="52215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5" name="TextBox 24">
            <a:extLst>
              <a:ext uri="{FF2B5EF4-FFF2-40B4-BE49-F238E27FC236}">
                <a16:creationId xmlns:a16="http://schemas.microsoft.com/office/drawing/2014/main" id="{770758F2-FD8B-4DD7-8C4B-AAA2E337DC67}"/>
              </a:ext>
            </a:extLst>
          </p:cNvPr>
          <p:cNvSpPr txBox="1"/>
          <p:nvPr/>
        </p:nvSpPr>
        <p:spPr>
          <a:xfrm>
            <a:off x="5981025" y="6143353"/>
            <a:ext cx="1562775" cy="309769"/>
          </a:xfrm>
          <a:prstGeom prst="rect">
            <a:avLst/>
          </a:prstGeom>
          <a:noFill/>
        </p:spPr>
        <p:txBody>
          <a:bodyPr wrap="none" lIns="68580" tIns="34290" rIns="68580" rtlCol="0" anchor="t">
            <a:noAutofit/>
          </a:bodyPr>
          <a:lstStyle/>
          <a:p>
            <a:r>
              <a:rPr lang="en-US" sz="900" dirty="0"/>
              <a:t>160MHz BSS2 without </a:t>
            </a:r>
          </a:p>
          <a:p>
            <a:r>
              <a:rPr lang="en-US" sz="900" dirty="0"/>
              <a:t>Punctured  20MHz channels.</a:t>
            </a:r>
          </a:p>
        </p:txBody>
      </p:sp>
      <p:sp>
        <p:nvSpPr>
          <p:cNvPr id="26" name="Rectangle 25">
            <a:extLst>
              <a:ext uri="{FF2B5EF4-FFF2-40B4-BE49-F238E27FC236}">
                <a16:creationId xmlns:a16="http://schemas.microsoft.com/office/drawing/2014/main" id="{B8226146-3C62-4D09-B2FC-AEA6DCDCEBD1}"/>
              </a:ext>
            </a:extLst>
          </p:cNvPr>
          <p:cNvSpPr/>
          <p:nvPr/>
        </p:nvSpPr>
        <p:spPr>
          <a:xfrm>
            <a:off x="6716915" y="50353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 name="Rectangle 26">
            <a:extLst>
              <a:ext uri="{FF2B5EF4-FFF2-40B4-BE49-F238E27FC236}">
                <a16:creationId xmlns:a16="http://schemas.microsoft.com/office/drawing/2014/main" id="{58EC58BC-3F63-4835-AE79-AC7C8E1E8B60}"/>
              </a:ext>
            </a:extLst>
          </p:cNvPr>
          <p:cNvSpPr/>
          <p:nvPr/>
        </p:nvSpPr>
        <p:spPr>
          <a:xfrm>
            <a:off x="6716915" y="559419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a:extLst>
              <a:ext uri="{FF2B5EF4-FFF2-40B4-BE49-F238E27FC236}">
                <a16:creationId xmlns:a16="http://schemas.microsoft.com/office/drawing/2014/main" id="{28326F23-C881-4875-AF4B-0751D4371773}"/>
              </a:ext>
            </a:extLst>
          </p:cNvPr>
          <p:cNvSpPr/>
          <p:nvPr/>
        </p:nvSpPr>
        <p:spPr>
          <a:xfrm>
            <a:off x="3069322" y="53997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4A3842C3-6592-476F-A432-DDF746195170}"/>
              </a:ext>
            </a:extLst>
          </p:cNvPr>
          <p:cNvSpPr/>
          <p:nvPr/>
        </p:nvSpPr>
        <p:spPr>
          <a:xfrm>
            <a:off x="3069322" y="577261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0" name="Rectangle 29">
            <a:extLst>
              <a:ext uri="{FF2B5EF4-FFF2-40B4-BE49-F238E27FC236}">
                <a16:creationId xmlns:a16="http://schemas.microsoft.com/office/drawing/2014/main" id="{1363CCCF-D396-49D1-9851-0B1665850C84}"/>
              </a:ext>
            </a:extLst>
          </p:cNvPr>
          <p:cNvSpPr/>
          <p:nvPr/>
        </p:nvSpPr>
        <p:spPr>
          <a:xfrm>
            <a:off x="3069322" y="59590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1" name="Rectangle 30">
            <a:extLst>
              <a:ext uri="{FF2B5EF4-FFF2-40B4-BE49-F238E27FC236}">
                <a16:creationId xmlns:a16="http://schemas.microsoft.com/office/drawing/2014/main" id="{B7C04D79-9FB2-400C-B77B-A19F28B7E320}"/>
              </a:ext>
            </a:extLst>
          </p:cNvPr>
          <p:cNvSpPr/>
          <p:nvPr/>
        </p:nvSpPr>
        <p:spPr>
          <a:xfrm>
            <a:off x="3069322" y="465402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2" name="Rectangle 31">
            <a:extLst>
              <a:ext uri="{FF2B5EF4-FFF2-40B4-BE49-F238E27FC236}">
                <a16:creationId xmlns:a16="http://schemas.microsoft.com/office/drawing/2014/main" id="{D845E62A-2BB7-460E-A4AA-924F5A6F9317}"/>
              </a:ext>
            </a:extLst>
          </p:cNvPr>
          <p:cNvSpPr/>
          <p:nvPr/>
        </p:nvSpPr>
        <p:spPr>
          <a:xfrm>
            <a:off x="3069322" y="48404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3" name="Rectangle 32">
            <a:extLst>
              <a:ext uri="{FF2B5EF4-FFF2-40B4-BE49-F238E27FC236}">
                <a16:creationId xmlns:a16="http://schemas.microsoft.com/office/drawing/2014/main" id="{272534A2-1994-43F6-BF83-075BADF81DA5}"/>
              </a:ext>
            </a:extLst>
          </p:cNvPr>
          <p:cNvSpPr/>
          <p:nvPr/>
        </p:nvSpPr>
        <p:spPr>
          <a:xfrm>
            <a:off x="3069322" y="5026892"/>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4" name="Rectangle 33">
            <a:extLst>
              <a:ext uri="{FF2B5EF4-FFF2-40B4-BE49-F238E27FC236}">
                <a16:creationId xmlns:a16="http://schemas.microsoft.com/office/drawing/2014/main" id="{1AFB5FB7-D297-42B6-85D5-5A002E7D2A20}"/>
              </a:ext>
            </a:extLst>
          </p:cNvPr>
          <p:cNvSpPr/>
          <p:nvPr/>
        </p:nvSpPr>
        <p:spPr>
          <a:xfrm>
            <a:off x="3069322" y="521332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5" name="Rectangle 34">
            <a:extLst>
              <a:ext uri="{FF2B5EF4-FFF2-40B4-BE49-F238E27FC236}">
                <a16:creationId xmlns:a16="http://schemas.microsoft.com/office/drawing/2014/main" id="{E53D4EF2-157C-48C2-A803-6DBEF048185E}"/>
              </a:ext>
            </a:extLst>
          </p:cNvPr>
          <p:cNvSpPr/>
          <p:nvPr/>
        </p:nvSpPr>
        <p:spPr>
          <a:xfrm>
            <a:off x="3069322" y="5586186"/>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6" name="Rectangle 35">
            <a:extLst>
              <a:ext uri="{FF2B5EF4-FFF2-40B4-BE49-F238E27FC236}">
                <a16:creationId xmlns:a16="http://schemas.microsoft.com/office/drawing/2014/main" id="{021706F2-12E1-40C7-8695-36F1EA8CA2EF}"/>
              </a:ext>
            </a:extLst>
          </p:cNvPr>
          <p:cNvSpPr/>
          <p:nvPr/>
        </p:nvSpPr>
        <p:spPr>
          <a:xfrm>
            <a:off x="1703016" y="500137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7" name="TextBox 36">
            <a:extLst>
              <a:ext uri="{FF2B5EF4-FFF2-40B4-BE49-F238E27FC236}">
                <a16:creationId xmlns:a16="http://schemas.microsoft.com/office/drawing/2014/main" id="{A29C6A40-6A3D-4FC8-A839-435CF07786E6}"/>
              </a:ext>
            </a:extLst>
          </p:cNvPr>
          <p:cNvSpPr txBox="1"/>
          <p:nvPr/>
        </p:nvSpPr>
        <p:spPr>
          <a:xfrm>
            <a:off x="2819400" y="6195051"/>
            <a:ext cx="1139037" cy="273718"/>
          </a:xfrm>
          <a:prstGeom prst="rect">
            <a:avLst/>
          </a:prstGeom>
          <a:noFill/>
        </p:spPr>
        <p:txBody>
          <a:bodyPr wrap="none" lIns="68580" tIns="34290" rIns="68580" rtlCol="0" anchor="t">
            <a:noAutofit/>
          </a:bodyPr>
          <a:lstStyle/>
          <a:p>
            <a:r>
              <a:rPr lang="en-US" sz="900" dirty="0"/>
              <a:t>TXOP BW in BSS1</a:t>
            </a:r>
          </a:p>
        </p:txBody>
      </p:sp>
      <p:sp>
        <p:nvSpPr>
          <p:cNvPr id="38" name="Rectangle 37">
            <a:extLst>
              <a:ext uri="{FF2B5EF4-FFF2-40B4-BE49-F238E27FC236}">
                <a16:creationId xmlns:a16="http://schemas.microsoft.com/office/drawing/2014/main" id="{B495B6DA-48D9-4EF7-A2B5-06C19449AF70}"/>
              </a:ext>
            </a:extLst>
          </p:cNvPr>
          <p:cNvSpPr/>
          <p:nvPr/>
        </p:nvSpPr>
        <p:spPr>
          <a:xfrm>
            <a:off x="8029846" y="54079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9" name="Rectangle 38">
            <a:extLst>
              <a:ext uri="{FF2B5EF4-FFF2-40B4-BE49-F238E27FC236}">
                <a16:creationId xmlns:a16="http://schemas.microsoft.com/office/drawing/2014/main" id="{3CF89D60-CD28-4B84-9896-18D78C29090C}"/>
              </a:ext>
            </a:extLst>
          </p:cNvPr>
          <p:cNvSpPr/>
          <p:nvPr/>
        </p:nvSpPr>
        <p:spPr>
          <a:xfrm>
            <a:off x="8029846" y="57808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1B113699-903C-459A-BE51-2007C7463F9A}"/>
              </a:ext>
            </a:extLst>
          </p:cNvPr>
          <p:cNvSpPr/>
          <p:nvPr/>
        </p:nvSpPr>
        <p:spPr>
          <a:xfrm>
            <a:off x="8029846" y="596727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4D98611F-C345-4BCB-BC4B-5FDD072635C6}"/>
              </a:ext>
            </a:extLst>
          </p:cNvPr>
          <p:cNvSpPr/>
          <p:nvPr/>
        </p:nvSpPr>
        <p:spPr>
          <a:xfrm>
            <a:off x="8029846" y="46622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Rectangle 41">
            <a:extLst>
              <a:ext uri="{FF2B5EF4-FFF2-40B4-BE49-F238E27FC236}">
                <a16:creationId xmlns:a16="http://schemas.microsoft.com/office/drawing/2014/main" id="{D0164DAD-6683-4AFE-8248-B6BC3C0904BD}"/>
              </a:ext>
            </a:extLst>
          </p:cNvPr>
          <p:cNvSpPr/>
          <p:nvPr/>
        </p:nvSpPr>
        <p:spPr>
          <a:xfrm>
            <a:off x="8029846" y="48486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3" name="Rectangle 42">
            <a:extLst>
              <a:ext uri="{FF2B5EF4-FFF2-40B4-BE49-F238E27FC236}">
                <a16:creationId xmlns:a16="http://schemas.microsoft.com/office/drawing/2014/main" id="{1D1E37C1-C56B-4928-85E8-3687711D5E19}"/>
              </a:ext>
            </a:extLst>
          </p:cNvPr>
          <p:cNvSpPr/>
          <p:nvPr/>
        </p:nvSpPr>
        <p:spPr>
          <a:xfrm>
            <a:off x="8029846" y="503512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Rectangle 43">
            <a:extLst>
              <a:ext uri="{FF2B5EF4-FFF2-40B4-BE49-F238E27FC236}">
                <a16:creationId xmlns:a16="http://schemas.microsoft.com/office/drawing/2014/main" id="{66609653-50DA-472F-BD1C-D8FC8B71F3FA}"/>
              </a:ext>
            </a:extLst>
          </p:cNvPr>
          <p:cNvSpPr/>
          <p:nvPr/>
        </p:nvSpPr>
        <p:spPr>
          <a:xfrm>
            <a:off x="8029846" y="52215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FEF1B875-EACC-48A8-8EA7-7F3C39B94EBE}"/>
              </a:ext>
            </a:extLst>
          </p:cNvPr>
          <p:cNvSpPr/>
          <p:nvPr/>
        </p:nvSpPr>
        <p:spPr>
          <a:xfrm>
            <a:off x="8029846" y="559441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TextBox 45">
            <a:extLst>
              <a:ext uri="{FF2B5EF4-FFF2-40B4-BE49-F238E27FC236}">
                <a16:creationId xmlns:a16="http://schemas.microsoft.com/office/drawing/2014/main" id="{19F4F90E-F649-45C8-816D-B6B343063BCA}"/>
              </a:ext>
            </a:extLst>
          </p:cNvPr>
          <p:cNvSpPr txBox="1"/>
          <p:nvPr/>
        </p:nvSpPr>
        <p:spPr>
          <a:xfrm>
            <a:off x="7779923" y="6203282"/>
            <a:ext cx="1139037" cy="273718"/>
          </a:xfrm>
          <a:prstGeom prst="rect">
            <a:avLst/>
          </a:prstGeom>
          <a:noFill/>
        </p:spPr>
        <p:txBody>
          <a:bodyPr wrap="none" lIns="68580" tIns="34290" rIns="68580" rtlCol="0" anchor="t">
            <a:noAutofit/>
          </a:bodyPr>
          <a:lstStyle/>
          <a:p>
            <a:r>
              <a:rPr lang="en-US" sz="900" dirty="0"/>
              <a:t>TXOP BW in BSS2</a:t>
            </a:r>
          </a:p>
        </p:txBody>
      </p:sp>
      <p:sp>
        <p:nvSpPr>
          <p:cNvPr id="47" name="Left Brace 46">
            <a:extLst>
              <a:ext uri="{FF2B5EF4-FFF2-40B4-BE49-F238E27FC236}">
                <a16:creationId xmlns:a16="http://schemas.microsoft.com/office/drawing/2014/main" id="{6578CE45-A2FF-4C57-9901-110C92537D5F}"/>
              </a:ext>
            </a:extLst>
          </p:cNvPr>
          <p:cNvSpPr/>
          <p:nvPr/>
        </p:nvSpPr>
        <p:spPr>
          <a:xfrm>
            <a:off x="6514189" y="4662260"/>
            <a:ext cx="95924" cy="14656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48" name="TextBox 47">
            <a:extLst>
              <a:ext uri="{FF2B5EF4-FFF2-40B4-BE49-F238E27FC236}">
                <a16:creationId xmlns:a16="http://schemas.microsoft.com/office/drawing/2014/main" id="{5CEE49FC-9E46-49D1-B8C3-5A0AF2876E59}"/>
              </a:ext>
            </a:extLst>
          </p:cNvPr>
          <p:cNvSpPr txBox="1"/>
          <p:nvPr/>
        </p:nvSpPr>
        <p:spPr>
          <a:xfrm>
            <a:off x="5245475" y="5318381"/>
            <a:ext cx="1081337" cy="225997"/>
          </a:xfrm>
          <a:prstGeom prst="rect">
            <a:avLst/>
          </a:prstGeom>
          <a:noFill/>
        </p:spPr>
        <p:txBody>
          <a:bodyPr wrap="none" lIns="68580" tIns="34290" rIns="68580" rtlCol="0" anchor="t">
            <a:noAutofit/>
          </a:bodyPr>
          <a:lstStyle/>
          <a:p>
            <a:r>
              <a:rPr lang="en-US" sz="900" dirty="0"/>
              <a:t>BSS operating channel</a:t>
            </a:r>
          </a:p>
        </p:txBody>
      </p:sp>
      <p:cxnSp>
        <p:nvCxnSpPr>
          <p:cNvPr id="49" name="Straight Arrow Connector 48">
            <a:extLst>
              <a:ext uri="{FF2B5EF4-FFF2-40B4-BE49-F238E27FC236}">
                <a16:creationId xmlns:a16="http://schemas.microsoft.com/office/drawing/2014/main" id="{A113CEEE-BF2D-45A5-A4E3-0A0B62C6D0CE}"/>
              </a:ext>
            </a:extLst>
          </p:cNvPr>
          <p:cNvCxnSpPr>
            <a:cxnSpLocks/>
          </p:cNvCxnSpPr>
          <p:nvPr/>
        </p:nvCxnSpPr>
        <p:spPr>
          <a:xfrm flipV="1">
            <a:off x="6326812" y="4795809"/>
            <a:ext cx="311248" cy="446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5E76E19F-DDD0-4ADE-AA27-CD98E591EBC6}"/>
              </a:ext>
            </a:extLst>
          </p:cNvPr>
          <p:cNvSpPr txBox="1"/>
          <p:nvPr/>
        </p:nvSpPr>
        <p:spPr>
          <a:xfrm>
            <a:off x="5092489" y="4779023"/>
            <a:ext cx="1081337" cy="225997"/>
          </a:xfrm>
          <a:prstGeom prst="rect">
            <a:avLst/>
          </a:prstGeom>
          <a:noFill/>
        </p:spPr>
        <p:txBody>
          <a:bodyPr wrap="none" lIns="68580" tIns="34290" rIns="68580" rtlCol="0" anchor="t">
            <a:noAutofit/>
          </a:bodyPr>
          <a:lstStyle/>
          <a:p>
            <a:r>
              <a:rPr lang="en-US" sz="900" dirty="0"/>
              <a:t>Primary 20MHz channel</a:t>
            </a:r>
          </a:p>
        </p:txBody>
      </p:sp>
      <p:sp>
        <p:nvSpPr>
          <p:cNvPr id="52" name="Left Brace 51">
            <a:extLst>
              <a:ext uri="{FF2B5EF4-FFF2-40B4-BE49-F238E27FC236}">
                <a16:creationId xmlns:a16="http://schemas.microsoft.com/office/drawing/2014/main" id="{2F18907A-DE03-4EC1-9D90-84E795D80BA5}"/>
              </a:ext>
            </a:extLst>
          </p:cNvPr>
          <p:cNvSpPr/>
          <p:nvPr/>
        </p:nvSpPr>
        <p:spPr>
          <a:xfrm>
            <a:off x="1368149" y="4644582"/>
            <a:ext cx="95924" cy="14656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3" name="TextBox 52">
            <a:extLst>
              <a:ext uri="{FF2B5EF4-FFF2-40B4-BE49-F238E27FC236}">
                <a16:creationId xmlns:a16="http://schemas.microsoft.com/office/drawing/2014/main" id="{C45E4B3D-A622-43EF-9508-D9661609B466}"/>
              </a:ext>
            </a:extLst>
          </p:cNvPr>
          <p:cNvSpPr txBox="1"/>
          <p:nvPr/>
        </p:nvSpPr>
        <p:spPr>
          <a:xfrm>
            <a:off x="99435" y="5300704"/>
            <a:ext cx="1081337" cy="225997"/>
          </a:xfrm>
          <a:prstGeom prst="rect">
            <a:avLst/>
          </a:prstGeom>
          <a:noFill/>
        </p:spPr>
        <p:txBody>
          <a:bodyPr wrap="none" lIns="68580" tIns="34290" rIns="68580" rtlCol="0" anchor="t">
            <a:noAutofit/>
          </a:bodyPr>
          <a:lstStyle/>
          <a:p>
            <a:r>
              <a:rPr lang="en-US" sz="900" dirty="0"/>
              <a:t>BSS operating channel</a:t>
            </a:r>
          </a:p>
        </p:txBody>
      </p:sp>
      <p:cxnSp>
        <p:nvCxnSpPr>
          <p:cNvPr id="54" name="Straight Arrow Connector 53">
            <a:extLst>
              <a:ext uri="{FF2B5EF4-FFF2-40B4-BE49-F238E27FC236}">
                <a16:creationId xmlns:a16="http://schemas.microsoft.com/office/drawing/2014/main" id="{0047A72C-D619-4E04-9022-8671F2822DB2}"/>
              </a:ext>
            </a:extLst>
          </p:cNvPr>
          <p:cNvCxnSpPr>
            <a:cxnSpLocks/>
          </p:cNvCxnSpPr>
          <p:nvPr/>
        </p:nvCxnSpPr>
        <p:spPr>
          <a:xfrm>
            <a:off x="1222698" y="5001372"/>
            <a:ext cx="489878" cy="3057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FCAE4890-1120-43E8-8692-77BA509A6CCE}"/>
              </a:ext>
            </a:extLst>
          </p:cNvPr>
          <p:cNvSpPr txBox="1"/>
          <p:nvPr/>
        </p:nvSpPr>
        <p:spPr>
          <a:xfrm>
            <a:off x="34559" y="4828908"/>
            <a:ext cx="1081337" cy="225997"/>
          </a:xfrm>
          <a:prstGeom prst="rect">
            <a:avLst/>
          </a:prstGeom>
          <a:noFill/>
        </p:spPr>
        <p:txBody>
          <a:bodyPr wrap="none" lIns="68580" tIns="34290" rIns="68580" rtlCol="0" anchor="t">
            <a:noAutofit/>
          </a:bodyPr>
          <a:lstStyle/>
          <a:p>
            <a:r>
              <a:rPr lang="en-US" sz="900" dirty="0"/>
              <a:t>Primary 20MHz channel</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2</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906" y="609600"/>
            <a:ext cx="8879094" cy="722902"/>
          </a:xfrm>
        </p:spPr>
        <p:txBody>
          <a:bodyPr/>
          <a:lstStyle/>
          <a:p>
            <a:r>
              <a:rPr lang="en-US" sz="2400" dirty="0"/>
              <a:t>Solution 1: Operating Mode Notification + HT/VHT/HE/EHT Operation Element</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332502"/>
            <a:ext cx="9144000" cy="4687297"/>
          </a:xfrm>
        </p:spPr>
        <p:txBody>
          <a:bodyPr>
            <a:normAutofit/>
          </a:bodyPr>
          <a:lstStyle/>
          <a:p>
            <a:r>
              <a:rPr lang="en-US" sz="1800" b="0" dirty="0"/>
              <a:t>EHT Operation element indicates &gt; 160/80+80MHz or not, and EHT CCFS.</a:t>
            </a:r>
          </a:p>
          <a:p>
            <a:pPr lvl="1"/>
            <a:r>
              <a:rPr lang="en-US" sz="1400" dirty="0"/>
              <a:t>&lt;=160MHz channelization is announced through HT/VHT/HE Operation element</a:t>
            </a:r>
            <a:endParaRPr lang="en-US" sz="1400" b="0" dirty="0"/>
          </a:p>
          <a:p>
            <a:r>
              <a:rPr lang="en-US" sz="1800" b="0" dirty="0"/>
              <a:t> When some 20MHz channels in the BW announced by VHT/HE Operation element are punctured, the Operating Mode Notification combined with VHT/EHT Operation element is used to announce the BW for HE/VHT unpunctured TW.</a:t>
            </a:r>
          </a:p>
          <a:p>
            <a:r>
              <a:rPr lang="en-US" sz="1800" b="0" dirty="0"/>
              <a:t>Additional rules for such combination:</a:t>
            </a:r>
          </a:p>
          <a:p>
            <a:pPr lvl="1"/>
            <a:r>
              <a:rPr lang="en-US" sz="1800" dirty="0"/>
              <a:t>When both Operating Mode Notification and EHT Operation element are carried, the EHT Operation element is used for EHT operation;</a:t>
            </a:r>
          </a:p>
          <a:p>
            <a:pPr lvl="1"/>
            <a:r>
              <a:rPr lang="en-US" sz="1800" dirty="0"/>
              <a:t>When Operating Mode Notification is always combined with VHT/HE/EHT Operation element, the carrying of Operating Mode Notification whose content is not updated is not critical event. </a:t>
            </a:r>
          </a:p>
          <a:p>
            <a:pPr lvl="1"/>
            <a:endParaRPr lang="en-US" sz="1200" dirty="0"/>
          </a:p>
          <a:p>
            <a:endParaRPr lang="en-US" b="0" dirty="0"/>
          </a:p>
        </p:txBody>
      </p:sp>
      <p:sp>
        <p:nvSpPr>
          <p:cNvPr id="4" name="Date Placeholder 3">
            <a:extLst>
              <a:ext uri="{FF2B5EF4-FFF2-40B4-BE49-F238E27FC236}">
                <a16:creationId xmlns:a16="http://schemas.microsoft.com/office/drawing/2014/main" id="{51E5865B-2FFE-42A0-A743-67CCB1B7F31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 name="Slide Number Placeholder 2">
            <a:extLst>
              <a:ext uri="{FF2B5EF4-FFF2-40B4-BE49-F238E27FC236}">
                <a16:creationId xmlns:a16="http://schemas.microsoft.com/office/drawing/2014/main" id="{B0664A86-E462-4757-8391-1040CBA918D2}"/>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3</a:t>
            </a:fld>
            <a:endParaRPr lang="en-US" dirty="0"/>
          </a:p>
        </p:txBody>
      </p:sp>
      <p:sp>
        <p:nvSpPr>
          <p:cNvPr id="6" name="Footer Placeholder 4">
            <a:extLst>
              <a:ext uri="{FF2B5EF4-FFF2-40B4-BE49-F238E27FC236}">
                <a16:creationId xmlns:a16="http://schemas.microsoft.com/office/drawing/2014/main" id="{65E7D859-A09E-471F-AD49-7D75EF479EC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917376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53" y="609600"/>
            <a:ext cx="8879094" cy="685800"/>
          </a:xfrm>
        </p:spPr>
        <p:txBody>
          <a:bodyPr/>
          <a:lstStyle/>
          <a:p>
            <a:r>
              <a:rPr lang="en-US" sz="2400" dirty="0"/>
              <a:t>Solution 2: Unpunctured BW Announced in HT/VHT/HE/EHT Operation Element</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371600"/>
            <a:ext cx="9144000" cy="4495800"/>
          </a:xfrm>
        </p:spPr>
        <p:txBody>
          <a:bodyPr>
            <a:normAutofit/>
          </a:bodyPr>
          <a:lstStyle/>
          <a:p>
            <a:r>
              <a:rPr lang="en-US" sz="1600" b="0" dirty="0"/>
              <a:t>In 6GHz band, an EHT AP may announce different BSS operating bandwidth to non-EHT STAs than the BSS operating bandwidth it announces to EHT STAs when EHT BW includes disallowed 20MHz channels and/or when the announced EHT BW is not supported by non-EHT amendments. The advertised BSS operating bandwidth to EHT STA shall include the advertised BSS operating bandwidth to non-EHT STA. </a:t>
            </a:r>
            <a:endParaRPr lang="en-US" sz="1400" b="0" dirty="0"/>
          </a:p>
          <a:p>
            <a:r>
              <a:rPr lang="en-US" sz="1400" b="0" dirty="0"/>
              <a:t>BW in EHT Operation element:</a:t>
            </a:r>
          </a:p>
          <a:p>
            <a:pPr lvl="1"/>
            <a:r>
              <a:rPr lang="en-US" sz="1400" dirty="0"/>
              <a:t>Beside 320/160+160MHz BW, an EHT AP/STA announces the BW that is less than 160/80+80MHz in EHT Operation element when the BW includes punctured 20MHz channels:</a:t>
            </a:r>
          </a:p>
          <a:p>
            <a:pPr lvl="2"/>
            <a:r>
              <a:rPr lang="en-US" sz="1400" dirty="0"/>
              <a:t>0……the BW is less than 80MHz;</a:t>
            </a:r>
          </a:p>
          <a:p>
            <a:pPr lvl="3"/>
            <a:r>
              <a:rPr lang="en-US" sz="1400" dirty="0"/>
              <a:t>One alternative to this is that when EHT Operation element show no channel puncture, 0 means the BW is no more than 160/80+80MHz.</a:t>
            </a:r>
          </a:p>
          <a:p>
            <a:pPr lvl="2"/>
            <a:r>
              <a:rPr lang="en-US" sz="1400" dirty="0"/>
              <a:t>1……the BW is 80MHz;</a:t>
            </a:r>
          </a:p>
          <a:p>
            <a:pPr lvl="2"/>
            <a:r>
              <a:rPr lang="en-US" sz="1400" dirty="0"/>
              <a:t>2……the BW is 160/80+80MHz;</a:t>
            </a:r>
          </a:p>
          <a:p>
            <a:pPr lvl="2"/>
            <a:r>
              <a:rPr lang="en-US" sz="1400" dirty="0"/>
              <a:t>3……the BW is 320/160+160MHz.</a:t>
            </a:r>
          </a:p>
          <a:p>
            <a:r>
              <a:rPr lang="en-US" sz="1400" b="0" dirty="0"/>
              <a:t>Channel segment indication in EHT Operation element:</a:t>
            </a:r>
          </a:p>
          <a:p>
            <a:pPr lvl="1"/>
            <a:r>
              <a:rPr lang="en-US" sz="1400" dirty="0"/>
              <a:t>One or two center frequency of channel segment indications (CCFS as in 802.11 baseline) define whether single 80MHz, 80 + MHz, 160MHz, 320MHz, 160+160MHz. </a:t>
            </a:r>
          </a:p>
        </p:txBody>
      </p:sp>
      <p:sp>
        <p:nvSpPr>
          <p:cNvPr id="4" name="Slide Number Placeholder 2">
            <a:extLst>
              <a:ext uri="{FF2B5EF4-FFF2-40B4-BE49-F238E27FC236}">
                <a16:creationId xmlns:a16="http://schemas.microsoft.com/office/drawing/2014/main" id="{B4AACB4B-4A7F-4D6A-B199-19A035E1377D}"/>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4</a:t>
            </a:fld>
            <a:endParaRPr lang="en-US" dirty="0"/>
          </a:p>
        </p:txBody>
      </p:sp>
      <p:sp>
        <p:nvSpPr>
          <p:cNvPr id="5" name="Footer Placeholder 4">
            <a:extLst>
              <a:ext uri="{FF2B5EF4-FFF2-40B4-BE49-F238E27FC236}">
                <a16:creationId xmlns:a16="http://schemas.microsoft.com/office/drawing/2014/main" id="{820EEEB8-3C82-4208-AB96-AFDDFE75D32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492660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800" dirty="0"/>
              <a:t>MCS, </a:t>
            </a:r>
            <a:r>
              <a:rPr lang="en-US" sz="2800" dirty="0" err="1"/>
              <a:t>Nss</a:t>
            </a:r>
            <a:r>
              <a:rPr lang="en-US" sz="2800" dirty="0"/>
              <a:t>, Channel Puncture</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073643"/>
            <a:ext cx="9143998" cy="5083149"/>
          </a:xfrm>
        </p:spPr>
        <p:txBody>
          <a:bodyPr>
            <a:normAutofit lnSpcReduction="10000"/>
          </a:bodyPr>
          <a:lstStyle/>
          <a:p>
            <a:r>
              <a:rPr lang="en-US" sz="1600" b="0" dirty="0"/>
              <a:t>For a BW &lt;=160MHz/80MHz+80MHz, the EHT MCS, NSS are no less than the HE MCS, NSS respectively.</a:t>
            </a:r>
          </a:p>
          <a:p>
            <a:r>
              <a:rPr lang="en-US" sz="1600" b="0" dirty="0"/>
              <a:t>240MHz BW announcement:</a:t>
            </a:r>
          </a:p>
          <a:p>
            <a:pPr lvl="1"/>
            <a:r>
              <a:rPr lang="en-US" sz="1400" dirty="0"/>
              <a:t>Option 1: 240MHz BSS is a 320MHz BSS with 80MHz channel being punctured (preferred option).</a:t>
            </a:r>
          </a:p>
          <a:p>
            <a:pPr lvl="1"/>
            <a:r>
              <a:rPr lang="en-US" sz="1400" dirty="0"/>
              <a:t>Option 2: 240MHz is announced by the BW field.</a:t>
            </a:r>
          </a:p>
          <a:p>
            <a:r>
              <a:rPr lang="en-US" sz="1600" b="0" dirty="0"/>
              <a:t>Allowed EHT BSS Channel Puncture </a:t>
            </a:r>
          </a:p>
          <a:p>
            <a:pPr lvl="1"/>
            <a:r>
              <a:rPr lang="en-US" sz="1600" dirty="0"/>
              <a:t>Option 1 (preferred option):</a:t>
            </a:r>
          </a:p>
          <a:p>
            <a:pPr lvl="2"/>
            <a:r>
              <a:rPr lang="en-US" sz="1600" dirty="0"/>
              <a:t>The puncture patterns of EHT SU/MU PPDU being addressed to a single STA/AP are the only allowed BSS operating channel punctures.</a:t>
            </a:r>
          </a:p>
          <a:p>
            <a:pPr lvl="1"/>
            <a:r>
              <a:rPr lang="en-US" sz="1600" dirty="0"/>
              <a:t>Option 2:</a:t>
            </a:r>
          </a:p>
          <a:p>
            <a:pPr lvl="2"/>
            <a:r>
              <a:rPr lang="en-US" sz="1600" dirty="0"/>
              <a:t>The allowed BSS operating channel punctures are more than the puncture patterns of EHT SU/MU PPDU being addressed to a single STA/AP.</a:t>
            </a:r>
          </a:p>
          <a:p>
            <a:pPr lvl="2"/>
            <a:r>
              <a:rPr lang="en-US" sz="1600" dirty="0"/>
              <a:t>Per 20MHz channel bitmap can be used to describe the BSS operating channel puncture.</a:t>
            </a:r>
          </a:p>
          <a:p>
            <a:r>
              <a:rPr lang="en-US" sz="1600" b="0" dirty="0"/>
              <a:t>EHT BSS Channel Puncture Coding:</a:t>
            </a:r>
          </a:p>
          <a:p>
            <a:pPr lvl="1"/>
            <a:r>
              <a:rPr lang="en-US" sz="1600" dirty="0"/>
              <a:t>Option 1:</a:t>
            </a:r>
          </a:p>
          <a:p>
            <a:pPr lvl="3"/>
            <a:r>
              <a:rPr lang="en-US" dirty="0"/>
              <a:t>Joint coding (compressed coding) can be used to describe the BSS operating channel puncture.</a:t>
            </a:r>
          </a:p>
          <a:p>
            <a:pPr lvl="1"/>
            <a:r>
              <a:rPr lang="en-US" sz="1600" dirty="0"/>
              <a:t>Option 2 (preferred option):</a:t>
            </a:r>
          </a:p>
          <a:p>
            <a:pPr lvl="3"/>
            <a:r>
              <a:rPr lang="en-US" sz="1400" dirty="0"/>
              <a:t>Per 20MHz channel bitmap can be used to describe the BSS operating channel puncture.</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234936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08890"/>
            <a:ext cx="9132540" cy="571500"/>
          </a:xfrm>
        </p:spPr>
        <p:txBody>
          <a:bodyPr/>
          <a:lstStyle/>
          <a:p>
            <a:r>
              <a:rPr lang="en-US" sz="2800" dirty="0"/>
              <a:t>Narrower BW of Responding Frame</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90035"/>
            <a:ext cx="9132541" cy="2864523"/>
          </a:xfrm>
        </p:spPr>
        <p:txBody>
          <a:bodyPr>
            <a:normAutofit lnSpcReduction="10000"/>
          </a:bodyPr>
          <a:lstStyle/>
          <a:p>
            <a:r>
              <a:rPr lang="en-US" sz="1600" b="0" dirty="0"/>
              <a:t>When an AP transmits a PPDU to a STA with wider BW, e.g. 160MHz or 320MHz, and the STA with smaller Tx power transmits the responding frame in 160MHz or 320 MHz BW, the AP may not be able to decode the frame.</a:t>
            </a:r>
          </a:p>
          <a:p>
            <a:pPr lvl="1"/>
            <a:r>
              <a:rPr lang="en-US" sz="1600" dirty="0"/>
              <a:t>One restriction could be that the frame exchange that the responding frame uses narrower BW is the only frame exchange or last frame exchange of a TXOP.</a:t>
            </a:r>
          </a:p>
          <a:p>
            <a:r>
              <a:rPr lang="en-US" sz="1600" b="0" dirty="0"/>
              <a:t>The TXOP holder decides the BW and the other parameters of the responding frame transmitted by the TXOP responder where he responding frame can be transmitted in narrower BW. </a:t>
            </a:r>
          </a:p>
          <a:p>
            <a:pPr lvl="2"/>
            <a:r>
              <a:rPr lang="en-US" sz="1600" dirty="0"/>
              <a:t>The AP can transmit a Trigger frame with other frames to solicit the responding frame, and the Trigger frame announces narrower BW for the TB PPDU.</a:t>
            </a:r>
          </a:p>
          <a:p>
            <a:pPr lvl="2"/>
            <a:r>
              <a:rPr lang="en-US" sz="1600" dirty="0"/>
              <a:t>The AP can transmit a trigger information in HE Control field to solicit the responding frame in TB PPDU, and the trigger information announces the narrower BW for the TB PPDU.  </a:t>
            </a:r>
          </a:p>
          <a:p>
            <a:endParaRPr lang="en-US" sz="1350" dirty="0"/>
          </a:p>
        </p:txBody>
      </p:sp>
      <p:sp>
        <p:nvSpPr>
          <p:cNvPr id="45" name="Rectangle 44">
            <a:extLst>
              <a:ext uri="{FF2B5EF4-FFF2-40B4-BE49-F238E27FC236}">
                <a16:creationId xmlns:a16="http://schemas.microsoft.com/office/drawing/2014/main" id="{2F930C2A-5750-49C1-B1EA-0A8BB4ADF3F2}"/>
              </a:ext>
            </a:extLst>
          </p:cNvPr>
          <p:cNvSpPr/>
          <p:nvPr/>
        </p:nvSpPr>
        <p:spPr>
          <a:xfrm>
            <a:off x="2238963" y="51743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D1C82385-B722-43E5-A089-4DF0B0335D3B}"/>
              </a:ext>
            </a:extLst>
          </p:cNvPr>
          <p:cNvSpPr/>
          <p:nvPr/>
        </p:nvSpPr>
        <p:spPr>
          <a:xfrm>
            <a:off x="2238963" y="554723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4AC90AB4-D637-4DCF-986A-523033F0819E}"/>
              </a:ext>
            </a:extLst>
          </p:cNvPr>
          <p:cNvSpPr/>
          <p:nvPr/>
        </p:nvSpPr>
        <p:spPr>
          <a:xfrm>
            <a:off x="2238963" y="57336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Rectangle 47">
            <a:extLst>
              <a:ext uri="{FF2B5EF4-FFF2-40B4-BE49-F238E27FC236}">
                <a16:creationId xmlns:a16="http://schemas.microsoft.com/office/drawing/2014/main" id="{EEB194D5-2ED5-415B-9CE8-DF039505916D}"/>
              </a:ext>
            </a:extLst>
          </p:cNvPr>
          <p:cNvSpPr/>
          <p:nvPr/>
        </p:nvSpPr>
        <p:spPr>
          <a:xfrm>
            <a:off x="2238963" y="442864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9" name="Rectangle 48">
            <a:extLst>
              <a:ext uri="{FF2B5EF4-FFF2-40B4-BE49-F238E27FC236}">
                <a16:creationId xmlns:a16="http://schemas.microsoft.com/office/drawing/2014/main" id="{1EA15FC7-4CB3-40E0-B3C2-04C86C68EDB7}"/>
              </a:ext>
            </a:extLst>
          </p:cNvPr>
          <p:cNvSpPr/>
          <p:nvPr/>
        </p:nvSpPr>
        <p:spPr>
          <a:xfrm>
            <a:off x="2238963" y="46150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0" name="Rectangle 49">
            <a:extLst>
              <a:ext uri="{FF2B5EF4-FFF2-40B4-BE49-F238E27FC236}">
                <a16:creationId xmlns:a16="http://schemas.microsoft.com/office/drawing/2014/main" id="{5A0DE9F5-DAB0-4085-96EE-C798992180CA}"/>
              </a:ext>
            </a:extLst>
          </p:cNvPr>
          <p:cNvSpPr/>
          <p:nvPr/>
        </p:nvSpPr>
        <p:spPr>
          <a:xfrm>
            <a:off x="2238963" y="498793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TextBox 50">
            <a:extLst>
              <a:ext uri="{FF2B5EF4-FFF2-40B4-BE49-F238E27FC236}">
                <a16:creationId xmlns:a16="http://schemas.microsoft.com/office/drawing/2014/main" id="{0AB6EE94-CD4D-428B-9E5B-F9F7EA2C661A}"/>
              </a:ext>
            </a:extLst>
          </p:cNvPr>
          <p:cNvSpPr txBox="1"/>
          <p:nvPr/>
        </p:nvSpPr>
        <p:spPr>
          <a:xfrm>
            <a:off x="1921674" y="5923166"/>
            <a:ext cx="896716" cy="273718"/>
          </a:xfrm>
          <a:prstGeom prst="rect">
            <a:avLst/>
          </a:prstGeom>
          <a:noFill/>
        </p:spPr>
        <p:txBody>
          <a:bodyPr wrap="none" lIns="68580" tIns="34290" rIns="68580" rtlCol="0" anchor="t">
            <a:noAutofit/>
          </a:bodyPr>
          <a:lstStyle/>
          <a:p>
            <a:r>
              <a:rPr lang="en-US" sz="900" dirty="0"/>
              <a:t>160MHz BSS2</a:t>
            </a:r>
          </a:p>
        </p:txBody>
      </p:sp>
      <p:sp>
        <p:nvSpPr>
          <p:cNvPr id="52" name="Rectangle 51">
            <a:extLst>
              <a:ext uri="{FF2B5EF4-FFF2-40B4-BE49-F238E27FC236}">
                <a16:creationId xmlns:a16="http://schemas.microsoft.com/office/drawing/2014/main" id="{512FD00C-96D4-4B6E-9D93-35F8BC59FB83}"/>
              </a:ext>
            </a:extLst>
          </p:cNvPr>
          <p:cNvSpPr/>
          <p:nvPr/>
        </p:nvSpPr>
        <p:spPr>
          <a:xfrm>
            <a:off x="2238963" y="48017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48540717-4F47-4077-95A5-848EB21B5682}"/>
              </a:ext>
            </a:extLst>
          </p:cNvPr>
          <p:cNvSpPr/>
          <p:nvPr/>
        </p:nvSpPr>
        <p:spPr>
          <a:xfrm>
            <a:off x="2238963" y="536057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Left Brace 57">
            <a:extLst>
              <a:ext uri="{FF2B5EF4-FFF2-40B4-BE49-F238E27FC236}">
                <a16:creationId xmlns:a16="http://schemas.microsoft.com/office/drawing/2014/main" id="{EEE46FAA-C179-414B-83D1-A5CEB54C04CA}"/>
              </a:ext>
            </a:extLst>
          </p:cNvPr>
          <p:cNvSpPr/>
          <p:nvPr/>
        </p:nvSpPr>
        <p:spPr>
          <a:xfrm>
            <a:off x="2084178" y="5174367"/>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9" name="Left Brace 58">
            <a:extLst>
              <a:ext uri="{FF2B5EF4-FFF2-40B4-BE49-F238E27FC236}">
                <a16:creationId xmlns:a16="http://schemas.microsoft.com/office/drawing/2014/main" id="{2502BE01-E365-4B19-A051-064C54563E84}"/>
              </a:ext>
            </a:extLst>
          </p:cNvPr>
          <p:cNvSpPr/>
          <p:nvPr/>
        </p:nvSpPr>
        <p:spPr>
          <a:xfrm>
            <a:off x="2083643" y="4423464"/>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63" name="TextBox 62">
            <a:extLst>
              <a:ext uri="{FF2B5EF4-FFF2-40B4-BE49-F238E27FC236}">
                <a16:creationId xmlns:a16="http://schemas.microsoft.com/office/drawing/2014/main" id="{109A35A8-F00D-4F97-9D13-D459DFEC1F14}"/>
              </a:ext>
            </a:extLst>
          </p:cNvPr>
          <p:cNvSpPr txBox="1"/>
          <p:nvPr/>
        </p:nvSpPr>
        <p:spPr>
          <a:xfrm>
            <a:off x="1157627" y="5452687"/>
            <a:ext cx="1081337" cy="225997"/>
          </a:xfrm>
          <a:prstGeom prst="rect">
            <a:avLst/>
          </a:prstGeom>
          <a:noFill/>
        </p:spPr>
        <p:txBody>
          <a:bodyPr wrap="none" lIns="68580" tIns="34290" rIns="68580" rtlCol="0" anchor="t">
            <a:noAutofit/>
          </a:bodyPr>
          <a:lstStyle/>
          <a:p>
            <a:r>
              <a:rPr lang="en-US" sz="900" dirty="0"/>
              <a:t>Primary 80MHz</a:t>
            </a:r>
          </a:p>
        </p:txBody>
      </p:sp>
      <p:sp>
        <p:nvSpPr>
          <p:cNvPr id="64" name="TextBox 63">
            <a:extLst>
              <a:ext uri="{FF2B5EF4-FFF2-40B4-BE49-F238E27FC236}">
                <a16:creationId xmlns:a16="http://schemas.microsoft.com/office/drawing/2014/main" id="{80BE0A01-C781-423C-AC50-1636B26B4100}"/>
              </a:ext>
            </a:extLst>
          </p:cNvPr>
          <p:cNvSpPr txBox="1"/>
          <p:nvPr/>
        </p:nvSpPr>
        <p:spPr>
          <a:xfrm>
            <a:off x="1042305" y="4683328"/>
            <a:ext cx="1081337" cy="225997"/>
          </a:xfrm>
          <a:prstGeom prst="rect">
            <a:avLst/>
          </a:prstGeom>
          <a:noFill/>
        </p:spPr>
        <p:txBody>
          <a:bodyPr wrap="none" lIns="68580" tIns="34290" rIns="68580" rtlCol="0" anchor="t">
            <a:noAutofit/>
          </a:bodyPr>
          <a:lstStyle/>
          <a:p>
            <a:r>
              <a:rPr lang="en-US" sz="900" dirty="0"/>
              <a:t>Secondary 80MHz</a:t>
            </a:r>
          </a:p>
        </p:txBody>
      </p:sp>
      <p:cxnSp>
        <p:nvCxnSpPr>
          <p:cNvPr id="66" name="Straight Arrow Connector 65">
            <a:extLst>
              <a:ext uri="{FF2B5EF4-FFF2-40B4-BE49-F238E27FC236}">
                <a16:creationId xmlns:a16="http://schemas.microsoft.com/office/drawing/2014/main" id="{AF4DF887-6390-409C-B439-50CAD27189E9}"/>
              </a:ext>
            </a:extLst>
          </p:cNvPr>
          <p:cNvCxnSpPr>
            <a:cxnSpLocks/>
            <a:endCxn id="46" idx="1"/>
          </p:cNvCxnSpPr>
          <p:nvPr/>
        </p:nvCxnSpPr>
        <p:spPr>
          <a:xfrm flipV="1">
            <a:off x="1205289" y="5640446"/>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3801BE9C-A3E7-4815-98E6-D43BD5283759}"/>
              </a:ext>
            </a:extLst>
          </p:cNvPr>
          <p:cNvSpPr txBox="1"/>
          <p:nvPr/>
        </p:nvSpPr>
        <p:spPr>
          <a:xfrm>
            <a:off x="345024" y="5713878"/>
            <a:ext cx="1081337" cy="225997"/>
          </a:xfrm>
          <a:prstGeom prst="rect">
            <a:avLst/>
          </a:prstGeom>
          <a:noFill/>
        </p:spPr>
        <p:txBody>
          <a:bodyPr wrap="none" lIns="68580" tIns="34290" rIns="68580" rtlCol="0" anchor="t">
            <a:noAutofit/>
          </a:bodyPr>
          <a:lstStyle/>
          <a:p>
            <a:r>
              <a:rPr lang="en-US" sz="900" dirty="0"/>
              <a:t>Primary 20MHz</a:t>
            </a:r>
          </a:p>
        </p:txBody>
      </p:sp>
      <p:sp>
        <p:nvSpPr>
          <p:cNvPr id="33" name="TextBox 32">
            <a:extLst>
              <a:ext uri="{FF2B5EF4-FFF2-40B4-BE49-F238E27FC236}">
                <a16:creationId xmlns:a16="http://schemas.microsoft.com/office/drawing/2014/main" id="{190C6B2C-5F98-4009-8A02-9B8E24504DCD}"/>
              </a:ext>
            </a:extLst>
          </p:cNvPr>
          <p:cNvSpPr txBox="1"/>
          <p:nvPr/>
        </p:nvSpPr>
        <p:spPr>
          <a:xfrm>
            <a:off x="4276843" y="5893048"/>
            <a:ext cx="1139037" cy="273718"/>
          </a:xfrm>
          <a:prstGeom prst="rect">
            <a:avLst/>
          </a:prstGeom>
          <a:noFill/>
        </p:spPr>
        <p:txBody>
          <a:bodyPr wrap="none" lIns="68580" tIns="34290" rIns="68580" rtlCol="0" anchor="t">
            <a:noAutofit/>
          </a:bodyPr>
          <a:lstStyle/>
          <a:p>
            <a:r>
              <a:rPr lang="en-US" sz="750" dirty="0"/>
              <a:t>EHT/HE SU/MU PPDU</a:t>
            </a:r>
          </a:p>
        </p:txBody>
      </p:sp>
      <p:cxnSp>
        <p:nvCxnSpPr>
          <p:cNvPr id="6" name="Straight Arrow Connector 5">
            <a:extLst>
              <a:ext uri="{FF2B5EF4-FFF2-40B4-BE49-F238E27FC236}">
                <a16:creationId xmlns:a16="http://schemas.microsoft.com/office/drawing/2014/main" id="{9D2CAD52-1DA0-490A-939D-76DF8595E8B8}"/>
              </a:ext>
            </a:extLst>
          </p:cNvPr>
          <p:cNvCxnSpPr>
            <a:cxnSpLocks/>
          </p:cNvCxnSpPr>
          <p:nvPr/>
        </p:nvCxnSpPr>
        <p:spPr>
          <a:xfrm flipV="1">
            <a:off x="2884815" y="5893048"/>
            <a:ext cx="5929479" cy="17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23CE88BB-7960-48AC-8963-327C2C973605}"/>
              </a:ext>
            </a:extLst>
          </p:cNvPr>
          <p:cNvSpPr/>
          <p:nvPr/>
        </p:nvSpPr>
        <p:spPr>
          <a:xfrm>
            <a:off x="4334545" y="4419600"/>
            <a:ext cx="1081335" cy="146958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TextBox 43">
            <a:extLst>
              <a:ext uri="{FF2B5EF4-FFF2-40B4-BE49-F238E27FC236}">
                <a16:creationId xmlns:a16="http://schemas.microsoft.com/office/drawing/2014/main" id="{C2A5D9E3-DD1A-4A8A-ADC0-1DB6F23575C4}"/>
              </a:ext>
            </a:extLst>
          </p:cNvPr>
          <p:cNvSpPr txBox="1"/>
          <p:nvPr/>
        </p:nvSpPr>
        <p:spPr>
          <a:xfrm>
            <a:off x="5523299" y="5906128"/>
            <a:ext cx="657443" cy="225997"/>
          </a:xfrm>
          <a:prstGeom prst="rect">
            <a:avLst/>
          </a:prstGeom>
          <a:noFill/>
        </p:spPr>
        <p:txBody>
          <a:bodyPr wrap="none" lIns="68580" tIns="34290" rIns="68580" rtlCol="0" anchor="t">
            <a:noAutofit/>
          </a:bodyPr>
          <a:lstStyle/>
          <a:p>
            <a:r>
              <a:rPr lang="en-US" sz="675" dirty="0"/>
              <a:t>BA in 40MHz </a:t>
            </a:r>
          </a:p>
          <a:p>
            <a:r>
              <a:rPr lang="en-US" sz="675" dirty="0"/>
              <a:t>HB PPDU</a:t>
            </a:r>
          </a:p>
        </p:txBody>
      </p:sp>
      <p:sp>
        <p:nvSpPr>
          <p:cNvPr id="54" name="Rectangle 53">
            <a:extLst>
              <a:ext uri="{FF2B5EF4-FFF2-40B4-BE49-F238E27FC236}">
                <a16:creationId xmlns:a16="http://schemas.microsoft.com/office/drawing/2014/main" id="{9527E3CD-FC07-4363-8E8E-69DE48E6A790}"/>
              </a:ext>
            </a:extLst>
          </p:cNvPr>
          <p:cNvSpPr/>
          <p:nvPr/>
        </p:nvSpPr>
        <p:spPr>
          <a:xfrm>
            <a:off x="5664057" y="5554049"/>
            <a:ext cx="257909" cy="33774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TextBox 69">
            <a:extLst>
              <a:ext uri="{FF2B5EF4-FFF2-40B4-BE49-F238E27FC236}">
                <a16:creationId xmlns:a16="http://schemas.microsoft.com/office/drawing/2014/main" id="{985D3F8C-6412-4342-99BB-5D9BD5628763}"/>
              </a:ext>
            </a:extLst>
          </p:cNvPr>
          <p:cNvSpPr txBox="1"/>
          <p:nvPr/>
        </p:nvSpPr>
        <p:spPr>
          <a:xfrm>
            <a:off x="4334544" y="4892505"/>
            <a:ext cx="1129012" cy="592247"/>
          </a:xfrm>
          <a:prstGeom prst="rect">
            <a:avLst/>
          </a:prstGeom>
          <a:noFill/>
        </p:spPr>
        <p:txBody>
          <a:bodyPr wrap="none" lIns="68580" tIns="34290" rIns="68580" rtlCol="0" anchor="t">
            <a:noAutofit/>
          </a:bodyPr>
          <a:lstStyle/>
          <a:p>
            <a:r>
              <a:rPr lang="en-US" sz="600" dirty="0"/>
              <a:t>A-MPDU with Trigger frame </a:t>
            </a:r>
          </a:p>
          <a:p>
            <a:r>
              <a:rPr lang="en-US" sz="600" dirty="0"/>
              <a:t>to STA 1 </a:t>
            </a:r>
          </a:p>
        </p:txBody>
      </p:sp>
      <p:sp>
        <p:nvSpPr>
          <p:cNvPr id="25" name="Date Placeholder 3">
            <a:extLst>
              <a:ext uri="{FF2B5EF4-FFF2-40B4-BE49-F238E27FC236}">
                <a16:creationId xmlns:a16="http://schemas.microsoft.com/office/drawing/2014/main" id="{2F2DAF06-68E2-49D0-A454-54BEF4C653E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26631009-86E9-4AF6-A964-26DDC78C8AC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27" name="Footer Placeholder 4">
            <a:extLst>
              <a:ext uri="{FF2B5EF4-FFF2-40B4-BE49-F238E27FC236}">
                <a16:creationId xmlns:a16="http://schemas.microsoft.com/office/drawing/2014/main" id="{DE891C22-8D74-45C8-8178-C83CDF15B15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139872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30" y="628279"/>
            <a:ext cx="9132540" cy="571500"/>
          </a:xfrm>
        </p:spPr>
        <p:txBody>
          <a:bodyPr/>
          <a:lstStyle/>
          <a:p>
            <a:r>
              <a:rPr lang="en-US" sz="2800" dirty="0"/>
              <a:t>Narrower BW of Responding Frame (Cont’d)</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34974"/>
            <a:ext cx="9132541" cy="1804810"/>
          </a:xfrm>
        </p:spPr>
        <p:txBody>
          <a:bodyPr>
            <a:normAutofit/>
          </a:bodyPr>
          <a:lstStyle/>
          <a:p>
            <a:r>
              <a:rPr lang="en-US" sz="2000" b="0" dirty="0"/>
              <a:t>The TXOP responder decides the BW and the other parameters of the responding frame.</a:t>
            </a:r>
          </a:p>
          <a:p>
            <a:pPr lvl="1"/>
            <a:r>
              <a:rPr lang="en-US" dirty="0"/>
              <a:t>The responding frame can be transmitted in narrower BW. </a:t>
            </a:r>
          </a:p>
          <a:p>
            <a:pPr lvl="1"/>
            <a:r>
              <a:rPr lang="en-US" dirty="0"/>
              <a:t>The PPDU can be VHT/HE/EHT PPDU.</a:t>
            </a:r>
          </a:p>
          <a:p>
            <a:pPr lvl="2"/>
            <a:r>
              <a:rPr lang="en-US" sz="2000" dirty="0"/>
              <a:t>Less Tx time that the time for non-HT duplicate PPDU is used.  </a:t>
            </a:r>
          </a:p>
          <a:p>
            <a:endParaRPr lang="en-US" sz="1350" dirty="0"/>
          </a:p>
        </p:txBody>
      </p:sp>
      <p:sp>
        <p:nvSpPr>
          <p:cNvPr id="45" name="Rectangle 44">
            <a:extLst>
              <a:ext uri="{FF2B5EF4-FFF2-40B4-BE49-F238E27FC236}">
                <a16:creationId xmlns:a16="http://schemas.microsoft.com/office/drawing/2014/main" id="{2F930C2A-5750-49C1-B1EA-0A8BB4ADF3F2}"/>
              </a:ext>
            </a:extLst>
          </p:cNvPr>
          <p:cNvSpPr/>
          <p:nvPr/>
        </p:nvSpPr>
        <p:spPr>
          <a:xfrm>
            <a:off x="2129612" y="417472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D1C82385-B722-43E5-A089-4DF0B0335D3B}"/>
              </a:ext>
            </a:extLst>
          </p:cNvPr>
          <p:cNvSpPr/>
          <p:nvPr/>
        </p:nvSpPr>
        <p:spPr>
          <a:xfrm>
            <a:off x="2129612" y="45475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4AC90AB4-D637-4DCF-986A-523033F0819E}"/>
              </a:ext>
            </a:extLst>
          </p:cNvPr>
          <p:cNvSpPr/>
          <p:nvPr/>
        </p:nvSpPr>
        <p:spPr>
          <a:xfrm>
            <a:off x="2129612" y="473401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Rectangle 47">
            <a:extLst>
              <a:ext uri="{FF2B5EF4-FFF2-40B4-BE49-F238E27FC236}">
                <a16:creationId xmlns:a16="http://schemas.microsoft.com/office/drawing/2014/main" id="{EEB194D5-2ED5-415B-9CE8-DF039505916D}"/>
              </a:ext>
            </a:extLst>
          </p:cNvPr>
          <p:cNvSpPr/>
          <p:nvPr/>
        </p:nvSpPr>
        <p:spPr>
          <a:xfrm>
            <a:off x="2129612" y="342900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9" name="Rectangle 48">
            <a:extLst>
              <a:ext uri="{FF2B5EF4-FFF2-40B4-BE49-F238E27FC236}">
                <a16:creationId xmlns:a16="http://schemas.microsoft.com/office/drawing/2014/main" id="{1EA15FC7-4CB3-40E0-B3C2-04C86C68EDB7}"/>
              </a:ext>
            </a:extLst>
          </p:cNvPr>
          <p:cNvSpPr/>
          <p:nvPr/>
        </p:nvSpPr>
        <p:spPr>
          <a:xfrm>
            <a:off x="2129612" y="361543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0" name="Rectangle 49">
            <a:extLst>
              <a:ext uri="{FF2B5EF4-FFF2-40B4-BE49-F238E27FC236}">
                <a16:creationId xmlns:a16="http://schemas.microsoft.com/office/drawing/2014/main" id="{5A0DE9F5-DAB0-4085-96EE-C798992180CA}"/>
              </a:ext>
            </a:extLst>
          </p:cNvPr>
          <p:cNvSpPr/>
          <p:nvPr/>
        </p:nvSpPr>
        <p:spPr>
          <a:xfrm>
            <a:off x="2129612" y="39882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TextBox 50">
            <a:extLst>
              <a:ext uri="{FF2B5EF4-FFF2-40B4-BE49-F238E27FC236}">
                <a16:creationId xmlns:a16="http://schemas.microsoft.com/office/drawing/2014/main" id="{0AB6EE94-CD4D-428B-9E5B-F9F7EA2C661A}"/>
              </a:ext>
            </a:extLst>
          </p:cNvPr>
          <p:cNvSpPr txBox="1"/>
          <p:nvPr/>
        </p:nvSpPr>
        <p:spPr>
          <a:xfrm>
            <a:off x="1812323" y="4923524"/>
            <a:ext cx="896716" cy="273718"/>
          </a:xfrm>
          <a:prstGeom prst="rect">
            <a:avLst/>
          </a:prstGeom>
          <a:noFill/>
        </p:spPr>
        <p:txBody>
          <a:bodyPr wrap="none" lIns="68580" tIns="34290" rIns="68580" rtlCol="0" anchor="t">
            <a:noAutofit/>
          </a:bodyPr>
          <a:lstStyle/>
          <a:p>
            <a:r>
              <a:rPr lang="en-US" sz="900" dirty="0"/>
              <a:t>160MHz BSS2</a:t>
            </a:r>
          </a:p>
        </p:txBody>
      </p:sp>
      <p:sp>
        <p:nvSpPr>
          <p:cNvPr id="52" name="Rectangle 51">
            <a:extLst>
              <a:ext uri="{FF2B5EF4-FFF2-40B4-BE49-F238E27FC236}">
                <a16:creationId xmlns:a16="http://schemas.microsoft.com/office/drawing/2014/main" id="{512FD00C-96D4-4B6E-9D93-35F8BC59FB83}"/>
              </a:ext>
            </a:extLst>
          </p:cNvPr>
          <p:cNvSpPr/>
          <p:nvPr/>
        </p:nvSpPr>
        <p:spPr>
          <a:xfrm>
            <a:off x="2129612" y="380208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48540717-4F47-4077-95A5-848EB21B5682}"/>
              </a:ext>
            </a:extLst>
          </p:cNvPr>
          <p:cNvSpPr/>
          <p:nvPr/>
        </p:nvSpPr>
        <p:spPr>
          <a:xfrm>
            <a:off x="2129612" y="43609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Left Brace 57">
            <a:extLst>
              <a:ext uri="{FF2B5EF4-FFF2-40B4-BE49-F238E27FC236}">
                <a16:creationId xmlns:a16="http://schemas.microsoft.com/office/drawing/2014/main" id="{EEE46FAA-C179-414B-83D1-A5CEB54C04CA}"/>
              </a:ext>
            </a:extLst>
          </p:cNvPr>
          <p:cNvSpPr/>
          <p:nvPr/>
        </p:nvSpPr>
        <p:spPr>
          <a:xfrm>
            <a:off x="1974827" y="417472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9" name="Left Brace 58">
            <a:extLst>
              <a:ext uri="{FF2B5EF4-FFF2-40B4-BE49-F238E27FC236}">
                <a16:creationId xmlns:a16="http://schemas.microsoft.com/office/drawing/2014/main" id="{2502BE01-E365-4B19-A051-064C54563E84}"/>
              </a:ext>
            </a:extLst>
          </p:cNvPr>
          <p:cNvSpPr/>
          <p:nvPr/>
        </p:nvSpPr>
        <p:spPr>
          <a:xfrm>
            <a:off x="1974292" y="342382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63" name="TextBox 62">
            <a:extLst>
              <a:ext uri="{FF2B5EF4-FFF2-40B4-BE49-F238E27FC236}">
                <a16:creationId xmlns:a16="http://schemas.microsoft.com/office/drawing/2014/main" id="{109A35A8-F00D-4F97-9D13-D459DFEC1F14}"/>
              </a:ext>
            </a:extLst>
          </p:cNvPr>
          <p:cNvSpPr txBox="1"/>
          <p:nvPr/>
        </p:nvSpPr>
        <p:spPr>
          <a:xfrm>
            <a:off x="1048276" y="4453045"/>
            <a:ext cx="1081337" cy="225997"/>
          </a:xfrm>
          <a:prstGeom prst="rect">
            <a:avLst/>
          </a:prstGeom>
          <a:noFill/>
        </p:spPr>
        <p:txBody>
          <a:bodyPr wrap="none" lIns="68580" tIns="34290" rIns="68580" rtlCol="0" anchor="t">
            <a:noAutofit/>
          </a:bodyPr>
          <a:lstStyle/>
          <a:p>
            <a:r>
              <a:rPr lang="en-US" sz="900" dirty="0"/>
              <a:t>Primary 80MHz</a:t>
            </a:r>
          </a:p>
        </p:txBody>
      </p:sp>
      <p:sp>
        <p:nvSpPr>
          <p:cNvPr id="64" name="TextBox 63">
            <a:extLst>
              <a:ext uri="{FF2B5EF4-FFF2-40B4-BE49-F238E27FC236}">
                <a16:creationId xmlns:a16="http://schemas.microsoft.com/office/drawing/2014/main" id="{80BE0A01-C781-423C-AC50-1636B26B4100}"/>
              </a:ext>
            </a:extLst>
          </p:cNvPr>
          <p:cNvSpPr txBox="1"/>
          <p:nvPr/>
        </p:nvSpPr>
        <p:spPr>
          <a:xfrm>
            <a:off x="932954" y="368368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66" name="Straight Arrow Connector 65">
            <a:extLst>
              <a:ext uri="{FF2B5EF4-FFF2-40B4-BE49-F238E27FC236}">
                <a16:creationId xmlns:a16="http://schemas.microsoft.com/office/drawing/2014/main" id="{AF4DF887-6390-409C-B439-50CAD27189E9}"/>
              </a:ext>
            </a:extLst>
          </p:cNvPr>
          <p:cNvCxnSpPr>
            <a:cxnSpLocks/>
            <a:endCxn id="46" idx="1"/>
          </p:cNvCxnSpPr>
          <p:nvPr/>
        </p:nvCxnSpPr>
        <p:spPr>
          <a:xfrm flipV="1">
            <a:off x="1095938" y="4640804"/>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3801BE9C-A3E7-4815-98E6-D43BD5283759}"/>
              </a:ext>
            </a:extLst>
          </p:cNvPr>
          <p:cNvSpPr txBox="1"/>
          <p:nvPr/>
        </p:nvSpPr>
        <p:spPr>
          <a:xfrm>
            <a:off x="235673" y="4714236"/>
            <a:ext cx="1081337" cy="225997"/>
          </a:xfrm>
          <a:prstGeom prst="rect">
            <a:avLst/>
          </a:prstGeom>
          <a:noFill/>
        </p:spPr>
        <p:txBody>
          <a:bodyPr wrap="none" lIns="68580" tIns="34290" rIns="68580" rtlCol="0" anchor="t">
            <a:noAutofit/>
          </a:bodyPr>
          <a:lstStyle/>
          <a:p>
            <a:r>
              <a:rPr lang="en-US" sz="900" dirty="0"/>
              <a:t>Primary 20MHz</a:t>
            </a:r>
          </a:p>
        </p:txBody>
      </p:sp>
      <p:sp>
        <p:nvSpPr>
          <p:cNvPr id="33" name="TextBox 32">
            <a:extLst>
              <a:ext uri="{FF2B5EF4-FFF2-40B4-BE49-F238E27FC236}">
                <a16:creationId xmlns:a16="http://schemas.microsoft.com/office/drawing/2014/main" id="{190C6B2C-5F98-4009-8A02-9B8E24504DCD}"/>
              </a:ext>
            </a:extLst>
          </p:cNvPr>
          <p:cNvSpPr txBox="1"/>
          <p:nvPr/>
        </p:nvSpPr>
        <p:spPr>
          <a:xfrm>
            <a:off x="4167492" y="4893406"/>
            <a:ext cx="1139037" cy="273718"/>
          </a:xfrm>
          <a:prstGeom prst="rect">
            <a:avLst/>
          </a:prstGeom>
          <a:noFill/>
        </p:spPr>
        <p:txBody>
          <a:bodyPr wrap="none" lIns="68580" tIns="34290" rIns="68580" rtlCol="0" anchor="t">
            <a:noAutofit/>
          </a:bodyPr>
          <a:lstStyle/>
          <a:p>
            <a:r>
              <a:rPr lang="en-US" sz="750" dirty="0"/>
              <a:t>EHT/HE SU/MU PPDU</a:t>
            </a:r>
          </a:p>
        </p:txBody>
      </p:sp>
      <p:cxnSp>
        <p:nvCxnSpPr>
          <p:cNvPr id="6" name="Straight Arrow Connector 5">
            <a:extLst>
              <a:ext uri="{FF2B5EF4-FFF2-40B4-BE49-F238E27FC236}">
                <a16:creationId xmlns:a16="http://schemas.microsoft.com/office/drawing/2014/main" id="{9D2CAD52-1DA0-490A-939D-76DF8595E8B8}"/>
              </a:ext>
            </a:extLst>
          </p:cNvPr>
          <p:cNvCxnSpPr>
            <a:cxnSpLocks/>
          </p:cNvCxnSpPr>
          <p:nvPr/>
        </p:nvCxnSpPr>
        <p:spPr>
          <a:xfrm flipV="1">
            <a:off x="2775464" y="4893406"/>
            <a:ext cx="5929479" cy="17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23CE88BB-7960-48AC-8963-327C2C973605}"/>
              </a:ext>
            </a:extLst>
          </p:cNvPr>
          <p:cNvSpPr/>
          <p:nvPr/>
        </p:nvSpPr>
        <p:spPr>
          <a:xfrm>
            <a:off x="4225194" y="3419958"/>
            <a:ext cx="1081335" cy="146958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TextBox 43">
            <a:extLst>
              <a:ext uri="{FF2B5EF4-FFF2-40B4-BE49-F238E27FC236}">
                <a16:creationId xmlns:a16="http://schemas.microsoft.com/office/drawing/2014/main" id="{C2A5D9E3-DD1A-4A8A-ADC0-1DB6F23575C4}"/>
              </a:ext>
            </a:extLst>
          </p:cNvPr>
          <p:cNvSpPr txBox="1"/>
          <p:nvPr/>
        </p:nvSpPr>
        <p:spPr>
          <a:xfrm>
            <a:off x="5413948" y="4906486"/>
            <a:ext cx="657443" cy="225997"/>
          </a:xfrm>
          <a:prstGeom prst="rect">
            <a:avLst/>
          </a:prstGeom>
          <a:noFill/>
        </p:spPr>
        <p:txBody>
          <a:bodyPr wrap="none" lIns="68580" tIns="34290" rIns="68580" rtlCol="0" anchor="t">
            <a:noAutofit/>
          </a:bodyPr>
          <a:lstStyle/>
          <a:p>
            <a:r>
              <a:rPr lang="en-US" sz="675" dirty="0"/>
              <a:t>BA in 40MHz </a:t>
            </a:r>
          </a:p>
          <a:p>
            <a:r>
              <a:rPr lang="en-US" sz="675" dirty="0"/>
              <a:t>HE SU PPDU</a:t>
            </a:r>
          </a:p>
        </p:txBody>
      </p:sp>
      <p:sp>
        <p:nvSpPr>
          <p:cNvPr id="54" name="Rectangle 53">
            <a:extLst>
              <a:ext uri="{FF2B5EF4-FFF2-40B4-BE49-F238E27FC236}">
                <a16:creationId xmlns:a16="http://schemas.microsoft.com/office/drawing/2014/main" id="{9527E3CD-FC07-4363-8E8E-69DE48E6A790}"/>
              </a:ext>
            </a:extLst>
          </p:cNvPr>
          <p:cNvSpPr/>
          <p:nvPr/>
        </p:nvSpPr>
        <p:spPr>
          <a:xfrm>
            <a:off x="5554706" y="4554407"/>
            <a:ext cx="257909" cy="33774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TextBox 69">
            <a:extLst>
              <a:ext uri="{FF2B5EF4-FFF2-40B4-BE49-F238E27FC236}">
                <a16:creationId xmlns:a16="http://schemas.microsoft.com/office/drawing/2014/main" id="{985D3F8C-6412-4342-99BB-5D9BD5628763}"/>
              </a:ext>
            </a:extLst>
          </p:cNvPr>
          <p:cNvSpPr txBox="1"/>
          <p:nvPr/>
        </p:nvSpPr>
        <p:spPr>
          <a:xfrm>
            <a:off x="4225193" y="3892863"/>
            <a:ext cx="1129012" cy="592247"/>
          </a:xfrm>
          <a:prstGeom prst="rect">
            <a:avLst/>
          </a:prstGeom>
          <a:noFill/>
        </p:spPr>
        <p:txBody>
          <a:bodyPr wrap="none" lIns="68580" tIns="34290" rIns="68580" rtlCol="0" anchor="t">
            <a:noAutofit/>
          </a:bodyPr>
          <a:lstStyle/>
          <a:p>
            <a:r>
              <a:rPr lang="en-US" sz="600" dirty="0"/>
              <a:t>A-MPDU to STA 1 </a:t>
            </a:r>
          </a:p>
        </p:txBody>
      </p:sp>
      <p:sp>
        <p:nvSpPr>
          <p:cNvPr id="25" name="Date Placeholder 3">
            <a:extLst>
              <a:ext uri="{FF2B5EF4-FFF2-40B4-BE49-F238E27FC236}">
                <a16:creationId xmlns:a16="http://schemas.microsoft.com/office/drawing/2014/main" id="{73623FA7-A4B2-401F-BC27-90BD809A4300}"/>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1BB3C2B4-4717-4432-A452-DADC137AD33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27" name="Footer Placeholder 4">
            <a:extLst>
              <a:ext uri="{FF2B5EF4-FFF2-40B4-BE49-F238E27FC236}">
                <a16:creationId xmlns:a16="http://schemas.microsoft.com/office/drawing/2014/main" id="{1BF3E939-432D-49C8-8DA8-4161764E0C80}"/>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717890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1163"/>
            <a:ext cx="9144000" cy="571500"/>
          </a:xfrm>
        </p:spPr>
        <p:txBody>
          <a:bodyPr/>
          <a:lstStyle/>
          <a:p>
            <a:r>
              <a:rPr lang="en-US" sz="2400" dirty="0"/>
              <a:t>Problem and Solution with STAs Parking in Secondary Subchannel</a:t>
            </a:r>
          </a:p>
        </p:txBody>
      </p:sp>
      <p:sp>
        <p:nvSpPr>
          <p:cNvPr id="150" name="Content Placeholder 2">
            <a:extLst>
              <a:ext uri="{FF2B5EF4-FFF2-40B4-BE49-F238E27FC236}">
                <a16:creationId xmlns:a16="http://schemas.microsoft.com/office/drawing/2014/main" id="{10F7DF29-EC83-4CB6-B84F-6C783E2379ED}"/>
              </a:ext>
            </a:extLst>
          </p:cNvPr>
          <p:cNvSpPr txBox="1">
            <a:spLocks/>
          </p:cNvSpPr>
          <p:nvPr/>
        </p:nvSpPr>
        <p:spPr>
          <a:xfrm>
            <a:off x="0" y="1335033"/>
            <a:ext cx="9144000" cy="60645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STA that parks in secondary subchannel may miss the RU when dynamic puncture is applied to a MU PPDU or SU PPDU.</a:t>
            </a:r>
          </a:p>
        </p:txBody>
      </p:sp>
      <p:sp>
        <p:nvSpPr>
          <p:cNvPr id="61" name="Rectangle 60">
            <a:extLst>
              <a:ext uri="{FF2B5EF4-FFF2-40B4-BE49-F238E27FC236}">
                <a16:creationId xmlns:a16="http://schemas.microsoft.com/office/drawing/2014/main" id="{A5EAA3CB-EA8B-4A98-A7E0-60AB24B35F2C}"/>
              </a:ext>
            </a:extLst>
          </p:cNvPr>
          <p:cNvSpPr/>
          <p:nvPr/>
        </p:nvSpPr>
        <p:spPr>
          <a:xfrm>
            <a:off x="2944593" y="32558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Rectangle 61">
            <a:extLst>
              <a:ext uri="{FF2B5EF4-FFF2-40B4-BE49-F238E27FC236}">
                <a16:creationId xmlns:a16="http://schemas.microsoft.com/office/drawing/2014/main" id="{8F27C4D0-D07A-4E45-B0B4-346239CBA789}"/>
              </a:ext>
            </a:extLst>
          </p:cNvPr>
          <p:cNvSpPr/>
          <p:nvPr/>
        </p:nvSpPr>
        <p:spPr>
          <a:xfrm>
            <a:off x="2944593" y="36287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F66A02A5-B8B9-444A-9BEE-992569AD269E}"/>
              </a:ext>
            </a:extLst>
          </p:cNvPr>
          <p:cNvSpPr/>
          <p:nvPr/>
        </p:nvSpPr>
        <p:spPr>
          <a:xfrm>
            <a:off x="2944593" y="38151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Rectangle 63">
            <a:extLst>
              <a:ext uri="{FF2B5EF4-FFF2-40B4-BE49-F238E27FC236}">
                <a16:creationId xmlns:a16="http://schemas.microsoft.com/office/drawing/2014/main" id="{AFC33137-EF75-41CD-AA68-94EE1F7DB48B}"/>
              </a:ext>
            </a:extLst>
          </p:cNvPr>
          <p:cNvSpPr/>
          <p:nvPr/>
        </p:nvSpPr>
        <p:spPr>
          <a:xfrm>
            <a:off x="2944593" y="25101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CF82D9D7-E0EB-46A4-8A57-03CC39BEB769}"/>
              </a:ext>
            </a:extLst>
          </p:cNvPr>
          <p:cNvSpPr/>
          <p:nvPr/>
        </p:nvSpPr>
        <p:spPr>
          <a:xfrm>
            <a:off x="2944593" y="26965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Rectangle 65">
            <a:extLst>
              <a:ext uri="{FF2B5EF4-FFF2-40B4-BE49-F238E27FC236}">
                <a16:creationId xmlns:a16="http://schemas.microsoft.com/office/drawing/2014/main" id="{3FDA143C-D856-4D63-A8E8-4892D70DEA78}"/>
              </a:ext>
            </a:extLst>
          </p:cNvPr>
          <p:cNvSpPr/>
          <p:nvPr/>
        </p:nvSpPr>
        <p:spPr>
          <a:xfrm>
            <a:off x="2944593" y="306945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TextBox 66">
            <a:extLst>
              <a:ext uri="{FF2B5EF4-FFF2-40B4-BE49-F238E27FC236}">
                <a16:creationId xmlns:a16="http://schemas.microsoft.com/office/drawing/2014/main" id="{74EAE0AE-E04E-40BA-8C88-8B3F213DD27F}"/>
              </a:ext>
            </a:extLst>
          </p:cNvPr>
          <p:cNvSpPr txBox="1"/>
          <p:nvPr/>
        </p:nvSpPr>
        <p:spPr>
          <a:xfrm>
            <a:off x="2208704" y="3991254"/>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8" name="Rectangle 67">
            <a:extLst>
              <a:ext uri="{FF2B5EF4-FFF2-40B4-BE49-F238E27FC236}">
                <a16:creationId xmlns:a16="http://schemas.microsoft.com/office/drawing/2014/main" id="{B830F76B-35CA-4A70-8939-323DC6486147}"/>
              </a:ext>
            </a:extLst>
          </p:cNvPr>
          <p:cNvSpPr/>
          <p:nvPr/>
        </p:nvSpPr>
        <p:spPr>
          <a:xfrm>
            <a:off x="2944593" y="28832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Rectangle 69">
            <a:extLst>
              <a:ext uri="{FF2B5EF4-FFF2-40B4-BE49-F238E27FC236}">
                <a16:creationId xmlns:a16="http://schemas.microsoft.com/office/drawing/2014/main" id="{8EBDD5CF-721D-4BED-ADBF-3646DD15AC60}"/>
              </a:ext>
            </a:extLst>
          </p:cNvPr>
          <p:cNvSpPr/>
          <p:nvPr/>
        </p:nvSpPr>
        <p:spPr>
          <a:xfrm>
            <a:off x="2944593" y="34420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1" name="Rectangle 70">
            <a:extLst>
              <a:ext uri="{FF2B5EF4-FFF2-40B4-BE49-F238E27FC236}">
                <a16:creationId xmlns:a16="http://schemas.microsoft.com/office/drawing/2014/main" id="{C1B67E8F-74D6-41E4-8DCC-B44BE2BEF8B2}"/>
              </a:ext>
            </a:extLst>
          </p:cNvPr>
          <p:cNvSpPr/>
          <p:nvPr/>
        </p:nvSpPr>
        <p:spPr>
          <a:xfrm>
            <a:off x="5974405" y="32558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2" name="Rectangle 71">
            <a:extLst>
              <a:ext uri="{FF2B5EF4-FFF2-40B4-BE49-F238E27FC236}">
                <a16:creationId xmlns:a16="http://schemas.microsoft.com/office/drawing/2014/main" id="{F97E57AA-56A4-49EC-B25A-E56F630AE57F}"/>
              </a:ext>
            </a:extLst>
          </p:cNvPr>
          <p:cNvSpPr/>
          <p:nvPr/>
        </p:nvSpPr>
        <p:spPr>
          <a:xfrm>
            <a:off x="5974405" y="36287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C707BBF0-2456-49DA-8D15-10AABD61962E}"/>
              </a:ext>
            </a:extLst>
          </p:cNvPr>
          <p:cNvSpPr/>
          <p:nvPr/>
        </p:nvSpPr>
        <p:spPr>
          <a:xfrm>
            <a:off x="5974405" y="38151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AA2C0CF5-4D7E-447D-8210-E4EBDD6730F1}"/>
              </a:ext>
            </a:extLst>
          </p:cNvPr>
          <p:cNvSpPr/>
          <p:nvPr/>
        </p:nvSpPr>
        <p:spPr>
          <a:xfrm>
            <a:off x="5974405" y="25101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Rectangle 74">
            <a:extLst>
              <a:ext uri="{FF2B5EF4-FFF2-40B4-BE49-F238E27FC236}">
                <a16:creationId xmlns:a16="http://schemas.microsoft.com/office/drawing/2014/main" id="{6B9F68A8-69A2-4DAA-AA84-FD3D1C478D54}"/>
              </a:ext>
            </a:extLst>
          </p:cNvPr>
          <p:cNvSpPr/>
          <p:nvPr/>
        </p:nvSpPr>
        <p:spPr>
          <a:xfrm>
            <a:off x="5974405" y="26965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6" name="Rectangle 75">
            <a:extLst>
              <a:ext uri="{FF2B5EF4-FFF2-40B4-BE49-F238E27FC236}">
                <a16:creationId xmlns:a16="http://schemas.microsoft.com/office/drawing/2014/main" id="{1206CA13-4E9F-4309-B441-DB0A0E112269}"/>
              </a:ext>
            </a:extLst>
          </p:cNvPr>
          <p:cNvSpPr/>
          <p:nvPr/>
        </p:nvSpPr>
        <p:spPr>
          <a:xfrm>
            <a:off x="5974405" y="2883024"/>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7132ADAA-946F-4387-B79E-0AB9ACBABB98}"/>
              </a:ext>
            </a:extLst>
          </p:cNvPr>
          <p:cNvSpPr/>
          <p:nvPr/>
        </p:nvSpPr>
        <p:spPr>
          <a:xfrm>
            <a:off x="5974405" y="306945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00C0775C-00D3-44D3-9430-163ACA46692D}"/>
              </a:ext>
            </a:extLst>
          </p:cNvPr>
          <p:cNvSpPr/>
          <p:nvPr/>
        </p:nvSpPr>
        <p:spPr>
          <a:xfrm>
            <a:off x="5974405" y="3442318"/>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TextBox 78">
            <a:extLst>
              <a:ext uri="{FF2B5EF4-FFF2-40B4-BE49-F238E27FC236}">
                <a16:creationId xmlns:a16="http://schemas.microsoft.com/office/drawing/2014/main" id="{A6DC877C-FB5E-4AE7-B8A1-B9D18EB4CF49}"/>
              </a:ext>
            </a:extLst>
          </p:cNvPr>
          <p:cNvSpPr txBox="1"/>
          <p:nvPr/>
        </p:nvSpPr>
        <p:spPr>
          <a:xfrm>
            <a:off x="5724482" y="4051183"/>
            <a:ext cx="1139037" cy="273718"/>
          </a:xfrm>
          <a:prstGeom prst="rect">
            <a:avLst/>
          </a:prstGeom>
          <a:noFill/>
        </p:spPr>
        <p:txBody>
          <a:bodyPr wrap="none" lIns="68580" tIns="34290" rIns="68580" rtlCol="0" anchor="t">
            <a:noAutofit/>
          </a:bodyPr>
          <a:lstStyle/>
          <a:p>
            <a:r>
              <a:rPr lang="en-US" sz="900" dirty="0"/>
              <a:t>TXOP BW in BSS2</a:t>
            </a:r>
          </a:p>
        </p:txBody>
      </p:sp>
      <p:sp>
        <p:nvSpPr>
          <p:cNvPr id="3" name="Left Brace 2">
            <a:extLst>
              <a:ext uri="{FF2B5EF4-FFF2-40B4-BE49-F238E27FC236}">
                <a16:creationId xmlns:a16="http://schemas.microsoft.com/office/drawing/2014/main" id="{97989596-851B-469E-A2CF-7959ADEF3FCD}"/>
              </a:ext>
            </a:extLst>
          </p:cNvPr>
          <p:cNvSpPr/>
          <p:nvPr/>
        </p:nvSpPr>
        <p:spPr>
          <a:xfrm>
            <a:off x="2789808" y="3255886"/>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80" name="Left Brace 79">
            <a:extLst>
              <a:ext uri="{FF2B5EF4-FFF2-40B4-BE49-F238E27FC236}">
                <a16:creationId xmlns:a16="http://schemas.microsoft.com/office/drawing/2014/main" id="{C1A4D7FA-1017-4781-A6B2-243370353DC6}"/>
              </a:ext>
            </a:extLst>
          </p:cNvPr>
          <p:cNvSpPr/>
          <p:nvPr/>
        </p:nvSpPr>
        <p:spPr>
          <a:xfrm>
            <a:off x="2789273" y="2504983"/>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81" name="TextBox 80">
            <a:extLst>
              <a:ext uri="{FF2B5EF4-FFF2-40B4-BE49-F238E27FC236}">
                <a16:creationId xmlns:a16="http://schemas.microsoft.com/office/drawing/2014/main" id="{F00D1AC1-48DD-4FF3-9455-418E12F782E7}"/>
              </a:ext>
            </a:extLst>
          </p:cNvPr>
          <p:cNvSpPr txBox="1"/>
          <p:nvPr/>
        </p:nvSpPr>
        <p:spPr>
          <a:xfrm>
            <a:off x="1863256" y="3534206"/>
            <a:ext cx="1081337" cy="225997"/>
          </a:xfrm>
          <a:prstGeom prst="rect">
            <a:avLst/>
          </a:prstGeom>
          <a:noFill/>
        </p:spPr>
        <p:txBody>
          <a:bodyPr wrap="none" lIns="68580" tIns="34290" rIns="68580" rtlCol="0" anchor="t">
            <a:noAutofit/>
          </a:bodyPr>
          <a:lstStyle/>
          <a:p>
            <a:r>
              <a:rPr lang="en-US" sz="900" dirty="0"/>
              <a:t>Primary 80MHz</a:t>
            </a:r>
          </a:p>
        </p:txBody>
      </p:sp>
      <p:sp>
        <p:nvSpPr>
          <p:cNvPr id="82" name="TextBox 81">
            <a:extLst>
              <a:ext uri="{FF2B5EF4-FFF2-40B4-BE49-F238E27FC236}">
                <a16:creationId xmlns:a16="http://schemas.microsoft.com/office/drawing/2014/main" id="{1489564D-D2E1-457B-9601-A77E68A8A42E}"/>
              </a:ext>
            </a:extLst>
          </p:cNvPr>
          <p:cNvSpPr txBox="1"/>
          <p:nvPr/>
        </p:nvSpPr>
        <p:spPr>
          <a:xfrm>
            <a:off x="1747935" y="2764847"/>
            <a:ext cx="1081337" cy="225997"/>
          </a:xfrm>
          <a:prstGeom prst="rect">
            <a:avLst/>
          </a:prstGeom>
          <a:noFill/>
        </p:spPr>
        <p:txBody>
          <a:bodyPr wrap="none" lIns="68580" tIns="34290" rIns="68580" rtlCol="0" anchor="t">
            <a:noAutofit/>
          </a:bodyPr>
          <a:lstStyle/>
          <a:p>
            <a:r>
              <a:rPr lang="en-US" sz="900" dirty="0"/>
              <a:t>Secondary 80MHz</a:t>
            </a:r>
          </a:p>
        </p:txBody>
      </p:sp>
      <p:cxnSp>
        <p:nvCxnSpPr>
          <p:cNvPr id="5" name="Straight Arrow Connector 4">
            <a:extLst>
              <a:ext uri="{FF2B5EF4-FFF2-40B4-BE49-F238E27FC236}">
                <a16:creationId xmlns:a16="http://schemas.microsoft.com/office/drawing/2014/main" id="{38F6589D-BF99-4AEB-8CBB-0F45FDB56EA2}"/>
              </a:ext>
            </a:extLst>
          </p:cNvPr>
          <p:cNvCxnSpPr>
            <a:cxnSpLocks/>
          </p:cNvCxnSpPr>
          <p:nvPr/>
        </p:nvCxnSpPr>
        <p:spPr>
          <a:xfrm flipH="1">
            <a:off x="3269585" y="2285078"/>
            <a:ext cx="392454" cy="6911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E32F57A4-A1D2-49A5-885B-D3224CFC5EC6}"/>
              </a:ext>
            </a:extLst>
          </p:cNvPr>
          <p:cNvSpPr txBox="1"/>
          <p:nvPr/>
        </p:nvSpPr>
        <p:spPr>
          <a:xfrm>
            <a:off x="6384975" y="2531438"/>
            <a:ext cx="1701599" cy="331296"/>
          </a:xfrm>
          <a:prstGeom prst="rect">
            <a:avLst/>
          </a:prstGeom>
          <a:noFill/>
        </p:spPr>
        <p:txBody>
          <a:bodyPr wrap="none" lIns="68580" tIns="34290" rIns="68580" rtlCol="0" anchor="t">
            <a:noAutofit/>
          </a:bodyPr>
          <a:lstStyle/>
          <a:p>
            <a:r>
              <a:rPr lang="en-US" sz="825" dirty="0"/>
              <a:t>STA1’s RU</a:t>
            </a:r>
          </a:p>
        </p:txBody>
      </p:sp>
      <p:sp>
        <p:nvSpPr>
          <p:cNvPr id="8" name="Right Brace 7">
            <a:extLst>
              <a:ext uri="{FF2B5EF4-FFF2-40B4-BE49-F238E27FC236}">
                <a16:creationId xmlns:a16="http://schemas.microsoft.com/office/drawing/2014/main" id="{B6E39A4F-9558-4023-918C-EDD56AAD14CE}"/>
              </a:ext>
            </a:extLst>
          </p:cNvPr>
          <p:cNvSpPr/>
          <p:nvPr/>
        </p:nvSpPr>
        <p:spPr>
          <a:xfrm>
            <a:off x="6351394" y="2510161"/>
            <a:ext cx="67163" cy="3312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90" name="TextBox 89">
            <a:extLst>
              <a:ext uri="{FF2B5EF4-FFF2-40B4-BE49-F238E27FC236}">
                <a16:creationId xmlns:a16="http://schemas.microsoft.com/office/drawing/2014/main" id="{7EFC2C36-9015-465B-92FC-DE6D5E327AE9}"/>
              </a:ext>
            </a:extLst>
          </p:cNvPr>
          <p:cNvSpPr txBox="1"/>
          <p:nvPr/>
        </p:nvSpPr>
        <p:spPr>
          <a:xfrm>
            <a:off x="2829271" y="1959210"/>
            <a:ext cx="1701599" cy="331296"/>
          </a:xfrm>
          <a:prstGeom prst="rect">
            <a:avLst/>
          </a:prstGeom>
          <a:noFill/>
        </p:spPr>
        <p:txBody>
          <a:bodyPr wrap="none" lIns="68580" tIns="34290" rIns="68580" rtlCol="0" anchor="t">
            <a:noAutofit/>
          </a:bodyPr>
          <a:lstStyle/>
          <a:p>
            <a:r>
              <a:rPr lang="en-US" sz="825" dirty="0"/>
              <a:t>80MHz STA1 decodes PPDU </a:t>
            </a:r>
          </a:p>
          <a:p>
            <a:r>
              <a:rPr lang="en-US" sz="825" dirty="0"/>
              <a:t>starts at this 20MHz channel. </a:t>
            </a:r>
          </a:p>
        </p:txBody>
      </p:sp>
      <p:cxnSp>
        <p:nvCxnSpPr>
          <p:cNvPr id="91" name="Straight Arrow Connector 90">
            <a:extLst>
              <a:ext uri="{FF2B5EF4-FFF2-40B4-BE49-F238E27FC236}">
                <a16:creationId xmlns:a16="http://schemas.microsoft.com/office/drawing/2014/main" id="{88B0FCB4-C6A6-4A31-970A-1140D66A74B0}"/>
              </a:ext>
            </a:extLst>
          </p:cNvPr>
          <p:cNvCxnSpPr>
            <a:cxnSpLocks/>
          </p:cNvCxnSpPr>
          <p:nvPr/>
        </p:nvCxnSpPr>
        <p:spPr>
          <a:xfrm flipH="1">
            <a:off x="6134203" y="2158575"/>
            <a:ext cx="424178" cy="3101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6B379B57-7C59-449C-80D0-D80E8612BA96}"/>
              </a:ext>
            </a:extLst>
          </p:cNvPr>
          <p:cNvSpPr txBox="1"/>
          <p:nvPr/>
        </p:nvSpPr>
        <p:spPr>
          <a:xfrm>
            <a:off x="6152235" y="1996462"/>
            <a:ext cx="1701599" cy="331296"/>
          </a:xfrm>
          <a:prstGeom prst="rect">
            <a:avLst/>
          </a:prstGeom>
          <a:noFill/>
        </p:spPr>
        <p:txBody>
          <a:bodyPr wrap="none" lIns="68580" tIns="34290" rIns="68580" rtlCol="0" anchor="t">
            <a:noAutofit/>
          </a:bodyPr>
          <a:lstStyle/>
          <a:p>
            <a:r>
              <a:rPr lang="en-US" sz="825" dirty="0"/>
              <a:t>STA1 misses the PPDU.</a:t>
            </a:r>
          </a:p>
        </p:txBody>
      </p:sp>
      <p:sp>
        <p:nvSpPr>
          <p:cNvPr id="95" name="Content Placeholder 2">
            <a:extLst>
              <a:ext uri="{FF2B5EF4-FFF2-40B4-BE49-F238E27FC236}">
                <a16:creationId xmlns:a16="http://schemas.microsoft.com/office/drawing/2014/main" id="{D0D110C2-14A2-49F5-9E36-6121A35CE34C}"/>
              </a:ext>
            </a:extLst>
          </p:cNvPr>
          <p:cNvSpPr txBox="1">
            <a:spLocks/>
          </p:cNvSpPr>
          <p:nvPr/>
        </p:nvSpPr>
        <p:spPr>
          <a:xfrm>
            <a:off x="0" y="4597816"/>
            <a:ext cx="9075198" cy="64524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STA and </a:t>
            </a:r>
            <a:r>
              <a:rPr lang="en-US" sz="1400" kern="0"/>
              <a:t>the associated AP </a:t>
            </a:r>
            <a:r>
              <a:rPr lang="en-US" sz="1400" kern="0" dirty="0"/>
              <a:t>agree the 20MHz channel where  the STA starts to decode the L-SIG and HE/EHT SIG.</a:t>
            </a:r>
          </a:p>
          <a:p>
            <a:pPr lvl="1"/>
            <a:r>
              <a:rPr lang="en-US" sz="1400" kern="0" dirty="0"/>
              <a:t>Various methods can be defined.</a:t>
            </a:r>
          </a:p>
        </p:txBody>
      </p:sp>
      <p:sp>
        <p:nvSpPr>
          <p:cNvPr id="33" name="Date Placeholder 3">
            <a:extLst>
              <a:ext uri="{FF2B5EF4-FFF2-40B4-BE49-F238E27FC236}">
                <a16:creationId xmlns:a16="http://schemas.microsoft.com/office/drawing/2014/main" id="{51807B28-9599-4070-BBE0-23708414D80C}"/>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4" name="Slide Number Placeholder 2">
            <a:extLst>
              <a:ext uri="{FF2B5EF4-FFF2-40B4-BE49-F238E27FC236}">
                <a16:creationId xmlns:a16="http://schemas.microsoft.com/office/drawing/2014/main" id="{78424E40-2C78-4743-9A3D-A9D45B16AC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35" name="Footer Placeholder 4">
            <a:extLst>
              <a:ext uri="{FF2B5EF4-FFF2-40B4-BE49-F238E27FC236}">
                <a16:creationId xmlns:a16="http://schemas.microsoft.com/office/drawing/2014/main" id="{F3B1C44D-E74C-497C-85E8-5F78BFF1D99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950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74" y="621366"/>
            <a:ext cx="9132540" cy="571500"/>
          </a:xfrm>
        </p:spPr>
        <p:txBody>
          <a:bodyPr/>
          <a:lstStyle/>
          <a:p>
            <a:r>
              <a:rPr lang="en-US" sz="2100" dirty="0"/>
              <a:t>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1459" y="1255861"/>
            <a:ext cx="9132541" cy="1567996"/>
          </a:xfrm>
        </p:spPr>
        <p:txBody>
          <a:bodyPr>
            <a:normAutofit/>
          </a:bodyPr>
          <a:lstStyle/>
          <a:p>
            <a:r>
              <a:rPr lang="en-US" sz="1400" b="0" dirty="0"/>
              <a:t>For each secondary subchannel, a unpunctured 20MHz channel is defined.</a:t>
            </a:r>
          </a:p>
          <a:p>
            <a:pPr lvl="1"/>
            <a:r>
              <a:rPr lang="en-US" sz="1400" dirty="0"/>
              <a:t>The STAs park in secondary subchannel group detects PPDU start from the unpunctured 20MHz channel.</a:t>
            </a:r>
          </a:p>
          <a:p>
            <a:pPr lvl="1"/>
            <a:r>
              <a:rPr lang="en-US" sz="1400" dirty="0"/>
              <a:t>The unpunctured 20MHz channel is never punctured.</a:t>
            </a:r>
          </a:p>
          <a:p>
            <a:pPr lvl="1"/>
            <a:endParaRPr lang="en-US" b="0" dirty="0"/>
          </a:p>
        </p:txBody>
      </p:sp>
      <p:sp>
        <p:nvSpPr>
          <p:cNvPr id="43" name="Rectangle 42">
            <a:extLst>
              <a:ext uri="{FF2B5EF4-FFF2-40B4-BE49-F238E27FC236}">
                <a16:creationId xmlns:a16="http://schemas.microsoft.com/office/drawing/2014/main" id="{49C84AE0-CF55-446A-AF1F-908BAB5DCF9A}"/>
              </a:ext>
            </a:extLst>
          </p:cNvPr>
          <p:cNvSpPr/>
          <p:nvPr/>
        </p:nvSpPr>
        <p:spPr>
          <a:xfrm>
            <a:off x="3044467" y="40331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3044467" y="44060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3044467" y="459244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3044467" y="328742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3044467" y="347385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3044467" y="384672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C78954A4-B3C5-4B4D-9E6B-67C5F1DD80CC}"/>
              </a:ext>
            </a:extLst>
          </p:cNvPr>
          <p:cNvSpPr txBox="1"/>
          <p:nvPr/>
        </p:nvSpPr>
        <p:spPr>
          <a:xfrm>
            <a:off x="2308577" y="4768520"/>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6" name="Rectangle 65">
            <a:extLst>
              <a:ext uri="{FF2B5EF4-FFF2-40B4-BE49-F238E27FC236}">
                <a16:creationId xmlns:a16="http://schemas.microsoft.com/office/drawing/2014/main" id="{81AFFD67-9A32-4340-95D2-63B35470F399}"/>
              </a:ext>
            </a:extLst>
          </p:cNvPr>
          <p:cNvSpPr/>
          <p:nvPr/>
        </p:nvSpPr>
        <p:spPr>
          <a:xfrm>
            <a:off x="3044467" y="36605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3044467" y="421935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Left Brace 68">
            <a:extLst>
              <a:ext uri="{FF2B5EF4-FFF2-40B4-BE49-F238E27FC236}">
                <a16:creationId xmlns:a16="http://schemas.microsoft.com/office/drawing/2014/main" id="{1A788A4B-A9A8-4F40-8C26-1E40B0FEF7D1}"/>
              </a:ext>
            </a:extLst>
          </p:cNvPr>
          <p:cNvSpPr/>
          <p:nvPr/>
        </p:nvSpPr>
        <p:spPr>
          <a:xfrm>
            <a:off x="2889682" y="4033151"/>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0" name="Left Brace 69">
            <a:extLst>
              <a:ext uri="{FF2B5EF4-FFF2-40B4-BE49-F238E27FC236}">
                <a16:creationId xmlns:a16="http://schemas.microsoft.com/office/drawing/2014/main" id="{51BD6A10-1833-4088-BBB6-233AA54D3B17}"/>
              </a:ext>
            </a:extLst>
          </p:cNvPr>
          <p:cNvSpPr/>
          <p:nvPr/>
        </p:nvSpPr>
        <p:spPr>
          <a:xfrm>
            <a:off x="2889147" y="3282248"/>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1" name="TextBox 70">
            <a:extLst>
              <a:ext uri="{FF2B5EF4-FFF2-40B4-BE49-F238E27FC236}">
                <a16:creationId xmlns:a16="http://schemas.microsoft.com/office/drawing/2014/main" id="{6B198263-B330-491F-B19C-357118485984}"/>
              </a:ext>
            </a:extLst>
          </p:cNvPr>
          <p:cNvSpPr txBox="1"/>
          <p:nvPr/>
        </p:nvSpPr>
        <p:spPr>
          <a:xfrm>
            <a:off x="1963130" y="4311471"/>
            <a:ext cx="1081337" cy="225997"/>
          </a:xfrm>
          <a:prstGeom prst="rect">
            <a:avLst/>
          </a:prstGeom>
          <a:noFill/>
        </p:spPr>
        <p:txBody>
          <a:bodyPr wrap="none" lIns="68580" tIns="34290" rIns="68580" rtlCol="0" anchor="t">
            <a:noAutofit/>
          </a:bodyPr>
          <a:lstStyle/>
          <a:p>
            <a:r>
              <a:rPr lang="en-US" sz="900" dirty="0"/>
              <a:t>Primary 80MHz</a:t>
            </a:r>
          </a:p>
        </p:txBody>
      </p:sp>
      <p:sp>
        <p:nvSpPr>
          <p:cNvPr id="72" name="TextBox 71">
            <a:extLst>
              <a:ext uri="{FF2B5EF4-FFF2-40B4-BE49-F238E27FC236}">
                <a16:creationId xmlns:a16="http://schemas.microsoft.com/office/drawing/2014/main" id="{ECCBE6F6-640B-450F-992A-F22C608EC5B9}"/>
              </a:ext>
            </a:extLst>
          </p:cNvPr>
          <p:cNvSpPr txBox="1"/>
          <p:nvPr/>
        </p:nvSpPr>
        <p:spPr>
          <a:xfrm>
            <a:off x="1847809" y="3542112"/>
            <a:ext cx="1081337" cy="225997"/>
          </a:xfrm>
          <a:prstGeom prst="rect">
            <a:avLst/>
          </a:prstGeom>
          <a:noFill/>
        </p:spPr>
        <p:txBody>
          <a:bodyPr wrap="none" lIns="68580" tIns="34290" rIns="68580" rtlCol="0" anchor="t">
            <a:noAutofit/>
          </a:bodyPr>
          <a:lstStyle/>
          <a:p>
            <a:r>
              <a:rPr lang="en-US" sz="900" dirty="0"/>
              <a:t>Secondary 80MHz</a:t>
            </a:r>
          </a:p>
        </p:txBody>
      </p:sp>
      <p:cxnSp>
        <p:nvCxnSpPr>
          <p:cNvPr id="4" name="Straight Arrow Connector 3">
            <a:extLst>
              <a:ext uri="{FF2B5EF4-FFF2-40B4-BE49-F238E27FC236}">
                <a16:creationId xmlns:a16="http://schemas.microsoft.com/office/drawing/2014/main" id="{8BF60276-68B2-414B-8C86-0CE24437D6CE}"/>
              </a:ext>
            </a:extLst>
          </p:cNvPr>
          <p:cNvCxnSpPr>
            <a:cxnSpLocks/>
            <a:endCxn id="46" idx="1"/>
          </p:cNvCxnSpPr>
          <p:nvPr/>
        </p:nvCxnSpPr>
        <p:spPr>
          <a:xfrm flipV="1">
            <a:off x="2010792" y="4499230"/>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2C63FC7C-8A8C-4CCD-8C50-FEDAFE405C41}"/>
              </a:ext>
            </a:extLst>
          </p:cNvPr>
          <p:cNvSpPr txBox="1"/>
          <p:nvPr/>
        </p:nvSpPr>
        <p:spPr>
          <a:xfrm>
            <a:off x="1150528" y="4572662"/>
            <a:ext cx="1081337" cy="225997"/>
          </a:xfrm>
          <a:prstGeom prst="rect">
            <a:avLst/>
          </a:prstGeom>
          <a:noFill/>
        </p:spPr>
        <p:txBody>
          <a:bodyPr wrap="none" lIns="68580" tIns="34290" rIns="68580" rtlCol="0" anchor="t">
            <a:noAutofit/>
          </a:bodyPr>
          <a:lstStyle/>
          <a:p>
            <a:r>
              <a:rPr lang="en-US" sz="900" dirty="0"/>
              <a:t>Primary 20MHz</a:t>
            </a:r>
          </a:p>
        </p:txBody>
      </p:sp>
      <p:sp>
        <p:nvSpPr>
          <p:cNvPr id="74" name="TextBox 73">
            <a:extLst>
              <a:ext uri="{FF2B5EF4-FFF2-40B4-BE49-F238E27FC236}">
                <a16:creationId xmlns:a16="http://schemas.microsoft.com/office/drawing/2014/main" id="{0FE98EB3-89DB-4A87-880C-46933E49CEC4}"/>
              </a:ext>
            </a:extLst>
          </p:cNvPr>
          <p:cNvSpPr txBox="1"/>
          <p:nvPr/>
        </p:nvSpPr>
        <p:spPr>
          <a:xfrm>
            <a:off x="929455" y="3254220"/>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75" name="Straight Arrow Connector 74">
            <a:extLst>
              <a:ext uri="{FF2B5EF4-FFF2-40B4-BE49-F238E27FC236}">
                <a16:creationId xmlns:a16="http://schemas.microsoft.com/office/drawing/2014/main" id="{26A30AB8-300A-49EB-A693-48D605614C40}"/>
              </a:ext>
            </a:extLst>
          </p:cNvPr>
          <p:cNvCxnSpPr>
            <a:cxnSpLocks/>
            <a:stCxn id="74" idx="3"/>
          </p:cNvCxnSpPr>
          <p:nvPr/>
        </p:nvCxnSpPr>
        <p:spPr>
          <a:xfrm>
            <a:off x="2010792" y="3367219"/>
            <a:ext cx="1033675" cy="1883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579C16AE-6DDC-437D-A36C-CE9763D2D242}"/>
              </a:ext>
            </a:extLst>
          </p:cNvPr>
          <p:cNvSpPr/>
          <p:nvPr/>
        </p:nvSpPr>
        <p:spPr>
          <a:xfrm>
            <a:off x="4658711" y="402824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EA451FB1-57C5-4E82-9C82-B43FB4D2A46D}"/>
              </a:ext>
            </a:extLst>
          </p:cNvPr>
          <p:cNvSpPr/>
          <p:nvPr/>
        </p:nvSpPr>
        <p:spPr>
          <a:xfrm>
            <a:off x="4658711" y="440110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4606CEFC-9941-4886-861E-872D8B3211A0}"/>
              </a:ext>
            </a:extLst>
          </p:cNvPr>
          <p:cNvSpPr/>
          <p:nvPr/>
        </p:nvSpPr>
        <p:spPr>
          <a:xfrm>
            <a:off x="4658711" y="458753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45C9E118-6649-4DFC-B566-F9CE8BE6B385}"/>
              </a:ext>
            </a:extLst>
          </p:cNvPr>
          <p:cNvSpPr/>
          <p:nvPr/>
        </p:nvSpPr>
        <p:spPr>
          <a:xfrm>
            <a:off x="4658711" y="328252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Rectangle 79">
            <a:extLst>
              <a:ext uri="{FF2B5EF4-FFF2-40B4-BE49-F238E27FC236}">
                <a16:creationId xmlns:a16="http://schemas.microsoft.com/office/drawing/2014/main" id="{8F22238C-C091-454E-AA24-E8B5F6363903}"/>
              </a:ext>
            </a:extLst>
          </p:cNvPr>
          <p:cNvSpPr/>
          <p:nvPr/>
        </p:nvSpPr>
        <p:spPr>
          <a:xfrm>
            <a:off x="4658711" y="34689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1" name="Rectangle 80">
            <a:extLst>
              <a:ext uri="{FF2B5EF4-FFF2-40B4-BE49-F238E27FC236}">
                <a16:creationId xmlns:a16="http://schemas.microsoft.com/office/drawing/2014/main" id="{4A327A03-E1F9-416F-AAF6-203BF393CE21}"/>
              </a:ext>
            </a:extLst>
          </p:cNvPr>
          <p:cNvSpPr/>
          <p:nvPr/>
        </p:nvSpPr>
        <p:spPr>
          <a:xfrm>
            <a:off x="4658711" y="365538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2" name="Rectangle 81">
            <a:extLst>
              <a:ext uri="{FF2B5EF4-FFF2-40B4-BE49-F238E27FC236}">
                <a16:creationId xmlns:a16="http://schemas.microsoft.com/office/drawing/2014/main" id="{0D413D01-AF50-4F9A-B48D-E844C62E5425}"/>
              </a:ext>
            </a:extLst>
          </p:cNvPr>
          <p:cNvSpPr/>
          <p:nvPr/>
        </p:nvSpPr>
        <p:spPr>
          <a:xfrm>
            <a:off x="4658711" y="38418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7C2A5534-33E6-4ABF-B83E-CB8E90EF72F4}"/>
              </a:ext>
            </a:extLst>
          </p:cNvPr>
          <p:cNvSpPr/>
          <p:nvPr/>
        </p:nvSpPr>
        <p:spPr>
          <a:xfrm>
            <a:off x="4658711" y="421467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2E69E936-F3F7-4458-97DC-D959FEFEB721}"/>
              </a:ext>
            </a:extLst>
          </p:cNvPr>
          <p:cNvSpPr txBox="1"/>
          <p:nvPr/>
        </p:nvSpPr>
        <p:spPr>
          <a:xfrm>
            <a:off x="4408788" y="4798659"/>
            <a:ext cx="857890" cy="273718"/>
          </a:xfrm>
          <a:prstGeom prst="rect">
            <a:avLst/>
          </a:prstGeom>
          <a:noFill/>
        </p:spPr>
        <p:txBody>
          <a:bodyPr wrap="none" lIns="68580" tIns="34290" rIns="68580" rtlCol="0" anchor="t">
            <a:noAutofit/>
          </a:bodyPr>
          <a:lstStyle/>
          <a:p>
            <a:r>
              <a:rPr lang="en-US" sz="900" dirty="0"/>
              <a:t>Allowed TXOP </a:t>
            </a:r>
          </a:p>
          <a:p>
            <a:r>
              <a:rPr lang="en-US" sz="900" dirty="0"/>
              <a:t>BW in BSS2</a:t>
            </a:r>
          </a:p>
        </p:txBody>
      </p:sp>
      <p:sp>
        <p:nvSpPr>
          <p:cNvPr id="85" name="Rectangle 84">
            <a:extLst>
              <a:ext uri="{FF2B5EF4-FFF2-40B4-BE49-F238E27FC236}">
                <a16:creationId xmlns:a16="http://schemas.microsoft.com/office/drawing/2014/main" id="{D871F026-1D01-4EBD-B2CD-E10E0D1390B0}"/>
              </a:ext>
            </a:extLst>
          </p:cNvPr>
          <p:cNvSpPr/>
          <p:nvPr/>
        </p:nvSpPr>
        <p:spPr>
          <a:xfrm>
            <a:off x="6106583" y="40279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F4883ABC-8237-4E6A-8BB5-85BFA274AC9D}"/>
              </a:ext>
            </a:extLst>
          </p:cNvPr>
          <p:cNvSpPr/>
          <p:nvPr/>
        </p:nvSpPr>
        <p:spPr>
          <a:xfrm>
            <a:off x="6106583" y="440083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Rectangle 86">
            <a:extLst>
              <a:ext uri="{FF2B5EF4-FFF2-40B4-BE49-F238E27FC236}">
                <a16:creationId xmlns:a16="http://schemas.microsoft.com/office/drawing/2014/main" id="{84A50878-D2B7-4F08-98C1-127FA3A7653B}"/>
              </a:ext>
            </a:extLst>
          </p:cNvPr>
          <p:cNvSpPr/>
          <p:nvPr/>
        </p:nvSpPr>
        <p:spPr>
          <a:xfrm>
            <a:off x="6106583" y="45872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Rectangle 87">
            <a:extLst>
              <a:ext uri="{FF2B5EF4-FFF2-40B4-BE49-F238E27FC236}">
                <a16:creationId xmlns:a16="http://schemas.microsoft.com/office/drawing/2014/main" id="{7F9F0705-2127-4B53-84B4-07394801FE2A}"/>
              </a:ext>
            </a:extLst>
          </p:cNvPr>
          <p:cNvSpPr/>
          <p:nvPr/>
        </p:nvSpPr>
        <p:spPr>
          <a:xfrm>
            <a:off x="6106583" y="32822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9" name="Rectangle 88">
            <a:extLst>
              <a:ext uri="{FF2B5EF4-FFF2-40B4-BE49-F238E27FC236}">
                <a16:creationId xmlns:a16="http://schemas.microsoft.com/office/drawing/2014/main" id="{83A46365-ADD6-4C9F-A623-83E4D0A82F65}"/>
              </a:ext>
            </a:extLst>
          </p:cNvPr>
          <p:cNvSpPr/>
          <p:nvPr/>
        </p:nvSpPr>
        <p:spPr>
          <a:xfrm>
            <a:off x="6106583" y="36484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0" name="Rectangle 89">
            <a:extLst>
              <a:ext uri="{FF2B5EF4-FFF2-40B4-BE49-F238E27FC236}">
                <a16:creationId xmlns:a16="http://schemas.microsoft.com/office/drawing/2014/main" id="{31F4EEFE-B0D7-4BD1-9CB1-661DAAD920DB}"/>
              </a:ext>
            </a:extLst>
          </p:cNvPr>
          <p:cNvSpPr/>
          <p:nvPr/>
        </p:nvSpPr>
        <p:spPr>
          <a:xfrm>
            <a:off x="6119898" y="3468679"/>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B8B90FF2-1EBF-46D9-848F-02265F03E64E}"/>
              </a:ext>
            </a:extLst>
          </p:cNvPr>
          <p:cNvSpPr/>
          <p:nvPr/>
        </p:nvSpPr>
        <p:spPr>
          <a:xfrm>
            <a:off x="6106583" y="384154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2" name="Rectangle 91">
            <a:extLst>
              <a:ext uri="{FF2B5EF4-FFF2-40B4-BE49-F238E27FC236}">
                <a16:creationId xmlns:a16="http://schemas.microsoft.com/office/drawing/2014/main" id="{0D9F3BF4-B526-4A81-99FD-6744976D3DAD}"/>
              </a:ext>
            </a:extLst>
          </p:cNvPr>
          <p:cNvSpPr/>
          <p:nvPr/>
        </p:nvSpPr>
        <p:spPr>
          <a:xfrm>
            <a:off x="6106583" y="4214405"/>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4" name="TextBox 93">
            <a:extLst>
              <a:ext uri="{FF2B5EF4-FFF2-40B4-BE49-F238E27FC236}">
                <a16:creationId xmlns:a16="http://schemas.microsoft.com/office/drawing/2014/main" id="{C432D735-1314-4FC1-8D9B-D99135BFECB2}"/>
              </a:ext>
            </a:extLst>
          </p:cNvPr>
          <p:cNvSpPr txBox="1"/>
          <p:nvPr/>
        </p:nvSpPr>
        <p:spPr>
          <a:xfrm>
            <a:off x="5950519" y="4763423"/>
            <a:ext cx="857890" cy="273718"/>
          </a:xfrm>
          <a:prstGeom prst="rect">
            <a:avLst/>
          </a:prstGeom>
          <a:noFill/>
        </p:spPr>
        <p:txBody>
          <a:bodyPr wrap="none" lIns="68580" tIns="34290" rIns="68580" rtlCol="0" anchor="t">
            <a:noAutofit/>
          </a:bodyPr>
          <a:lstStyle/>
          <a:p>
            <a:r>
              <a:rPr lang="en-US" sz="900" dirty="0"/>
              <a:t>Disallowed TXOP </a:t>
            </a:r>
          </a:p>
          <a:p>
            <a:r>
              <a:rPr lang="en-US" sz="900" dirty="0"/>
              <a:t>BW in BSS2</a:t>
            </a:r>
          </a:p>
        </p:txBody>
      </p:sp>
      <p:sp>
        <p:nvSpPr>
          <p:cNvPr id="39" name="Date Placeholder 3">
            <a:extLst>
              <a:ext uri="{FF2B5EF4-FFF2-40B4-BE49-F238E27FC236}">
                <a16:creationId xmlns:a16="http://schemas.microsoft.com/office/drawing/2014/main" id="{78870647-3DC9-4440-8912-F2C02BE1E33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40" name="Slide Number Placeholder 2">
            <a:extLst>
              <a:ext uri="{FF2B5EF4-FFF2-40B4-BE49-F238E27FC236}">
                <a16:creationId xmlns:a16="http://schemas.microsoft.com/office/drawing/2014/main" id="{9D049F31-6672-4229-B3E6-C88FC8434E6C}"/>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41" name="Footer Placeholder 4">
            <a:extLst>
              <a:ext uri="{FF2B5EF4-FFF2-40B4-BE49-F238E27FC236}">
                <a16:creationId xmlns:a16="http://schemas.microsoft.com/office/drawing/2014/main" id="{EBE2B657-58CF-444B-BAF1-F4313A35E1D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72866506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1988</Words>
  <Application>Microsoft Office PowerPoint</Application>
  <PresentationFormat>On-screen Show (4:3)</PresentationFormat>
  <Paragraphs>256</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802-11-Submission</vt:lpstr>
      <vt:lpstr>EHT BSS with Wider BW</vt:lpstr>
      <vt:lpstr>Assumption of BSS with Wider BW and Channel Puncture</vt:lpstr>
      <vt:lpstr>Solution 1: Operating Mode Notification + HT/VHT/HE/EHT Operation Element</vt:lpstr>
      <vt:lpstr>Solution 2: Unpunctured BW Announced in HT/VHT/HE/EHT Operation Element</vt:lpstr>
      <vt:lpstr>MCS, Nss, Channel Puncture</vt:lpstr>
      <vt:lpstr>Narrower BW of Responding Frame</vt:lpstr>
      <vt:lpstr>Narrower BW of Responding Frame (Cont’d)</vt:lpstr>
      <vt:lpstr>Problem and Solution with STAs Parking in Secondary Subchannel</vt:lpstr>
      <vt:lpstr>Unpunctured 20MHz Channel</vt:lpstr>
      <vt:lpstr>Announcement of Unpunctured 20MHz Channel</vt:lpstr>
      <vt:lpstr>Updating of Unpunctured Channel</vt:lpstr>
      <vt:lpstr>Usage of Unpunctured 20MHz Channel</vt:lpstr>
      <vt:lpstr>STA’s Operating Parameter Change, TXOP BW</vt:lpstr>
      <vt:lpstr>Straw Poll 1</vt:lpstr>
      <vt:lpstr>Straw Poll 2</vt:lpstr>
      <vt:lpstr>Straw Poll 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2097</cp:revision>
  <cp:lastPrinted>1998-02-10T13:28:06Z</cp:lastPrinted>
  <dcterms:created xsi:type="dcterms:W3CDTF">2007-05-21T21:00:37Z</dcterms:created>
  <dcterms:modified xsi:type="dcterms:W3CDTF">2020-05-17T23:58:38Z</dcterms:modified>
  <cp:category>Submission</cp:category>
</cp:coreProperties>
</file>