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8"/>
  </p:notesMasterIdLst>
  <p:handoutMasterIdLst>
    <p:handoutMasterId r:id="rId19"/>
  </p:handoutMasterIdLst>
  <p:sldIdLst>
    <p:sldId id="269" r:id="rId2"/>
    <p:sldId id="763" r:id="rId3"/>
    <p:sldId id="776" r:id="rId4"/>
    <p:sldId id="774" r:id="rId5"/>
    <p:sldId id="775" r:id="rId6"/>
    <p:sldId id="704" r:id="rId7"/>
    <p:sldId id="765" r:id="rId8"/>
    <p:sldId id="767" r:id="rId9"/>
    <p:sldId id="768" r:id="rId10"/>
    <p:sldId id="769" r:id="rId11"/>
    <p:sldId id="771" r:id="rId12"/>
    <p:sldId id="773" r:id="rId13"/>
    <p:sldId id="777" r:id="rId14"/>
    <p:sldId id="778" r:id="rId15"/>
    <p:sldId id="779" r:id="rId16"/>
    <p:sldId id="780" r:id="rId17"/>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1" autoAdjust="0"/>
    <p:restoredTop sz="86385" autoAdjust="0"/>
  </p:normalViewPr>
  <p:slideViewPr>
    <p:cSldViewPr>
      <p:cViewPr varScale="1">
        <p:scale>
          <a:sx n="86" d="100"/>
          <a:sy n="86" d="100"/>
        </p:scale>
        <p:origin x="1354" y="5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4" d="100"/>
          <a:sy n="64" d="100"/>
        </p:scale>
        <p:origin x="3178" y="77"/>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fld id="{F8F1622B-DF3E-4A4F-8EC7-948B036F3BDE}" type="datetime1">
              <a:rPr lang="en-US" smtClean="0"/>
              <a:t>3/12/2020</a:t>
            </a:fld>
            <a:endParaRPr lang="en-US"/>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Arial" pitchFamily="34" charset="0"/>
              </a:defRPr>
            </a:lvl1pPr>
          </a:lstStyle>
          <a:p>
            <a:pPr>
              <a:defRPr/>
            </a:pPr>
            <a:r>
              <a:rPr lang="en-US"/>
              <a:t>Page </a:t>
            </a:r>
            <a:fld id="{F54F3633-8635-49BE-B7DB-4FE733D299F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eaLnBrk="0" hangingPunct="0">
              <a:defRPr/>
            </a:pPr>
            <a:r>
              <a:rPr lang="en-US" dirty="0">
                <a:cs typeface="+mn-cs"/>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405360623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5880" y="95706"/>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dirty="0"/>
              <a:t>doc.: IEEE 802.11-yy/xxxxr0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fld id="{7FCB179B-77EE-4E17-8DD6-3C366A76086D}" type="datetime1">
              <a:rPr lang="en-US" smtClean="0"/>
              <a:t>3/12/2020</a:t>
            </a:fld>
            <a:endParaRPr lang="en-US"/>
          </a:p>
        </p:txBody>
      </p:sp>
      <p:sp>
        <p:nvSpPr>
          <p:cNvPr id="122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Arial" pitchFamily="34" charset="0"/>
              </a:defRPr>
            </a:lvl1pPr>
          </a:lstStyle>
          <a:p>
            <a:pPr>
              <a:defRPr/>
            </a:pPr>
            <a:r>
              <a:rPr lang="en-US"/>
              <a:t>Page </a:t>
            </a:r>
            <a:fld id="{2C873923-7103-4AF9-AECF-EE09B40480BC}"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332033704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a:xfrm>
            <a:off x="4085880" y="95706"/>
            <a:ext cx="2195858" cy="215444"/>
          </a:xfrm>
        </p:spPr>
        <p:txBody>
          <a:bodyPr/>
          <a:lstStyle/>
          <a:p>
            <a:pPr>
              <a:defRPr/>
            </a:pPr>
            <a:r>
              <a:rPr lang="en-US"/>
              <a:t>doc.: IEEE 802.11-yy/xxxxr0</a:t>
            </a:r>
            <a:endParaRPr lang="en-US" dirty="0"/>
          </a:p>
        </p:txBody>
      </p:sp>
      <p:sp>
        <p:nvSpPr>
          <p:cNvPr id="11267" name="Rectangle 3"/>
          <p:cNvSpPr>
            <a:spLocks noGrp="1" noChangeArrowheads="1"/>
          </p:cNvSpPr>
          <p:nvPr>
            <p:ph type="dt" sz="quarter" idx="1"/>
          </p:nvPr>
        </p:nvSpPr>
        <p:spPr/>
        <p:txBody>
          <a:bodyPr/>
          <a:lstStyle/>
          <a:p>
            <a:pPr>
              <a:defRPr/>
            </a:pPr>
            <a:fld id="{749D3E45-C71B-405C-86DD-77B348C7B682}" type="datetime1">
              <a:rPr lang="en-US" smtClean="0"/>
              <a:t>3/12/2020</a:t>
            </a:fld>
            <a:endParaRPr lang="en-US"/>
          </a:p>
        </p:txBody>
      </p:sp>
      <p:sp>
        <p:nvSpPr>
          <p:cNvPr id="11268" name="Rectangle 6"/>
          <p:cNvSpPr>
            <a:spLocks noGrp="1" noChangeArrowheads="1"/>
          </p:cNvSpPr>
          <p:nvPr>
            <p:ph type="ftr" sz="quarter" idx="4"/>
          </p:nvPr>
        </p:nvSpPr>
        <p:spPr/>
        <p:txBody>
          <a:bodyPr/>
          <a:lstStyle/>
          <a:p>
            <a:pPr lvl="4">
              <a:defRPr/>
            </a:pPr>
            <a:r>
              <a:rPr lang="en-US"/>
              <a:t>John Doe, Some Company</a:t>
            </a:r>
          </a:p>
        </p:txBody>
      </p:sp>
      <p:sp>
        <p:nvSpPr>
          <p:cNvPr id="13317" name="Rectangle 7"/>
          <p:cNvSpPr>
            <a:spLocks noGrp="1" noChangeArrowheads="1"/>
          </p:cNvSpPr>
          <p:nvPr>
            <p:ph type="sldNum" sz="quarter" idx="5"/>
          </p:nvPr>
        </p:nvSpPr>
        <p:spPr>
          <a:noFill/>
        </p:spPr>
        <p:txBody>
          <a:bodyPr/>
          <a:lstStyle/>
          <a:p>
            <a:r>
              <a:rPr lang="en-US">
                <a:cs typeface="Arial" charset="0"/>
              </a:rPr>
              <a:t>Page </a:t>
            </a:r>
            <a:fld id="{B376B859-F927-4FFC-938A-1E85F81B0C78}" type="slidenum">
              <a:rPr lang="en-US" smtClean="0">
                <a:cs typeface="Arial" charset="0"/>
              </a:rPr>
              <a:pPr/>
              <a:t>1</a:t>
            </a:fld>
            <a:endParaRPr lang="en-US">
              <a:cs typeface="Arial" charset="0"/>
            </a:endParaRPr>
          </a:p>
        </p:txBody>
      </p:sp>
      <p:sp>
        <p:nvSpPr>
          <p:cNvPr id="13318" name="Rectangle 2"/>
          <p:cNvSpPr>
            <a:spLocks noGrp="1" noRot="1" noChangeAspect="1" noChangeArrowheads="1" noTextEdit="1"/>
          </p:cNvSpPr>
          <p:nvPr>
            <p:ph type="sldImg"/>
          </p:nvPr>
        </p:nvSpPr>
        <p:spPr>
          <a:xfrm>
            <a:off x="1154113" y="701675"/>
            <a:ext cx="4625975" cy="3468688"/>
          </a:xfrm>
          <a:ln/>
        </p:spPr>
      </p:sp>
      <p:sp>
        <p:nvSpPr>
          <p:cNvPr id="13319" name="Rectangle 3"/>
          <p:cNvSpPr>
            <a:spLocks noGrp="1" noChangeArrowheads="1"/>
          </p:cNvSpPr>
          <p:nvPr>
            <p:ph type="body" idx="1"/>
          </p:nvPr>
        </p:nvSpPr>
        <p:spPr>
          <a:noFill/>
          <a:ln/>
        </p:spPr>
        <p:txBody>
          <a:bodyPr/>
          <a:lstStyle/>
          <a:p>
            <a:endParaRPr lang="en-US"/>
          </a:p>
        </p:txBody>
      </p:sp>
    </p:spTree>
    <p:extLst>
      <p:ext uri="{BB962C8B-B14F-4D97-AF65-F5344CB8AC3E}">
        <p14:creationId xmlns:p14="http://schemas.microsoft.com/office/powerpoint/2010/main" val="27077480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xfrm>
            <a:off x="696913" y="332601"/>
            <a:ext cx="1541128" cy="276999"/>
          </a:xfrm>
          <a:ln/>
        </p:spPr>
        <p:txBody>
          <a:bodyPr/>
          <a:lstStyle>
            <a:lvl1pPr>
              <a:defRPr/>
            </a:lvl1pPr>
          </a:lstStyle>
          <a:p>
            <a:pPr>
              <a:defRPr/>
            </a:pPr>
            <a:fld id="{15B13D12-61F7-4E20-B5DA-9E81662E47AB}" type="datetime1">
              <a:rPr lang="en-US" smtClean="0"/>
              <a:t>3/12/2020</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a:t>Hongyuan Zhang et al (NXP)</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0743412-9668-4686-B109-E3B2457EFEE3}"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fld id="{72C5BDF9-8B94-4F21-90DF-D303BDC075A0}" type="datetime1">
              <a:rPr lang="en-US" smtClean="0"/>
              <a:t>3/12/2020</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a:t>Hongyuan Zhang et al (NXP)</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DC9B8F1-287D-4B8B-8904-2261870F7D4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fld id="{E9DE00FA-3959-4373-BC1B-BC6E25140303}" type="datetime1">
              <a:rPr lang="en-US" smtClean="0"/>
              <a:t>3/12/2020</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a:t>Hongyuan Zhang et al (NXP)</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6E05228-1FDB-49BC-8BC4-A91A7D762AB2}"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Bullet">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245457" y="1666619"/>
            <a:ext cx="8582751" cy="4354712"/>
          </a:xfrm>
          <a:prstGeom prst="rect">
            <a:avLst/>
          </a:prstGeom>
        </p:spPr>
        <p:txBody>
          <a:bodyPr>
            <a:noAutofit/>
          </a:bodyPr>
          <a:lstStyle>
            <a:lvl1pPr marL="280988" indent="-223838">
              <a:lnSpc>
                <a:spcPct val="95000"/>
              </a:lnSpc>
              <a:spcBef>
                <a:spcPts val="1110"/>
              </a:spcBef>
              <a:buClr>
                <a:schemeClr val="tx2"/>
              </a:buClr>
              <a:buSzPct val="80000"/>
              <a:buFont typeface="Wingdings" panose="05000000000000000000" pitchFamily="2" charset="2"/>
              <a:buChar char="§"/>
              <a:defRPr sz="1600" b="0" i="0">
                <a:solidFill>
                  <a:schemeClr val="tx2"/>
                </a:solidFill>
                <a:latin typeface="+mn-lt"/>
                <a:cs typeface="CiscoSans ExtraLight"/>
              </a:defRPr>
            </a:lvl1pPr>
            <a:lvl2pPr marL="508000" indent="-215900">
              <a:lnSpc>
                <a:spcPct val="95000"/>
              </a:lnSpc>
              <a:spcBef>
                <a:spcPts val="450"/>
              </a:spcBef>
              <a:buClr>
                <a:schemeClr val="tx2"/>
              </a:buClr>
              <a:buSzPct val="80000"/>
              <a:buFont typeface="Wingdings" panose="05000000000000000000" pitchFamily="2" charset="2"/>
              <a:buChar char="§"/>
              <a:defRPr sz="1400" b="0" i="0">
                <a:solidFill>
                  <a:schemeClr val="tx2"/>
                </a:solidFill>
                <a:latin typeface="+mn-lt"/>
                <a:cs typeface="CiscoSans ExtraLight"/>
              </a:defRPr>
            </a:lvl2pPr>
            <a:lvl3pPr marL="747713" indent="-171450">
              <a:buClr>
                <a:schemeClr val="tx2"/>
              </a:buClr>
              <a:buSzPct val="80000"/>
              <a:buFont typeface="Wingdings" panose="05000000000000000000" pitchFamily="2" charset="2"/>
              <a:buChar char="§"/>
              <a:defRPr sz="1200" b="0" i="0">
                <a:solidFill>
                  <a:schemeClr val="tx2"/>
                </a:solidFill>
                <a:latin typeface="+mn-lt"/>
                <a:cs typeface="CiscoSans ExtraLight"/>
              </a:defRPr>
            </a:lvl3pPr>
            <a:lvl4pPr marL="911225" indent="-171450">
              <a:buClr>
                <a:schemeClr val="tx2"/>
              </a:buClr>
              <a:buSzPct val="80000"/>
              <a:buFont typeface="Wingdings" panose="05000000000000000000" pitchFamily="2" charset="2"/>
              <a:buChar char="§"/>
              <a:defRPr sz="1100" b="0" i="0">
                <a:solidFill>
                  <a:schemeClr val="tx2"/>
                </a:solidFill>
                <a:latin typeface="+mn-lt"/>
                <a:cs typeface="CiscoSans ExtraLight"/>
              </a:defRPr>
            </a:lvl4pPr>
            <a:lvl5pPr marL="1082675" indent="-168275">
              <a:buClr>
                <a:schemeClr val="tx2"/>
              </a:buClr>
              <a:buSzPct val="80000"/>
              <a:buFont typeface="Wingdings" panose="05000000000000000000" pitchFamily="2" charset="2"/>
              <a:buChar char="§"/>
              <a:defRPr sz="1050" b="0" i="0">
                <a:solidFill>
                  <a:schemeClr val="tx2"/>
                </a:solidFill>
                <a:latin typeface="+mn-lt"/>
                <a:cs typeface="CiscoSans ExtraLigh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Title 1"/>
          <p:cNvSpPr>
            <a:spLocks noGrp="1"/>
          </p:cNvSpPr>
          <p:nvPr>
            <p:ph type="ctrTitle" hasCustomPrompt="1"/>
          </p:nvPr>
        </p:nvSpPr>
        <p:spPr>
          <a:xfrm>
            <a:off x="259742" y="404085"/>
            <a:ext cx="8659976" cy="971709"/>
          </a:xfrm>
          <a:prstGeom prst="rect">
            <a:avLst/>
          </a:prstGeom>
        </p:spPr>
        <p:txBody>
          <a:bodyPr anchor="t" anchorCtr="0">
            <a:noAutofit/>
          </a:bodyPr>
          <a:lstStyle>
            <a:lvl1pPr algn="l">
              <a:lnSpc>
                <a:spcPct val="90000"/>
              </a:lnSpc>
              <a:defRPr sz="2500" b="0" i="0" spc="0" baseline="0">
                <a:solidFill>
                  <a:srgbClr val="00A2BF"/>
                </a:solidFill>
                <a:latin typeface="+mj-lt"/>
                <a:cs typeface="CiscoSans Thin"/>
              </a:defRPr>
            </a:lvl1pPr>
          </a:lstStyle>
          <a:p>
            <a:r>
              <a:rPr lang="en-US" dirty="0"/>
              <a:t>Bullet Title Goes Here</a:t>
            </a:r>
          </a:p>
        </p:txBody>
      </p:sp>
    </p:spTree>
    <p:extLst>
      <p:ext uri="{BB962C8B-B14F-4D97-AF65-F5344CB8AC3E}">
        <p14:creationId xmlns:p14="http://schemas.microsoft.com/office/powerpoint/2010/main" val="32216155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ectangle 4"/>
          <p:cNvSpPr>
            <a:spLocks noGrp="1" noChangeArrowheads="1"/>
          </p:cNvSpPr>
          <p:nvPr>
            <p:ph type="dt" sz="half" idx="10"/>
          </p:nvPr>
        </p:nvSpPr>
        <p:spPr>
          <a:xfrm>
            <a:off x="696913" y="332601"/>
            <a:ext cx="1541128" cy="276999"/>
          </a:xfrm>
          <a:ln/>
        </p:spPr>
        <p:txBody>
          <a:bodyPr/>
          <a:lstStyle>
            <a:lvl1pPr>
              <a:defRPr/>
            </a:lvl1pPr>
          </a:lstStyle>
          <a:p>
            <a:pPr>
              <a:defRPr/>
            </a:pPr>
            <a:fld id="{0A6E1F34-58E6-4907-84D7-7733C881E2DD}" type="datetime1">
              <a:rPr lang="en-US" smtClean="0"/>
              <a:t>3/12/2020</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a:t>Hongyuan Zhang et al (NXP)</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1789BC7-C074-42CC-ADF8-5107DF6BD1C1}" type="slidenum">
              <a:rPr lang="en-US"/>
              <a:pPr>
                <a:defRPr/>
              </a:pPr>
              <a:t>‹#›</a:t>
            </a:fld>
            <a:endParaRPr lang="en-US"/>
          </a:p>
        </p:txBody>
      </p:sp>
    </p:spTree>
  </p:cSld>
  <p:clrMapOvr>
    <a:masterClrMapping/>
  </p:clrMapOvr>
  <p:hf hdr="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dirty="0"/>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xfrm>
            <a:off x="696913" y="332601"/>
            <a:ext cx="1541128" cy="276999"/>
          </a:xfrm>
          <a:ln/>
        </p:spPr>
        <p:txBody>
          <a:bodyPr/>
          <a:lstStyle>
            <a:lvl1pPr>
              <a:defRPr/>
            </a:lvl1pPr>
          </a:lstStyle>
          <a:p>
            <a:pPr>
              <a:defRPr/>
            </a:pPr>
            <a:fld id="{4CF222D8-2810-4CF0-A1DA-68C56AB7E42C}" type="datetime1">
              <a:rPr lang="en-US" smtClean="0"/>
              <a:t>3/12/2020</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a:t>Hongyuan Zhang et al (NXP)</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dirty="0"/>
              <a:t>Slide </a:t>
            </a:r>
            <a:fld id="{F652A146-6F07-41EF-8958-F5CF356A0B78}"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fld id="{F2E67C03-48FC-4471-98D4-3A4BA55C5E50}" type="datetime1">
              <a:rPr lang="en-US" smtClean="0"/>
              <a:t>3/12/2020</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a:t>Hongyuan Zhang et al (NXP)</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9B3AFDE4-E638-42C0-A68B-50C601C7C88B}"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fld id="{A31C868E-A55C-4C15-8123-3DE071ACCE60}" type="datetime1">
              <a:rPr lang="en-US" smtClean="0"/>
              <a:t>3/12/2020</a:t>
            </a:fld>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dirty="0"/>
              <a:t>Hongyuan Zhang et al (NXP)</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47F62F27-0EC7-4D1C-8A98-B521A5C1B642}"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fld id="{C47EBD04-52DD-4733-9FF2-6FD5AF55358F}" type="datetime1">
              <a:rPr lang="en-US" smtClean="0"/>
              <a:t>3/12/2020</a:t>
            </a:fld>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dirty="0"/>
              <a:t>Hongyuan Zhang et al (NXP)</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C69D9E18-8FC9-4D6F-9D47-7F236DA35C3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F70F25BF-14C0-45CF-A140-411F0F72F069}" type="datetime1">
              <a:rPr lang="en-US" smtClean="0"/>
              <a:t>3/12/2020</a:t>
            </a:fld>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dirty="0"/>
              <a:t>Hongyuan Zhang et al (NXP)</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4A8CB34A-F2D3-4F3B-AD27-33B98B268C82}"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5228B212-F625-4953-B883-66EEC8E5B462}" type="datetime1">
              <a:rPr lang="en-US" smtClean="0"/>
              <a:t>3/12/2020</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a:t>Hongyuan Zhang et al (NXP)</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842823D-4EFD-4122-8A9F-C6D9274A89D2}"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AF0F1E1A-B4DB-4934-88AC-8AD4207B7778}" type="datetime1">
              <a:rPr lang="en-US" smtClean="0"/>
              <a:t>3/12/2020</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a:t>Hongyuan Zhang et al (NXP)</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41079F9C-5C87-45BF-8450-007BCEAE6FD6}"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5123"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696913" y="332601"/>
            <a:ext cx="154112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fld id="{912FE514-08E9-42E2-8DF6-3F8F916FFC03}" type="datetime1">
              <a:rPr lang="en-US" smtClean="0"/>
              <a:t>3/12/2020</a:t>
            </a:fld>
            <a:endParaRPr lang="en-US" dirty="0"/>
          </a:p>
        </p:txBody>
      </p:sp>
      <p:sp>
        <p:nvSpPr>
          <p:cNvPr id="1029" name="Rectangle 5"/>
          <p:cNvSpPr>
            <a:spLocks noGrp="1" noChangeArrowheads="1"/>
          </p:cNvSpPr>
          <p:nvPr>
            <p:ph type="ftr" sz="quarter" idx="3"/>
          </p:nvPr>
        </p:nvSpPr>
        <p:spPr bwMode="auto">
          <a:xfrm>
            <a:off x="6721310" y="6475413"/>
            <a:ext cx="1822615"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dirty="0"/>
              <a:t>Hongyuan Zhang et al (NXP)</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US"/>
              <a:t>Slide </a:t>
            </a:r>
            <a:fld id="{7614916F-BBEF-4684-B6F5-1E636F42BA02}" type="slidenum">
              <a:rPr lang="en-US"/>
              <a:pPr>
                <a:defRPr/>
              </a:pPr>
              <a:t>‹#›</a:t>
            </a:fld>
            <a:endParaRPr lang="en-US"/>
          </a:p>
        </p:txBody>
      </p:sp>
      <p:sp>
        <p:nvSpPr>
          <p:cNvPr id="1031" name="Rectangle 7"/>
          <p:cNvSpPr>
            <a:spLocks noChangeArrowheads="1"/>
          </p:cNvSpPr>
          <p:nvPr/>
        </p:nvSpPr>
        <p:spPr bwMode="auto">
          <a:xfrm>
            <a:off x="5124013" y="332601"/>
            <a:ext cx="3321487" cy="276999"/>
          </a:xfrm>
          <a:prstGeom prst="rect">
            <a:avLst/>
          </a:prstGeom>
          <a:noFill/>
          <a:ln w="9525">
            <a:noFill/>
            <a:miter lim="800000"/>
            <a:headEnd/>
            <a:tailEnd/>
          </a:ln>
          <a:effectLst/>
        </p:spPr>
        <p:txBody>
          <a:bodyPr wrap="none" lIns="0" tIns="0" rIns="0" bIns="0" anchor="b">
            <a:spAutoFit/>
          </a:bodyPr>
          <a:lstStyle/>
          <a:p>
            <a:pPr marL="457200" lvl="4" algn="r" eaLnBrk="0" hangingPunct="0">
              <a:defRPr/>
            </a:pPr>
            <a:r>
              <a:rPr lang="en-US" sz="1800" b="1" dirty="0">
                <a:cs typeface="+mn-cs"/>
              </a:rPr>
              <a:t>Doc</a:t>
            </a:r>
            <a:r>
              <a:rPr lang="en-GB" altLang="en-US" sz="1800" b="1" kern="1200" dirty="0">
                <a:solidFill>
                  <a:schemeClr val="tx1"/>
                </a:solidFill>
                <a:latin typeface="Times New Roman" pitchFamily="18" charset="0"/>
                <a:ea typeface="+mn-ea"/>
                <a:cs typeface="Arial" charset="0"/>
              </a:rPr>
              <a:t>.: IEEE 802.11-20/</a:t>
            </a:r>
            <a:r>
              <a:rPr lang="en-US" altLang="en-US" sz="1800" b="1" kern="1200" dirty="0">
                <a:solidFill>
                  <a:schemeClr val="tx1"/>
                </a:solidFill>
                <a:latin typeface="Times New Roman" pitchFamily="18" charset="0"/>
                <a:ea typeface="+mn-ea"/>
                <a:cs typeface="+mn-cs"/>
              </a:rPr>
              <a:t>0398</a:t>
            </a:r>
            <a:r>
              <a:rPr lang="en-US" sz="1800" b="1" dirty="0">
                <a:cs typeface="+mn-cs"/>
              </a:rPr>
              <a:t>r0</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9" name="Rectangle 2"/>
          <p:cNvSpPr>
            <a:spLocks noGrp="1" noChangeArrowheads="1"/>
          </p:cNvSpPr>
          <p:nvPr>
            <p:ph type="title"/>
          </p:nvPr>
        </p:nvSpPr>
        <p:spPr>
          <a:xfrm>
            <a:off x="381000" y="685800"/>
            <a:ext cx="8305800" cy="1066800"/>
          </a:xfrm>
        </p:spPr>
        <p:txBody>
          <a:bodyPr/>
          <a:lstStyle/>
          <a:p>
            <a:r>
              <a:rPr lang="en-GB" sz="2400" dirty="0"/>
              <a:t>EHT BSS with Wider BW</a:t>
            </a:r>
            <a:endParaRPr lang="en-US" sz="2400" dirty="0"/>
          </a:p>
        </p:txBody>
      </p:sp>
      <p:sp>
        <p:nvSpPr>
          <p:cNvPr id="1030" name="Rectangle 6"/>
          <p:cNvSpPr>
            <a:spLocks noGrp="1" noChangeArrowheads="1"/>
          </p:cNvSpPr>
          <p:nvPr>
            <p:ph type="body" idx="1"/>
          </p:nvPr>
        </p:nvSpPr>
        <p:spPr>
          <a:xfrm>
            <a:off x="685800" y="1752600"/>
            <a:ext cx="7772400" cy="381000"/>
          </a:xfrm>
        </p:spPr>
        <p:txBody>
          <a:bodyPr/>
          <a:lstStyle/>
          <a:p>
            <a:pPr algn="ctr">
              <a:buFontTx/>
              <a:buNone/>
            </a:pPr>
            <a:r>
              <a:rPr lang="en-US" sz="2000" dirty="0"/>
              <a:t>Date:</a:t>
            </a:r>
            <a:r>
              <a:rPr lang="en-US" sz="2000" b="0" dirty="0"/>
              <a:t> 2020-03-01</a:t>
            </a:r>
          </a:p>
        </p:txBody>
      </p:sp>
      <p:sp>
        <p:nvSpPr>
          <p:cNvPr id="1031" name="Rectangle 12"/>
          <p:cNvSpPr>
            <a:spLocks noChangeArrowheads="1"/>
          </p:cNvSpPr>
          <p:nvPr/>
        </p:nvSpPr>
        <p:spPr bwMode="auto">
          <a:xfrm>
            <a:off x="533400" y="2133600"/>
            <a:ext cx="14478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b="1" dirty="0"/>
              <a:t>Authors:</a:t>
            </a:r>
            <a:endParaRPr lang="en-US" sz="2000" dirty="0"/>
          </a:p>
        </p:txBody>
      </p:sp>
      <p:sp>
        <p:nvSpPr>
          <p:cNvPr id="3" name="Slide Number Placeholder 2"/>
          <p:cNvSpPr>
            <a:spLocks noGrp="1"/>
          </p:cNvSpPr>
          <p:nvPr>
            <p:ph type="sldNum" sz="quarter" idx="12"/>
          </p:nvPr>
        </p:nvSpPr>
        <p:spPr/>
        <p:txBody>
          <a:bodyPr/>
          <a:lstStyle/>
          <a:p>
            <a:pPr>
              <a:defRPr/>
            </a:pPr>
            <a:r>
              <a:rPr lang="en-US"/>
              <a:t>Slide </a:t>
            </a:r>
            <a:fld id="{C1789BC7-C074-42CC-ADF8-5107DF6BD1C1}" type="slidenum">
              <a:rPr lang="en-US" smtClean="0"/>
              <a:pPr>
                <a:defRPr/>
              </a:pPr>
              <a:t>1</a:t>
            </a:fld>
            <a:endParaRPr lang="en-US"/>
          </a:p>
        </p:txBody>
      </p:sp>
      <p:sp>
        <p:nvSpPr>
          <p:cNvPr id="4" name="Date Placeholder 3"/>
          <p:cNvSpPr>
            <a:spLocks noGrp="1"/>
          </p:cNvSpPr>
          <p:nvPr>
            <p:ph type="dt" sz="half" idx="10"/>
          </p:nvPr>
        </p:nvSpPr>
        <p:spPr>
          <a:xfrm>
            <a:off x="696913" y="332601"/>
            <a:ext cx="1051570" cy="276999"/>
          </a:xfrm>
        </p:spPr>
        <p:txBody>
          <a:bodyPr/>
          <a:lstStyle/>
          <a:p>
            <a:pPr>
              <a:defRPr/>
            </a:pPr>
            <a:r>
              <a:rPr lang="en-US" dirty="0"/>
              <a:t>03/01/2020</a:t>
            </a:r>
          </a:p>
        </p:txBody>
      </p:sp>
      <p:graphicFrame>
        <p:nvGraphicFramePr>
          <p:cNvPr id="6" name="Table 5"/>
          <p:cNvGraphicFramePr>
            <a:graphicFrameLocks noGrp="1"/>
          </p:cNvGraphicFramePr>
          <p:nvPr>
            <p:extLst>
              <p:ext uri="{D42A27DB-BD31-4B8C-83A1-F6EECF244321}">
                <p14:modId xmlns:p14="http://schemas.microsoft.com/office/powerpoint/2010/main" val="2613650756"/>
              </p:ext>
            </p:extLst>
          </p:nvPr>
        </p:nvGraphicFramePr>
        <p:xfrm>
          <a:off x="685800" y="2824688"/>
          <a:ext cx="7772401" cy="2617314"/>
        </p:xfrm>
        <a:graphic>
          <a:graphicData uri="http://schemas.openxmlformats.org/drawingml/2006/table">
            <a:tbl>
              <a:tblPr/>
              <a:tblGrid>
                <a:gridCol w="1801416">
                  <a:extLst>
                    <a:ext uri="{9D8B030D-6E8A-4147-A177-3AD203B41FA5}">
                      <a16:colId xmlns:a16="http://schemas.microsoft.com/office/drawing/2014/main" val="20000"/>
                    </a:ext>
                  </a:extLst>
                </a:gridCol>
                <a:gridCol w="1265039">
                  <a:extLst>
                    <a:ext uri="{9D8B030D-6E8A-4147-A177-3AD203B41FA5}">
                      <a16:colId xmlns:a16="http://schemas.microsoft.com/office/drawing/2014/main" val="20001"/>
                    </a:ext>
                  </a:extLst>
                </a:gridCol>
                <a:gridCol w="1720453">
                  <a:extLst>
                    <a:ext uri="{9D8B030D-6E8A-4147-A177-3AD203B41FA5}">
                      <a16:colId xmlns:a16="http://schemas.microsoft.com/office/drawing/2014/main" val="20002"/>
                    </a:ext>
                  </a:extLst>
                </a:gridCol>
                <a:gridCol w="961430">
                  <a:extLst>
                    <a:ext uri="{9D8B030D-6E8A-4147-A177-3AD203B41FA5}">
                      <a16:colId xmlns:a16="http://schemas.microsoft.com/office/drawing/2014/main" val="20003"/>
                    </a:ext>
                  </a:extLst>
                </a:gridCol>
                <a:gridCol w="2024063">
                  <a:extLst>
                    <a:ext uri="{9D8B030D-6E8A-4147-A177-3AD203B41FA5}">
                      <a16:colId xmlns:a16="http://schemas.microsoft.com/office/drawing/2014/main" val="20004"/>
                    </a:ext>
                  </a:extLst>
                </a:gridCol>
              </a:tblGrid>
              <a:tr h="303478">
                <a:tc>
                  <a:txBody>
                    <a:bodyPr/>
                    <a:lstStyle/>
                    <a:p>
                      <a:pPr marL="0" marR="0" algn="ctr">
                        <a:spcBef>
                          <a:spcPts val="0"/>
                        </a:spcBef>
                        <a:spcAft>
                          <a:spcPts val="0"/>
                        </a:spcAft>
                      </a:pPr>
                      <a:r>
                        <a:rPr lang="en-US" sz="1600" b="1" kern="0" dirty="0">
                          <a:effectLst/>
                          <a:latin typeface="Times New Roman"/>
                        </a:rPr>
                        <a:t>Name</a:t>
                      </a: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effectLst/>
                          <a:latin typeface="Times New Roman"/>
                          <a:ea typeface="Times New Roman"/>
                        </a:rPr>
                        <a:t>Affiliations</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effectLst/>
                          <a:latin typeface="Times New Roman"/>
                          <a:ea typeface="Times New Roman"/>
                        </a:rPr>
                        <a:t>Address</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effectLst/>
                          <a:latin typeface="Times New Roman"/>
                          <a:ea typeface="Times New Roman"/>
                        </a:rPr>
                        <a:t>Phone</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effectLst/>
                          <a:latin typeface="Times New Roman"/>
                          <a:ea typeface="Times New Roman"/>
                        </a:rPr>
                        <a:t>email</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30347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Liwen Chu</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Young Hoon Kwon</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Manish Kumar</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Hongyuan Zhang</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Yan Zhang</a:t>
                      </a:r>
                    </a:p>
                    <a:p>
                      <a:pPr marL="0" marR="0" algn="ctr">
                        <a:spcBef>
                          <a:spcPts val="0"/>
                        </a:spcBef>
                        <a:spcAft>
                          <a:spcPts val="0"/>
                        </a:spcAft>
                      </a:pPr>
                      <a:r>
                        <a:rPr lang="en-US" sz="1400" dirty="0">
                          <a:effectLst/>
                          <a:latin typeface="Times New Roman"/>
                          <a:ea typeface="Times New Roman"/>
                        </a:rPr>
                        <a:t>Rui Cao</a:t>
                      </a:r>
                    </a:p>
                    <a:p>
                      <a:pPr marL="0" marR="0" algn="ctr">
                        <a:spcBef>
                          <a:spcPts val="0"/>
                        </a:spcBef>
                        <a:spcAft>
                          <a:spcPts val="0"/>
                        </a:spcAft>
                      </a:pPr>
                      <a:r>
                        <a:rPr lang="en-US" sz="1400" dirty="0">
                          <a:effectLst/>
                          <a:latin typeface="+mn-lt"/>
                          <a:ea typeface="Times New Roman"/>
                        </a:rPr>
                        <a:t>Sudhir Srinivasa </a:t>
                      </a:r>
                      <a:endParaRPr lang="en-US" sz="1400" dirty="0">
                        <a:effectLst/>
                        <a:latin typeface="Times New Roman"/>
                        <a:ea typeface="Times New Roman"/>
                      </a:endParaRPr>
                    </a:p>
                    <a:p>
                      <a:pPr marL="0" marR="0" algn="ctr">
                        <a:spcBef>
                          <a:spcPts val="0"/>
                        </a:spcBef>
                        <a:spcAft>
                          <a:spcPts val="0"/>
                        </a:spcAft>
                      </a:pPr>
                      <a:r>
                        <a:rPr lang="en-US" sz="1400" dirty="0">
                          <a:effectLst/>
                          <a:latin typeface="Times New Roman"/>
                          <a:ea typeface="Times New Roman"/>
                        </a:rPr>
                        <a:t>Hui-Ling Lou</a:t>
                      </a: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Times New Roman"/>
                          <a:ea typeface="Times New Roman"/>
                        </a:rPr>
                        <a:t>NXP</a:t>
                      </a:r>
                      <a:endParaRPr lang="en-US" sz="10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Times New Roman"/>
                          <a:ea typeface="Times New Roman"/>
                        </a:rPr>
                        <a:t> </a:t>
                      </a:r>
                      <a:endParaRPr lang="en-US" sz="10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Times New Roman"/>
                          <a:ea typeface="Times New Roman"/>
                        </a:rPr>
                        <a:t> </a:t>
                      </a:r>
                      <a:endParaRPr lang="en-US" sz="10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10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303478">
                <a:tc>
                  <a:txBody>
                    <a:bodyPr/>
                    <a:lstStyle/>
                    <a:p>
                      <a:pPr marL="0" marR="0" algn="ctr">
                        <a:spcBef>
                          <a:spcPts val="0"/>
                        </a:spcBef>
                        <a:spcAft>
                          <a:spcPts val="0"/>
                        </a:spcAft>
                      </a:pPr>
                      <a:r>
                        <a:rPr lang="en-US" sz="1200" dirty="0">
                          <a:effectLst/>
                          <a:latin typeface="Times New Roman"/>
                          <a:ea typeface="Times New Roman"/>
                        </a:rPr>
                        <a:t> </a:t>
                      </a:r>
                      <a:endParaRPr lang="en-US" sz="9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303478">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dirty="0">
                          <a:effectLst/>
                          <a:latin typeface="Times New Roman"/>
                          <a:ea typeface="Times New Roman"/>
                        </a:rPr>
                        <a:t> </a:t>
                      </a:r>
                      <a:endParaRPr lang="en-US" sz="9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
        <p:nvSpPr>
          <p:cNvPr id="9" name="Footer Placeholder 4"/>
          <p:cNvSpPr>
            <a:spLocks noGrp="1"/>
          </p:cNvSpPr>
          <p:nvPr>
            <p:ph type="ftr" sz="quarter" idx="11"/>
          </p:nvPr>
        </p:nvSpPr>
        <p:spPr>
          <a:xfrm>
            <a:off x="7106032" y="6475413"/>
            <a:ext cx="1437893" cy="184666"/>
          </a:xfrm>
        </p:spPr>
        <p:txBody>
          <a:bodyPr/>
          <a:lstStyle/>
          <a:p>
            <a:pPr>
              <a:defRPr/>
            </a:pPr>
            <a:r>
              <a:rPr lang="nb-NO" dirty="0"/>
              <a:t>Liwen Chu et al (NXP)</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60" y="676183"/>
            <a:ext cx="9132540" cy="571500"/>
          </a:xfrm>
        </p:spPr>
        <p:txBody>
          <a:bodyPr/>
          <a:lstStyle/>
          <a:p>
            <a:r>
              <a:rPr lang="en-US" sz="2400" dirty="0"/>
              <a:t>Usage of Unpunctured 20MHz Channel</a:t>
            </a:r>
          </a:p>
        </p:txBody>
      </p:sp>
      <p:sp>
        <p:nvSpPr>
          <p:cNvPr id="14" name="Content Placeholder 2">
            <a:extLst>
              <a:ext uri="{FF2B5EF4-FFF2-40B4-BE49-F238E27FC236}">
                <a16:creationId xmlns:a16="http://schemas.microsoft.com/office/drawing/2014/main" id="{410DE90F-DCD2-494A-AAA2-619DE61CEE1B}"/>
              </a:ext>
            </a:extLst>
          </p:cNvPr>
          <p:cNvSpPr>
            <a:spLocks noGrp="1"/>
          </p:cNvSpPr>
          <p:nvPr>
            <p:ph idx="1"/>
          </p:nvPr>
        </p:nvSpPr>
        <p:spPr>
          <a:xfrm>
            <a:off x="-1" y="1158855"/>
            <a:ext cx="9132541" cy="1376890"/>
          </a:xfrm>
        </p:spPr>
        <p:txBody>
          <a:bodyPr>
            <a:noAutofit/>
          </a:bodyPr>
          <a:lstStyle/>
          <a:p>
            <a:r>
              <a:rPr lang="en-US" sz="1600" b="0" dirty="0"/>
              <a:t>An AP can use one of the unpunctured 20MHz channels to do backoff.</a:t>
            </a:r>
          </a:p>
          <a:p>
            <a:pPr lvl="1"/>
            <a:r>
              <a:rPr lang="en-US" sz="1600" dirty="0"/>
              <a:t>The change of 20MHz channel where backoff is done can be unannounced or announced.</a:t>
            </a:r>
          </a:p>
          <a:p>
            <a:pPr lvl="1"/>
            <a:r>
              <a:rPr lang="en-US" sz="1600" dirty="0"/>
              <a:t>This can provide fairness between STAs parked in primary subchannel and STAs parked in secondary subchannels.</a:t>
            </a:r>
          </a:p>
        </p:txBody>
      </p:sp>
      <p:sp>
        <p:nvSpPr>
          <p:cNvPr id="74" name="TextBox 73">
            <a:extLst>
              <a:ext uri="{FF2B5EF4-FFF2-40B4-BE49-F238E27FC236}">
                <a16:creationId xmlns:a16="http://schemas.microsoft.com/office/drawing/2014/main" id="{0FE98EB3-89DB-4A87-880C-46933E49CEC4}"/>
              </a:ext>
            </a:extLst>
          </p:cNvPr>
          <p:cNvSpPr txBox="1"/>
          <p:nvPr/>
        </p:nvSpPr>
        <p:spPr>
          <a:xfrm>
            <a:off x="3761391" y="5898472"/>
            <a:ext cx="1081337" cy="225997"/>
          </a:xfrm>
          <a:prstGeom prst="rect">
            <a:avLst/>
          </a:prstGeom>
          <a:noFill/>
        </p:spPr>
        <p:txBody>
          <a:bodyPr wrap="none" lIns="68580" tIns="34290" rIns="68580" rtlCol="0" anchor="t">
            <a:noAutofit/>
          </a:bodyPr>
          <a:lstStyle/>
          <a:p>
            <a:r>
              <a:rPr lang="en-US" sz="900" dirty="0"/>
              <a:t>unpunctured 20MHz</a:t>
            </a:r>
          </a:p>
        </p:txBody>
      </p:sp>
      <p:cxnSp>
        <p:nvCxnSpPr>
          <p:cNvPr id="5" name="Straight Arrow Connector 4">
            <a:extLst>
              <a:ext uri="{FF2B5EF4-FFF2-40B4-BE49-F238E27FC236}">
                <a16:creationId xmlns:a16="http://schemas.microsoft.com/office/drawing/2014/main" id="{ADA337ED-D350-4CE8-A0FC-71B6AF3AD31F}"/>
              </a:ext>
            </a:extLst>
          </p:cNvPr>
          <p:cNvCxnSpPr>
            <a:cxnSpLocks/>
          </p:cNvCxnSpPr>
          <p:nvPr/>
        </p:nvCxnSpPr>
        <p:spPr>
          <a:xfrm>
            <a:off x="1527252" y="5595602"/>
            <a:ext cx="721021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53" name="Rectangle 52">
            <a:extLst>
              <a:ext uri="{FF2B5EF4-FFF2-40B4-BE49-F238E27FC236}">
                <a16:creationId xmlns:a16="http://schemas.microsoft.com/office/drawing/2014/main" id="{1618C82F-2DBA-4D84-ADB1-BE1501AD65ED}"/>
              </a:ext>
            </a:extLst>
          </p:cNvPr>
          <p:cNvSpPr/>
          <p:nvPr/>
        </p:nvSpPr>
        <p:spPr>
          <a:xfrm>
            <a:off x="756822" y="4807047"/>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54" name="Rectangle 53">
            <a:extLst>
              <a:ext uri="{FF2B5EF4-FFF2-40B4-BE49-F238E27FC236}">
                <a16:creationId xmlns:a16="http://schemas.microsoft.com/office/drawing/2014/main" id="{22806084-724E-450B-9E70-F13708D6263B}"/>
              </a:ext>
            </a:extLst>
          </p:cNvPr>
          <p:cNvSpPr/>
          <p:nvPr/>
        </p:nvSpPr>
        <p:spPr>
          <a:xfrm>
            <a:off x="756822" y="5179909"/>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56" name="Rectangle 55">
            <a:extLst>
              <a:ext uri="{FF2B5EF4-FFF2-40B4-BE49-F238E27FC236}">
                <a16:creationId xmlns:a16="http://schemas.microsoft.com/office/drawing/2014/main" id="{E117BA49-966C-4A06-B1F2-B6F952F46119}"/>
              </a:ext>
            </a:extLst>
          </p:cNvPr>
          <p:cNvSpPr/>
          <p:nvPr/>
        </p:nvSpPr>
        <p:spPr>
          <a:xfrm>
            <a:off x="756822" y="5366340"/>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57" name="Rectangle 56">
            <a:extLst>
              <a:ext uri="{FF2B5EF4-FFF2-40B4-BE49-F238E27FC236}">
                <a16:creationId xmlns:a16="http://schemas.microsoft.com/office/drawing/2014/main" id="{E1C71C35-41E3-41CE-A371-CE9EE65793B6}"/>
              </a:ext>
            </a:extLst>
          </p:cNvPr>
          <p:cNvSpPr/>
          <p:nvPr/>
        </p:nvSpPr>
        <p:spPr>
          <a:xfrm>
            <a:off x="756822" y="4061322"/>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60" name="Rectangle 59">
            <a:extLst>
              <a:ext uri="{FF2B5EF4-FFF2-40B4-BE49-F238E27FC236}">
                <a16:creationId xmlns:a16="http://schemas.microsoft.com/office/drawing/2014/main" id="{7DC8A089-8D76-4D91-B973-5081641A694A}"/>
              </a:ext>
            </a:extLst>
          </p:cNvPr>
          <p:cNvSpPr/>
          <p:nvPr/>
        </p:nvSpPr>
        <p:spPr>
          <a:xfrm>
            <a:off x="756822" y="4247753"/>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61" name="Rectangle 60">
            <a:extLst>
              <a:ext uri="{FF2B5EF4-FFF2-40B4-BE49-F238E27FC236}">
                <a16:creationId xmlns:a16="http://schemas.microsoft.com/office/drawing/2014/main" id="{A0FD97CC-38F6-4A6C-80F3-BBCC58DE2755}"/>
              </a:ext>
            </a:extLst>
          </p:cNvPr>
          <p:cNvSpPr/>
          <p:nvPr/>
        </p:nvSpPr>
        <p:spPr>
          <a:xfrm>
            <a:off x="756822" y="4620615"/>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62" name="TextBox 61">
            <a:extLst>
              <a:ext uri="{FF2B5EF4-FFF2-40B4-BE49-F238E27FC236}">
                <a16:creationId xmlns:a16="http://schemas.microsoft.com/office/drawing/2014/main" id="{471FF011-5833-415E-8223-D0E402AE6635}"/>
              </a:ext>
            </a:extLst>
          </p:cNvPr>
          <p:cNvSpPr txBox="1"/>
          <p:nvPr/>
        </p:nvSpPr>
        <p:spPr>
          <a:xfrm>
            <a:off x="553693" y="5616915"/>
            <a:ext cx="819476" cy="214493"/>
          </a:xfrm>
          <a:prstGeom prst="rect">
            <a:avLst/>
          </a:prstGeom>
          <a:noFill/>
        </p:spPr>
        <p:txBody>
          <a:bodyPr wrap="none" lIns="68580" tIns="34290" rIns="68580" rtlCol="0" anchor="t">
            <a:noAutofit/>
          </a:bodyPr>
          <a:lstStyle/>
          <a:p>
            <a:r>
              <a:rPr lang="en-US" sz="750" dirty="0"/>
              <a:t>160MHz BSS2</a:t>
            </a:r>
          </a:p>
        </p:txBody>
      </p:sp>
      <p:sp>
        <p:nvSpPr>
          <p:cNvPr id="65" name="Rectangle 64">
            <a:extLst>
              <a:ext uri="{FF2B5EF4-FFF2-40B4-BE49-F238E27FC236}">
                <a16:creationId xmlns:a16="http://schemas.microsoft.com/office/drawing/2014/main" id="{0B2EF909-9323-4036-BD54-60DC263B9983}"/>
              </a:ext>
            </a:extLst>
          </p:cNvPr>
          <p:cNvSpPr/>
          <p:nvPr/>
        </p:nvSpPr>
        <p:spPr>
          <a:xfrm>
            <a:off x="756822" y="4434410"/>
            <a:ext cx="319596" cy="186431"/>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67" name="Rectangle 66">
            <a:extLst>
              <a:ext uri="{FF2B5EF4-FFF2-40B4-BE49-F238E27FC236}">
                <a16:creationId xmlns:a16="http://schemas.microsoft.com/office/drawing/2014/main" id="{58866C45-BE20-4349-8788-7EBDB345B1BA}"/>
              </a:ext>
            </a:extLst>
          </p:cNvPr>
          <p:cNvSpPr/>
          <p:nvPr/>
        </p:nvSpPr>
        <p:spPr>
          <a:xfrm>
            <a:off x="756822" y="4993252"/>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05" name="Rectangle 104">
            <a:extLst>
              <a:ext uri="{FF2B5EF4-FFF2-40B4-BE49-F238E27FC236}">
                <a16:creationId xmlns:a16="http://schemas.microsoft.com/office/drawing/2014/main" id="{0C74C669-8B84-4D1A-872D-0D572033798B}"/>
              </a:ext>
            </a:extLst>
          </p:cNvPr>
          <p:cNvSpPr/>
          <p:nvPr/>
        </p:nvSpPr>
        <p:spPr>
          <a:xfrm>
            <a:off x="3441794" y="5898472"/>
            <a:ext cx="319596" cy="186431"/>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cxnSp>
        <p:nvCxnSpPr>
          <p:cNvPr id="72" name="Straight Arrow Connector 71">
            <a:extLst>
              <a:ext uri="{FF2B5EF4-FFF2-40B4-BE49-F238E27FC236}">
                <a16:creationId xmlns:a16="http://schemas.microsoft.com/office/drawing/2014/main" id="{FA82D254-54DE-47AA-9088-7C154F870D16}"/>
              </a:ext>
            </a:extLst>
          </p:cNvPr>
          <p:cNvCxnSpPr>
            <a:cxnSpLocks/>
          </p:cNvCxnSpPr>
          <p:nvPr/>
        </p:nvCxnSpPr>
        <p:spPr>
          <a:xfrm flipV="1">
            <a:off x="457460" y="5256732"/>
            <a:ext cx="306363" cy="8318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73" name="TextBox 72">
            <a:extLst>
              <a:ext uri="{FF2B5EF4-FFF2-40B4-BE49-F238E27FC236}">
                <a16:creationId xmlns:a16="http://schemas.microsoft.com/office/drawing/2014/main" id="{67560659-69FA-4E38-947C-EE43D22954BB}"/>
              </a:ext>
            </a:extLst>
          </p:cNvPr>
          <p:cNvSpPr txBox="1"/>
          <p:nvPr/>
        </p:nvSpPr>
        <p:spPr>
          <a:xfrm>
            <a:off x="97476" y="5334518"/>
            <a:ext cx="666347" cy="218254"/>
          </a:xfrm>
          <a:prstGeom prst="rect">
            <a:avLst/>
          </a:prstGeom>
          <a:noFill/>
        </p:spPr>
        <p:txBody>
          <a:bodyPr wrap="none" lIns="68580" tIns="34290" rIns="68580" rtlCol="0" anchor="t">
            <a:noAutofit/>
          </a:bodyPr>
          <a:lstStyle/>
          <a:p>
            <a:r>
              <a:rPr lang="en-US" sz="600" dirty="0"/>
              <a:t>Primary 20MHz</a:t>
            </a:r>
          </a:p>
        </p:txBody>
      </p:sp>
      <p:cxnSp>
        <p:nvCxnSpPr>
          <p:cNvPr id="6" name="Straight Connector 5">
            <a:extLst>
              <a:ext uri="{FF2B5EF4-FFF2-40B4-BE49-F238E27FC236}">
                <a16:creationId xmlns:a16="http://schemas.microsoft.com/office/drawing/2014/main" id="{6615BD23-30B7-4750-8B58-CEC3F082AEF6}"/>
              </a:ext>
            </a:extLst>
          </p:cNvPr>
          <p:cNvCxnSpPr/>
          <p:nvPr/>
        </p:nvCxnSpPr>
        <p:spPr>
          <a:xfrm>
            <a:off x="4812404" y="4441638"/>
            <a:ext cx="23519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D760ECAF-695A-4777-9E26-998E512F4708}"/>
              </a:ext>
            </a:extLst>
          </p:cNvPr>
          <p:cNvCxnSpPr>
            <a:cxnSpLocks/>
          </p:cNvCxnSpPr>
          <p:nvPr/>
        </p:nvCxnSpPr>
        <p:spPr>
          <a:xfrm flipH="1">
            <a:off x="4758854" y="4441638"/>
            <a:ext cx="53550" cy="169706"/>
          </a:xfrm>
          <a:prstGeom prst="line">
            <a:avLst/>
          </a:prstGeom>
        </p:spPr>
        <p:style>
          <a:lnRef idx="1">
            <a:schemeClr val="accent1"/>
          </a:lnRef>
          <a:fillRef idx="0">
            <a:schemeClr val="accent1"/>
          </a:fillRef>
          <a:effectRef idx="0">
            <a:schemeClr val="accent1"/>
          </a:effectRef>
          <a:fontRef idx="minor">
            <a:schemeClr val="tx1"/>
          </a:fontRef>
        </p:style>
      </p:cxnSp>
      <p:cxnSp>
        <p:nvCxnSpPr>
          <p:cNvPr id="80" name="Straight Connector 79">
            <a:extLst>
              <a:ext uri="{FF2B5EF4-FFF2-40B4-BE49-F238E27FC236}">
                <a16:creationId xmlns:a16="http://schemas.microsoft.com/office/drawing/2014/main" id="{1EFEB477-7496-4C68-9359-0DF3E6375817}"/>
              </a:ext>
            </a:extLst>
          </p:cNvPr>
          <p:cNvCxnSpPr>
            <a:cxnSpLocks/>
          </p:cNvCxnSpPr>
          <p:nvPr/>
        </p:nvCxnSpPr>
        <p:spPr>
          <a:xfrm flipH="1">
            <a:off x="4815080" y="4441638"/>
            <a:ext cx="53550" cy="169706"/>
          </a:xfrm>
          <a:prstGeom prst="line">
            <a:avLst/>
          </a:prstGeom>
        </p:spPr>
        <p:style>
          <a:lnRef idx="1">
            <a:schemeClr val="accent1"/>
          </a:lnRef>
          <a:fillRef idx="0">
            <a:schemeClr val="accent1"/>
          </a:fillRef>
          <a:effectRef idx="0">
            <a:schemeClr val="accent1"/>
          </a:effectRef>
          <a:fontRef idx="minor">
            <a:schemeClr val="tx1"/>
          </a:fontRef>
        </p:style>
      </p:cxnSp>
      <p:cxnSp>
        <p:nvCxnSpPr>
          <p:cNvPr id="81" name="Straight Connector 80">
            <a:extLst>
              <a:ext uri="{FF2B5EF4-FFF2-40B4-BE49-F238E27FC236}">
                <a16:creationId xmlns:a16="http://schemas.microsoft.com/office/drawing/2014/main" id="{16346072-2663-4278-9C1C-F3DEF1B0A247}"/>
              </a:ext>
            </a:extLst>
          </p:cNvPr>
          <p:cNvCxnSpPr>
            <a:cxnSpLocks/>
          </p:cNvCxnSpPr>
          <p:nvPr/>
        </p:nvCxnSpPr>
        <p:spPr>
          <a:xfrm flipH="1">
            <a:off x="4873154" y="4451579"/>
            <a:ext cx="53550" cy="169706"/>
          </a:xfrm>
          <a:prstGeom prst="line">
            <a:avLst/>
          </a:prstGeom>
        </p:spPr>
        <p:style>
          <a:lnRef idx="1">
            <a:schemeClr val="accent1"/>
          </a:lnRef>
          <a:fillRef idx="0">
            <a:schemeClr val="accent1"/>
          </a:fillRef>
          <a:effectRef idx="0">
            <a:schemeClr val="accent1"/>
          </a:effectRef>
          <a:fontRef idx="minor">
            <a:schemeClr val="tx1"/>
          </a:fontRef>
        </p:style>
      </p:cxnSp>
      <p:cxnSp>
        <p:nvCxnSpPr>
          <p:cNvPr id="82" name="Straight Connector 81">
            <a:extLst>
              <a:ext uri="{FF2B5EF4-FFF2-40B4-BE49-F238E27FC236}">
                <a16:creationId xmlns:a16="http://schemas.microsoft.com/office/drawing/2014/main" id="{C87EA884-470B-460F-B702-56164BFA9E66}"/>
              </a:ext>
            </a:extLst>
          </p:cNvPr>
          <p:cNvCxnSpPr>
            <a:cxnSpLocks/>
          </p:cNvCxnSpPr>
          <p:nvPr/>
        </p:nvCxnSpPr>
        <p:spPr>
          <a:xfrm flipH="1">
            <a:off x="4929380" y="4451578"/>
            <a:ext cx="53550" cy="169706"/>
          </a:xfrm>
          <a:prstGeom prst="line">
            <a:avLst/>
          </a:prstGeom>
        </p:spPr>
        <p:style>
          <a:lnRef idx="1">
            <a:schemeClr val="accent1"/>
          </a:lnRef>
          <a:fillRef idx="0">
            <a:schemeClr val="accent1"/>
          </a:fillRef>
          <a:effectRef idx="0">
            <a:schemeClr val="accent1"/>
          </a:effectRef>
          <a:fontRef idx="minor">
            <a:schemeClr val="tx1"/>
          </a:fontRef>
        </p:style>
      </p:cxnSp>
      <p:sp>
        <p:nvSpPr>
          <p:cNvPr id="84" name="Rectangle 83">
            <a:extLst>
              <a:ext uri="{FF2B5EF4-FFF2-40B4-BE49-F238E27FC236}">
                <a16:creationId xmlns:a16="http://schemas.microsoft.com/office/drawing/2014/main" id="{2E4CA36F-FB18-4408-9010-C363B761332F}"/>
              </a:ext>
            </a:extLst>
          </p:cNvPr>
          <p:cNvSpPr/>
          <p:nvPr/>
        </p:nvSpPr>
        <p:spPr>
          <a:xfrm>
            <a:off x="5043680" y="4439822"/>
            <a:ext cx="1058954" cy="356137"/>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86" name="TextBox 85">
            <a:extLst>
              <a:ext uri="{FF2B5EF4-FFF2-40B4-BE49-F238E27FC236}">
                <a16:creationId xmlns:a16="http://schemas.microsoft.com/office/drawing/2014/main" id="{D2C2BE8E-47A9-4305-9251-9F4959130DEE}"/>
              </a:ext>
            </a:extLst>
          </p:cNvPr>
          <p:cNvSpPr txBox="1"/>
          <p:nvPr/>
        </p:nvSpPr>
        <p:spPr>
          <a:xfrm>
            <a:off x="5164572" y="4247752"/>
            <a:ext cx="883117" cy="197520"/>
          </a:xfrm>
          <a:prstGeom prst="rect">
            <a:avLst/>
          </a:prstGeom>
          <a:noFill/>
        </p:spPr>
        <p:txBody>
          <a:bodyPr wrap="none" lIns="68580" tIns="34290" rIns="68580" rtlCol="0" anchor="t">
            <a:noAutofit/>
          </a:bodyPr>
          <a:lstStyle/>
          <a:p>
            <a:r>
              <a:rPr lang="en-US" sz="675" dirty="0"/>
              <a:t>40MHz TXOP</a:t>
            </a:r>
          </a:p>
        </p:txBody>
      </p:sp>
      <p:cxnSp>
        <p:nvCxnSpPr>
          <p:cNvPr id="87" name="Straight Connector 86">
            <a:extLst>
              <a:ext uri="{FF2B5EF4-FFF2-40B4-BE49-F238E27FC236}">
                <a16:creationId xmlns:a16="http://schemas.microsoft.com/office/drawing/2014/main" id="{2365870D-5D9A-4B8E-B4A6-EADC999BF118}"/>
              </a:ext>
            </a:extLst>
          </p:cNvPr>
          <p:cNvCxnSpPr/>
          <p:nvPr/>
        </p:nvCxnSpPr>
        <p:spPr>
          <a:xfrm>
            <a:off x="7050417" y="4427247"/>
            <a:ext cx="23519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88" name="Straight Connector 87">
            <a:extLst>
              <a:ext uri="{FF2B5EF4-FFF2-40B4-BE49-F238E27FC236}">
                <a16:creationId xmlns:a16="http://schemas.microsoft.com/office/drawing/2014/main" id="{DCA6710F-FF54-4E63-B70E-EA39293B6A1E}"/>
              </a:ext>
            </a:extLst>
          </p:cNvPr>
          <p:cNvCxnSpPr>
            <a:cxnSpLocks/>
          </p:cNvCxnSpPr>
          <p:nvPr/>
        </p:nvCxnSpPr>
        <p:spPr>
          <a:xfrm flipH="1">
            <a:off x="6996867" y="4427247"/>
            <a:ext cx="53550" cy="169706"/>
          </a:xfrm>
          <a:prstGeom prst="line">
            <a:avLst/>
          </a:prstGeom>
        </p:spPr>
        <p:style>
          <a:lnRef idx="1">
            <a:schemeClr val="accent1"/>
          </a:lnRef>
          <a:fillRef idx="0">
            <a:schemeClr val="accent1"/>
          </a:fillRef>
          <a:effectRef idx="0">
            <a:schemeClr val="accent1"/>
          </a:effectRef>
          <a:fontRef idx="minor">
            <a:schemeClr val="tx1"/>
          </a:fontRef>
        </p:style>
      </p:cxnSp>
      <p:cxnSp>
        <p:nvCxnSpPr>
          <p:cNvPr id="89" name="Straight Connector 88">
            <a:extLst>
              <a:ext uri="{FF2B5EF4-FFF2-40B4-BE49-F238E27FC236}">
                <a16:creationId xmlns:a16="http://schemas.microsoft.com/office/drawing/2014/main" id="{3E4A01AD-4032-4F1F-A78B-0DC36F082717}"/>
              </a:ext>
            </a:extLst>
          </p:cNvPr>
          <p:cNvCxnSpPr>
            <a:cxnSpLocks/>
          </p:cNvCxnSpPr>
          <p:nvPr/>
        </p:nvCxnSpPr>
        <p:spPr>
          <a:xfrm flipH="1">
            <a:off x="7053093" y="4427247"/>
            <a:ext cx="53550" cy="169706"/>
          </a:xfrm>
          <a:prstGeom prst="line">
            <a:avLst/>
          </a:prstGeom>
        </p:spPr>
        <p:style>
          <a:lnRef idx="1">
            <a:schemeClr val="accent1"/>
          </a:lnRef>
          <a:fillRef idx="0">
            <a:schemeClr val="accent1"/>
          </a:fillRef>
          <a:effectRef idx="0">
            <a:schemeClr val="accent1"/>
          </a:effectRef>
          <a:fontRef idx="minor">
            <a:schemeClr val="tx1"/>
          </a:fontRef>
        </p:style>
      </p:cxnSp>
      <p:cxnSp>
        <p:nvCxnSpPr>
          <p:cNvPr id="90" name="Straight Connector 89">
            <a:extLst>
              <a:ext uri="{FF2B5EF4-FFF2-40B4-BE49-F238E27FC236}">
                <a16:creationId xmlns:a16="http://schemas.microsoft.com/office/drawing/2014/main" id="{05E69D5B-14F8-40CF-A6B5-BCC12D2E2657}"/>
              </a:ext>
            </a:extLst>
          </p:cNvPr>
          <p:cNvCxnSpPr>
            <a:cxnSpLocks/>
          </p:cNvCxnSpPr>
          <p:nvPr/>
        </p:nvCxnSpPr>
        <p:spPr>
          <a:xfrm flipH="1">
            <a:off x="7111167" y="4437188"/>
            <a:ext cx="53550" cy="169706"/>
          </a:xfrm>
          <a:prstGeom prst="line">
            <a:avLst/>
          </a:prstGeom>
        </p:spPr>
        <p:style>
          <a:lnRef idx="1">
            <a:schemeClr val="accent1"/>
          </a:lnRef>
          <a:fillRef idx="0">
            <a:schemeClr val="accent1"/>
          </a:fillRef>
          <a:effectRef idx="0">
            <a:schemeClr val="accent1"/>
          </a:effectRef>
          <a:fontRef idx="minor">
            <a:schemeClr val="tx1"/>
          </a:fontRef>
        </p:style>
      </p:cxnSp>
      <p:cxnSp>
        <p:nvCxnSpPr>
          <p:cNvPr id="91" name="Straight Connector 90">
            <a:extLst>
              <a:ext uri="{FF2B5EF4-FFF2-40B4-BE49-F238E27FC236}">
                <a16:creationId xmlns:a16="http://schemas.microsoft.com/office/drawing/2014/main" id="{6400E8F2-E941-435A-86CC-E39E6B860DA4}"/>
              </a:ext>
            </a:extLst>
          </p:cNvPr>
          <p:cNvCxnSpPr>
            <a:cxnSpLocks/>
          </p:cNvCxnSpPr>
          <p:nvPr/>
        </p:nvCxnSpPr>
        <p:spPr>
          <a:xfrm flipH="1">
            <a:off x="7167393" y="4437187"/>
            <a:ext cx="53550" cy="169706"/>
          </a:xfrm>
          <a:prstGeom prst="line">
            <a:avLst/>
          </a:prstGeom>
        </p:spPr>
        <p:style>
          <a:lnRef idx="1">
            <a:schemeClr val="accent1"/>
          </a:lnRef>
          <a:fillRef idx="0">
            <a:schemeClr val="accent1"/>
          </a:fillRef>
          <a:effectRef idx="0">
            <a:schemeClr val="accent1"/>
          </a:effectRef>
          <a:fontRef idx="minor">
            <a:schemeClr val="tx1"/>
          </a:fontRef>
        </p:style>
      </p:cxnSp>
      <p:sp>
        <p:nvSpPr>
          <p:cNvPr id="92" name="Rectangle 91">
            <a:extLst>
              <a:ext uri="{FF2B5EF4-FFF2-40B4-BE49-F238E27FC236}">
                <a16:creationId xmlns:a16="http://schemas.microsoft.com/office/drawing/2014/main" id="{034378CF-4EF3-4C09-AD18-7C09B21ED333}"/>
              </a:ext>
            </a:extLst>
          </p:cNvPr>
          <p:cNvSpPr/>
          <p:nvPr/>
        </p:nvSpPr>
        <p:spPr>
          <a:xfrm>
            <a:off x="7281693" y="4425431"/>
            <a:ext cx="1058954" cy="356137"/>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96" name="TextBox 95">
            <a:extLst>
              <a:ext uri="{FF2B5EF4-FFF2-40B4-BE49-F238E27FC236}">
                <a16:creationId xmlns:a16="http://schemas.microsoft.com/office/drawing/2014/main" id="{C193C4FE-50C8-4615-88AA-4FA19E7A8DD5}"/>
              </a:ext>
            </a:extLst>
          </p:cNvPr>
          <p:cNvSpPr txBox="1"/>
          <p:nvPr/>
        </p:nvSpPr>
        <p:spPr>
          <a:xfrm>
            <a:off x="7341046" y="3819020"/>
            <a:ext cx="1081337" cy="225997"/>
          </a:xfrm>
          <a:prstGeom prst="rect">
            <a:avLst/>
          </a:prstGeom>
          <a:noFill/>
        </p:spPr>
        <p:txBody>
          <a:bodyPr wrap="none" lIns="68580" tIns="34290" rIns="68580" rtlCol="0" anchor="t">
            <a:noAutofit/>
          </a:bodyPr>
          <a:lstStyle/>
          <a:p>
            <a:r>
              <a:rPr lang="en-US" sz="675" dirty="0"/>
              <a:t>Punctured TXOP (40+20MHz)</a:t>
            </a:r>
          </a:p>
        </p:txBody>
      </p:sp>
      <p:sp>
        <p:nvSpPr>
          <p:cNvPr id="97" name="Rectangle 96">
            <a:extLst>
              <a:ext uri="{FF2B5EF4-FFF2-40B4-BE49-F238E27FC236}">
                <a16:creationId xmlns:a16="http://schemas.microsoft.com/office/drawing/2014/main" id="{4B8BF43D-B807-4200-8002-968F92CC5AB0}"/>
              </a:ext>
            </a:extLst>
          </p:cNvPr>
          <p:cNvSpPr/>
          <p:nvPr/>
        </p:nvSpPr>
        <p:spPr>
          <a:xfrm>
            <a:off x="7280923" y="4037028"/>
            <a:ext cx="1081337" cy="201170"/>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75"/>
          </a:p>
        </p:txBody>
      </p:sp>
      <p:cxnSp>
        <p:nvCxnSpPr>
          <p:cNvPr id="98" name="Straight Arrow Connector 97">
            <a:extLst>
              <a:ext uri="{FF2B5EF4-FFF2-40B4-BE49-F238E27FC236}">
                <a16:creationId xmlns:a16="http://schemas.microsoft.com/office/drawing/2014/main" id="{17F877ED-A25C-4E3E-AF89-0752B8984666}"/>
              </a:ext>
            </a:extLst>
          </p:cNvPr>
          <p:cNvCxnSpPr>
            <a:cxnSpLocks/>
          </p:cNvCxnSpPr>
          <p:nvPr/>
        </p:nvCxnSpPr>
        <p:spPr>
          <a:xfrm>
            <a:off x="4408383" y="4121090"/>
            <a:ext cx="206230" cy="38224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00" name="TextBox 99">
            <a:extLst>
              <a:ext uri="{FF2B5EF4-FFF2-40B4-BE49-F238E27FC236}">
                <a16:creationId xmlns:a16="http://schemas.microsoft.com/office/drawing/2014/main" id="{6893656E-704C-4802-8F4C-5C0A487F11D3}"/>
              </a:ext>
            </a:extLst>
          </p:cNvPr>
          <p:cNvSpPr txBox="1"/>
          <p:nvPr/>
        </p:nvSpPr>
        <p:spPr>
          <a:xfrm>
            <a:off x="3680344" y="3733800"/>
            <a:ext cx="1302587" cy="311217"/>
          </a:xfrm>
          <a:prstGeom prst="rect">
            <a:avLst/>
          </a:prstGeom>
          <a:noFill/>
        </p:spPr>
        <p:txBody>
          <a:bodyPr wrap="none" lIns="68580" tIns="34290" rIns="68580" rtlCol="0" anchor="t">
            <a:noAutofit/>
          </a:bodyPr>
          <a:lstStyle/>
          <a:p>
            <a:r>
              <a:rPr lang="en-US" sz="675" dirty="0"/>
              <a:t>AP decides to use unpunctured </a:t>
            </a:r>
          </a:p>
          <a:p>
            <a:r>
              <a:rPr lang="en-US" sz="675" dirty="0"/>
              <a:t>20MHz  channel to do backoff.</a:t>
            </a:r>
          </a:p>
        </p:txBody>
      </p:sp>
      <p:cxnSp>
        <p:nvCxnSpPr>
          <p:cNvPr id="110" name="Straight Arrow Connector 109">
            <a:extLst>
              <a:ext uri="{FF2B5EF4-FFF2-40B4-BE49-F238E27FC236}">
                <a16:creationId xmlns:a16="http://schemas.microsoft.com/office/drawing/2014/main" id="{D61FD271-CE4F-42D9-8444-53380172EC8B}"/>
              </a:ext>
            </a:extLst>
          </p:cNvPr>
          <p:cNvCxnSpPr>
            <a:cxnSpLocks/>
          </p:cNvCxnSpPr>
          <p:nvPr/>
        </p:nvCxnSpPr>
        <p:spPr>
          <a:xfrm flipH="1">
            <a:off x="1858480" y="4622051"/>
            <a:ext cx="84401" cy="70662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13" name="TextBox 112">
            <a:extLst>
              <a:ext uri="{FF2B5EF4-FFF2-40B4-BE49-F238E27FC236}">
                <a16:creationId xmlns:a16="http://schemas.microsoft.com/office/drawing/2014/main" id="{F1E603D8-58A3-48B4-B319-5A897F18369F}"/>
              </a:ext>
            </a:extLst>
          </p:cNvPr>
          <p:cNvSpPr txBox="1"/>
          <p:nvPr/>
        </p:nvSpPr>
        <p:spPr>
          <a:xfrm>
            <a:off x="1693704" y="4265896"/>
            <a:ext cx="1302587" cy="311217"/>
          </a:xfrm>
          <a:prstGeom prst="rect">
            <a:avLst/>
          </a:prstGeom>
          <a:noFill/>
        </p:spPr>
        <p:txBody>
          <a:bodyPr wrap="none" lIns="68580" tIns="34290" rIns="68580" rtlCol="0" anchor="t">
            <a:noAutofit/>
          </a:bodyPr>
          <a:lstStyle/>
          <a:p>
            <a:r>
              <a:rPr lang="en-US" sz="675" dirty="0"/>
              <a:t>AP uses primary 20MHz </a:t>
            </a:r>
          </a:p>
          <a:p>
            <a:r>
              <a:rPr lang="en-US" sz="675" dirty="0"/>
              <a:t>channel to do backoff.</a:t>
            </a:r>
          </a:p>
        </p:txBody>
      </p:sp>
      <p:cxnSp>
        <p:nvCxnSpPr>
          <p:cNvPr id="115" name="Straight Connector 114">
            <a:extLst>
              <a:ext uri="{FF2B5EF4-FFF2-40B4-BE49-F238E27FC236}">
                <a16:creationId xmlns:a16="http://schemas.microsoft.com/office/drawing/2014/main" id="{44B4B76A-3874-4B04-9BA4-4A19635AC6E2}"/>
              </a:ext>
            </a:extLst>
          </p:cNvPr>
          <p:cNvCxnSpPr/>
          <p:nvPr/>
        </p:nvCxnSpPr>
        <p:spPr>
          <a:xfrm>
            <a:off x="2015926" y="5235397"/>
            <a:ext cx="23519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9" name="Straight Connector 118">
            <a:extLst>
              <a:ext uri="{FF2B5EF4-FFF2-40B4-BE49-F238E27FC236}">
                <a16:creationId xmlns:a16="http://schemas.microsoft.com/office/drawing/2014/main" id="{B961B7E6-A71C-49A3-BF6B-09CBC5D55590}"/>
              </a:ext>
            </a:extLst>
          </p:cNvPr>
          <p:cNvCxnSpPr>
            <a:cxnSpLocks/>
          </p:cNvCxnSpPr>
          <p:nvPr/>
        </p:nvCxnSpPr>
        <p:spPr>
          <a:xfrm flipH="1">
            <a:off x="1962376" y="5235397"/>
            <a:ext cx="53550" cy="169706"/>
          </a:xfrm>
          <a:prstGeom prst="line">
            <a:avLst/>
          </a:prstGeom>
        </p:spPr>
        <p:style>
          <a:lnRef idx="1">
            <a:schemeClr val="accent1"/>
          </a:lnRef>
          <a:fillRef idx="0">
            <a:schemeClr val="accent1"/>
          </a:fillRef>
          <a:effectRef idx="0">
            <a:schemeClr val="accent1"/>
          </a:effectRef>
          <a:fontRef idx="minor">
            <a:schemeClr val="tx1"/>
          </a:fontRef>
        </p:style>
      </p:cxnSp>
      <p:cxnSp>
        <p:nvCxnSpPr>
          <p:cNvPr id="151" name="Straight Connector 150">
            <a:extLst>
              <a:ext uri="{FF2B5EF4-FFF2-40B4-BE49-F238E27FC236}">
                <a16:creationId xmlns:a16="http://schemas.microsoft.com/office/drawing/2014/main" id="{58EDD603-E649-4C9E-8C13-F63AAB224906}"/>
              </a:ext>
            </a:extLst>
          </p:cNvPr>
          <p:cNvCxnSpPr>
            <a:cxnSpLocks/>
          </p:cNvCxnSpPr>
          <p:nvPr/>
        </p:nvCxnSpPr>
        <p:spPr>
          <a:xfrm flipH="1">
            <a:off x="2018602" y="5235396"/>
            <a:ext cx="53550" cy="169706"/>
          </a:xfrm>
          <a:prstGeom prst="line">
            <a:avLst/>
          </a:prstGeom>
        </p:spPr>
        <p:style>
          <a:lnRef idx="1">
            <a:schemeClr val="accent1"/>
          </a:lnRef>
          <a:fillRef idx="0">
            <a:schemeClr val="accent1"/>
          </a:fillRef>
          <a:effectRef idx="0">
            <a:schemeClr val="accent1"/>
          </a:effectRef>
          <a:fontRef idx="minor">
            <a:schemeClr val="tx1"/>
          </a:fontRef>
        </p:style>
      </p:cxnSp>
      <p:cxnSp>
        <p:nvCxnSpPr>
          <p:cNvPr id="152" name="Straight Connector 151">
            <a:extLst>
              <a:ext uri="{FF2B5EF4-FFF2-40B4-BE49-F238E27FC236}">
                <a16:creationId xmlns:a16="http://schemas.microsoft.com/office/drawing/2014/main" id="{F2FBA478-7B7D-4493-B6F1-2680F493FAD0}"/>
              </a:ext>
            </a:extLst>
          </p:cNvPr>
          <p:cNvCxnSpPr>
            <a:cxnSpLocks/>
          </p:cNvCxnSpPr>
          <p:nvPr/>
        </p:nvCxnSpPr>
        <p:spPr>
          <a:xfrm flipH="1">
            <a:off x="2076676" y="5245338"/>
            <a:ext cx="53550" cy="169706"/>
          </a:xfrm>
          <a:prstGeom prst="line">
            <a:avLst/>
          </a:prstGeom>
        </p:spPr>
        <p:style>
          <a:lnRef idx="1">
            <a:schemeClr val="accent1"/>
          </a:lnRef>
          <a:fillRef idx="0">
            <a:schemeClr val="accent1"/>
          </a:fillRef>
          <a:effectRef idx="0">
            <a:schemeClr val="accent1"/>
          </a:effectRef>
          <a:fontRef idx="minor">
            <a:schemeClr val="tx1"/>
          </a:fontRef>
        </p:style>
      </p:cxnSp>
      <p:cxnSp>
        <p:nvCxnSpPr>
          <p:cNvPr id="153" name="Straight Connector 152">
            <a:extLst>
              <a:ext uri="{FF2B5EF4-FFF2-40B4-BE49-F238E27FC236}">
                <a16:creationId xmlns:a16="http://schemas.microsoft.com/office/drawing/2014/main" id="{880B1BD3-38DA-4908-8D14-F8C083156105}"/>
              </a:ext>
            </a:extLst>
          </p:cNvPr>
          <p:cNvCxnSpPr>
            <a:cxnSpLocks/>
          </p:cNvCxnSpPr>
          <p:nvPr/>
        </p:nvCxnSpPr>
        <p:spPr>
          <a:xfrm flipH="1">
            <a:off x="2132902" y="5245337"/>
            <a:ext cx="53550" cy="169706"/>
          </a:xfrm>
          <a:prstGeom prst="line">
            <a:avLst/>
          </a:prstGeom>
        </p:spPr>
        <p:style>
          <a:lnRef idx="1">
            <a:schemeClr val="accent1"/>
          </a:lnRef>
          <a:fillRef idx="0">
            <a:schemeClr val="accent1"/>
          </a:fillRef>
          <a:effectRef idx="0">
            <a:schemeClr val="accent1"/>
          </a:effectRef>
          <a:fontRef idx="minor">
            <a:schemeClr val="tx1"/>
          </a:fontRef>
        </p:style>
      </p:cxnSp>
      <p:sp>
        <p:nvSpPr>
          <p:cNvPr id="154" name="Rectangle 153">
            <a:extLst>
              <a:ext uri="{FF2B5EF4-FFF2-40B4-BE49-F238E27FC236}">
                <a16:creationId xmlns:a16="http://schemas.microsoft.com/office/drawing/2014/main" id="{FC05FCFF-EFAD-4D08-9340-227005DED346}"/>
              </a:ext>
            </a:extLst>
          </p:cNvPr>
          <p:cNvSpPr/>
          <p:nvPr/>
        </p:nvSpPr>
        <p:spPr>
          <a:xfrm>
            <a:off x="2247202" y="5233580"/>
            <a:ext cx="1058954" cy="356137"/>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55" name="TextBox 154">
            <a:extLst>
              <a:ext uri="{FF2B5EF4-FFF2-40B4-BE49-F238E27FC236}">
                <a16:creationId xmlns:a16="http://schemas.microsoft.com/office/drawing/2014/main" id="{263933B3-8144-405B-9EC6-4053C648849A}"/>
              </a:ext>
            </a:extLst>
          </p:cNvPr>
          <p:cNvSpPr txBox="1"/>
          <p:nvPr/>
        </p:nvSpPr>
        <p:spPr>
          <a:xfrm>
            <a:off x="2188037" y="4649579"/>
            <a:ext cx="1081337" cy="225997"/>
          </a:xfrm>
          <a:prstGeom prst="rect">
            <a:avLst/>
          </a:prstGeom>
          <a:noFill/>
        </p:spPr>
        <p:txBody>
          <a:bodyPr wrap="none" lIns="68580" tIns="34290" rIns="68580" rtlCol="0" anchor="t">
            <a:noAutofit/>
          </a:bodyPr>
          <a:lstStyle/>
          <a:p>
            <a:r>
              <a:rPr lang="en-US" sz="675" dirty="0"/>
              <a:t>Punctured TXOP (40+20MHz)</a:t>
            </a:r>
          </a:p>
        </p:txBody>
      </p:sp>
      <p:sp>
        <p:nvSpPr>
          <p:cNvPr id="156" name="Rectangle 155">
            <a:extLst>
              <a:ext uri="{FF2B5EF4-FFF2-40B4-BE49-F238E27FC236}">
                <a16:creationId xmlns:a16="http://schemas.microsoft.com/office/drawing/2014/main" id="{462F01CA-E1DE-4F09-93D0-689B4911E543}"/>
              </a:ext>
            </a:extLst>
          </p:cNvPr>
          <p:cNvSpPr/>
          <p:nvPr/>
        </p:nvSpPr>
        <p:spPr>
          <a:xfrm>
            <a:off x="2246431" y="4845177"/>
            <a:ext cx="1081337" cy="201170"/>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75"/>
          </a:p>
        </p:txBody>
      </p:sp>
      <p:sp>
        <p:nvSpPr>
          <p:cNvPr id="45" name="Date Placeholder 3">
            <a:extLst>
              <a:ext uri="{FF2B5EF4-FFF2-40B4-BE49-F238E27FC236}">
                <a16:creationId xmlns:a16="http://schemas.microsoft.com/office/drawing/2014/main" id="{3C2AF340-08C0-4C56-AA4A-F2BA8AD07225}"/>
              </a:ext>
            </a:extLst>
          </p:cNvPr>
          <p:cNvSpPr>
            <a:spLocks noGrp="1"/>
          </p:cNvSpPr>
          <p:nvPr>
            <p:ph type="dt" sz="half" idx="10"/>
          </p:nvPr>
        </p:nvSpPr>
        <p:spPr>
          <a:xfrm>
            <a:off x="696913" y="332601"/>
            <a:ext cx="1051570" cy="276999"/>
          </a:xfrm>
        </p:spPr>
        <p:txBody>
          <a:bodyPr/>
          <a:lstStyle/>
          <a:p>
            <a:pPr>
              <a:defRPr/>
            </a:pPr>
            <a:r>
              <a:rPr lang="en-US" dirty="0"/>
              <a:t>03/01/2020</a:t>
            </a:r>
          </a:p>
        </p:txBody>
      </p:sp>
      <p:sp>
        <p:nvSpPr>
          <p:cNvPr id="46" name="Slide Number Placeholder 2">
            <a:extLst>
              <a:ext uri="{FF2B5EF4-FFF2-40B4-BE49-F238E27FC236}">
                <a16:creationId xmlns:a16="http://schemas.microsoft.com/office/drawing/2014/main" id="{DE62AC65-E650-4512-88DC-ACCE015608A8}"/>
              </a:ext>
            </a:extLst>
          </p:cNvPr>
          <p:cNvSpPr>
            <a:spLocks noGrp="1"/>
          </p:cNvSpPr>
          <p:nvPr>
            <p:ph type="sldNum" sz="quarter" idx="12"/>
          </p:nvPr>
        </p:nvSpPr>
        <p:spPr>
          <a:xfrm>
            <a:off x="4344988" y="6475413"/>
            <a:ext cx="530225" cy="182562"/>
          </a:xfrm>
        </p:spPr>
        <p:txBody>
          <a:bodyPr/>
          <a:lstStyle/>
          <a:p>
            <a:pPr>
              <a:defRPr/>
            </a:pPr>
            <a:r>
              <a:rPr lang="en-US"/>
              <a:t>Slide </a:t>
            </a:r>
            <a:fld id="{C1789BC7-C074-42CC-ADF8-5107DF6BD1C1}" type="slidenum">
              <a:rPr lang="en-US" smtClean="0"/>
              <a:pPr>
                <a:defRPr/>
              </a:pPr>
              <a:t>10</a:t>
            </a:fld>
            <a:endParaRPr lang="en-US"/>
          </a:p>
        </p:txBody>
      </p:sp>
      <p:sp>
        <p:nvSpPr>
          <p:cNvPr id="47" name="Footer Placeholder 4">
            <a:extLst>
              <a:ext uri="{FF2B5EF4-FFF2-40B4-BE49-F238E27FC236}">
                <a16:creationId xmlns:a16="http://schemas.microsoft.com/office/drawing/2014/main" id="{FE739F33-EDDB-4BE9-B78E-1AEC7F04D0D1}"/>
              </a:ext>
            </a:extLst>
          </p:cNvPr>
          <p:cNvSpPr>
            <a:spLocks noGrp="1"/>
          </p:cNvSpPr>
          <p:nvPr>
            <p:ph type="ftr" sz="quarter" idx="11"/>
          </p:nvPr>
        </p:nvSpPr>
        <p:spPr>
          <a:xfrm>
            <a:off x="7106032" y="6475413"/>
            <a:ext cx="1437893" cy="184666"/>
          </a:xfrm>
        </p:spPr>
        <p:txBody>
          <a:bodyPr/>
          <a:lstStyle/>
          <a:p>
            <a:pPr>
              <a:defRPr/>
            </a:pPr>
            <a:r>
              <a:rPr lang="nb-NO" dirty="0"/>
              <a:t>Liwen Chu et al (NXP)</a:t>
            </a:r>
            <a:endParaRPr lang="en-US" dirty="0"/>
          </a:p>
        </p:txBody>
      </p:sp>
    </p:spTree>
    <p:extLst>
      <p:ext uri="{BB962C8B-B14F-4D97-AF65-F5344CB8AC3E}">
        <p14:creationId xmlns:p14="http://schemas.microsoft.com/office/powerpoint/2010/main" val="21507463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830" y="614108"/>
            <a:ext cx="9132540" cy="571500"/>
          </a:xfrm>
        </p:spPr>
        <p:txBody>
          <a:bodyPr/>
          <a:lstStyle/>
          <a:p>
            <a:r>
              <a:rPr lang="en-US" sz="2400" dirty="0"/>
              <a:t>STA’s Operating Parameter Change, TXOP BW</a:t>
            </a:r>
          </a:p>
        </p:txBody>
      </p:sp>
      <p:sp>
        <p:nvSpPr>
          <p:cNvPr id="14" name="Content Placeholder 2">
            <a:extLst>
              <a:ext uri="{FF2B5EF4-FFF2-40B4-BE49-F238E27FC236}">
                <a16:creationId xmlns:a16="http://schemas.microsoft.com/office/drawing/2014/main" id="{410DE90F-DCD2-494A-AAA2-619DE61CEE1B}"/>
              </a:ext>
            </a:extLst>
          </p:cNvPr>
          <p:cNvSpPr>
            <a:spLocks noGrp="1"/>
          </p:cNvSpPr>
          <p:nvPr>
            <p:ph idx="1"/>
          </p:nvPr>
        </p:nvSpPr>
        <p:spPr>
          <a:xfrm>
            <a:off x="-1" y="1230228"/>
            <a:ext cx="9132541" cy="1232062"/>
          </a:xfrm>
        </p:spPr>
        <p:txBody>
          <a:bodyPr>
            <a:normAutofit/>
          </a:bodyPr>
          <a:lstStyle/>
          <a:p>
            <a:r>
              <a:rPr lang="en-US" sz="1600" b="0" dirty="0"/>
              <a:t>When a STA that parks in a secondary subchannel changes its operating BW, the STA’s operating BW always covers the unpunctured 20MHz channel.</a:t>
            </a:r>
          </a:p>
          <a:p>
            <a:r>
              <a:rPr lang="en-US" sz="1600" b="0" dirty="0"/>
              <a:t>When an AP announces a TXOP BW of a STA that parks in one secondary subchannel, the BW will always cover the unpunctured 20MHz channel.</a:t>
            </a:r>
          </a:p>
        </p:txBody>
      </p:sp>
      <p:sp>
        <p:nvSpPr>
          <p:cNvPr id="4" name="Rectangle 3">
            <a:extLst>
              <a:ext uri="{FF2B5EF4-FFF2-40B4-BE49-F238E27FC236}">
                <a16:creationId xmlns:a16="http://schemas.microsoft.com/office/drawing/2014/main" id="{28D3227D-F91C-4583-8F74-CF9C219E4140}"/>
              </a:ext>
            </a:extLst>
          </p:cNvPr>
          <p:cNvSpPr/>
          <p:nvPr/>
        </p:nvSpPr>
        <p:spPr>
          <a:xfrm>
            <a:off x="3483105" y="5052625"/>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5" name="Rectangle 4">
            <a:extLst>
              <a:ext uri="{FF2B5EF4-FFF2-40B4-BE49-F238E27FC236}">
                <a16:creationId xmlns:a16="http://schemas.microsoft.com/office/drawing/2014/main" id="{27B12929-6326-4F9C-BF6E-38B8C09BD11F}"/>
              </a:ext>
            </a:extLst>
          </p:cNvPr>
          <p:cNvSpPr/>
          <p:nvPr/>
        </p:nvSpPr>
        <p:spPr>
          <a:xfrm>
            <a:off x="3483105" y="5425488"/>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6" name="Rectangle 5">
            <a:extLst>
              <a:ext uri="{FF2B5EF4-FFF2-40B4-BE49-F238E27FC236}">
                <a16:creationId xmlns:a16="http://schemas.microsoft.com/office/drawing/2014/main" id="{3DF2299B-60CC-4351-93B6-C86BBB2E4769}"/>
              </a:ext>
            </a:extLst>
          </p:cNvPr>
          <p:cNvSpPr/>
          <p:nvPr/>
        </p:nvSpPr>
        <p:spPr>
          <a:xfrm>
            <a:off x="3483105" y="5611919"/>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7" name="Rectangle 6">
            <a:extLst>
              <a:ext uri="{FF2B5EF4-FFF2-40B4-BE49-F238E27FC236}">
                <a16:creationId xmlns:a16="http://schemas.microsoft.com/office/drawing/2014/main" id="{334A66F9-092E-4EA7-85ED-95D2B483643B}"/>
              </a:ext>
            </a:extLst>
          </p:cNvPr>
          <p:cNvSpPr/>
          <p:nvPr/>
        </p:nvSpPr>
        <p:spPr>
          <a:xfrm>
            <a:off x="3483105" y="4306900"/>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8" name="Rectangle 7">
            <a:extLst>
              <a:ext uri="{FF2B5EF4-FFF2-40B4-BE49-F238E27FC236}">
                <a16:creationId xmlns:a16="http://schemas.microsoft.com/office/drawing/2014/main" id="{960FEE74-BFC5-4A06-9581-D4CBF57F8527}"/>
              </a:ext>
            </a:extLst>
          </p:cNvPr>
          <p:cNvSpPr/>
          <p:nvPr/>
        </p:nvSpPr>
        <p:spPr>
          <a:xfrm>
            <a:off x="3483105" y="4493331"/>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9" name="Rectangle 8">
            <a:extLst>
              <a:ext uri="{FF2B5EF4-FFF2-40B4-BE49-F238E27FC236}">
                <a16:creationId xmlns:a16="http://schemas.microsoft.com/office/drawing/2014/main" id="{4898ED9E-6E2E-42F3-9EE9-E504460CDD34}"/>
              </a:ext>
            </a:extLst>
          </p:cNvPr>
          <p:cNvSpPr/>
          <p:nvPr/>
        </p:nvSpPr>
        <p:spPr>
          <a:xfrm>
            <a:off x="3483105" y="4866194"/>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0" name="TextBox 9">
            <a:extLst>
              <a:ext uri="{FF2B5EF4-FFF2-40B4-BE49-F238E27FC236}">
                <a16:creationId xmlns:a16="http://schemas.microsoft.com/office/drawing/2014/main" id="{90128D77-DCB8-45CF-BA12-02273E714B3E}"/>
              </a:ext>
            </a:extLst>
          </p:cNvPr>
          <p:cNvSpPr txBox="1"/>
          <p:nvPr/>
        </p:nvSpPr>
        <p:spPr>
          <a:xfrm>
            <a:off x="2747216" y="5787993"/>
            <a:ext cx="1791375" cy="273718"/>
          </a:xfrm>
          <a:prstGeom prst="rect">
            <a:avLst/>
          </a:prstGeom>
          <a:noFill/>
        </p:spPr>
        <p:txBody>
          <a:bodyPr wrap="none" lIns="68580" tIns="34290" rIns="68580" rtlCol="0" anchor="t">
            <a:noAutofit/>
          </a:bodyPr>
          <a:lstStyle/>
          <a:p>
            <a:r>
              <a:rPr lang="en-US" sz="900" dirty="0"/>
              <a:t>160MHz BSS2 without punctured</a:t>
            </a:r>
          </a:p>
          <a:p>
            <a:r>
              <a:rPr lang="en-US" sz="900" dirty="0"/>
              <a:t> 20MHz channels.</a:t>
            </a:r>
          </a:p>
        </p:txBody>
      </p:sp>
      <p:sp>
        <p:nvSpPr>
          <p:cNvPr id="11" name="Rectangle 10">
            <a:extLst>
              <a:ext uri="{FF2B5EF4-FFF2-40B4-BE49-F238E27FC236}">
                <a16:creationId xmlns:a16="http://schemas.microsoft.com/office/drawing/2014/main" id="{56811EF3-1536-44DC-AE1C-AD75A8213A4E}"/>
              </a:ext>
            </a:extLst>
          </p:cNvPr>
          <p:cNvSpPr/>
          <p:nvPr/>
        </p:nvSpPr>
        <p:spPr>
          <a:xfrm>
            <a:off x="3483105" y="4679988"/>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2" name="Rectangle 11">
            <a:extLst>
              <a:ext uri="{FF2B5EF4-FFF2-40B4-BE49-F238E27FC236}">
                <a16:creationId xmlns:a16="http://schemas.microsoft.com/office/drawing/2014/main" id="{4339B103-5E7B-4197-943E-C62937E7870A}"/>
              </a:ext>
            </a:extLst>
          </p:cNvPr>
          <p:cNvSpPr/>
          <p:nvPr/>
        </p:nvSpPr>
        <p:spPr>
          <a:xfrm>
            <a:off x="3483105" y="5238831"/>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3" name="Left Brace 12">
            <a:extLst>
              <a:ext uri="{FF2B5EF4-FFF2-40B4-BE49-F238E27FC236}">
                <a16:creationId xmlns:a16="http://schemas.microsoft.com/office/drawing/2014/main" id="{EC813101-D82D-4A39-8935-8DE5F87C9053}"/>
              </a:ext>
            </a:extLst>
          </p:cNvPr>
          <p:cNvSpPr/>
          <p:nvPr/>
        </p:nvSpPr>
        <p:spPr>
          <a:xfrm>
            <a:off x="3328320" y="5052625"/>
            <a:ext cx="134810" cy="745725"/>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900"/>
          </a:p>
        </p:txBody>
      </p:sp>
      <p:sp>
        <p:nvSpPr>
          <p:cNvPr id="15" name="Left Brace 14">
            <a:extLst>
              <a:ext uri="{FF2B5EF4-FFF2-40B4-BE49-F238E27FC236}">
                <a16:creationId xmlns:a16="http://schemas.microsoft.com/office/drawing/2014/main" id="{E510A5CB-27FA-4712-AC1A-D738FE177F22}"/>
              </a:ext>
            </a:extLst>
          </p:cNvPr>
          <p:cNvSpPr/>
          <p:nvPr/>
        </p:nvSpPr>
        <p:spPr>
          <a:xfrm>
            <a:off x="3327785" y="4301722"/>
            <a:ext cx="134810" cy="745725"/>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900"/>
          </a:p>
        </p:txBody>
      </p:sp>
      <p:sp>
        <p:nvSpPr>
          <p:cNvPr id="16" name="TextBox 15">
            <a:extLst>
              <a:ext uri="{FF2B5EF4-FFF2-40B4-BE49-F238E27FC236}">
                <a16:creationId xmlns:a16="http://schemas.microsoft.com/office/drawing/2014/main" id="{D12A035C-5EF1-4D02-B69D-ECA6F1A8D08F}"/>
              </a:ext>
            </a:extLst>
          </p:cNvPr>
          <p:cNvSpPr txBox="1"/>
          <p:nvPr/>
        </p:nvSpPr>
        <p:spPr>
          <a:xfrm>
            <a:off x="2401768" y="5330945"/>
            <a:ext cx="1081337" cy="225997"/>
          </a:xfrm>
          <a:prstGeom prst="rect">
            <a:avLst/>
          </a:prstGeom>
          <a:noFill/>
        </p:spPr>
        <p:txBody>
          <a:bodyPr wrap="none" lIns="68580" tIns="34290" rIns="68580" rtlCol="0" anchor="t">
            <a:noAutofit/>
          </a:bodyPr>
          <a:lstStyle/>
          <a:p>
            <a:r>
              <a:rPr lang="en-US" sz="900" dirty="0"/>
              <a:t>Primary 80MHz</a:t>
            </a:r>
          </a:p>
        </p:txBody>
      </p:sp>
      <p:sp>
        <p:nvSpPr>
          <p:cNvPr id="17" name="TextBox 16">
            <a:extLst>
              <a:ext uri="{FF2B5EF4-FFF2-40B4-BE49-F238E27FC236}">
                <a16:creationId xmlns:a16="http://schemas.microsoft.com/office/drawing/2014/main" id="{07E2799C-1322-410C-A112-330AB1DE2F2A}"/>
              </a:ext>
            </a:extLst>
          </p:cNvPr>
          <p:cNvSpPr txBox="1"/>
          <p:nvPr/>
        </p:nvSpPr>
        <p:spPr>
          <a:xfrm>
            <a:off x="2286447" y="4561586"/>
            <a:ext cx="1081337" cy="225997"/>
          </a:xfrm>
          <a:prstGeom prst="rect">
            <a:avLst/>
          </a:prstGeom>
          <a:noFill/>
        </p:spPr>
        <p:txBody>
          <a:bodyPr wrap="none" lIns="68580" tIns="34290" rIns="68580" rtlCol="0" anchor="t">
            <a:noAutofit/>
          </a:bodyPr>
          <a:lstStyle/>
          <a:p>
            <a:r>
              <a:rPr lang="en-US" sz="900" dirty="0"/>
              <a:t>Secondary 80MHz</a:t>
            </a:r>
          </a:p>
        </p:txBody>
      </p:sp>
      <p:cxnSp>
        <p:nvCxnSpPr>
          <p:cNvPr id="18" name="Straight Arrow Connector 17">
            <a:extLst>
              <a:ext uri="{FF2B5EF4-FFF2-40B4-BE49-F238E27FC236}">
                <a16:creationId xmlns:a16="http://schemas.microsoft.com/office/drawing/2014/main" id="{3DD0CE06-5205-4106-9B9C-0CF40E405AE8}"/>
              </a:ext>
            </a:extLst>
          </p:cNvPr>
          <p:cNvCxnSpPr>
            <a:cxnSpLocks/>
            <a:endCxn id="5" idx="1"/>
          </p:cNvCxnSpPr>
          <p:nvPr/>
        </p:nvCxnSpPr>
        <p:spPr>
          <a:xfrm flipV="1">
            <a:off x="2747215" y="5518704"/>
            <a:ext cx="735890" cy="22466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9" name="TextBox 18">
            <a:extLst>
              <a:ext uri="{FF2B5EF4-FFF2-40B4-BE49-F238E27FC236}">
                <a16:creationId xmlns:a16="http://schemas.microsoft.com/office/drawing/2014/main" id="{4C210308-CECB-4D6E-BABD-D88CAB891980}"/>
              </a:ext>
            </a:extLst>
          </p:cNvPr>
          <p:cNvSpPr txBox="1"/>
          <p:nvPr/>
        </p:nvSpPr>
        <p:spPr>
          <a:xfrm>
            <a:off x="1849670" y="5631817"/>
            <a:ext cx="1081337" cy="225997"/>
          </a:xfrm>
          <a:prstGeom prst="rect">
            <a:avLst/>
          </a:prstGeom>
          <a:noFill/>
        </p:spPr>
        <p:txBody>
          <a:bodyPr wrap="none" lIns="68580" tIns="34290" rIns="68580" rtlCol="0" anchor="t">
            <a:noAutofit/>
          </a:bodyPr>
          <a:lstStyle/>
          <a:p>
            <a:r>
              <a:rPr lang="en-US" sz="900" dirty="0"/>
              <a:t>Primary 20MHz</a:t>
            </a:r>
          </a:p>
        </p:txBody>
      </p:sp>
      <p:cxnSp>
        <p:nvCxnSpPr>
          <p:cNvPr id="21" name="Straight Arrow Connector 20">
            <a:extLst>
              <a:ext uri="{FF2B5EF4-FFF2-40B4-BE49-F238E27FC236}">
                <a16:creationId xmlns:a16="http://schemas.microsoft.com/office/drawing/2014/main" id="{342CAFEA-ECF7-45B8-84A4-EF70711C9E9D}"/>
              </a:ext>
            </a:extLst>
          </p:cNvPr>
          <p:cNvCxnSpPr>
            <a:cxnSpLocks/>
          </p:cNvCxnSpPr>
          <p:nvPr/>
        </p:nvCxnSpPr>
        <p:spPr>
          <a:xfrm>
            <a:off x="3111347" y="4204974"/>
            <a:ext cx="371223" cy="40601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4" name="TextBox 33">
            <a:extLst>
              <a:ext uri="{FF2B5EF4-FFF2-40B4-BE49-F238E27FC236}">
                <a16:creationId xmlns:a16="http://schemas.microsoft.com/office/drawing/2014/main" id="{78F85E3C-2264-4948-8F1F-C15664904F80}"/>
              </a:ext>
            </a:extLst>
          </p:cNvPr>
          <p:cNvSpPr txBox="1"/>
          <p:nvPr/>
        </p:nvSpPr>
        <p:spPr>
          <a:xfrm>
            <a:off x="2853748" y="3893184"/>
            <a:ext cx="994121" cy="225997"/>
          </a:xfrm>
          <a:prstGeom prst="rect">
            <a:avLst/>
          </a:prstGeom>
          <a:noFill/>
        </p:spPr>
        <p:txBody>
          <a:bodyPr wrap="none" lIns="68580" tIns="34290" rIns="68580" rtlCol="0" anchor="t">
            <a:noAutofit/>
          </a:bodyPr>
          <a:lstStyle/>
          <a:p>
            <a:r>
              <a:rPr lang="en-US" sz="900" dirty="0"/>
              <a:t>unpunctured </a:t>
            </a:r>
          </a:p>
          <a:p>
            <a:r>
              <a:rPr lang="en-US" sz="900" dirty="0"/>
              <a:t>20MHz</a:t>
            </a:r>
          </a:p>
        </p:txBody>
      </p:sp>
      <p:sp>
        <p:nvSpPr>
          <p:cNvPr id="37" name="Rectangle 36">
            <a:extLst>
              <a:ext uri="{FF2B5EF4-FFF2-40B4-BE49-F238E27FC236}">
                <a16:creationId xmlns:a16="http://schemas.microsoft.com/office/drawing/2014/main" id="{229B432E-AA88-4D25-8F03-AE0B8B1CA58D}"/>
              </a:ext>
            </a:extLst>
          </p:cNvPr>
          <p:cNvSpPr/>
          <p:nvPr/>
        </p:nvSpPr>
        <p:spPr>
          <a:xfrm>
            <a:off x="4249324" y="4298794"/>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38" name="Rectangle 37">
            <a:extLst>
              <a:ext uri="{FF2B5EF4-FFF2-40B4-BE49-F238E27FC236}">
                <a16:creationId xmlns:a16="http://schemas.microsoft.com/office/drawing/2014/main" id="{6CF49164-D8F4-4B01-869D-ED3E80F6FFF1}"/>
              </a:ext>
            </a:extLst>
          </p:cNvPr>
          <p:cNvSpPr/>
          <p:nvPr/>
        </p:nvSpPr>
        <p:spPr>
          <a:xfrm>
            <a:off x="4249324" y="4485225"/>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39" name="Rectangle 38">
            <a:extLst>
              <a:ext uri="{FF2B5EF4-FFF2-40B4-BE49-F238E27FC236}">
                <a16:creationId xmlns:a16="http://schemas.microsoft.com/office/drawing/2014/main" id="{58BFAC7A-01ED-4D11-9761-695CBAE922E6}"/>
              </a:ext>
            </a:extLst>
          </p:cNvPr>
          <p:cNvSpPr/>
          <p:nvPr/>
        </p:nvSpPr>
        <p:spPr>
          <a:xfrm>
            <a:off x="4249324" y="4858088"/>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40" name="Rectangle 39">
            <a:extLst>
              <a:ext uri="{FF2B5EF4-FFF2-40B4-BE49-F238E27FC236}">
                <a16:creationId xmlns:a16="http://schemas.microsoft.com/office/drawing/2014/main" id="{35A650F6-FF77-4A37-B56F-B3DF1A51F764}"/>
              </a:ext>
            </a:extLst>
          </p:cNvPr>
          <p:cNvSpPr/>
          <p:nvPr/>
        </p:nvSpPr>
        <p:spPr>
          <a:xfrm>
            <a:off x="4249324" y="4671882"/>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42" name="Arrow: Right 41">
            <a:extLst>
              <a:ext uri="{FF2B5EF4-FFF2-40B4-BE49-F238E27FC236}">
                <a16:creationId xmlns:a16="http://schemas.microsoft.com/office/drawing/2014/main" id="{18FA6A93-C423-4180-A504-80060B468F2B}"/>
              </a:ext>
            </a:extLst>
          </p:cNvPr>
          <p:cNvSpPr/>
          <p:nvPr/>
        </p:nvSpPr>
        <p:spPr>
          <a:xfrm>
            <a:off x="5079438" y="4561586"/>
            <a:ext cx="585926" cy="225997"/>
          </a:xfrm>
          <a:prstGeom prst="rightArrow">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43" name="TextBox 42">
            <a:extLst>
              <a:ext uri="{FF2B5EF4-FFF2-40B4-BE49-F238E27FC236}">
                <a16:creationId xmlns:a16="http://schemas.microsoft.com/office/drawing/2014/main" id="{096EBE1F-96A0-4296-A44C-96669E15CAF2}"/>
              </a:ext>
            </a:extLst>
          </p:cNvPr>
          <p:cNvSpPr txBox="1"/>
          <p:nvPr/>
        </p:nvSpPr>
        <p:spPr>
          <a:xfrm>
            <a:off x="4344988" y="3827351"/>
            <a:ext cx="2432303" cy="284786"/>
          </a:xfrm>
          <a:prstGeom prst="rect">
            <a:avLst/>
          </a:prstGeom>
          <a:noFill/>
        </p:spPr>
        <p:txBody>
          <a:bodyPr wrap="none" lIns="68580" tIns="34290" rIns="68580" rtlCol="0" anchor="t">
            <a:noAutofit/>
          </a:bodyPr>
          <a:lstStyle/>
          <a:p>
            <a:r>
              <a:rPr lang="en-US" sz="900" dirty="0"/>
              <a:t>80MHz STA parking in secondary 80MHz </a:t>
            </a:r>
          </a:p>
          <a:p>
            <a:r>
              <a:rPr lang="en-US" sz="900" dirty="0"/>
              <a:t>channel changes its operating BW to 40MHz.</a:t>
            </a:r>
          </a:p>
        </p:txBody>
      </p:sp>
      <p:sp>
        <p:nvSpPr>
          <p:cNvPr id="44" name="Rectangle 43">
            <a:extLst>
              <a:ext uri="{FF2B5EF4-FFF2-40B4-BE49-F238E27FC236}">
                <a16:creationId xmlns:a16="http://schemas.microsoft.com/office/drawing/2014/main" id="{55136AFF-D448-4970-A7B4-99823E22D86D}"/>
              </a:ext>
            </a:extLst>
          </p:cNvPr>
          <p:cNvSpPr/>
          <p:nvPr/>
        </p:nvSpPr>
        <p:spPr>
          <a:xfrm>
            <a:off x="5953890" y="4298568"/>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45" name="Rectangle 44">
            <a:extLst>
              <a:ext uri="{FF2B5EF4-FFF2-40B4-BE49-F238E27FC236}">
                <a16:creationId xmlns:a16="http://schemas.microsoft.com/office/drawing/2014/main" id="{2CFC4211-500A-49C4-BCBA-126594FCF7C5}"/>
              </a:ext>
            </a:extLst>
          </p:cNvPr>
          <p:cNvSpPr/>
          <p:nvPr/>
        </p:nvSpPr>
        <p:spPr>
          <a:xfrm>
            <a:off x="5953890" y="4485000"/>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cxnSp>
        <p:nvCxnSpPr>
          <p:cNvPr id="49" name="Straight Arrow Connector 48">
            <a:extLst>
              <a:ext uri="{FF2B5EF4-FFF2-40B4-BE49-F238E27FC236}">
                <a16:creationId xmlns:a16="http://schemas.microsoft.com/office/drawing/2014/main" id="{DE40C711-9459-4AF5-BFE9-DABB5E8FE745}"/>
              </a:ext>
            </a:extLst>
          </p:cNvPr>
          <p:cNvCxnSpPr/>
          <p:nvPr/>
        </p:nvCxnSpPr>
        <p:spPr>
          <a:xfrm>
            <a:off x="5245894" y="4204974"/>
            <a:ext cx="126507" cy="35661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0" name="Date Placeholder 3">
            <a:extLst>
              <a:ext uri="{FF2B5EF4-FFF2-40B4-BE49-F238E27FC236}">
                <a16:creationId xmlns:a16="http://schemas.microsoft.com/office/drawing/2014/main" id="{C35A8D14-D352-4E7A-B238-353004DF4ACF}"/>
              </a:ext>
            </a:extLst>
          </p:cNvPr>
          <p:cNvSpPr>
            <a:spLocks noGrp="1"/>
          </p:cNvSpPr>
          <p:nvPr>
            <p:ph type="dt" sz="half" idx="10"/>
          </p:nvPr>
        </p:nvSpPr>
        <p:spPr>
          <a:xfrm>
            <a:off x="696913" y="332601"/>
            <a:ext cx="1051570" cy="276999"/>
          </a:xfrm>
        </p:spPr>
        <p:txBody>
          <a:bodyPr/>
          <a:lstStyle/>
          <a:p>
            <a:pPr>
              <a:defRPr/>
            </a:pPr>
            <a:r>
              <a:rPr lang="en-US" dirty="0"/>
              <a:t>03/01/2020</a:t>
            </a:r>
          </a:p>
        </p:txBody>
      </p:sp>
      <p:sp>
        <p:nvSpPr>
          <p:cNvPr id="31" name="Slide Number Placeholder 2">
            <a:extLst>
              <a:ext uri="{FF2B5EF4-FFF2-40B4-BE49-F238E27FC236}">
                <a16:creationId xmlns:a16="http://schemas.microsoft.com/office/drawing/2014/main" id="{0BC0C0D7-177F-4F85-B943-97CEF399A8D5}"/>
              </a:ext>
            </a:extLst>
          </p:cNvPr>
          <p:cNvSpPr>
            <a:spLocks noGrp="1"/>
          </p:cNvSpPr>
          <p:nvPr>
            <p:ph type="sldNum" sz="quarter" idx="12"/>
          </p:nvPr>
        </p:nvSpPr>
        <p:spPr>
          <a:xfrm>
            <a:off x="4344988" y="6475413"/>
            <a:ext cx="530225" cy="182562"/>
          </a:xfrm>
        </p:spPr>
        <p:txBody>
          <a:bodyPr/>
          <a:lstStyle/>
          <a:p>
            <a:pPr>
              <a:defRPr/>
            </a:pPr>
            <a:r>
              <a:rPr lang="en-US"/>
              <a:t>Slide </a:t>
            </a:r>
            <a:fld id="{C1789BC7-C074-42CC-ADF8-5107DF6BD1C1}" type="slidenum">
              <a:rPr lang="en-US" smtClean="0"/>
              <a:pPr>
                <a:defRPr/>
              </a:pPr>
              <a:t>11</a:t>
            </a:fld>
            <a:endParaRPr lang="en-US"/>
          </a:p>
        </p:txBody>
      </p:sp>
      <p:sp>
        <p:nvSpPr>
          <p:cNvPr id="32" name="Footer Placeholder 4">
            <a:extLst>
              <a:ext uri="{FF2B5EF4-FFF2-40B4-BE49-F238E27FC236}">
                <a16:creationId xmlns:a16="http://schemas.microsoft.com/office/drawing/2014/main" id="{3C6752FF-2860-4FE8-BEF0-6BA52117DD9F}"/>
              </a:ext>
            </a:extLst>
          </p:cNvPr>
          <p:cNvSpPr>
            <a:spLocks noGrp="1"/>
          </p:cNvSpPr>
          <p:nvPr>
            <p:ph type="ftr" sz="quarter" idx="11"/>
          </p:nvPr>
        </p:nvSpPr>
        <p:spPr>
          <a:xfrm>
            <a:off x="7106032" y="6475413"/>
            <a:ext cx="1437893" cy="184666"/>
          </a:xfrm>
        </p:spPr>
        <p:txBody>
          <a:bodyPr/>
          <a:lstStyle/>
          <a:p>
            <a:pPr>
              <a:defRPr/>
            </a:pPr>
            <a:r>
              <a:rPr lang="nb-NO" dirty="0"/>
              <a:t>Liwen Chu et al (NXP)</a:t>
            </a:r>
            <a:endParaRPr lang="en-US" dirty="0"/>
          </a:p>
        </p:txBody>
      </p:sp>
    </p:spTree>
    <p:extLst>
      <p:ext uri="{BB962C8B-B14F-4D97-AF65-F5344CB8AC3E}">
        <p14:creationId xmlns:p14="http://schemas.microsoft.com/office/powerpoint/2010/main" val="27489881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455" y="746193"/>
            <a:ext cx="9132540" cy="571500"/>
          </a:xfrm>
        </p:spPr>
        <p:txBody>
          <a:bodyPr/>
          <a:lstStyle/>
          <a:p>
            <a:r>
              <a:rPr lang="en-US" sz="2800" dirty="0"/>
              <a:t>Different Operating Parameters</a:t>
            </a:r>
          </a:p>
        </p:txBody>
      </p:sp>
      <p:sp>
        <p:nvSpPr>
          <p:cNvPr id="14" name="Content Placeholder 2">
            <a:extLst>
              <a:ext uri="{FF2B5EF4-FFF2-40B4-BE49-F238E27FC236}">
                <a16:creationId xmlns:a16="http://schemas.microsoft.com/office/drawing/2014/main" id="{410DE90F-DCD2-494A-AAA2-619DE61CEE1B}"/>
              </a:ext>
            </a:extLst>
          </p:cNvPr>
          <p:cNvSpPr>
            <a:spLocks noGrp="1"/>
          </p:cNvSpPr>
          <p:nvPr>
            <p:ph idx="1"/>
          </p:nvPr>
        </p:nvSpPr>
        <p:spPr>
          <a:xfrm>
            <a:off x="-1" y="1464644"/>
            <a:ext cx="9132541" cy="2573955"/>
          </a:xfrm>
        </p:spPr>
        <p:txBody>
          <a:bodyPr>
            <a:noAutofit/>
          </a:bodyPr>
          <a:lstStyle/>
          <a:p>
            <a:r>
              <a:rPr lang="en-US" sz="2000" b="0" dirty="0"/>
              <a:t>For each subchannel, the AP can announce different operating parameters, e.g. EDCA parameters, MU EDCA parameters, punctured 20MHz channels.</a:t>
            </a:r>
          </a:p>
          <a:p>
            <a:pPr lvl="1"/>
            <a:r>
              <a:rPr lang="en-US" dirty="0"/>
              <a:t>STAs parking in one subchannel can use EDCA to access the medium.    </a:t>
            </a:r>
          </a:p>
        </p:txBody>
      </p:sp>
      <p:sp>
        <p:nvSpPr>
          <p:cNvPr id="4" name="Date Placeholder 3">
            <a:extLst>
              <a:ext uri="{FF2B5EF4-FFF2-40B4-BE49-F238E27FC236}">
                <a16:creationId xmlns:a16="http://schemas.microsoft.com/office/drawing/2014/main" id="{2315568F-FE8E-4824-B374-B4CC73AD225B}"/>
              </a:ext>
            </a:extLst>
          </p:cNvPr>
          <p:cNvSpPr>
            <a:spLocks noGrp="1"/>
          </p:cNvSpPr>
          <p:nvPr>
            <p:ph type="dt" sz="half" idx="10"/>
          </p:nvPr>
        </p:nvSpPr>
        <p:spPr>
          <a:xfrm>
            <a:off x="696913" y="332601"/>
            <a:ext cx="1051570" cy="276999"/>
          </a:xfrm>
        </p:spPr>
        <p:txBody>
          <a:bodyPr/>
          <a:lstStyle/>
          <a:p>
            <a:pPr>
              <a:defRPr/>
            </a:pPr>
            <a:r>
              <a:rPr lang="en-US" dirty="0"/>
              <a:t>03/01/2020</a:t>
            </a:r>
          </a:p>
        </p:txBody>
      </p:sp>
      <p:sp>
        <p:nvSpPr>
          <p:cNvPr id="5" name="Slide Number Placeholder 2">
            <a:extLst>
              <a:ext uri="{FF2B5EF4-FFF2-40B4-BE49-F238E27FC236}">
                <a16:creationId xmlns:a16="http://schemas.microsoft.com/office/drawing/2014/main" id="{09470EB6-072F-45B8-BF15-0F42404DF753}"/>
              </a:ext>
            </a:extLst>
          </p:cNvPr>
          <p:cNvSpPr>
            <a:spLocks noGrp="1"/>
          </p:cNvSpPr>
          <p:nvPr>
            <p:ph type="sldNum" sz="quarter" idx="12"/>
          </p:nvPr>
        </p:nvSpPr>
        <p:spPr>
          <a:xfrm>
            <a:off x="4344988" y="6475413"/>
            <a:ext cx="530225" cy="182562"/>
          </a:xfrm>
        </p:spPr>
        <p:txBody>
          <a:bodyPr/>
          <a:lstStyle/>
          <a:p>
            <a:pPr>
              <a:defRPr/>
            </a:pPr>
            <a:r>
              <a:rPr lang="en-US"/>
              <a:t>Slide </a:t>
            </a:r>
            <a:fld id="{C1789BC7-C074-42CC-ADF8-5107DF6BD1C1}" type="slidenum">
              <a:rPr lang="en-US" smtClean="0"/>
              <a:pPr>
                <a:defRPr/>
              </a:pPr>
              <a:t>12</a:t>
            </a:fld>
            <a:endParaRPr lang="en-US"/>
          </a:p>
        </p:txBody>
      </p:sp>
      <p:sp>
        <p:nvSpPr>
          <p:cNvPr id="6" name="Footer Placeholder 4">
            <a:extLst>
              <a:ext uri="{FF2B5EF4-FFF2-40B4-BE49-F238E27FC236}">
                <a16:creationId xmlns:a16="http://schemas.microsoft.com/office/drawing/2014/main" id="{F957B98A-91B4-4ECC-B017-C7D2465E9689}"/>
              </a:ext>
            </a:extLst>
          </p:cNvPr>
          <p:cNvSpPr>
            <a:spLocks noGrp="1"/>
          </p:cNvSpPr>
          <p:nvPr>
            <p:ph type="ftr" sz="quarter" idx="11"/>
          </p:nvPr>
        </p:nvSpPr>
        <p:spPr>
          <a:xfrm>
            <a:off x="7106032" y="6475413"/>
            <a:ext cx="1437893" cy="184666"/>
          </a:xfrm>
        </p:spPr>
        <p:txBody>
          <a:bodyPr/>
          <a:lstStyle/>
          <a:p>
            <a:pPr>
              <a:defRPr/>
            </a:pPr>
            <a:r>
              <a:rPr lang="nb-NO" dirty="0"/>
              <a:t>Liwen Chu et al (NXP)</a:t>
            </a:r>
            <a:endParaRPr lang="en-US" dirty="0"/>
          </a:p>
        </p:txBody>
      </p:sp>
    </p:spTree>
    <p:extLst>
      <p:ext uri="{BB962C8B-B14F-4D97-AF65-F5344CB8AC3E}">
        <p14:creationId xmlns:p14="http://schemas.microsoft.com/office/powerpoint/2010/main" val="17448337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37741"/>
            <a:ext cx="9143999" cy="491791"/>
          </a:xfrm>
        </p:spPr>
        <p:txBody>
          <a:bodyPr/>
          <a:lstStyle/>
          <a:p>
            <a:r>
              <a:rPr lang="en-US" sz="2100" dirty="0"/>
              <a:t>Straw Poll 1</a:t>
            </a:r>
          </a:p>
        </p:txBody>
      </p:sp>
      <p:sp>
        <p:nvSpPr>
          <p:cNvPr id="130" name="Content Placeholder 2">
            <a:extLst>
              <a:ext uri="{FF2B5EF4-FFF2-40B4-BE49-F238E27FC236}">
                <a16:creationId xmlns:a16="http://schemas.microsoft.com/office/drawing/2014/main" id="{2ADDFDC6-6D03-45D1-82BD-F3CF4070FFEF}"/>
              </a:ext>
            </a:extLst>
          </p:cNvPr>
          <p:cNvSpPr>
            <a:spLocks noGrp="1"/>
          </p:cNvSpPr>
          <p:nvPr>
            <p:ph idx="1"/>
          </p:nvPr>
        </p:nvSpPr>
        <p:spPr>
          <a:xfrm>
            <a:off x="0" y="972332"/>
            <a:ext cx="9143998" cy="3125211"/>
          </a:xfrm>
        </p:spPr>
        <p:txBody>
          <a:bodyPr>
            <a:normAutofit/>
          </a:bodyPr>
          <a:lstStyle/>
          <a:p>
            <a:r>
              <a:rPr lang="en-US" sz="1600" b="0" dirty="0"/>
              <a:t>Do you support that :</a:t>
            </a:r>
          </a:p>
          <a:p>
            <a:pPr lvl="1"/>
            <a:r>
              <a:rPr lang="en-US" sz="1600" b="0" dirty="0"/>
              <a:t>an EHT AP can announce 20/40/80/160/80+80/320/160+160 BSS operating BW where VHT/HE Operating element is used when the BW is not more than 160/80+80.</a:t>
            </a:r>
          </a:p>
          <a:p>
            <a:pPr lvl="1"/>
            <a:r>
              <a:rPr lang="en-US" sz="1600" b="0" dirty="0"/>
              <a:t>For &gt;80MHz BW, channel segment center frequency 0, channel segment center frequency 1 decide whether one or two channel segments exist in the </a:t>
            </a:r>
            <a:r>
              <a:rPr lang="en-US" sz="1600" dirty="0"/>
              <a:t>BSS where channel segment center frequency 0, channel segment center frequency 1 in VHT/HE are used when the BW is 160/80+80MHz.</a:t>
            </a:r>
            <a:endParaRPr lang="en-US" sz="1600" b="0" dirty="0"/>
          </a:p>
          <a:p>
            <a:pPr lvl="1"/>
            <a:r>
              <a:rPr lang="en-US" sz="1600" b="0" dirty="0"/>
              <a:t>Static channel puncture is announced through a 20MHz available channel bitmap.</a:t>
            </a:r>
          </a:p>
        </p:txBody>
      </p:sp>
      <p:sp>
        <p:nvSpPr>
          <p:cNvPr id="50" name="Date Placeholder 3">
            <a:extLst>
              <a:ext uri="{FF2B5EF4-FFF2-40B4-BE49-F238E27FC236}">
                <a16:creationId xmlns:a16="http://schemas.microsoft.com/office/drawing/2014/main" id="{75B6F83D-B283-4584-9C56-58942323B506}"/>
              </a:ext>
            </a:extLst>
          </p:cNvPr>
          <p:cNvSpPr>
            <a:spLocks noGrp="1"/>
          </p:cNvSpPr>
          <p:nvPr>
            <p:ph type="dt" sz="half" idx="10"/>
          </p:nvPr>
        </p:nvSpPr>
        <p:spPr>
          <a:xfrm>
            <a:off x="696913" y="332601"/>
            <a:ext cx="1051570" cy="276999"/>
          </a:xfrm>
        </p:spPr>
        <p:txBody>
          <a:bodyPr/>
          <a:lstStyle/>
          <a:p>
            <a:pPr>
              <a:defRPr/>
            </a:pPr>
            <a:r>
              <a:rPr lang="en-US" dirty="0"/>
              <a:t>03/01/2020</a:t>
            </a:r>
          </a:p>
        </p:txBody>
      </p:sp>
      <p:sp>
        <p:nvSpPr>
          <p:cNvPr id="56" name="Slide Number Placeholder 2">
            <a:extLst>
              <a:ext uri="{FF2B5EF4-FFF2-40B4-BE49-F238E27FC236}">
                <a16:creationId xmlns:a16="http://schemas.microsoft.com/office/drawing/2014/main" id="{39E2FCC9-E576-43A1-A1CA-98F6E080E85F}"/>
              </a:ext>
            </a:extLst>
          </p:cNvPr>
          <p:cNvSpPr>
            <a:spLocks noGrp="1"/>
          </p:cNvSpPr>
          <p:nvPr>
            <p:ph type="sldNum" sz="quarter" idx="12"/>
          </p:nvPr>
        </p:nvSpPr>
        <p:spPr>
          <a:xfrm>
            <a:off x="4344988" y="6475413"/>
            <a:ext cx="530225" cy="182562"/>
          </a:xfrm>
        </p:spPr>
        <p:txBody>
          <a:bodyPr/>
          <a:lstStyle/>
          <a:p>
            <a:pPr>
              <a:defRPr/>
            </a:pPr>
            <a:r>
              <a:rPr lang="en-US"/>
              <a:t>Slide </a:t>
            </a:r>
            <a:fld id="{C1789BC7-C074-42CC-ADF8-5107DF6BD1C1}" type="slidenum">
              <a:rPr lang="en-US" smtClean="0"/>
              <a:pPr>
                <a:defRPr/>
              </a:pPr>
              <a:t>13</a:t>
            </a:fld>
            <a:endParaRPr lang="en-US"/>
          </a:p>
        </p:txBody>
      </p:sp>
      <p:sp>
        <p:nvSpPr>
          <p:cNvPr id="57" name="Footer Placeholder 4">
            <a:extLst>
              <a:ext uri="{FF2B5EF4-FFF2-40B4-BE49-F238E27FC236}">
                <a16:creationId xmlns:a16="http://schemas.microsoft.com/office/drawing/2014/main" id="{57C7DD29-90DF-42D8-B890-C2913B41488A}"/>
              </a:ext>
            </a:extLst>
          </p:cNvPr>
          <p:cNvSpPr>
            <a:spLocks noGrp="1"/>
          </p:cNvSpPr>
          <p:nvPr>
            <p:ph type="ftr" sz="quarter" idx="11"/>
          </p:nvPr>
        </p:nvSpPr>
        <p:spPr>
          <a:xfrm>
            <a:off x="7106032" y="6475413"/>
            <a:ext cx="1437893" cy="184666"/>
          </a:xfrm>
        </p:spPr>
        <p:txBody>
          <a:bodyPr/>
          <a:lstStyle/>
          <a:p>
            <a:pPr>
              <a:defRPr/>
            </a:pPr>
            <a:r>
              <a:rPr lang="nb-NO" dirty="0"/>
              <a:t>Liwen Chu et al (NXP)</a:t>
            </a:r>
            <a:endParaRPr lang="en-US" dirty="0"/>
          </a:p>
        </p:txBody>
      </p:sp>
    </p:spTree>
    <p:extLst>
      <p:ext uri="{BB962C8B-B14F-4D97-AF65-F5344CB8AC3E}">
        <p14:creationId xmlns:p14="http://schemas.microsoft.com/office/powerpoint/2010/main" val="166846412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37741"/>
            <a:ext cx="9143999" cy="491791"/>
          </a:xfrm>
        </p:spPr>
        <p:txBody>
          <a:bodyPr/>
          <a:lstStyle/>
          <a:p>
            <a:r>
              <a:rPr lang="en-US" sz="2100" dirty="0"/>
              <a:t>Straw Poll 2</a:t>
            </a:r>
          </a:p>
        </p:txBody>
      </p:sp>
      <p:sp>
        <p:nvSpPr>
          <p:cNvPr id="130" name="Content Placeholder 2">
            <a:extLst>
              <a:ext uri="{FF2B5EF4-FFF2-40B4-BE49-F238E27FC236}">
                <a16:creationId xmlns:a16="http://schemas.microsoft.com/office/drawing/2014/main" id="{2ADDFDC6-6D03-45D1-82BD-F3CF4070FFEF}"/>
              </a:ext>
            </a:extLst>
          </p:cNvPr>
          <p:cNvSpPr>
            <a:spLocks noGrp="1"/>
          </p:cNvSpPr>
          <p:nvPr>
            <p:ph idx="1"/>
          </p:nvPr>
        </p:nvSpPr>
        <p:spPr>
          <a:xfrm>
            <a:off x="0" y="972332"/>
            <a:ext cx="9143998" cy="3125211"/>
          </a:xfrm>
        </p:spPr>
        <p:txBody>
          <a:bodyPr>
            <a:normAutofit/>
          </a:bodyPr>
          <a:lstStyle/>
          <a:p>
            <a:r>
              <a:rPr lang="en-US" sz="1600" b="0" dirty="0"/>
              <a:t>Do you support that:</a:t>
            </a:r>
          </a:p>
          <a:p>
            <a:pPr lvl="1"/>
            <a:r>
              <a:rPr lang="en-US" sz="1600" dirty="0"/>
              <a:t>The announced BSS operating BW for HE STA is no more than the maximal BW of the subchannel that includes primary 20MHz channel and doesn’t include any punctured 20MHz channel. Or </a:t>
            </a:r>
          </a:p>
          <a:p>
            <a:pPr lvl="1"/>
            <a:r>
              <a:rPr lang="en-US" sz="1600" dirty="0"/>
              <a:t>The Channel Width in Operating Mode Notification is no more that the maximal BW of the subchannel that includes primary 20MHz channel and doesn’t include any punctured 20MHz channel.</a:t>
            </a:r>
            <a:endParaRPr lang="en-US" sz="1600" b="0" dirty="0"/>
          </a:p>
        </p:txBody>
      </p:sp>
      <p:sp>
        <p:nvSpPr>
          <p:cNvPr id="50" name="Date Placeholder 3">
            <a:extLst>
              <a:ext uri="{FF2B5EF4-FFF2-40B4-BE49-F238E27FC236}">
                <a16:creationId xmlns:a16="http://schemas.microsoft.com/office/drawing/2014/main" id="{75B6F83D-B283-4584-9C56-58942323B506}"/>
              </a:ext>
            </a:extLst>
          </p:cNvPr>
          <p:cNvSpPr>
            <a:spLocks noGrp="1"/>
          </p:cNvSpPr>
          <p:nvPr>
            <p:ph type="dt" sz="half" idx="10"/>
          </p:nvPr>
        </p:nvSpPr>
        <p:spPr>
          <a:xfrm>
            <a:off x="696913" y="332601"/>
            <a:ext cx="1051570" cy="276999"/>
          </a:xfrm>
        </p:spPr>
        <p:txBody>
          <a:bodyPr/>
          <a:lstStyle/>
          <a:p>
            <a:pPr>
              <a:defRPr/>
            </a:pPr>
            <a:r>
              <a:rPr lang="en-US" dirty="0"/>
              <a:t>03/01/2020</a:t>
            </a:r>
          </a:p>
        </p:txBody>
      </p:sp>
      <p:sp>
        <p:nvSpPr>
          <p:cNvPr id="56" name="Slide Number Placeholder 2">
            <a:extLst>
              <a:ext uri="{FF2B5EF4-FFF2-40B4-BE49-F238E27FC236}">
                <a16:creationId xmlns:a16="http://schemas.microsoft.com/office/drawing/2014/main" id="{39E2FCC9-E576-43A1-A1CA-98F6E080E85F}"/>
              </a:ext>
            </a:extLst>
          </p:cNvPr>
          <p:cNvSpPr>
            <a:spLocks noGrp="1"/>
          </p:cNvSpPr>
          <p:nvPr>
            <p:ph type="sldNum" sz="quarter" idx="12"/>
          </p:nvPr>
        </p:nvSpPr>
        <p:spPr>
          <a:xfrm>
            <a:off x="4344988" y="6475413"/>
            <a:ext cx="530225" cy="182562"/>
          </a:xfrm>
        </p:spPr>
        <p:txBody>
          <a:bodyPr/>
          <a:lstStyle/>
          <a:p>
            <a:pPr>
              <a:defRPr/>
            </a:pPr>
            <a:r>
              <a:rPr lang="en-US"/>
              <a:t>Slide </a:t>
            </a:r>
            <a:fld id="{C1789BC7-C074-42CC-ADF8-5107DF6BD1C1}" type="slidenum">
              <a:rPr lang="en-US" smtClean="0"/>
              <a:pPr>
                <a:defRPr/>
              </a:pPr>
              <a:t>14</a:t>
            </a:fld>
            <a:endParaRPr lang="en-US"/>
          </a:p>
        </p:txBody>
      </p:sp>
      <p:sp>
        <p:nvSpPr>
          <p:cNvPr id="57" name="Footer Placeholder 4">
            <a:extLst>
              <a:ext uri="{FF2B5EF4-FFF2-40B4-BE49-F238E27FC236}">
                <a16:creationId xmlns:a16="http://schemas.microsoft.com/office/drawing/2014/main" id="{57C7DD29-90DF-42D8-B890-C2913B41488A}"/>
              </a:ext>
            </a:extLst>
          </p:cNvPr>
          <p:cNvSpPr>
            <a:spLocks noGrp="1"/>
          </p:cNvSpPr>
          <p:nvPr>
            <p:ph type="ftr" sz="quarter" idx="11"/>
          </p:nvPr>
        </p:nvSpPr>
        <p:spPr>
          <a:xfrm>
            <a:off x="7106032" y="6475413"/>
            <a:ext cx="1437893" cy="184666"/>
          </a:xfrm>
        </p:spPr>
        <p:txBody>
          <a:bodyPr/>
          <a:lstStyle/>
          <a:p>
            <a:pPr>
              <a:defRPr/>
            </a:pPr>
            <a:r>
              <a:rPr lang="nb-NO" dirty="0"/>
              <a:t>Liwen Chu et al (NXP)</a:t>
            </a:r>
            <a:endParaRPr lang="en-US" dirty="0"/>
          </a:p>
        </p:txBody>
      </p:sp>
    </p:spTree>
    <p:extLst>
      <p:ext uri="{BB962C8B-B14F-4D97-AF65-F5344CB8AC3E}">
        <p14:creationId xmlns:p14="http://schemas.microsoft.com/office/powerpoint/2010/main" val="8639489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37741"/>
            <a:ext cx="9143999" cy="491791"/>
          </a:xfrm>
        </p:spPr>
        <p:txBody>
          <a:bodyPr/>
          <a:lstStyle/>
          <a:p>
            <a:r>
              <a:rPr lang="en-US" sz="2100" dirty="0"/>
              <a:t>Straw Poll 3</a:t>
            </a:r>
          </a:p>
        </p:txBody>
      </p:sp>
      <p:sp>
        <p:nvSpPr>
          <p:cNvPr id="130" name="Content Placeholder 2">
            <a:extLst>
              <a:ext uri="{FF2B5EF4-FFF2-40B4-BE49-F238E27FC236}">
                <a16:creationId xmlns:a16="http://schemas.microsoft.com/office/drawing/2014/main" id="{2ADDFDC6-6D03-45D1-82BD-F3CF4070FFEF}"/>
              </a:ext>
            </a:extLst>
          </p:cNvPr>
          <p:cNvSpPr>
            <a:spLocks noGrp="1"/>
          </p:cNvSpPr>
          <p:nvPr>
            <p:ph idx="1"/>
          </p:nvPr>
        </p:nvSpPr>
        <p:spPr>
          <a:xfrm>
            <a:off x="0" y="972332"/>
            <a:ext cx="9143998" cy="3125211"/>
          </a:xfrm>
        </p:spPr>
        <p:txBody>
          <a:bodyPr>
            <a:normAutofit/>
          </a:bodyPr>
          <a:lstStyle/>
          <a:p>
            <a:r>
              <a:rPr lang="en-US" sz="1600" b="0" dirty="0"/>
              <a:t>Do you support that for a BW &lt;=160MHz/80MHz+80MHz, the EHT MCS, NSS are no less than the HE MCS, NSS respectively.</a:t>
            </a:r>
            <a:endParaRPr lang="en-US" b="0" dirty="0"/>
          </a:p>
        </p:txBody>
      </p:sp>
      <p:sp>
        <p:nvSpPr>
          <p:cNvPr id="50" name="Date Placeholder 3">
            <a:extLst>
              <a:ext uri="{FF2B5EF4-FFF2-40B4-BE49-F238E27FC236}">
                <a16:creationId xmlns:a16="http://schemas.microsoft.com/office/drawing/2014/main" id="{75B6F83D-B283-4584-9C56-58942323B506}"/>
              </a:ext>
            </a:extLst>
          </p:cNvPr>
          <p:cNvSpPr>
            <a:spLocks noGrp="1"/>
          </p:cNvSpPr>
          <p:nvPr>
            <p:ph type="dt" sz="half" idx="10"/>
          </p:nvPr>
        </p:nvSpPr>
        <p:spPr>
          <a:xfrm>
            <a:off x="696913" y="332601"/>
            <a:ext cx="1051570" cy="276999"/>
          </a:xfrm>
        </p:spPr>
        <p:txBody>
          <a:bodyPr/>
          <a:lstStyle/>
          <a:p>
            <a:pPr>
              <a:defRPr/>
            </a:pPr>
            <a:r>
              <a:rPr lang="en-US" dirty="0"/>
              <a:t>03/01/2020</a:t>
            </a:r>
          </a:p>
        </p:txBody>
      </p:sp>
      <p:sp>
        <p:nvSpPr>
          <p:cNvPr id="56" name="Slide Number Placeholder 2">
            <a:extLst>
              <a:ext uri="{FF2B5EF4-FFF2-40B4-BE49-F238E27FC236}">
                <a16:creationId xmlns:a16="http://schemas.microsoft.com/office/drawing/2014/main" id="{39E2FCC9-E576-43A1-A1CA-98F6E080E85F}"/>
              </a:ext>
            </a:extLst>
          </p:cNvPr>
          <p:cNvSpPr>
            <a:spLocks noGrp="1"/>
          </p:cNvSpPr>
          <p:nvPr>
            <p:ph type="sldNum" sz="quarter" idx="12"/>
          </p:nvPr>
        </p:nvSpPr>
        <p:spPr>
          <a:xfrm>
            <a:off x="4344988" y="6475413"/>
            <a:ext cx="530225" cy="182562"/>
          </a:xfrm>
        </p:spPr>
        <p:txBody>
          <a:bodyPr/>
          <a:lstStyle/>
          <a:p>
            <a:pPr>
              <a:defRPr/>
            </a:pPr>
            <a:r>
              <a:rPr lang="en-US"/>
              <a:t>Slide </a:t>
            </a:r>
            <a:fld id="{C1789BC7-C074-42CC-ADF8-5107DF6BD1C1}" type="slidenum">
              <a:rPr lang="en-US" smtClean="0"/>
              <a:pPr>
                <a:defRPr/>
              </a:pPr>
              <a:t>15</a:t>
            </a:fld>
            <a:endParaRPr lang="en-US"/>
          </a:p>
        </p:txBody>
      </p:sp>
      <p:sp>
        <p:nvSpPr>
          <p:cNvPr id="57" name="Footer Placeholder 4">
            <a:extLst>
              <a:ext uri="{FF2B5EF4-FFF2-40B4-BE49-F238E27FC236}">
                <a16:creationId xmlns:a16="http://schemas.microsoft.com/office/drawing/2014/main" id="{57C7DD29-90DF-42D8-B890-C2913B41488A}"/>
              </a:ext>
            </a:extLst>
          </p:cNvPr>
          <p:cNvSpPr>
            <a:spLocks noGrp="1"/>
          </p:cNvSpPr>
          <p:nvPr>
            <p:ph type="ftr" sz="quarter" idx="11"/>
          </p:nvPr>
        </p:nvSpPr>
        <p:spPr>
          <a:xfrm>
            <a:off x="7106032" y="6475413"/>
            <a:ext cx="1437893" cy="184666"/>
          </a:xfrm>
        </p:spPr>
        <p:txBody>
          <a:bodyPr/>
          <a:lstStyle/>
          <a:p>
            <a:pPr>
              <a:defRPr/>
            </a:pPr>
            <a:r>
              <a:rPr lang="nb-NO" dirty="0"/>
              <a:t>Liwen Chu et al (NXP)</a:t>
            </a:r>
            <a:endParaRPr lang="en-US" dirty="0"/>
          </a:p>
        </p:txBody>
      </p:sp>
    </p:spTree>
    <p:extLst>
      <p:ext uri="{BB962C8B-B14F-4D97-AF65-F5344CB8AC3E}">
        <p14:creationId xmlns:p14="http://schemas.microsoft.com/office/powerpoint/2010/main" val="212312699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60" y="608890"/>
            <a:ext cx="9132540" cy="571500"/>
          </a:xfrm>
        </p:spPr>
        <p:txBody>
          <a:bodyPr/>
          <a:lstStyle/>
          <a:p>
            <a:r>
              <a:rPr lang="en-US" sz="2800" dirty="0"/>
              <a:t>Straw Poll 4</a:t>
            </a:r>
          </a:p>
        </p:txBody>
      </p:sp>
      <p:sp>
        <p:nvSpPr>
          <p:cNvPr id="14" name="Content Placeholder 2">
            <a:extLst>
              <a:ext uri="{FF2B5EF4-FFF2-40B4-BE49-F238E27FC236}">
                <a16:creationId xmlns:a16="http://schemas.microsoft.com/office/drawing/2014/main" id="{410DE90F-DCD2-494A-AAA2-619DE61CEE1B}"/>
              </a:ext>
            </a:extLst>
          </p:cNvPr>
          <p:cNvSpPr>
            <a:spLocks noGrp="1"/>
          </p:cNvSpPr>
          <p:nvPr>
            <p:ph idx="1"/>
          </p:nvPr>
        </p:nvSpPr>
        <p:spPr>
          <a:xfrm>
            <a:off x="-1" y="1290035"/>
            <a:ext cx="9132541" cy="3053365"/>
          </a:xfrm>
        </p:spPr>
        <p:txBody>
          <a:bodyPr>
            <a:normAutofit/>
          </a:bodyPr>
          <a:lstStyle/>
          <a:p>
            <a:r>
              <a:rPr lang="en-US" sz="1600" b="0" dirty="0"/>
              <a:t>Do you support that the DL frames that solicit BA or Ack can carry the BW indication for transmitting the solicited BA or Ack that is narrower than the BW of the soliciting PPDU?</a:t>
            </a:r>
          </a:p>
        </p:txBody>
      </p:sp>
      <p:sp>
        <p:nvSpPr>
          <p:cNvPr id="25" name="Date Placeholder 3">
            <a:extLst>
              <a:ext uri="{FF2B5EF4-FFF2-40B4-BE49-F238E27FC236}">
                <a16:creationId xmlns:a16="http://schemas.microsoft.com/office/drawing/2014/main" id="{2F2DAF06-68E2-49D0-A454-54BEF4C653EA}"/>
              </a:ext>
            </a:extLst>
          </p:cNvPr>
          <p:cNvSpPr>
            <a:spLocks noGrp="1"/>
          </p:cNvSpPr>
          <p:nvPr>
            <p:ph type="dt" sz="half" idx="10"/>
          </p:nvPr>
        </p:nvSpPr>
        <p:spPr>
          <a:xfrm>
            <a:off x="696913" y="332601"/>
            <a:ext cx="1051570" cy="276999"/>
          </a:xfrm>
        </p:spPr>
        <p:txBody>
          <a:bodyPr/>
          <a:lstStyle/>
          <a:p>
            <a:pPr>
              <a:defRPr/>
            </a:pPr>
            <a:r>
              <a:rPr lang="en-US" dirty="0"/>
              <a:t>03/01/2020</a:t>
            </a:r>
          </a:p>
        </p:txBody>
      </p:sp>
      <p:sp>
        <p:nvSpPr>
          <p:cNvPr id="26" name="Slide Number Placeholder 2">
            <a:extLst>
              <a:ext uri="{FF2B5EF4-FFF2-40B4-BE49-F238E27FC236}">
                <a16:creationId xmlns:a16="http://schemas.microsoft.com/office/drawing/2014/main" id="{26631009-86E9-4AF6-A964-26DDC78C8AC2}"/>
              </a:ext>
            </a:extLst>
          </p:cNvPr>
          <p:cNvSpPr>
            <a:spLocks noGrp="1"/>
          </p:cNvSpPr>
          <p:nvPr>
            <p:ph type="sldNum" sz="quarter" idx="12"/>
          </p:nvPr>
        </p:nvSpPr>
        <p:spPr>
          <a:xfrm>
            <a:off x="4344988" y="6475413"/>
            <a:ext cx="530225" cy="182562"/>
          </a:xfrm>
        </p:spPr>
        <p:txBody>
          <a:bodyPr/>
          <a:lstStyle/>
          <a:p>
            <a:pPr>
              <a:defRPr/>
            </a:pPr>
            <a:r>
              <a:rPr lang="en-US"/>
              <a:t>Slide </a:t>
            </a:r>
            <a:fld id="{C1789BC7-C074-42CC-ADF8-5107DF6BD1C1}" type="slidenum">
              <a:rPr lang="en-US" smtClean="0"/>
              <a:pPr>
                <a:defRPr/>
              </a:pPr>
              <a:t>16</a:t>
            </a:fld>
            <a:endParaRPr lang="en-US"/>
          </a:p>
        </p:txBody>
      </p:sp>
      <p:sp>
        <p:nvSpPr>
          <p:cNvPr id="27" name="Footer Placeholder 4">
            <a:extLst>
              <a:ext uri="{FF2B5EF4-FFF2-40B4-BE49-F238E27FC236}">
                <a16:creationId xmlns:a16="http://schemas.microsoft.com/office/drawing/2014/main" id="{DE891C22-8D74-45C8-8178-C83CDF15B15C}"/>
              </a:ext>
            </a:extLst>
          </p:cNvPr>
          <p:cNvSpPr>
            <a:spLocks noGrp="1"/>
          </p:cNvSpPr>
          <p:nvPr>
            <p:ph type="ftr" sz="quarter" idx="11"/>
          </p:nvPr>
        </p:nvSpPr>
        <p:spPr>
          <a:xfrm>
            <a:off x="7106032" y="6475413"/>
            <a:ext cx="1437893" cy="184666"/>
          </a:xfrm>
        </p:spPr>
        <p:txBody>
          <a:bodyPr/>
          <a:lstStyle/>
          <a:p>
            <a:pPr>
              <a:defRPr/>
            </a:pPr>
            <a:r>
              <a:rPr lang="nb-NO" dirty="0"/>
              <a:t>Liwen Chu et al (NXP)</a:t>
            </a:r>
            <a:endParaRPr lang="en-US" dirty="0"/>
          </a:p>
        </p:txBody>
      </p:sp>
    </p:spTree>
    <p:extLst>
      <p:ext uri="{BB962C8B-B14F-4D97-AF65-F5344CB8AC3E}">
        <p14:creationId xmlns:p14="http://schemas.microsoft.com/office/powerpoint/2010/main" val="41387329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97206"/>
            <a:ext cx="9143999" cy="491791"/>
          </a:xfrm>
        </p:spPr>
        <p:txBody>
          <a:bodyPr/>
          <a:lstStyle/>
          <a:p>
            <a:r>
              <a:rPr lang="en-US" sz="2100" dirty="0"/>
              <a:t>Assumption of BSS with Wider BW and Channel Puncture</a:t>
            </a:r>
          </a:p>
        </p:txBody>
      </p:sp>
      <p:sp>
        <p:nvSpPr>
          <p:cNvPr id="130" name="Content Placeholder 2">
            <a:extLst>
              <a:ext uri="{FF2B5EF4-FFF2-40B4-BE49-F238E27FC236}">
                <a16:creationId xmlns:a16="http://schemas.microsoft.com/office/drawing/2014/main" id="{2ADDFDC6-6D03-45D1-82BD-F3CF4070FFEF}"/>
              </a:ext>
            </a:extLst>
          </p:cNvPr>
          <p:cNvSpPr>
            <a:spLocks noGrp="1"/>
          </p:cNvSpPr>
          <p:nvPr>
            <p:ph idx="1"/>
          </p:nvPr>
        </p:nvSpPr>
        <p:spPr>
          <a:xfrm>
            <a:off x="1" y="1017321"/>
            <a:ext cx="9143998" cy="3255922"/>
          </a:xfrm>
        </p:spPr>
        <p:txBody>
          <a:bodyPr>
            <a:normAutofit/>
          </a:bodyPr>
          <a:lstStyle/>
          <a:p>
            <a:r>
              <a:rPr lang="en-US" sz="1600" b="0" dirty="0"/>
              <a:t>A BSS can have punctured operating channel or unpunctured operating channel.</a:t>
            </a:r>
          </a:p>
          <a:p>
            <a:r>
              <a:rPr lang="en-US" sz="1600" b="0" dirty="0"/>
              <a:t>An AP announces its primary 20MHz channel and the BSS operating channel.</a:t>
            </a:r>
          </a:p>
          <a:p>
            <a:r>
              <a:rPr lang="en-US" sz="1600" b="0" dirty="0"/>
              <a:t>The BSS operating channel can be dynamically punctured.</a:t>
            </a:r>
          </a:p>
          <a:p>
            <a:r>
              <a:rPr lang="en-US" sz="1600" b="0" dirty="0"/>
              <a:t>A STA whose BW is narrower than an AP’s BW can associate with the AP.</a:t>
            </a:r>
          </a:p>
          <a:p>
            <a:pPr lvl="1"/>
            <a:r>
              <a:rPr lang="en-US" sz="1600" dirty="0"/>
              <a:t>The STA can park in a subchannel that doesn’t cover AP’s 20MHz primary channel secondary subchannel.</a:t>
            </a:r>
          </a:p>
          <a:p>
            <a:pPr lvl="2"/>
            <a:r>
              <a:rPr lang="en-US" sz="1400" dirty="0"/>
              <a:t>Subchannel is a group of continuous 20MHz channels of BSS operating channel, e.g. in a 320MHz BSS the primary 80MHz channel (primary subchannel), the secondary 80MHz channel (secondary subchannel), 3</a:t>
            </a:r>
            <a:r>
              <a:rPr lang="en-US" sz="1400" baseline="30000" dirty="0"/>
              <a:t>rd</a:t>
            </a:r>
            <a:r>
              <a:rPr lang="en-US" sz="1400" dirty="0"/>
              <a:t> 80MHz channel (secondary subchannel), 4</a:t>
            </a:r>
            <a:r>
              <a:rPr lang="en-US" sz="1400" baseline="30000" dirty="0"/>
              <a:t>th</a:t>
            </a:r>
            <a:r>
              <a:rPr lang="en-US" sz="1400" dirty="0"/>
              <a:t> 80MHz channel (secondary subchannel).  </a:t>
            </a:r>
          </a:p>
          <a:p>
            <a:r>
              <a:rPr lang="en-US" sz="1600" b="0" dirty="0"/>
              <a:t>A STA/AP with BW wider than 20MHz detects a &gt;=20MHz PPDU through the primary 20MHz channel.</a:t>
            </a:r>
          </a:p>
          <a:p>
            <a:pPr lvl="1"/>
            <a:r>
              <a:rPr lang="en-US" sz="1200" b="0" dirty="0"/>
              <a:t>Some rules should be defined for the </a:t>
            </a:r>
            <a:r>
              <a:rPr lang="en-US" sz="1200" dirty="0"/>
              <a:t>puncture operation of </a:t>
            </a:r>
            <a:r>
              <a:rPr lang="en-US" sz="1200" b="0" dirty="0"/>
              <a:t>a STA parks in a subchannel without covering primary 20MHz channel.</a:t>
            </a:r>
          </a:p>
          <a:p>
            <a:r>
              <a:rPr lang="en-US" sz="1600" b="0" dirty="0"/>
              <a:t>A STA has smaller maximal Tx power.</a:t>
            </a:r>
          </a:p>
          <a:p>
            <a:pPr lvl="1"/>
            <a:endParaRPr lang="en-US" b="0" dirty="0"/>
          </a:p>
        </p:txBody>
      </p:sp>
      <p:sp>
        <p:nvSpPr>
          <p:cNvPr id="4" name="Rectangle 3">
            <a:extLst>
              <a:ext uri="{FF2B5EF4-FFF2-40B4-BE49-F238E27FC236}">
                <a16:creationId xmlns:a16="http://schemas.microsoft.com/office/drawing/2014/main" id="{A4A0E7E0-3EED-4B12-B462-1413935A1A46}"/>
              </a:ext>
            </a:extLst>
          </p:cNvPr>
          <p:cNvSpPr/>
          <p:nvPr/>
        </p:nvSpPr>
        <p:spPr>
          <a:xfrm>
            <a:off x="1703016" y="5382175"/>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9" name="Rectangle 8">
            <a:extLst>
              <a:ext uri="{FF2B5EF4-FFF2-40B4-BE49-F238E27FC236}">
                <a16:creationId xmlns:a16="http://schemas.microsoft.com/office/drawing/2014/main" id="{FFF2D65D-D6C6-42DA-ADFB-A8D0C059D2DC}"/>
              </a:ext>
            </a:extLst>
          </p:cNvPr>
          <p:cNvSpPr/>
          <p:nvPr/>
        </p:nvSpPr>
        <p:spPr>
          <a:xfrm>
            <a:off x="1703016" y="5755038"/>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0" name="Rectangle 9">
            <a:extLst>
              <a:ext uri="{FF2B5EF4-FFF2-40B4-BE49-F238E27FC236}">
                <a16:creationId xmlns:a16="http://schemas.microsoft.com/office/drawing/2014/main" id="{08DB9600-EDD8-422F-B7EA-A33B226A2BA7}"/>
              </a:ext>
            </a:extLst>
          </p:cNvPr>
          <p:cNvSpPr/>
          <p:nvPr/>
        </p:nvSpPr>
        <p:spPr>
          <a:xfrm>
            <a:off x="1703016" y="5941469"/>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1" name="Rectangle 10">
            <a:extLst>
              <a:ext uri="{FF2B5EF4-FFF2-40B4-BE49-F238E27FC236}">
                <a16:creationId xmlns:a16="http://schemas.microsoft.com/office/drawing/2014/main" id="{21563722-EE63-49B3-B4AD-AD62B6A808AD}"/>
              </a:ext>
            </a:extLst>
          </p:cNvPr>
          <p:cNvSpPr/>
          <p:nvPr/>
        </p:nvSpPr>
        <p:spPr>
          <a:xfrm>
            <a:off x="1703016" y="4636450"/>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2" name="Rectangle 11">
            <a:extLst>
              <a:ext uri="{FF2B5EF4-FFF2-40B4-BE49-F238E27FC236}">
                <a16:creationId xmlns:a16="http://schemas.microsoft.com/office/drawing/2014/main" id="{B203A5CF-D8F7-4281-BB74-09B551EC5B22}"/>
              </a:ext>
            </a:extLst>
          </p:cNvPr>
          <p:cNvSpPr/>
          <p:nvPr/>
        </p:nvSpPr>
        <p:spPr>
          <a:xfrm>
            <a:off x="1703016" y="4822881"/>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4" name="Rectangle 13">
            <a:extLst>
              <a:ext uri="{FF2B5EF4-FFF2-40B4-BE49-F238E27FC236}">
                <a16:creationId xmlns:a16="http://schemas.microsoft.com/office/drawing/2014/main" id="{88B21EC7-569B-4E60-98CA-0B2BCB1E7AF0}"/>
              </a:ext>
            </a:extLst>
          </p:cNvPr>
          <p:cNvSpPr/>
          <p:nvPr/>
        </p:nvSpPr>
        <p:spPr>
          <a:xfrm>
            <a:off x="1703016" y="5195744"/>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5" name="Rectangle 14">
            <a:extLst>
              <a:ext uri="{FF2B5EF4-FFF2-40B4-BE49-F238E27FC236}">
                <a16:creationId xmlns:a16="http://schemas.microsoft.com/office/drawing/2014/main" id="{6C2D33E4-8344-4FEB-AF8B-5B9FCD287075}"/>
              </a:ext>
            </a:extLst>
          </p:cNvPr>
          <p:cNvSpPr/>
          <p:nvPr/>
        </p:nvSpPr>
        <p:spPr>
          <a:xfrm>
            <a:off x="1703016" y="5568606"/>
            <a:ext cx="319596" cy="186431"/>
          </a:xfrm>
          <a:prstGeom prst="rect">
            <a:avLst/>
          </a:prstGeom>
          <a:pattFill prst="ltDnDiag">
            <a:fgClr>
              <a:schemeClr val="accent2"/>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6" name="TextBox 15">
            <a:extLst>
              <a:ext uri="{FF2B5EF4-FFF2-40B4-BE49-F238E27FC236}">
                <a16:creationId xmlns:a16="http://schemas.microsoft.com/office/drawing/2014/main" id="{B530C8C3-A383-409E-ADA1-729A06C99531}"/>
              </a:ext>
            </a:extLst>
          </p:cNvPr>
          <p:cNvSpPr txBox="1"/>
          <p:nvPr/>
        </p:nvSpPr>
        <p:spPr>
          <a:xfrm>
            <a:off x="1004570" y="6151773"/>
            <a:ext cx="1716488" cy="273718"/>
          </a:xfrm>
          <a:prstGeom prst="rect">
            <a:avLst/>
          </a:prstGeom>
          <a:noFill/>
        </p:spPr>
        <p:txBody>
          <a:bodyPr wrap="none" lIns="68580" tIns="34290" rIns="68580" rtlCol="0" anchor="t">
            <a:noAutofit/>
          </a:bodyPr>
          <a:lstStyle/>
          <a:p>
            <a:r>
              <a:rPr lang="en-US" sz="900" dirty="0"/>
              <a:t>160MHz BSS1 with one 20MHz </a:t>
            </a:r>
          </a:p>
          <a:p>
            <a:r>
              <a:rPr lang="en-US" sz="900" dirty="0"/>
              <a:t>channels being punctured</a:t>
            </a:r>
          </a:p>
        </p:txBody>
      </p:sp>
      <p:sp>
        <p:nvSpPr>
          <p:cNvPr id="17" name="Rectangle 16">
            <a:extLst>
              <a:ext uri="{FF2B5EF4-FFF2-40B4-BE49-F238E27FC236}">
                <a16:creationId xmlns:a16="http://schemas.microsoft.com/office/drawing/2014/main" id="{910D33C3-ED1A-4409-A611-4511B88FC2C7}"/>
              </a:ext>
            </a:extLst>
          </p:cNvPr>
          <p:cNvSpPr/>
          <p:nvPr/>
        </p:nvSpPr>
        <p:spPr>
          <a:xfrm>
            <a:off x="6716915" y="5407986"/>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8" name="Rectangle 17">
            <a:extLst>
              <a:ext uri="{FF2B5EF4-FFF2-40B4-BE49-F238E27FC236}">
                <a16:creationId xmlns:a16="http://schemas.microsoft.com/office/drawing/2014/main" id="{672F0EEE-5C5D-4F06-B92D-FB7F6A41E212}"/>
              </a:ext>
            </a:extLst>
          </p:cNvPr>
          <p:cNvSpPr/>
          <p:nvPr/>
        </p:nvSpPr>
        <p:spPr>
          <a:xfrm>
            <a:off x="6716915" y="5780848"/>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9" name="Rectangle 18">
            <a:extLst>
              <a:ext uri="{FF2B5EF4-FFF2-40B4-BE49-F238E27FC236}">
                <a16:creationId xmlns:a16="http://schemas.microsoft.com/office/drawing/2014/main" id="{29A56A5D-6913-401B-A1C5-0779ACF6C2D9}"/>
              </a:ext>
            </a:extLst>
          </p:cNvPr>
          <p:cNvSpPr/>
          <p:nvPr/>
        </p:nvSpPr>
        <p:spPr>
          <a:xfrm>
            <a:off x="6716915" y="5967279"/>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20" name="Rectangle 19">
            <a:extLst>
              <a:ext uri="{FF2B5EF4-FFF2-40B4-BE49-F238E27FC236}">
                <a16:creationId xmlns:a16="http://schemas.microsoft.com/office/drawing/2014/main" id="{ECFC0099-55AB-496C-B8A0-7ADEB4882F04}"/>
              </a:ext>
            </a:extLst>
          </p:cNvPr>
          <p:cNvSpPr/>
          <p:nvPr/>
        </p:nvSpPr>
        <p:spPr>
          <a:xfrm>
            <a:off x="6716915" y="4662261"/>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21" name="Rectangle 20">
            <a:extLst>
              <a:ext uri="{FF2B5EF4-FFF2-40B4-BE49-F238E27FC236}">
                <a16:creationId xmlns:a16="http://schemas.microsoft.com/office/drawing/2014/main" id="{3E537AF7-5768-4864-98F8-9CAFDF2CA671}"/>
              </a:ext>
            </a:extLst>
          </p:cNvPr>
          <p:cNvSpPr/>
          <p:nvPr/>
        </p:nvSpPr>
        <p:spPr>
          <a:xfrm>
            <a:off x="6716915" y="4848692"/>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23" name="Rectangle 22">
            <a:extLst>
              <a:ext uri="{FF2B5EF4-FFF2-40B4-BE49-F238E27FC236}">
                <a16:creationId xmlns:a16="http://schemas.microsoft.com/office/drawing/2014/main" id="{CDD65559-2AC3-4FD7-885E-B5523B3C7A1C}"/>
              </a:ext>
            </a:extLst>
          </p:cNvPr>
          <p:cNvSpPr/>
          <p:nvPr/>
        </p:nvSpPr>
        <p:spPr>
          <a:xfrm>
            <a:off x="6716915" y="5221554"/>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25" name="TextBox 24">
            <a:extLst>
              <a:ext uri="{FF2B5EF4-FFF2-40B4-BE49-F238E27FC236}">
                <a16:creationId xmlns:a16="http://schemas.microsoft.com/office/drawing/2014/main" id="{770758F2-FD8B-4DD7-8C4B-AAA2E337DC67}"/>
              </a:ext>
            </a:extLst>
          </p:cNvPr>
          <p:cNvSpPr txBox="1"/>
          <p:nvPr/>
        </p:nvSpPr>
        <p:spPr>
          <a:xfrm>
            <a:off x="5981025" y="6143353"/>
            <a:ext cx="1562775" cy="309769"/>
          </a:xfrm>
          <a:prstGeom prst="rect">
            <a:avLst/>
          </a:prstGeom>
          <a:noFill/>
        </p:spPr>
        <p:txBody>
          <a:bodyPr wrap="none" lIns="68580" tIns="34290" rIns="68580" rtlCol="0" anchor="t">
            <a:noAutofit/>
          </a:bodyPr>
          <a:lstStyle/>
          <a:p>
            <a:r>
              <a:rPr lang="en-US" sz="900" dirty="0"/>
              <a:t>160MHz BSS2 without </a:t>
            </a:r>
          </a:p>
          <a:p>
            <a:r>
              <a:rPr lang="en-US" sz="900" dirty="0"/>
              <a:t>Punctured  20MHz channels.</a:t>
            </a:r>
          </a:p>
        </p:txBody>
      </p:sp>
      <p:sp>
        <p:nvSpPr>
          <p:cNvPr id="26" name="Rectangle 25">
            <a:extLst>
              <a:ext uri="{FF2B5EF4-FFF2-40B4-BE49-F238E27FC236}">
                <a16:creationId xmlns:a16="http://schemas.microsoft.com/office/drawing/2014/main" id="{B8226146-3C62-4D09-B2FC-AEA6DCDCEBD1}"/>
              </a:ext>
            </a:extLst>
          </p:cNvPr>
          <p:cNvSpPr/>
          <p:nvPr/>
        </p:nvSpPr>
        <p:spPr>
          <a:xfrm>
            <a:off x="6716915" y="5035349"/>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27" name="Rectangle 26">
            <a:extLst>
              <a:ext uri="{FF2B5EF4-FFF2-40B4-BE49-F238E27FC236}">
                <a16:creationId xmlns:a16="http://schemas.microsoft.com/office/drawing/2014/main" id="{58EC58BC-3F63-4835-AE79-AC7C8E1E8B60}"/>
              </a:ext>
            </a:extLst>
          </p:cNvPr>
          <p:cNvSpPr/>
          <p:nvPr/>
        </p:nvSpPr>
        <p:spPr>
          <a:xfrm>
            <a:off x="6716915" y="5594191"/>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28" name="Rectangle 27">
            <a:extLst>
              <a:ext uri="{FF2B5EF4-FFF2-40B4-BE49-F238E27FC236}">
                <a16:creationId xmlns:a16="http://schemas.microsoft.com/office/drawing/2014/main" id="{28326F23-C881-4875-AF4B-0751D4371773}"/>
              </a:ext>
            </a:extLst>
          </p:cNvPr>
          <p:cNvSpPr/>
          <p:nvPr/>
        </p:nvSpPr>
        <p:spPr>
          <a:xfrm>
            <a:off x="3069322" y="5399754"/>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29" name="Rectangle 28">
            <a:extLst>
              <a:ext uri="{FF2B5EF4-FFF2-40B4-BE49-F238E27FC236}">
                <a16:creationId xmlns:a16="http://schemas.microsoft.com/office/drawing/2014/main" id="{4A3842C3-6592-476F-A432-DDF746195170}"/>
              </a:ext>
            </a:extLst>
          </p:cNvPr>
          <p:cNvSpPr/>
          <p:nvPr/>
        </p:nvSpPr>
        <p:spPr>
          <a:xfrm>
            <a:off x="3069322" y="5772617"/>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30" name="Rectangle 29">
            <a:extLst>
              <a:ext uri="{FF2B5EF4-FFF2-40B4-BE49-F238E27FC236}">
                <a16:creationId xmlns:a16="http://schemas.microsoft.com/office/drawing/2014/main" id="{1363CCCF-D396-49D1-9851-0B1665850C84}"/>
              </a:ext>
            </a:extLst>
          </p:cNvPr>
          <p:cNvSpPr/>
          <p:nvPr/>
        </p:nvSpPr>
        <p:spPr>
          <a:xfrm>
            <a:off x="3069322" y="5959048"/>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31" name="Rectangle 30">
            <a:extLst>
              <a:ext uri="{FF2B5EF4-FFF2-40B4-BE49-F238E27FC236}">
                <a16:creationId xmlns:a16="http://schemas.microsoft.com/office/drawing/2014/main" id="{B7C04D79-9FB2-400C-B77B-A19F28B7E320}"/>
              </a:ext>
            </a:extLst>
          </p:cNvPr>
          <p:cNvSpPr/>
          <p:nvPr/>
        </p:nvSpPr>
        <p:spPr>
          <a:xfrm>
            <a:off x="3069322" y="4654029"/>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32" name="Rectangle 31">
            <a:extLst>
              <a:ext uri="{FF2B5EF4-FFF2-40B4-BE49-F238E27FC236}">
                <a16:creationId xmlns:a16="http://schemas.microsoft.com/office/drawing/2014/main" id="{D845E62A-2BB7-460E-A4AA-924F5A6F9317}"/>
              </a:ext>
            </a:extLst>
          </p:cNvPr>
          <p:cNvSpPr/>
          <p:nvPr/>
        </p:nvSpPr>
        <p:spPr>
          <a:xfrm>
            <a:off x="3069322" y="4840461"/>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33" name="Rectangle 32">
            <a:extLst>
              <a:ext uri="{FF2B5EF4-FFF2-40B4-BE49-F238E27FC236}">
                <a16:creationId xmlns:a16="http://schemas.microsoft.com/office/drawing/2014/main" id="{272534A2-1994-43F6-BF83-075BADF81DA5}"/>
              </a:ext>
            </a:extLst>
          </p:cNvPr>
          <p:cNvSpPr/>
          <p:nvPr/>
        </p:nvSpPr>
        <p:spPr>
          <a:xfrm>
            <a:off x="3069322" y="5026892"/>
            <a:ext cx="319596" cy="186431"/>
          </a:xfrm>
          <a:prstGeom prst="rect">
            <a:avLst/>
          </a:prstGeom>
          <a:pattFill prst="ltDnDiag">
            <a:fgClr>
              <a:schemeClr val="accent2"/>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34" name="Rectangle 33">
            <a:extLst>
              <a:ext uri="{FF2B5EF4-FFF2-40B4-BE49-F238E27FC236}">
                <a16:creationId xmlns:a16="http://schemas.microsoft.com/office/drawing/2014/main" id="{1AFB5FB7-D297-42B6-85D5-5A002E7D2A20}"/>
              </a:ext>
            </a:extLst>
          </p:cNvPr>
          <p:cNvSpPr/>
          <p:nvPr/>
        </p:nvSpPr>
        <p:spPr>
          <a:xfrm>
            <a:off x="3069322" y="5213323"/>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35" name="Rectangle 34">
            <a:extLst>
              <a:ext uri="{FF2B5EF4-FFF2-40B4-BE49-F238E27FC236}">
                <a16:creationId xmlns:a16="http://schemas.microsoft.com/office/drawing/2014/main" id="{E53D4EF2-157C-48C2-A803-6DBEF048185E}"/>
              </a:ext>
            </a:extLst>
          </p:cNvPr>
          <p:cNvSpPr/>
          <p:nvPr/>
        </p:nvSpPr>
        <p:spPr>
          <a:xfrm>
            <a:off x="3069322" y="5586186"/>
            <a:ext cx="319596" cy="186431"/>
          </a:xfrm>
          <a:prstGeom prst="rect">
            <a:avLst/>
          </a:prstGeom>
          <a:pattFill prst="ltDnDiag">
            <a:fgClr>
              <a:schemeClr val="accent2"/>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36" name="Rectangle 35">
            <a:extLst>
              <a:ext uri="{FF2B5EF4-FFF2-40B4-BE49-F238E27FC236}">
                <a16:creationId xmlns:a16="http://schemas.microsoft.com/office/drawing/2014/main" id="{021706F2-12E1-40C7-8695-36F1EA8CA2EF}"/>
              </a:ext>
            </a:extLst>
          </p:cNvPr>
          <p:cNvSpPr/>
          <p:nvPr/>
        </p:nvSpPr>
        <p:spPr>
          <a:xfrm>
            <a:off x="1703016" y="5001372"/>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37" name="TextBox 36">
            <a:extLst>
              <a:ext uri="{FF2B5EF4-FFF2-40B4-BE49-F238E27FC236}">
                <a16:creationId xmlns:a16="http://schemas.microsoft.com/office/drawing/2014/main" id="{A29C6A40-6A3D-4FC8-A839-435CF07786E6}"/>
              </a:ext>
            </a:extLst>
          </p:cNvPr>
          <p:cNvSpPr txBox="1"/>
          <p:nvPr/>
        </p:nvSpPr>
        <p:spPr>
          <a:xfrm>
            <a:off x="2819400" y="6195051"/>
            <a:ext cx="1139037" cy="273718"/>
          </a:xfrm>
          <a:prstGeom prst="rect">
            <a:avLst/>
          </a:prstGeom>
          <a:noFill/>
        </p:spPr>
        <p:txBody>
          <a:bodyPr wrap="none" lIns="68580" tIns="34290" rIns="68580" rtlCol="0" anchor="t">
            <a:noAutofit/>
          </a:bodyPr>
          <a:lstStyle/>
          <a:p>
            <a:r>
              <a:rPr lang="en-US" sz="900" dirty="0"/>
              <a:t>TXOP BW in BSS1</a:t>
            </a:r>
          </a:p>
        </p:txBody>
      </p:sp>
      <p:sp>
        <p:nvSpPr>
          <p:cNvPr id="38" name="Rectangle 37">
            <a:extLst>
              <a:ext uri="{FF2B5EF4-FFF2-40B4-BE49-F238E27FC236}">
                <a16:creationId xmlns:a16="http://schemas.microsoft.com/office/drawing/2014/main" id="{B495B6DA-48D9-4EF7-A2B5-06C19449AF70}"/>
              </a:ext>
            </a:extLst>
          </p:cNvPr>
          <p:cNvSpPr/>
          <p:nvPr/>
        </p:nvSpPr>
        <p:spPr>
          <a:xfrm>
            <a:off x="8029846" y="5407986"/>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39" name="Rectangle 38">
            <a:extLst>
              <a:ext uri="{FF2B5EF4-FFF2-40B4-BE49-F238E27FC236}">
                <a16:creationId xmlns:a16="http://schemas.microsoft.com/office/drawing/2014/main" id="{3CF89D60-CD28-4B84-9896-18D78C29090C}"/>
              </a:ext>
            </a:extLst>
          </p:cNvPr>
          <p:cNvSpPr/>
          <p:nvPr/>
        </p:nvSpPr>
        <p:spPr>
          <a:xfrm>
            <a:off x="8029846" y="5780848"/>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40" name="Rectangle 39">
            <a:extLst>
              <a:ext uri="{FF2B5EF4-FFF2-40B4-BE49-F238E27FC236}">
                <a16:creationId xmlns:a16="http://schemas.microsoft.com/office/drawing/2014/main" id="{1B113699-903C-459A-BE51-2007C7463F9A}"/>
              </a:ext>
            </a:extLst>
          </p:cNvPr>
          <p:cNvSpPr/>
          <p:nvPr/>
        </p:nvSpPr>
        <p:spPr>
          <a:xfrm>
            <a:off x="8029846" y="5967279"/>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41" name="Rectangle 40">
            <a:extLst>
              <a:ext uri="{FF2B5EF4-FFF2-40B4-BE49-F238E27FC236}">
                <a16:creationId xmlns:a16="http://schemas.microsoft.com/office/drawing/2014/main" id="{4D98611F-C345-4BCB-BC4B-5FDD072635C6}"/>
              </a:ext>
            </a:extLst>
          </p:cNvPr>
          <p:cNvSpPr/>
          <p:nvPr/>
        </p:nvSpPr>
        <p:spPr>
          <a:xfrm>
            <a:off x="8029846" y="4662261"/>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42" name="Rectangle 41">
            <a:extLst>
              <a:ext uri="{FF2B5EF4-FFF2-40B4-BE49-F238E27FC236}">
                <a16:creationId xmlns:a16="http://schemas.microsoft.com/office/drawing/2014/main" id="{D0164DAD-6683-4AFE-8248-B6BC3C0904BD}"/>
              </a:ext>
            </a:extLst>
          </p:cNvPr>
          <p:cNvSpPr/>
          <p:nvPr/>
        </p:nvSpPr>
        <p:spPr>
          <a:xfrm>
            <a:off x="8029846" y="4848692"/>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43" name="Rectangle 42">
            <a:extLst>
              <a:ext uri="{FF2B5EF4-FFF2-40B4-BE49-F238E27FC236}">
                <a16:creationId xmlns:a16="http://schemas.microsoft.com/office/drawing/2014/main" id="{1D1E37C1-C56B-4928-85E8-3687711D5E19}"/>
              </a:ext>
            </a:extLst>
          </p:cNvPr>
          <p:cNvSpPr/>
          <p:nvPr/>
        </p:nvSpPr>
        <p:spPr>
          <a:xfrm>
            <a:off x="8029846" y="5035123"/>
            <a:ext cx="319596" cy="186431"/>
          </a:xfrm>
          <a:prstGeom prst="rect">
            <a:avLst/>
          </a:prstGeom>
          <a:pattFill prst="ltDnDiag">
            <a:fgClr>
              <a:schemeClr val="accent2"/>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44" name="Rectangle 43">
            <a:extLst>
              <a:ext uri="{FF2B5EF4-FFF2-40B4-BE49-F238E27FC236}">
                <a16:creationId xmlns:a16="http://schemas.microsoft.com/office/drawing/2014/main" id="{66609653-50DA-472F-BD1C-D8FC8B71F3FA}"/>
              </a:ext>
            </a:extLst>
          </p:cNvPr>
          <p:cNvSpPr/>
          <p:nvPr/>
        </p:nvSpPr>
        <p:spPr>
          <a:xfrm>
            <a:off x="8029846" y="5221554"/>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45" name="Rectangle 44">
            <a:extLst>
              <a:ext uri="{FF2B5EF4-FFF2-40B4-BE49-F238E27FC236}">
                <a16:creationId xmlns:a16="http://schemas.microsoft.com/office/drawing/2014/main" id="{FEF1B875-EACC-48A8-8EA7-7F3C39B94EBE}"/>
              </a:ext>
            </a:extLst>
          </p:cNvPr>
          <p:cNvSpPr/>
          <p:nvPr/>
        </p:nvSpPr>
        <p:spPr>
          <a:xfrm>
            <a:off x="8029846" y="5594417"/>
            <a:ext cx="319596" cy="186431"/>
          </a:xfrm>
          <a:prstGeom prst="rect">
            <a:avLst/>
          </a:prstGeom>
          <a:pattFill prst="ltDnDiag">
            <a:fgClr>
              <a:schemeClr val="accent2"/>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46" name="TextBox 45">
            <a:extLst>
              <a:ext uri="{FF2B5EF4-FFF2-40B4-BE49-F238E27FC236}">
                <a16:creationId xmlns:a16="http://schemas.microsoft.com/office/drawing/2014/main" id="{19F4F90E-F649-45C8-816D-B6B343063BCA}"/>
              </a:ext>
            </a:extLst>
          </p:cNvPr>
          <p:cNvSpPr txBox="1"/>
          <p:nvPr/>
        </p:nvSpPr>
        <p:spPr>
          <a:xfrm>
            <a:off x="7779923" y="6203282"/>
            <a:ext cx="1139037" cy="273718"/>
          </a:xfrm>
          <a:prstGeom prst="rect">
            <a:avLst/>
          </a:prstGeom>
          <a:noFill/>
        </p:spPr>
        <p:txBody>
          <a:bodyPr wrap="none" lIns="68580" tIns="34290" rIns="68580" rtlCol="0" anchor="t">
            <a:noAutofit/>
          </a:bodyPr>
          <a:lstStyle/>
          <a:p>
            <a:r>
              <a:rPr lang="en-US" sz="900" dirty="0"/>
              <a:t>TXOP BW in BSS2</a:t>
            </a:r>
          </a:p>
        </p:txBody>
      </p:sp>
      <p:sp>
        <p:nvSpPr>
          <p:cNvPr id="47" name="Left Brace 46">
            <a:extLst>
              <a:ext uri="{FF2B5EF4-FFF2-40B4-BE49-F238E27FC236}">
                <a16:creationId xmlns:a16="http://schemas.microsoft.com/office/drawing/2014/main" id="{6578CE45-A2FF-4C57-9901-110C92537D5F}"/>
              </a:ext>
            </a:extLst>
          </p:cNvPr>
          <p:cNvSpPr/>
          <p:nvPr/>
        </p:nvSpPr>
        <p:spPr>
          <a:xfrm>
            <a:off x="6514189" y="4662260"/>
            <a:ext cx="95924" cy="1465640"/>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900"/>
          </a:p>
        </p:txBody>
      </p:sp>
      <p:sp>
        <p:nvSpPr>
          <p:cNvPr id="48" name="TextBox 47">
            <a:extLst>
              <a:ext uri="{FF2B5EF4-FFF2-40B4-BE49-F238E27FC236}">
                <a16:creationId xmlns:a16="http://schemas.microsoft.com/office/drawing/2014/main" id="{5CEE49FC-9E46-49D1-B8C3-5A0AF2876E59}"/>
              </a:ext>
            </a:extLst>
          </p:cNvPr>
          <p:cNvSpPr txBox="1"/>
          <p:nvPr/>
        </p:nvSpPr>
        <p:spPr>
          <a:xfrm>
            <a:off x="5245475" y="5318381"/>
            <a:ext cx="1081337" cy="225997"/>
          </a:xfrm>
          <a:prstGeom prst="rect">
            <a:avLst/>
          </a:prstGeom>
          <a:noFill/>
        </p:spPr>
        <p:txBody>
          <a:bodyPr wrap="none" lIns="68580" tIns="34290" rIns="68580" rtlCol="0" anchor="t">
            <a:noAutofit/>
          </a:bodyPr>
          <a:lstStyle/>
          <a:p>
            <a:r>
              <a:rPr lang="en-US" sz="900" dirty="0"/>
              <a:t>BSS operating channel</a:t>
            </a:r>
          </a:p>
        </p:txBody>
      </p:sp>
      <p:cxnSp>
        <p:nvCxnSpPr>
          <p:cNvPr id="49" name="Straight Arrow Connector 48">
            <a:extLst>
              <a:ext uri="{FF2B5EF4-FFF2-40B4-BE49-F238E27FC236}">
                <a16:creationId xmlns:a16="http://schemas.microsoft.com/office/drawing/2014/main" id="{A113CEEE-BF2D-45A5-A4E3-0A0B62C6D0CE}"/>
              </a:ext>
            </a:extLst>
          </p:cNvPr>
          <p:cNvCxnSpPr>
            <a:cxnSpLocks/>
          </p:cNvCxnSpPr>
          <p:nvPr/>
        </p:nvCxnSpPr>
        <p:spPr>
          <a:xfrm flipV="1">
            <a:off x="6326812" y="4795809"/>
            <a:ext cx="311248" cy="4465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51" name="TextBox 50">
            <a:extLst>
              <a:ext uri="{FF2B5EF4-FFF2-40B4-BE49-F238E27FC236}">
                <a16:creationId xmlns:a16="http://schemas.microsoft.com/office/drawing/2014/main" id="{5E76E19F-DDD0-4ADE-AA27-CD98E591EBC6}"/>
              </a:ext>
            </a:extLst>
          </p:cNvPr>
          <p:cNvSpPr txBox="1"/>
          <p:nvPr/>
        </p:nvSpPr>
        <p:spPr>
          <a:xfrm>
            <a:off x="5092489" y="4779023"/>
            <a:ext cx="1081337" cy="225997"/>
          </a:xfrm>
          <a:prstGeom prst="rect">
            <a:avLst/>
          </a:prstGeom>
          <a:noFill/>
        </p:spPr>
        <p:txBody>
          <a:bodyPr wrap="none" lIns="68580" tIns="34290" rIns="68580" rtlCol="0" anchor="t">
            <a:noAutofit/>
          </a:bodyPr>
          <a:lstStyle/>
          <a:p>
            <a:r>
              <a:rPr lang="en-US" sz="900" dirty="0"/>
              <a:t>Primary 20MHz channel</a:t>
            </a:r>
          </a:p>
        </p:txBody>
      </p:sp>
      <p:sp>
        <p:nvSpPr>
          <p:cNvPr id="52" name="Left Brace 51">
            <a:extLst>
              <a:ext uri="{FF2B5EF4-FFF2-40B4-BE49-F238E27FC236}">
                <a16:creationId xmlns:a16="http://schemas.microsoft.com/office/drawing/2014/main" id="{2F18907A-DE03-4EC1-9D90-84E795D80BA5}"/>
              </a:ext>
            </a:extLst>
          </p:cNvPr>
          <p:cNvSpPr/>
          <p:nvPr/>
        </p:nvSpPr>
        <p:spPr>
          <a:xfrm>
            <a:off x="1368149" y="4644582"/>
            <a:ext cx="95924" cy="1465640"/>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900"/>
          </a:p>
        </p:txBody>
      </p:sp>
      <p:sp>
        <p:nvSpPr>
          <p:cNvPr id="53" name="TextBox 52">
            <a:extLst>
              <a:ext uri="{FF2B5EF4-FFF2-40B4-BE49-F238E27FC236}">
                <a16:creationId xmlns:a16="http://schemas.microsoft.com/office/drawing/2014/main" id="{C45E4B3D-A622-43EF-9508-D9661609B466}"/>
              </a:ext>
            </a:extLst>
          </p:cNvPr>
          <p:cNvSpPr txBox="1"/>
          <p:nvPr/>
        </p:nvSpPr>
        <p:spPr>
          <a:xfrm>
            <a:off x="99435" y="5300704"/>
            <a:ext cx="1081337" cy="225997"/>
          </a:xfrm>
          <a:prstGeom prst="rect">
            <a:avLst/>
          </a:prstGeom>
          <a:noFill/>
        </p:spPr>
        <p:txBody>
          <a:bodyPr wrap="none" lIns="68580" tIns="34290" rIns="68580" rtlCol="0" anchor="t">
            <a:noAutofit/>
          </a:bodyPr>
          <a:lstStyle/>
          <a:p>
            <a:r>
              <a:rPr lang="en-US" sz="900" dirty="0"/>
              <a:t>BSS operating channel</a:t>
            </a:r>
          </a:p>
        </p:txBody>
      </p:sp>
      <p:cxnSp>
        <p:nvCxnSpPr>
          <p:cNvPr id="54" name="Straight Arrow Connector 53">
            <a:extLst>
              <a:ext uri="{FF2B5EF4-FFF2-40B4-BE49-F238E27FC236}">
                <a16:creationId xmlns:a16="http://schemas.microsoft.com/office/drawing/2014/main" id="{0047A72C-D619-4E04-9022-8671F2822DB2}"/>
              </a:ext>
            </a:extLst>
          </p:cNvPr>
          <p:cNvCxnSpPr>
            <a:cxnSpLocks/>
          </p:cNvCxnSpPr>
          <p:nvPr/>
        </p:nvCxnSpPr>
        <p:spPr>
          <a:xfrm>
            <a:off x="1222698" y="5001372"/>
            <a:ext cx="489878" cy="30576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55" name="TextBox 54">
            <a:extLst>
              <a:ext uri="{FF2B5EF4-FFF2-40B4-BE49-F238E27FC236}">
                <a16:creationId xmlns:a16="http://schemas.microsoft.com/office/drawing/2014/main" id="{FCAE4890-1120-43E8-8692-77BA509A6CCE}"/>
              </a:ext>
            </a:extLst>
          </p:cNvPr>
          <p:cNvSpPr txBox="1"/>
          <p:nvPr/>
        </p:nvSpPr>
        <p:spPr>
          <a:xfrm>
            <a:off x="34559" y="4828908"/>
            <a:ext cx="1081337" cy="225997"/>
          </a:xfrm>
          <a:prstGeom prst="rect">
            <a:avLst/>
          </a:prstGeom>
          <a:noFill/>
        </p:spPr>
        <p:txBody>
          <a:bodyPr wrap="none" lIns="68580" tIns="34290" rIns="68580" rtlCol="0" anchor="t">
            <a:noAutofit/>
          </a:bodyPr>
          <a:lstStyle/>
          <a:p>
            <a:r>
              <a:rPr lang="en-US" sz="900" dirty="0"/>
              <a:t>Primary 20MHz channel</a:t>
            </a:r>
          </a:p>
        </p:txBody>
      </p:sp>
      <p:sp>
        <p:nvSpPr>
          <p:cNvPr id="50" name="Date Placeholder 3">
            <a:extLst>
              <a:ext uri="{FF2B5EF4-FFF2-40B4-BE49-F238E27FC236}">
                <a16:creationId xmlns:a16="http://schemas.microsoft.com/office/drawing/2014/main" id="{75B6F83D-B283-4584-9C56-58942323B506}"/>
              </a:ext>
            </a:extLst>
          </p:cNvPr>
          <p:cNvSpPr>
            <a:spLocks noGrp="1"/>
          </p:cNvSpPr>
          <p:nvPr>
            <p:ph type="dt" sz="half" idx="10"/>
          </p:nvPr>
        </p:nvSpPr>
        <p:spPr>
          <a:xfrm>
            <a:off x="696913" y="332601"/>
            <a:ext cx="1051570" cy="276999"/>
          </a:xfrm>
        </p:spPr>
        <p:txBody>
          <a:bodyPr/>
          <a:lstStyle/>
          <a:p>
            <a:pPr>
              <a:defRPr/>
            </a:pPr>
            <a:r>
              <a:rPr lang="en-US" dirty="0"/>
              <a:t>03/01/2020</a:t>
            </a:r>
          </a:p>
        </p:txBody>
      </p:sp>
      <p:sp>
        <p:nvSpPr>
          <p:cNvPr id="56" name="Slide Number Placeholder 2">
            <a:extLst>
              <a:ext uri="{FF2B5EF4-FFF2-40B4-BE49-F238E27FC236}">
                <a16:creationId xmlns:a16="http://schemas.microsoft.com/office/drawing/2014/main" id="{39E2FCC9-E576-43A1-A1CA-98F6E080E85F}"/>
              </a:ext>
            </a:extLst>
          </p:cNvPr>
          <p:cNvSpPr>
            <a:spLocks noGrp="1"/>
          </p:cNvSpPr>
          <p:nvPr>
            <p:ph type="sldNum" sz="quarter" idx="12"/>
          </p:nvPr>
        </p:nvSpPr>
        <p:spPr>
          <a:xfrm>
            <a:off x="4344988" y="6475413"/>
            <a:ext cx="530225" cy="182562"/>
          </a:xfrm>
        </p:spPr>
        <p:txBody>
          <a:bodyPr/>
          <a:lstStyle/>
          <a:p>
            <a:pPr>
              <a:defRPr/>
            </a:pPr>
            <a:r>
              <a:rPr lang="en-US" dirty="0"/>
              <a:t>Slide </a:t>
            </a:r>
            <a:fld id="{C1789BC7-C074-42CC-ADF8-5107DF6BD1C1}" type="slidenum">
              <a:rPr lang="en-US" smtClean="0"/>
              <a:pPr>
                <a:defRPr/>
              </a:pPr>
              <a:t>2</a:t>
            </a:fld>
            <a:endParaRPr lang="en-US" dirty="0"/>
          </a:p>
        </p:txBody>
      </p:sp>
      <p:sp>
        <p:nvSpPr>
          <p:cNvPr id="57" name="Footer Placeholder 4">
            <a:extLst>
              <a:ext uri="{FF2B5EF4-FFF2-40B4-BE49-F238E27FC236}">
                <a16:creationId xmlns:a16="http://schemas.microsoft.com/office/drawing/2014/main" id="{57C7DD29-90DF-42D8-B890-C2913B41488A}"/>
              </a:ext>
            </a:extLst>
          </p:cNvPr>
          <p:cNvSpPr>
            <a:spLocks noGrp="1"/>
          </p:cNvSpPr>
          <p:nvPr>
            <p:ph type="ftr" sz="quarter" idx="11"/>
          </p:nvPr>
        </p:nvSpPr>
        <p:spPr>
          <a:xfrm>
            <a:off x="7106032" y="6475413"/>
            <a:ext cx="1437893" cy="184666"/>
          </a:xfrm>
        </p:spPr>
        <p:txBody>
          <a:bodyPr/>
          <a:lstStyle/>
          <a:p>
            <a:pPr>
              <a:defRPr/>
            </a:pPr>
            <a:r>
              <a:rPr lang="nb-NO" dirty="0"/>
              <a:t>Liwen Chu et al (NXP)</a:t>
            </a:r>
            <a:endParaRPr lang="en-US" dirty="0"/>
          </a:p>
        </p:txBody>
      </p:sp>
    </p:spTree>
    <p:extLst>
      <p:ext uri="{BB962C8B-B14F-4D97-AF65-F5344CB8AC3E}">
        <p14:creationId xmlns:p14="http://schemas.microsoft.com/office/powerpoint/2010/main" val="37982429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37741"/>
            <a:ext cx="9143999" cy="491791"/>
          </a:xfrm>
        </p:spPr>
        <p:txBody>
          <a:bodyPr/>
          <a:lstStyle/>
          <a:p>
            <a:r>
              <a:rPr lang="en-US" sz="2100" dirty="0"/>
              <a:t>BSS Operating Parameter Announcement</a:t>
            </a:r>
          </a:p>
        </p:txBody>
      </p:sp>
      <p:sp>
        <p:nvSpPr>
          <p:cNvPr id="130" name="Content Placeholder 2">
            <a:extLst>
              <a:ext uri="{FF2B5EF4-FFF2-40B4-BE49-F238E27FC236}">
                <a16:creationId xmlns:a16="http://schemas.microsoft.com/office/drawing/2014/main" id="{2ADDFDC6-6D03-45D1-82BD-F3CF4070FFEF}"/>
              </a:ext>
            </a:extLst>
          </p:cNvPr>
          <p:cNvSpPr>
            <a:spLocks noGrp="1"/>
          </p:cNvSpPr>
          <p:nvPr>
            <p:ph idx="1"/>
          </p:nvPr>
        </p:nvSpPr>
        <p:spPr>
          <a:xfrm>
            <a:off x="0" y="972332"/>
            <a:ext cx="9143998" cy="3715782"/>
          </a:xfrm>
        </p:spPr>
        <p:txBody>
          <a:bodyPr>
            <a:normAutofit lnSpcReduction="10000"/>
          </a:bodyPr>
          <a:lstStyle/>
          <a:p>
            <a:r>
              <a:rPr lang="en-US" sz="1600" b="0" dirty="0"/>
              <a:t>BW: 20/40/80/160/80+80/320/160+160.</a:t>
            </a:r>
          </a:p>
          <a:p>
            <a:pPr lvl="1"/>
            <a:r>
              <a:rPr lang="en-US" sz="1200" b="0" dirty="0"/>
              <a:t>The announcement of &lt;=160/80+80 BW can reuse HE/VHT Operating element.</a:t>
            </a:r>
          </a:p>
          <a:p>
            <a:r>
              <a:rPr lang="en-US" sz="1600" b="0" dirty="0"/>
              <a:t>For &gt;80MHz BW, channel segment center frequency 0, channel segment center frequency 1 decide whether one or two channel segments exist in the BSS.</a:t>
            </a:r>
          </a:p>
          <a:p>
            <a:pPr lvl="1"/>
            <a:r>
              <a:rPr lang="en-US" sz="1200" dirty="0"/>
              <a:t>The announcement for 160/80+80 BW can reuse HE/VHT Operating element.</a:t>
            </a:r>
            <a:endParaRPr lang="en-US" sz="1200" b="0" dirty="0"/>
          </a:p>
          <a:p>
            <a:r>
              <a:rPr lang="en-US" sz="1600" b="0" dirty="0"/>
              <a:t>Static channel puncture is announced through a 20MHz available channel bitmap.</a:t>
            </a:r>
          </a:p>
          <a:p>
            <a:r>
              <a:rPr lang="en-US" sz="1600" b="0" dirty="0"/>
              <a:t>240MHz BW announcement:</a:t>
            </a:r>
          </a:p>
          <a:p>
            <a:pPr lvl="1"/>
            <a:r>
              <a:rPr lang="en-US" sz="1400" b="0" dirty="0"/>
              <a:t>Option 1: 240MHz BSS is a 320MHz BSS with 80MHz channel being punctured (preferred option).</a:t>
            </a:r>
          </a:p>
          <a:p>
            <a:pPr lvl="1"/>
            <a:r>
              <a:rPr lang="en-US" sz="1400" dirty="0"/>
              <a:t>Option 2: 240MHz is announced by the BW field.</a:t>
            </a:r>
            <a:endParaRPr lang="en-US" sz="1400" b="0" dirty="0"/>
          </a:p>
          <a:p>
            <a:r>
              <a:rPr lang="en-US" sz="1600" b="0" dirty="0"/>
              <a:t>The announced BSS operating BW for HE STA is no more than the maximal BW of the subchannel that includes primary 20MHz channel and doesn’t include any punctured 20MHz channel. Or the Channel Width in Operating Mode Notification is no more that the maximal BW of the subchannel that includes primary 20MHz channel and doesn’t include any punctured 20MHz channel. </a:t>
            </a:r>
          </a:p>
          <a:p>
            <a:r>
              <a:rPr lang="en-US" sz="1600" b="0" dirty="0"/>
              <a:t>For a BW &lt;=160MHz/80MHz+80MHz, the EHT MCS, NSS are no less than the HE MCS, NSS respectively.</a:t>
            </a:r>
            <a:endParaRPr lang="en-US" b="0" dirty="0"/>
          </a:p>
        </p:txBody>
      </p:sp>
      <p:sp>
        <p:nvSpPr>
          <p:cNvPr id="4" name="Rectangle 3">
            <a:extLst>
              <a:ext uri="{FF2B5EF4-FFF2-40B4-BE49-F238E27FC236}">
                <a16:creationId xmlns:a16="http://schemas.microsoft.com/office/drawing/2014/main" id="{A4A0E7E0-3EED-4B12-B462-1413935A1A46}"/>
              </a:ext>
            </a:extLst>
          </p:cNvPr>
          <p:cNvSpPr/>
          <p:nvPr/>
        </p:nvSpPr>
        <p:spPr>
          <a:xfrm>
            <a:off x="1703016" y="5382175"/>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9" name="Rectangle 8">
            <a:extLst>
              <a:ext uri="{FF2B5EF4-FFF2-40B4-BE49-F238E27FC236}">
                <a16:creationId xmlns:a16="http://schemas.microsoft.com/office/drawing/2014/main" id="{FFF2D65D-D6C6-42DA-ADFB-A8D0C059D2DC}"/>
              </a:ext>
            </a:extLst>
          </p:cNvPr>
          <p:cNvSpPr/>
          <p:nvPr/>
        </p:nvSpPr>
        <p:spPr>
          <a:xfrm>
            <a:off x="1703016" y="5755038"/>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0" name="Rectangle 9">
            <a:extLst>
              <a:ext uri="{FF2B5EF4-FFF2-40B4-BE49-F238E27FC236}">
                <a16:creationId xmlns:a16="http://schemas.microsoft.com/office/drawing/2014/main" id="{08DB9600-EDD8-422F-B7EA-A33B226A2BA7}"/>
              </a:ext>
            </a:extLst>
          </p:cNvPr>
          <p:cNvSpPr/>
          <p:nvPr/>
        </p:nvSpPr>
        <p:spPr>
          <a:xfrm>
            <a:off x="1703016" y="5941469"/>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1" name="Rectangle 10">
            <a:extLst>
              <a:ext uri="{FF2B5EF4-FFF2-40B4-BE49-F238E27FC236}">
                <a16:creationId xmlns:a16="http://schemas.microsoft.com/office/drawing/2014/main" id="{21563722-EE63-49B3-B4AD-AD62B6A808AD}"/>
              </a:ext>
            </a:extLst>
          </p:cNvPr>
          <p:cNvSpPr/>
          <p:nvPr/>
        </p:nvSpPr>
        <p:spPr>
          <a:xfrm>
            <a:off x="1703016" y="4636450"/>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2" name="Rectangle 11">
            <a:extLst>
              <a:ext uri="{FF2B5EF4-FFF2-40B4-BE49-F238E27FC236}">
                <a16:creationId xmlns:a16="http://schemas.microsoft.com/office/drawing/2014/main" id="{B203A5CF-D8F7-4281-BB74-09B551EC5B22}"/>
              </a:ext>
            </a:extLst>
          </p:cNvPr>
          <p:cNvSpPr/>
          <p:nvPr/>
        </p:nvSpPr>
        <p:spPr>
          <a:xfrm>
            <a:off x="1703016" y="4822881"/>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4" name="Rectangle 13">
            <a:extLst>
              <a:ext uri="{FF2B5EF4-FFF2-40B4-BE49-F238E27FC236}">
                <a16:creationId xmlns:a16="http://schemas.microsoft.com/office/drawing/2014/main" id="{88B21EC7-569B-4E60-98CA-0B2BCB1E7AF0}"/>
              </a:ext>
            </a:extLst>
          </p:cNvPr>
          <p:cNvSpPr/>
          <p:nvPr/>
        </p:nvSpPr>
        <p:spPr>
          <a:xfrm>
            <a:off x="1703016" y="5195744"/>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5" name="Rectangle 14">
            <a:extLst>
              <a:ext uri="{FF2B5EF4-FFF2-40B4-BE49-F238E27FC236}">
                <a16:creationId xmlns:a16="http://schemas.microsoft.com/office/drawing/2014/main" id="{6C2D33E4-8344-4FEB-AF8B-5B9FCD287075}"/>
              </a:ext>
            </a:extLst>
          </p:cNvPr>
          <p:cNvSpPr/>
          <p:nvPr/>
        </p:nvSpPr>
        <p:spPr>
          <a:xfrm>
            <a:off x="1703016" y="5568606"/>
            <a:ext cx="319596" cy="186431"/>
          </a:xfrm>
          <a:prstGeom prst="rect">
            <a:avLst/>
          </a:prstGeom>
          <a:pattFill prst="ltDnDiag">
            <a:fgClr>
              <a:schemeClr val="accent2"/>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6" name="TextBox 15">
            <a:extLst>
              <a:ext uri="{FF2B5EF4-FFF2-40B4-BE49-F238E27FC236}">
                <a16:creationId xmlns:a16="http://schemas.microsoft.com/office/drawing/2014/main" id="{B530C8C3-A383-409E-ADA1-729A06C99531}"/>
              </a:ext>
            </a:extLst>
          </p:cNvPr>
          <p:cNvSpPr txBox="1"/>
          <p:nvPr/>
        </p:nvSpPr>
        <p:spPr>
          <a:xfrm>
            <a:off x="1004570" y="6151773"/>
            <a:ext cx="1716488" cy="273718"/>
          </a:xfrm>
          <a:prstGeom prst="rect">
            <a:avLst/>
          </a:prstGeom>
          <a:noFill/>
        </p:spPr>
        <p:txBody>
          <a:bodyPr wrap="none" lIns="68580" tIns="34290" rIns="68580" rtlCol="0" anchor="t">
            <a:noAutofit/>
          </a:bodyPr>
          <a:lstStyle/>
          <a:p>
            <a:r>
              <a:rPr lang="en-US" sz="900" dirty="0"/>
              <a:t>160MHz BSS1 with one 20MHz </a:t>
            </a:r>
          </a:p>
          <a:p>
            <a:r>
              <a:rPr lang="en-US" sz="900" dirty="0"/>
              <a:t>channels being punctured</a:t>
            </a:r>
          </a:p>
        </p:txBody>
      </p:sp>
      <p:sp>
        <p:nvSpPr>
          <p:cNvPr id="17" name="Rectangle 16">
            <a:extLst>
              <a:ext uri="{FF2B5EF4-FFF2-40B4-BE49-F238E27FC236}">
                <a16:creationId xmlns:a16="http://schemas.microsoft.com/office/drawing/2014/main" id="{910D33C3-ED1A-4409-A611-4511B88FC2C7}"/>
              </a:ext>
            </a:extLst>
          </p:cNvPr>
          <p:cNvSpPr/>
          <p:nvPr/>
        </p:nvSpPr>
        <p:spPr>
          <a:xfrm>
            <a:off x="6398269" y="5407986"/>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8" name="Rectangle 17">
            <a:extLst>
              <a:ext uri="{FF2B5EF4-FFF2-40B4-BE49-F238E27FC236}">
                <a16:creationId xmlns:a16="http://schemas.microsoft.com/office/drawing/2014/main" id="{672F0EEE-5C5D-4F06-B92D-FB7F6A41E212}"/>
              </a:ext>
            </a:extLst>
          </p:cNvPr>
          <p:cNvSpPr/>
          <p:nvPr/>
        </p:nvSpPr>
        <p:spPr>
          <a:xfrm>
            <a:off x="6398269" y="5780848"/>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9" name="Rectangle 18">
            <a:extLst>
              <a:ext uri="{FF2B5EF4-FFF2-40B4-BE49-F238E27FC236}">
                <a16:creationId xmlns:a16="http://schemas.microsoft.com/office/drawing/2014/main" id="{29A56A5D-6913-401B-A1C5-0779ACF6C2D9}"/>
              </a:ext>
            </a:extLst>
          </p:cNvPr>
          <p:cNvSpPr/>
          <p:nvPr/>
        </p:nvSpPr>
        <p:spPr>
          <a:xfrm>
            <a:off x="6398269" y="5967279"/>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20" name="Rectangle 19">
            <a:extLst>
              <a:ext uri="{FF2B5EF4-FFF2-40B4-BE49-F238E27FC236}">
                <a16:creationId xmlns:a16="http://schemas.microsoft.com/office/drawing/2014/main" id="{ECFC0099-55AB-496C-B8A0-7ADEB4882F04}"/>
              </a:ext>
            </a:extLst>
          </p:cNvPr>
          <p:cNvSpPr/>
          <p:nvPr/>
        </p:nvSpPr>
        <p:spPr>
          <a:xfrm>
            <a:off x="6398269" y="4662261"/>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21" name="Rectangle 20">
            <a:extLst>
              <a:ext uri="{FF2B5EF4-FFF2-40B4-BE49-F238E27FC236}">
                <a16:creationId xmlns:a16="http://schemas.microsoft.com/office/drawing/2014/main" id="{3E537AF7-5768-4864-98F8-9CAFDF2CA671}"/>
              </a:ext>
            </a:extLst>
          </p:cNvPr>
          <p:cNvSpPr/>
          <p:nvPr/>
        </p:nvSpPr>
        <p:spPr>
          <a:xfrm>
            <a:off x="6398269" y="4848692"/>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23" name="Rectangle 22">
            <a:extLst>
              <a:ext uri="{FF2B5EF4-FFF2-40B4-BE49-F238E27FC236}">
                <a16:creationId xmlns:a16="http://schemas.microsoft.com/office/drawing/2014/main" id="{CDD65559-2AC3-4FD7-885E-B5523B3C7A1C}"/>
              </a:ext>
            </a:extLst>
          </p:cNvPr>
          <p:cNvSpPr/>
          <p:nvPr/>
        </p:nvSpPr>
        <p:spPr>
          <a:xfrm>
            <a:off x="6398269" y="5221554"/>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25" name="TextBox 24">
            <a:extLst>
              <a:ext uri="{FF2B5EF4-FFF2-40B4-BE49-F238E27FC236}">
                <a16:creationId xmlns:a16="http://schemas.microsoft.com/office/drawing/2014/main" id="{770758F2-FD8B-4DD7-8C4B-AAA2E337DC67}"/>
              </a:ext>
            </a:extLst>
          </p:cNvPr>
          <p:cNvSpPr txBox="1"/>
          <p:nvPr/>
        </p:nvSpPr>
        <p:spPr>
          <a:xfrm>
            <a:off x="5662379" y="6143354"/>
            <a:ext cx="1791375" cy="273718"/>
          </a:xfrm>
          <a:prstGeom prst="rect">
            <a:avLst/>
          </a:prstGeom>
          <a:noFill/>
        </p:spPr>
        <p:txBody>
          <a:bodyPr wrap="none" lIns="68580" tIns="34290" rIns="68580" rtlCol="0" anchor="t">
            <a:noAutofit/>
          </a:bodyPr>
          <a:lstStyle/>
          <a:p>
            <a:r>
              <a:rPr lang="en-US" sz="900" dirty="0"/>
              <a:t>160MHz BSS2 without punctured</a:t>
            </a:r>
          </a:p>
          <a:p>
            <a:r>
              <a:rPr lang="en-US" sz="900" dirty="0"/>
              <a:t> 20MHz channels.</a:t>
            </a:r>
          </a:p>
        </p:txBody>
      </p:sp>
      <p:sp>
        <p:nvSpPr>
          <p:cNvPr id="26" name="Rectangle 25">
            <a:extLst>
              <a:ext uri="{FF2B5EF4-FFF2-40B4-BE49-F238E27FC236}">
                <a16:creationId xmlns:a16="http://schemas.microsoft.com/office/drawing/2014/main" id="{B8226146-3C62-4D09-B2FC-AEA6DCDCEBD1}"/>
              </a:ext>
            </a:extLst>
          </p:cNvPr>
          <p:cNvSpPr/>
          <p:nvPr/>
        </p:nvSpPr>
        <p:spPr>
          <a:xfrm>
            <a:off x="6398269" y="5035349"/>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27" name="Rectangle 26">
            <a:extLst>
              <a:ext uri="{FF2B5EF4-FFF2-40B4-BE49-F238E27FC236}">
                <a16:creationId xmlns:a16="http://schemas.microsoft.com/office/drawing/2014/main" id="{58EC58BC-3F63-4835-AE79-AC7C8E1E8B60}"/>
              </a:ext>
            </a:extLst>
          </p:cNvPr>
          <p:cNvSpPr/>
          <p:nvPr/>
        </p:nvSpPr>
        <p:spPr>
          <a:xfrm>
            <a:off x="6398269" y="5594191"/>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36" name="Rectangle 35">
            <a:extLst>
              <a:ext uri="{FF2B5EF4-FFF2-40B4-BE49-F238E27FC236}">
                <a16:creationId xmlns:a16="http://schemas.microsoft.com/office/drawing/2014/main" id="{021706F2-12E1-40C7-8695-36F1EA8CA2EF}"/>
              </a:ext>
            </a:extLst>
          </p:cNvPr>
          <p:cNvSpPr/>
          <p:nvPr/>
        </p:nvSpPr>
        <p:spPr>
          <a:xfrm>
            <a:off x="1703016" y="5001372"/>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47" name="Left Brace 46">
            <a:extLst>
              <a:ext uri="{FF2B5EF4-FFF2-40B4-BE49-F238E27FC236}">
                <a16:creationId xmlns:a16="http://schemas.microsoft.com/office/drawing/2014/main" id="{6578CE45-A2FF-4C57-9901-110C92537D5F}"/>
              </a:ext>
            </a:extLst>
          </p:cNvPr>
          <p:cNvSpPr/>
          <p:nvPr/>
        </p:nvSpPr>
        <p:spPr>
          <a:xfrm>
            <a:off x="6195543" y="4662260"/>
            <a:ext cx="95924" cy="1465640"/>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900"/>
          </a:p>
        </p:txBody>
      </p:sp>
      <p:sp>
        <p:nvSpPr>
          <p:cNvPr id="48" name="TextBox 47">
            <a:extLst>
              <a:ext uri="{FF2B5EF4-FFF2-40B4-BE49-F238E27FC236}">
                <a16:creationId xmlns:a16="http://schemas.microsoft.com/office/drawing/2014/main" id="{5CEE49FC-9E46-49D1-B8C3-5A0AF2876E59}"/>
              </a:ext>
            </a:extLst>
          </p:cNvPr>
          <p:cNvSpPr txBox="1"/>
          <p:nvPr/>
        </p:nvSpPr>
        <p:spPr>
          <a:xfrm>
            <a:off x="4926829" y="5318381"/>
            <a:ext cx="1081337" cy="225997"/>
          </a:xfrm>
          <a:prstGeom prst="rect">
            <a:avLst/>
          </a:prstGeom>
          <a:noFill/>
        </p:spPr>
        <p:txBody>
          <a:bodyPr wrap="none" lIns="68580" tIns="34290" rIns="68580" rtlCol="0" anchor="t">
            <a:noAutofit/>
          </a:bodyPr>
          <a:lstStyle/>
          <a:p>
            <a:r>
              <a:rPr lang="en-US" sz="900" dirty="0"/>
              <a:t>BSS operating channel</a:t>
            </a:r>
          </a:p>
        </p:txBody>
      </p:sp>
      <p:cxnSp>
        <p:nvCxnSpPr>
          <p:cNvPr id="49" name="Straight Arrow Connector 48">
            <a:extLst>
              <a:ext uri="{FF2B5EF4-FFF2-40B4-BE49-F238E27FC236}">
                <a16:creationId xmlns:a16="http://schemas.microsoft.com/office/drawing/2014/main" id="{A113CEEE-BF2D-45A5-A4E3-0A0B62C6D0CE}"/>
              </a:ext>
            </a:extLst>
          </p:cNvPr>
          <p:cNvCxnSpPr>
            <a:cxnSpLocks/>
          </p:cNvCxnSpPr>
          <p:nvPr/>
        </p:nvCxnSpPr>
        <p:spPr>
          <a:xfrm flipH="1" flipV="1">
            <a:off x="6782432" y="4729665"/>
            <a:ext cx="571993" cy="17833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51" name="TextBox 50">
            <a:extLst>
              <a:ext uri="{FF2B5EF4-FFF2-40B4-BE49-F238E27FC236}">
                <a16:creationId xmlns:a16="http://schemas.microsoft.com/office/drawing/2014/main" id="{5E76E19F-DDD0-4ADE-AA27-CD98E591EBC6}"/>
              </a:ext>
            </a:extLst>
          </p:cNvPr>
          <p:cNvSpPr txBox="1"/>
          <p:nvPr/>
        </p:nvSpPr>
        <p:spPr>
          <a:xfrm>
            <a:off x="6891869" y="4916096"/>
            <a:ext cx="1081337" cy="225997"/>
          </a:xfrm>
          <a:prstGeom prst="rect">
            <a:avLst/>
          </a:prstGeom>
          <a:noFill/>
        </p:spPr>
        <p:txBody>
          <a:bodyPr wrap="none" lIns="68580" tIns="34290" rIns="68580" rtlCol="0" anchor="t">
            <a:noAutofit/>
          </a:bodyPr>
          <a:lstStyle/>
          <a:p>
            <a:r>
              <a:rPr lang="en-US" sz="900" dirty="0"/>
              <a:t>Primary 20MHz channel</a:t>
            </a:r>
          </a:p>
        </p:txBody>
      </p:sp>
      <p:sp>
        <p:nvSpPr>
          <p:cNvPr id="52" name="Left Brace 51">
            <a:extLst>
              <a:ext uri="{FF2B5EF4-FFF2-40B4-BE49-F238E27FC236}">
                <a16:creationId xmlns:a16="http://schemas.microsoft.com/office/drawing/2014/main" id="{2F18907A-DE03-4EC1-9D90-84E795D80BA5}"/>
              </a:ext>
            </a:extLst>
          </p:cNvPr>
          <p:cNvSpPr/>
          <p:nvPr/>
        </p:nvSpPr>
        <p:spPr>
          <a:xfrm>
            <a:off x="1368149" y="4644582"/>
            <a:ext cx="95924" cy="1465640"/>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900"/>
          </a:p>
        </p:txBody>
      </p:sp>
      <p:sp>
        <p:nvSpPr>
          <p:cNvPr id="53" name="TextBox 52">
            <a:extLst>
              <a:ext uri="{FF2B5EF4-FFF2-40B4-BE49-F238E27FC236}">
                <a16:creationId xmlns:a16="http://schemas.microsoft.com/office/drawing/2014/main" id="{C45E4B3D-A622-43EF-9508-D9661609B466}"/>
              </a:ext>
            </a:extLst>
          </p:cNvPr>
          <p:cNvSpPr txBox="1"/>
          <p:nvPr/>
        </p:nvSpPr>
        <p:spPr>
          <a:xfrm>
            <a:off x="99435" y="5300704"/>
            <a:ext cx="1081337" cy="225997"/>
          </a:xfrm>
          <a:prstGeom prst="rect">
            <a:avLst/>
          </a:prstGeom>
          <a:noFill/>
        </p:spPr>
        <p:txBody>
          <a:bodyPr wrap="none" lIns="68580" tIns="34290" rIns="68580" rtlCol="0" anchor="t">
            <a:noAutofit/>
          </a:bodyPr>
          <a:lstStyle/>
          <a:p>
            <a:r>
              <a:rPr lang="en-US" sz="900" dirty="0"/>
              <a:t>BSS operating channel</a:t>
            </a:r>
          </a:p>
        </p:txBody>
      </p:sp>
      <p:cxnSp>
        <p:nvCxnSpPr>
          <p:cNvPr id="54" name="Straight Arrow Connector 53">
            <a:extLst>
              <a:ext uri="{FF2B5EF4-FFF2-40B4-BE49-F238E27FC236}">
                <a16:creationId xmlns:a16="http://schemas.microsoft.com/office/drawing/2014/main" id="{0047A72C-D619-4E04-9022-8671F2822DB2}"/>
              </a:ext>
            </a:extLst>
          </p:cNvPr>
          <p:cNvCxnSpPr>
            <a:cxnSpLocks/>
          </p:cNvCxnSpPr>
          <p:nvPr/>
        </p:nvCxnSpPr>
        <p:spPr>
          <a:xfrm flipH="1">
            <a:off x="2080519" y="4960619"/>
            <a:ext cx="568188" cy="32807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55" name="TextBox 54">
            <a:extLst>
              <a:ext uri="{FF2B5EF4-FFF2-40B4-BE49-F238E27FC236}">
                <a16:creationId xmlns:a16="http://schemas.microsoft.com/office/drawing/2014/main" id="{FCAE4890-1120-43E8-8692-77BA509A6CCE}"/>
              </a:ext>
            </a:extLst>
          </p:cNvPr>
          <p:cNvSpPr txBox="1"/>
          <p:nvPr/>
        </p:nvSpPr>
        <p:spPr>
          <a:xfrm>
            <a:off x="2165945" y="4764499"/>
            <a:ext cx="1081337" cy="225997"/>
          </a:xfrm>
          <a:prstGeom prst="rect">
            <a:avLst/>
          </a:prstGeom>
          <a:noFill/>
        </p:spPr>
        <p:txBody>
          <a:bodyPr wrap="none" lIns="68580" tIns="34290" rIns="68580" rtlCol="0" anchor="t">
            <a:noAutofit/>
          </a:bodyPr>
          <a:lstStyle/>
          <a:p>
            <a:r>
              <a:rPr lang="en-US" sz="900" dirty="0"/>
              <a:t>Primary 20MHz channel</a:t>
            </a:r>
          </a:p>
        </p:txBody>
      </p:sp>
      <p:sp>
        <p:nvSpPr>
          <p:cNvPr id="50" name="Date Placeholder 3">
            <a:extLst>
              <a:ext uri="{FF2B5EF4-FFF2-40B4-BE49-F238E27FC236}">
                <a16:creationId xmlns:a16="http://schemas.microsoft.com/office/drawing/2014/main" id="{75B6F83D-B283-4584-9C56-58942323B506}"/>
              </a:ext>
            </a:extLst>
          </p:cNvPr>
          <p:cNvSpPr>
            <a:spLocks noGrp="1"/>
          </p:cNvSpPr>
          <p:nvPr>
            <p:ph type="dt" sz="half" idx="10"/>
          </p:nvPr>
        </p:nvSpPr>
        <p:spPr>
          <a:xfrm>
            <a:off x="696913" y="332601"/>
            <a:ext cx="1051570" cy="276999"/>
          </a:xfrm>
        </p:spPr>
        <p:txBody>
          <a:bodyPr/>
          <a:lstStyle/>
          <a:p>
            <a:pPr>
              <a:defRPr/>
            </a:pPr>
            <a:r>
              <a:rPr lang="en-US" dirty="0"/>
              <a:t>03/01/2020</a:t>
            </a:r>
          </a:p>
        </p:txBody>
      </p:sp>
      <p:sp>
        <p:nvSpPr>
          <p:cNvPr id="56" name="Slide Number Placeholder 2">
            <a:extLst>
              <a:ext uri="{FF2B5EF4-FFF2-40B4-BE49-F238E27FC236}">
                <a16:creationId xmlns:a16="http://schemas.microsoft.com/office/drawing/2014/main" id="{39E2FCC9-E576-43A1-A1CA-98F6E080E85F}"/>
              </a:ext>
            </a:extLst>
          </p:cNvPr>
          <p:cNvSpPr>
            <a:spLocks noGrp="1"/>
          </p:cNvSpPr>
          <p:nvPr>
            <p:ph type="sldNum" sz="quarter" idx="12"/>
          </p:nvPr>
        </p:nvSpPr>
        <p:spPr>
          <a:xfrm>
            <a:off x="4344988" y="6475413"/>
            <a:ext cx="530225" cy="182562"/>
          </a:xfrm>
        </p:spPr>
        <p:txBody>
          <a:bodyPr/>
          <a:lstStyle/>
          <a:p>
            <a:pPr>
              <a:defRPr/>
            </a:pPr>
            <a:r>
              <a:rPr lang="en-US"/>
              <a:t>Slide </a:t>
            </a:r>
            <a:fld id="{C1789BC7-C074-42CC-ADF8-5107DF6BD1C1}" type="slidenum">
              <a:rPr lang="en-US" smtClean="0"/>
              <a:pPr>
                <a:defRPr/>
              </a:pPr>
              <a:t>3</a:t>
            </a:fld>
            <a:endParaRPr lang="en-US"/>
          </a:p>
        </p:txBody>
      </p:sp>
      <p:sp>
        <p:nvSpPr>
          <p:cNvPr id="57" name="Footer Placeholder 4">
            <a:extLst>
              <a:ext uri="{FF2B5EF4-FFF2-40B4-BE49-F238E27FC236}">
                <a16:creationId xmlns:a16="http://schemas.microsoft.com/office/drawing/2014/main" id="{57C7DD29-90DF-42D8-B890-C2913B41488A}"/>
              </a:ext>
            </a:extLst>
          </p:cNvPr>
          <p:cNvSpPr>
            <a:spLocks noGrp="1"/>
          </p:cNvSpPr>
          <p:nvPr>
            <p:ph type="ftr" sz="quarter" idx="11"/>
          </p:nvPr>
        </p:nvSpPr>
        <p:spPr>
          <a:xfrm>
            <a:off x="7106032" y="6475413"/>
            <a:ext cx="1437893" cy="184666"/>
          </a:xfrm>
        </p:spPr>
        <p:txBody>
          <a:bodyPr/>
          <a:lstStyle/>
          <a:p>
            <a:pPr>
              <a:defRPr/>
            </a:pPr>
            <a:r>
              <a:rPr lang="nb-NO" dirty="0"/>
              <a:t>Liwen Chu et al (NXP)</a:t>
            </a:r>
            <a:endParaRPr lang="en-US" dirty="0"/>
          </a:p>
        </p:txBody>
      </p:sp>
    </p:spTree>
    <p:extLst>
      <p:ext uri="{BB962C8B-B14F-4D97-AF65-F5344CB8AC3E}">
        <p14:creationId xmlns:p14="http://schemas.microsoft.com/office/powerpoint/2010/main" val="25559061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60" y="608890"/>
            <a:ext cx="9132540" cy="571500"/>
          </a:xfrm>
        </p:spPr>
        <p:txBody>
          <a:bodyPr/>
          <a:lstStyle/>
          <a:p>
            <a:r>
              <a:rPr lang="en-US" sz="2800" dirty="0"/>
              <a:t>Narrower BW of Responding Frame</a:t>
            </a:r>
          </a:p>
        </p:txBody>
      </p:sp>
      <p:sp>
        <p:nvSpPr>
          <p:cNvPr id="14" name="Content Placeholder 2">
            <a:extLst>
              <a:ext uri="{FF2B5EF4-FFF2-40B4-BE49-F238E27FC236}">
                <a16:creationId xmlns:a16="http://schemas.microsoft.com/office/drawing/2014/main" id="{410DE90F-DCD2-494A-AAA2-619DE61CEE1B}"/>
              </a:ext>
            </a:extLst>
          </p:cNvPr>
          <p:cNvSpPr>
            <a:spLocks noGrp="1"/>
          </p:cNvSpPr>
          <p:nvPr>
            <p:ph idx="1"/>
          </p:nvPr>
        </p:nvSpPr>
        <p:spPr>
          <a:xfrm>
            <a:off x="-1" y="1290035"/>
            <a:ext cx="9132541" cy="2864523"/>
          </a:xfrm>
        </p:spPr>
        <p:txBody>
          <a:bodyPr>
            <a:normAutofit lnSpcReduction="10000"/>
          </a:bodyPr>
          <a:lstStyle/>
          <a:p>
            <a:r>
              <a:rPr lang="en-US" sz="1600" b="0" dirty="0"/>
              <a:t>When an AP transmits a PPDU to a STA with wider BW, e.g. 160MHz or 320MHz, and the STA with smaller Tx power transmits the responding frame in 160MHz or 320 MHz BW, the AP may not be able to decode the frame.</a:t>
            </a:r>
          </a:p>
          <a:p>
            <a:pPr lvl="1"/>
            <a:r>
              <a:rPr lang="en-US" sz="1600" dirty="0"/>
              <a:t>One restriction could be that the frame exchange that the responding frame uses narrower BW is the only frame exchange or last frame exchange of a TXOP.</a:t>
            </a:r>
          </a:p>
          <a:p>
            <a:r>
              <a:rPr lang="en-US" sz="1600" b="0" dirty="0"/>
              <a:t>The TXOP holder decides the BW and the other parameters of the responding frame transmitted by the TXOP responder where he responding frame can be transmitted in narrower BW. </a:t>
            </a:r>
          </a:p>
          <a:p>
            <a:pPr lvl="2"/>
            <a:r>
              <a:rPr lang="en-US" sz="1600" dirty="0"/>
              <a:t>The AP can transmit a Trigger frame with other frames to solicit the responding frame, and the Trigger frame announces narrower BW for the TB PPDU.</a:t>
            </a:r>
          </a:p>
          <a:p>
            <a:pPr lvl="2"/>
            <a:r>
              <a:rPr lang="en-US" sz="1600" dirty="0"/>
              <a:t>The AP can transmit a trigger information in HE Control field to solicit the responding frame in TB PPDU, and the trigger information announces the narrower BW for the TB PPDU.  </a:t>
            </a:r>
          </a:p>
          <a:p>
            <a:endParaRPr lang="en-US" sz="1350" dirty="0"/>
          </a:p>
        </p:txBody>
      </p:sp>
      <p:sp>
        <p:nvSpPr>
          <p:cNvPr id="45" name="Rectangle 44">
            <a:extLst>
              <a:ext uri="{FF2B5EF4-FFF2-40B4-BE49-F238E27FC236}">
                <a16:creationId xmlns:a16="http://schemas.microsoft.com/office/drawing/2014/main" id="{2F930C2A-5750-49C1-B1EA-0A8BB4ADF3F2}"/>
              </a:ext>
            </a:extLst>
          </p:cNvPr>
          <p:cNvSpPr/>
          <p:nvPr/>
        </p:nvSpPr>
        <p:spPr>
          <a:xfrm>
            <a:off x="2238963" y="5174368"/>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46" name="Rectangle 45">
            <a:extLst>
              <a:ext uri="{FF2B5EF4-FFF2-40B4-BE49-F238E27FC236}">
                <a16:creationId xmlns:a16="http://schemas.microsoft.com/office/drawing/2014/main" id="{D1C82385-B722-43E5-A089-4DF0B0335D3B}"/>
              </a:ext>
            </a:extLst>
          </p:cNvPr>
          <p:cNvSpPr/>
          <p:nvPr/>
        </p:nvSpPr>
        <p:spPr>
          <a:xfrm>
            <a:off x="2238963" y="5547230"/>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47" name="Rectangle 46">
            <a:extLst>
              <a:ext uri="{FF2B5EF4-FFF2-40B4-BE49-F238E27FC236}">
                <a16:creationId xmlns:a16="http://schemas.microsoft.com/office/drawing/2014/main" id="{4AC90AB4-D637-4DCF-986A-523033F0819E}"/>
              </a:ext>
            </a:extLst>
          </p:cNvPr>
          <p:cNvSpPr/>
          <p:nvPr/>
        </p:nvSpPr>
        <p:spPr>
          <a:xfrm>
            <a:off x="2238963" y="5733661"/>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48" name="Rectangle 47">
            <a:extLst>
              <a:ext uri="{FF2B5EF4-FFF2-40B4-BE49-F238E27FC236}">
                <a16:creationId xmlns:a16="http://schemas.microsoft.com/office/drawing/2014/main" id="{EEB194D5-2ED5-415B-9CE8-DF039505916D}"/>
              </a:ext>
            </a:extLst>
          </p:cNvPr>
          <p:cNvSpPr/>
          <p:nvPr/>
        </p:nvSpPr>
        <p:spPr>
          <a:xfrm>
            <a:off x="2238963" y="4428643"/>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49" name="Rectangle 48">
            <a:extLst>
              <a:ext uri="{FF2B5EF4-FFF2-40B4-BE49-F238E27FC236}">
                <a16:creationId xmlns:a16="http://schemas.microsoft.com/office/drawing/2014/main" id="{1EA15FC7-4CB3-40E0-B3C2-04C86C68EDB7}"/>
              </a:ext>
            </a:extLst>
          </p:cNvPr>
          <p:cNvSpPr/>
          <p:nvPr/>
        </p:nvSpPr>
        <p:spPr>
          <a:xfrm>
            <a:off x="2238963" y="4615074"/>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50" name="Rectangle 49">
            <a:extLst>
              <a:ext uri="{FF2B5EF4-FFF2-40B4-BE49-F238E27FC236}">
                <a16:creationId xmlns:a16="http://schemas.microsoft.com/office/drawing/2014/main" id="{5A0DE9F5-DAB0-4085-96EE-C798992180CA}"/>
              </a:ext>
            </a:extLst>
          </p:cNvPr>
          <p:cNvSpPr/>
          <p:nvPr/>
        </p:nvSpPr>
        <p:spPr>
          <a:xfrm>
            <a:off x="2238963" y="4987936"/>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51" name="TextBox 50">
            <a:extLst>
              <a:ext uri="{FF2B5EF4-FFF2-40B4-BE49-F238E27FC236}">
                <a16:creationId xmlns:a16="http://schemas.microsoft.com/office/drawing/2014/main" id="{0AB6EE94-CD4D-428B-9E5B-F9F7EA2C661A}"/>
              </a:ext>
            </a:extLst>
          </p:cNvPr>
          <p:cNvSpPr txBox="1"/>
          <p:nvPr/>
        </p:nvSpPr>
        <p:spPr>
          <a:xfrm>
            <a:off x="1921674" y="5923166"/>
            <a:ext cx="896716" cy="273718"/>
          </a:xfrm>
          <a:prstGeom prst="rect">
            <a:avLst/>
          </a:prstGeom>
          <a:noFill/>
        </p:spPr>
        <p:txBody>
          <a:bodyPr wrap="none" lIns="68580" tIns="34290" rIns="68580" rtlCol="0" anchor="t">
            <a:noAutofit/>
          </a:bodyPr>
          <a:lstStyle/>
          <a:p>
            <a:r>
              <a:rPr lang="en-US" sz="900" dirty="0"/>
              <a:t>160MHz BSS2</a:t>
            </a:r>
          </a:p>
        </p:txBody>
      </p:sp>
      <p:sp>
        <p:nvSpPr>
          <p:cNvPr id="52" name="Rectangle 51">
            <a:extLst>
              <a:ext uri="{FF2B5EF4-FFF2-40B4-BE49-F238E27FC236}">
                <a16:creationId xmlns:a16="http://schemas.microsoft.com/office/drawing/2014/main" id="{512FD00C-96D4-4B6E-9D93-35F8BC59FB83}"/>
              </a:ext>
            </a:extLst>
          </p:cNvPr>
          <p:cNvSpPr/>
          <p:nvPr/>
        </p:nvSpPr>
        <p:spPr>
          <a:xfrm>
            <a:off x="2238963" y="4801731"/>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55" name="Rectangle 54">
            <a:extLst>
              <a:ext uri="{FF2B5EF4-FFF2-40B4-BE49-F238E27FC236}">
                <a16:creationId xmlns:a16="http://schemas.microsoft.com/office/drawing/2014/main" id="{48540717-4F47-4077-95A5-848EB21B5682}"/>
              </a:ext>
            </a:extLst>
          </p:cNvPr>
          <p:cNvSpPr/>
          <p:nvPr/>
        </p:nvSpPr>
        <p:spPr>
          <a:xfrm>
            <a:off x="2238963" y="5360573"/>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58" name="Left Brace 57">
            <a:extLst>
              <a:ext uri="{FF2B5EF4-FFF2-40B4-BE49-F238E27FC236}">
                <a16:creationId xmlns:a16="http://schemas.microsoft.com/office/drawing/2014/main" id="{EEE46FAA-C179-414B-83D1-A5CEB54C04CA}"/>
              </a:ext>
            </a:extLst>
          </p:cNvPr>
          <p:cNvSpPr/>
          <p:nvPr/>
        </p:nvSpPr>
        <p:spPr>
          <a:xfrm>
            <a:off x="2084178" y="5174367"/>
            <a:ext cx="134810" cy="745725"/>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900"/>
          </a:p>
        </p:txBody>
      </p:sp>
      <p:sp>
        <p:nvSpPr>
          <p:cNvPr id="59" name="Left Brace 58">
            <a:extLst>
              <a:ext uri="{FF2B5EF4-FFF2-40B4-BE49-F238E27FC236}">
                <a16:creationId xmlns:a16="http://schemas.microsoft.com/office/drawing/2014/main" id="{2502BE01-E365-4B19-A051-064C54563E84}"/>
              </a:ext>
            </a:extLst>
          </p:cNvPr>
          <p:cNvSpPr/>
          <p:nvPr/>
        </p:nvSpPr>
        <p:spPr>
          <a:xfrm>
            <a:off x="2083643" y="4423464"/>
            <a:ext cx="134810" cy="745725"/>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900"/>
          </a:p>
        </p:txBody>
      </p:sp>
      <p:sp>
        <p:nvSpPr>
          <p:cNvPr id="63" name="TextBox 62">
            <a:extLst>
              <a:ext uri="{FF2B5EF4-FFF2-40B4-BE49-F238E27FC236}">
                <a16:creationId xmlns:a16="http://schemas.microsoft.com/office/drawing/2014/main" id="{109A35A8-F00D-4F97-9D13-D459DFEC1F14}"/>
              </a:ext>
            </a:extLst>
          </p:cNvPr>
          <p:cNvSpPr txBox="1"/>
          <p:nvPr/>
        </p:nvSpPr>
        <p:spPr>
          <a:xfrm>
            <a:off x="1157627" y="5452687"/>
            <a:ext cx="1081337" cy="225997"/>
          </a:xfrm>
          <a:prstGeom prst="rect">
            <a:avLst/>
          </a:prstGeom>
          <a:noFill/>
        </p:spPr>
        <p:txBody>
          <a:bodyPr wrap="none" lIns="68580" tIns="34290" rIns="68580" rtlCol="0" anchor="t">
            <a:noAutofit/>
          </a:bodyPr>
          <a:lstStyle/>
          <a:p>
            <a:r>
              <a:rPr lang="en-US" sz="900" dirty="0"/>
              <a:t>Primary 80MHz</a:t>
            </a:r>
          </a:p>
        </p:txBody>
      </p:sp>
      <p:sp>
        <p:nvSpPr>
          <p:cNvPr id="64" name="TextBox 63">
            <a:extLst>
              <a:ext uri="{FF2B5EF4-FFF2-40B4-BE49-F238E27FC236}">
                <a16:creationId xmlns:a16="http://schemas.microsoft.com/office/drawing/2014/main" id="{80BE0A01-C781-423C-AC50-1636B26B4100}"/>
              </a:ext>
            </a:extLst>
          </p:cNvPr>
          <p:cNvSpPr txBox="1"/>
          <p:nvPr/>
        </p:nvSpPr>
        <p:spPr>
          <a:xfrm>
            <a:off x="1042305" y="4683328"/>
            <a:ext cx="1081337" cy="225997"/>
          </a:xfrm>
          <a:prstGeom prst="rect">
            <a:avLst/>
          </a:prstGeom>
          <a:noFill/>
        </p:spPr>
        <p:txBody>
          <a:bodyPr wrap="none" lIns="68580" tIns="34290" rIns="68580" rtlCol="0" anchor="t">
            <a:noAutofit/>
          </a:bodyPr>
          <a:lstStyle/>
          <a:p>
            <a:r>
              <a:rPr lang="en-US" sz="900" dirty="0"/>
              <a:t>Secondary 80MHz</a:t>
            </a:r>
          </a:p>
        </p:txBody>
      </p:sp>
      <p:cxnSp>
        <p:nvCxnSpPr>
          <p:cNvPr id="66" name="Straight Arrow Connector 65">
            <a:extLst>
              <a:ext uri="{FF2B5EF4-FFF2-40B4-BE49-F238E27FC236}">
                <a16:creationId xmlns:a16="http://schemas.microsoft.com/office/drawing/2014/main" id="{AF4DF887-6390-409C-B439-50CAD27189E9}"/>
              </a:ext>
            </a:extLst>
          </p:cNvPr>
          <p:cNvCxnSpPr>
            <a:cxnSpLocks/>
            <a:endCxn id="46" idx="1"/>
          </p:cNvCxnSpPr>
          <p:nvPr/>
        </p:nvCxnSpPr>
        <p:spPr>
          <a:xfrm flipV="1">
            <a:off x="1205289" y="5640446"/>
            <a:ext cx="1033675" cy="19005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68" name="TextBox 67">
            <a:extLst>
              <a:ext uri="{FF2B5EF4-FFF2-40B4-BE49-F238E27FC236}">
                <a16:creationId xmlns:a16="http://schemas.microsoft.com/office/drawing/2014/main" id="{3801BE9C-A3E7-4815-98E6-D43BD5283759}"/>
              </a:ext>
            </a:extLst>
          </p:cNvPr>
          <p:cNvSpPr txBox="1"/>
          <p:nvPr/>
        </p:nvSpPr>
        <p:spPr>
          <a:xfrm>
            <a:off x="345024" y="5713878"/>
            <a:ext cx="1081337" cy="225997"/>
          </a:xfrm>
          <a:prstGeom prst="rect">
            <a:avLst/>
          </a:prstGeom>
          <a:noFill/>
        </p:spPr>
        <p:txBody>
          <a:bodyPr wrap="none" lIns="68580" tIns="34290" rIns="68580" rtlCol="0" anchor="t">
            <a:noAutofit/>
          </a:bodyPr>
          <a:lstStyle/>
          <a:p>
            <a:r>
              <a:rPr lang="en-US" sz="900" dirty="0"/>
              <a:t>Primary 20MHz</a:t>
            </a:r>
          </a:p>
        </p:txBody>
      </p:sp>
      <p:sp>
        <p:nvSpPr>
          <p:cNvPr id="33" name="TextBox 32">
            <a:extLst>
              <a:ext uri="{FF2B5EF4-FFF2-40B4-BE49-F238E27FC236}">
                <a16:creationId xmlns:a16="http://schemas.microsoft.com/office/drawing/2014/main" id="{190C6B2C-5F98-4009-8A02-9B8E24504DCD}"/>
              </a:ext>
            </a:extLst>
          </p:cNvPr>
          <p:cNvSpPr txBox="1"/>
          <p:nvPr/>
        </p:nvSpPr>
        <p:spPr>
          <a:xfrm>
            <a:off x="4276843" y="5893048"/>
            <a:ext cx="1139037" cy="273718"/>
          </a:xfrm>
          <a:prstGeom prst="rect">
            <a:avLst/>
          </a:prstGeom>
          <a:noFill/>
        </p:spPr>
        <p:txBody>
          <a:bodyPr wrap="none" lIns="68580" tIns="34290" rIns="68580" rtlCol="0" anchor="t">
            <a:noAutofit/>
          </a:bodyPr>
          <a:lstStyle/>
          <a:p>
            <a:r>
              <a:rPr lang="en-US" sz="750" dirty="0"/>
              <a:t>EHT/HE SU/MU PPDU</a:t>
            </a:r>
          </a:p>
        </p:txBody>
      </p:sp>
      <p:cxnSp>
        <p:nvCxnSpPr>
          <p:cNvPr id="6" name="Straight Arrow Connector 5">
            <a:extLst>
              <a:ext uri="{FF2B5EF4-FFF2-40B4-BE49-F238E27FC236}">
                <a16:creationId xmlns:a16="http://schemas.microsoft.com/office/drawing/2014/main" id="{9D2CAD52-1DA0-490A-939D-76DF8595E8B8}"/>
              </a:ext>
            </a:extLst>
          </p:cNvPr>
          <p:cNvCxnSpPr>
            <a:cxnSpLocks/>
          </p:cNvCxnSpPr>
          <p:nvPr/>
        </p:nvCxnSpPr>
        <p:spPr>
          <a:xfrm flipV="1">
            <a:off x="2884815" y="5893048"/>
            <a:ext cx="5929479" cy="1775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8" name="Rectangle 37">
            <a:extLst>
              <a:ext uri="{FF2B5EF4-FFF2-40B4-BE49-F238E27FC236}">
                <a16:creationId xmlns:a16="http://schemas.microsoft.com/office/drawing/2014/main" id="{23CE88BB-7960-48AC-8963-327C2C973605}"/>
              </a:ext>
            </a:extLst>
          </p:cNvPr>
          <p:cNvSpPr/>
          <p:nvPr/>
        </p:nvSpPr>
        <p:spPr>
          <a:xfrm>
            <a:off x="4334545" y="4419600"/>
            <a:ext cx="1081335" cy="1469583"/>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44" name="TextBox 43">
            <a:extLst>
              <a:ext uri="{FF2B5EF4-FFF2-40B4-BE49-F238E27FC236}">
                <a16:creationId xmlns:a16="http://schemas.microsoft.com/office/drawing/2014/main" id="{C2A5D9E3-DD1A-4A8A-ADC0-1DB6F23575C4}"/>
              </a:ext>
            </a:extLst>
          </p:cNvPr>
          <p:cNvSpPr txBox="1"/>
          <p:nvPr/>
        </p:nvSpPr>
        <p:spPr>
          <a:xfrm>
            <a:off x="5523299" y="5906128"/>
            <a:ext cx="657443" cy="225997"/>
          </a:xfrm>
          <a:prstGeom prst="rect">
            <a:avLst/>
          </a:prstGeom>
          <a:noFill/>
        </p:spPr>
        <p:txBody>
          <a:bodyPr wrap="none" lIns="68580" tIns="34290" rIns="68580" rtlCol="0" anchor="t">
            <a:noAutofit/>
          </a:bodyPr>
          <a:lstStyle/>
          <a:p>
            <a:r>
              <a:rPr lang="en-US" sz="675" dirty="0"/>
              <a:t>BA in 40MHz </a:t>
            </a:r>
          </a:p>
          <a:p>
            <a:r>
              <a:rPr lang="en-US" sz="675" dirty="0"/>
              <a:t>HB PPDU</a:t>
            </a:r>
          </a:p>
        </p:txBody>
      </p:sp>
      <p:sp>
        <p:nvSpPr>
          <p:cNvPr id="54" name="Rectangle 53">
            <a:extLst>
              <a:ext uri="{FF2B5EF4-FFF2-40B4-BE49-F238E27FC236}">
                <a16:creationId xmlns:a16="http://schemas.microsoft.com/office/drawing/2014/main" id="{9527E3CD-FC07-4363-8E8E-69DE48E6A790}"/>
              </a:ext>
            </a:extLst>
          </p:cNvPr>
          <p:cNvSpPr/>
          <p:nvPr/>
        </p:nvSpPr>
        <p:spPr>
          <a:xfrm>
            <a:off x="5664057" y="5554049"/>
            <a:ext cx="257909" cy="337749"/>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70" name="TextBox 69">
            <a:extLst>
              <a:ext uri="{FF2B5EF4-FFF2-40B4-BE49-F238E27FC236}">
                <a16:creationId xmlns:a16="http://schemas.microsoft.com/office/drawing/2014/main" id="{985D3F8C-6412-4342-99BB-5D9BD5628763}"/>
              </a:ext>
            </a:extLst>
          </p:cNvPr>
          <p:cNvSpPr txBox="1"/>
          <p:nvPr/>
        </p:nvSpPr>
        <p:spPr>
          <a:xfrm>
            <a:off x="4334544" y="4892505"/>
            <a:ext cx="1129012" cy="592247"/>
          </a:xfrm>
          <a:prstGeom prst="rect">
            <a:avLst/>
          </a:prstGeom>
          <a:noFill/>
        </p:spPr>
        <p:txBody>
          <a:bodyPr wrap="none" lIns="68580" tIns="34290" rIns="68580" rtlCol="0" anchor="t">
            <a:noAutofit/>
          </a:bodyPr>
          <a:lstStyle/>
          <a:p>
            <a:r>
              <a:rPr lang="en-US" sz="600" dirty="0"/>
              <a:t>A-MPDU with Trigger frame </a:t>
            </a:r>
          </a:p>
          <a:p>
            <a:r>
              <a:rPr lang="en-US" sz="600" dirty="0"/>
              <a:t>to STA 1 </a:t>
            </a:r>
          </a:p>
        </p:txBody>
      </p:sp>
      <p:sp>
        <p:nvSpPr>
          <p:cNvPr id="25" name="Date Placeholder 3">
            <a:extLst>
              <a:ext uri="{FF2B5EF4-FFF2-40B4-BE49-F238E27FC236}">
                <a16:creationId xmlns:a16="http://schemas.microsoft.com/office/drawing/2014/main" id="{2F2DAF06-68E2-49D0-A454-54BEF4C653EA}"/>
              </a:ext>
            </a:extLst>
          </p:cNvPr>
          <p:cNvSpPr>
            <a:spLocks noGrp="1"/>
          </p:cNvSpPr>
          <p:nvPr>
            <p:ph type="dt" sz="half" idx="10"/>
          </p:nvPr>
        </p:nvSpPr>
        <p:spPr>
          <a:xfrm>
            <a:off x="696913" y="332601"/>
            <a:ext cx="1051570" cy="276999"/>
          </a:xfrm>
        </p:spPr>
        <p:txBody>
          <a:bodyPr/>
          <a:lstStyle/>
          <a:p>
            <a:pPr>
              <a:defRPr/>
            </a:pPr>
            <a:r>
              <a:rPr lang="en-US" dirty="0"/>
              <a:t>03/01/2020</a:t>
            </a:r>
          </a:p>
        </p:txBody>
      </p:sp>
      <p:sp>
        <p:nvSpPr>
          <p:cNvPr id="26" name="Slide Number Placeholder 2">
            <a:extLst>
              <a:ext uri="{FF2B5EF4-FFF2-40B4-BE49-F238E27FC236}">
                <a16:creationId xmlns:a16="http://schemas.microsoft.com/office/drawing/2014/main" id="{26631009-86E9-4AF6-A964-26DDC78C8AC2}"/>
              </a:ext>
            </a:extLst>
          </p:cNvPr>
          <p:cNvSpPr>
            <a:spLocks noGrp="1"/>
          </p:cNvSpPr>
          <p:nvPr>
            <p:ph type="sldNum" sz="quarter" idx="12"/>
          </p:nvPr>
        </p:nvSpPr>
        <p:spPr>
          <a:xfrm>
            <a:off x="4344988" y="6475413"/>
            <a:ext cx="530225" cy="182562"/>
          </a:xfrm>
        </p:spPr>
        <p:txBody>
          <a:bodyPr/>
          <a:lstStyle/>
          <a:p>
            <a:pPr>
              <a:defRPr/>
            </a:pPr>
            <a:r>
              <a:rPr lang="en-US"/>
              <a:t>Slide </a:t>
            </a:r>
            <a:fld id="{C1789BC7-C074-42CC-ADF8-5107DF6BD1C1}" type="slidenum">
              <a:rPr lang="en-US" smtClean="0"/>
              <a:pPr>
                <a:defRPr/>
              </a:pPr>
              <a:t>4</a:t>
            </a:fld>
            <a:endParaRPr lang="en-US"/>
          </a:p>
        </p:txBody>
      </p:sp>
      <p:sp>
        <p:nvSpPr>
          <p:cNvPr id="27" name="Footer Placeholder 4">
            <a:extLst>
              <a:ext uri="{FF2B5EF4-FFF2-40B4-BE49-F238E27FC236}">
                <a16:creationId xmlns:a16="http://schemas.microsoft.com/office/drawing/2014/main" id="{DE891C22-8D74-45C8-8178-C83CDF15B15C}"/>
              </a:ext>
            </a:extLst>
          </p:cNvPr>
          <p:cNvSpPr>
            <a:spLocks noGrp="1"/>
          </p:cNvSpPr>
          <p:nvPr>
            <p:ph type="ftr" sz="quarter" idx="11"/>
          </p:nvPr>
        </p:nvSpPr>
        <p:spPr>
          <a:xfrm>
            <a:off x="7106032" y="6475413"/>
            <a:ext cx="1437893" cy="184666"/>
          </a:xfrm>
        </p:spPr>
        <p:txBody>
          <a:bodyPr/>
          <a:lstStyle/>
          <a:p>
            <a:pPr>
              <a:defRPr/>
            </a:pPr>
            <a:r>
              <a:rPr lang="nb-NO" dirty="0"/>
              <a:t>Liwen Chu et al (NXP)</a:t>
            </a:r>
            <a:endParaRPr lang="en-US" dirty="0"/>
          </a:p>
        </p:txBody>
      </p:sp>
    </p:spTree>
    <p:extLst>
      <p:ext uri="{BB962C8B-B14F-4D97-AF65-F5344CB8AC3E}">
        <p14:creationId xmlns:p14="http://schemas.microsoft.com/office/powerpoint/2010/main" val="41398727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830" y="628279"/>
            <a:ext cx="9132540" cy="571500"/>
          </a:xfrm>
        </p:spPr>
        <p:txBody>
          <a:bodyPr/>
          <a:lstStyle/>
          <a:p>
            <a:r>
              <a:rPr lang="en-US" sz="2800" dirty="0"/>
              <a:t>Narrower BW of Responding Frame (Cont’d)</a:t>
            </a:r>
          </a:p>
        </p:txBody>
      </p:sp>
      <p:sp>
        <p:nvSpPr>
          <p:cNvPr id="14" name="Content Placeholder 2">
            <a:extLst>
              <a:ext uri="{FF2B5EF4-FFF2-40B4-BE49-F238E27FC236}">
                <a16:creationId xmlns:a16="http://schemas.microsoft.com/office/drawing/2014/main" id="{410DE90F-DCD2-494A-AAA2-619DE61CEE1B}"/>
              </a:ext>
            </a:extLst>
          </p:cNvPr>
          <p:cNvSpPr>
            <a:spLocks noGrp="1"/>
          </p:cNvSpPr>
          <p:nvPr>
            <p:ph idx="1"/>
          </p:nvPr>
        </p:nvSpPr>
        <p:spPr>
          <a:xfrm>
            <a:off x="-1" y="1234974"/>
            <a:ext cx="9132541" cy="1804810"/>
          </a:xfrm>
        </p:spPr>
        <p:txBody>
          <a:bodyPr>
            <a:normAutofit/>
          </a:bodyPr>
          <a:lstStyle/>
          <a:p>
            <a:r>
              <a:rPr lang="en-US" sz="2000" b="0" dirty="0"/>
              <a:t>The TXOP responder decides the BW and the other parameters of the responding frame.</a:t>
            </a:r>
          </a:p>
          <a:p>
            <a:pPr lvl="1"/>
            <a:r>
              <a:rPr lang="en-US" dirty="0"/>
              <a:t>The responding frame can be transmitted in narrower BW. </a:t>
            </a:r>
          </a:p>
          <a:p>
            <a:pPr lvl="1"/>
            <a:r>
              <a:rPr lang="en-US" dirty="0"/>
              <a:t>The PPDU can be VHT/HE/EHT PPDU.</a:t>
            </a:r>
          </a:p>
          <a:p>
            <a:pPr lvl="2"/>
            <a:r>
              <a:rPr lang="en-US" sz="2000" dirty="0"/>
              <a:t>Less Tx time that the time for non-HT duplicate PPDU is used.  </a:t>
            </a:r>
          </a:p>
          <a:p>
            <a:endParaRPr lang="en-US" sz="1350" dirty="0"/>
          </a:p>
        </p:txBody>
      </p:sp>
      <p:sp>
        <p:nvSpPr>
          <p:cNvPr id="45" name="Rectangle 44">
            <a:extLst>
              <a:ext uri="{FF2B5EF4-FFF2-40B4-BE49-F238E27FC236}">
                <a16:creationId xmlns:a16="http://schemas.microsoft.com/office/drawing/2014/main" id="{2F930C2A-5750-49C1-B1EA-0A8BB4ADF3F2}"/>
              </a:ext>
            </a:extLst>
          </p:cNvPr>
          <p:cNvSpPr/>
          <p:nvPr/>
        </p:nvSpPr>
        <p:spPr>
          <a:xfrm>
            <a:off x="2129612" y="4174726"/>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46" name="Rectangle 45">
            <a:extLst>
              <a:ext uri="{FF2B5EF4-FFF2-40B4-BE49-F238E27FC236}">
                <a16:creationId xmlns:a16="http://schemas.microsoft.com/office/drawing/2014/main" id="{D1C82385-B722-43E5-A089-4DF0B0335D3B}"/>
              </a:ext>
            </a:extLst>
          </p:cNvPr>
          <p:cNvSpPr/>
          <p:nvPr/>
        </p:nvSpPr>
        <p:spPr>
          <a:xfrm>
            <a:off x="2129612" y="4547588"/>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47" name="Rectangle 46">
            <a:extLst>
              <a:ext uri="{FF2B5EF4-FFF2-40B4-BE49-F238E27FC236}">
                <a16:creationId xmlns:a16="http://schemas.microsoft.com/office/drawing/2014/main" id="{4AC90AB4-D637-4DCF-986A-523033F0819E}"/>
              </a:ext>
            </a:extLst>
          </p:cNvPr>
          <p:cNvSpPr/>
          <p:nvPr/>
        </p:nvSpPr>
        <p:spPr>
          <a:xfrm>
            <a:off x="2129612" y="4734019"/>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48" name="Rectangle 47">
            <a:extLst>
              <a:ext uri="{FF2B5EF4-FFF2-40B4-BE49-F238E27FC236}">
                <a16:creationId xmlns:a16="http://schemas.microsoft.com/office/drawing/2014/main" id="{EEB194D5-2ED5-415B-9CE8-DF039505916D}"/>
              </a:ext>
            </a:extLst>
          </p:cNvPr>
          <p:cNvSpPr/>
          <p:nvPr/>
        </p:nvSpPr>
        <p:spPr>
          <a:xfrm>
            <a:off x="2129612" y="3429001"/>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49" name="Rectangle 48">
            <a:extLst>
              <a:ext uri="{FF2B5EF4-FFF2-40B4-BE49-F238E27FC236}">
                <a16:creationId xmlns:a16="http://schemas.microsoft.com/office/drawing/2014/main" id="{1EA15FC7-4CB3-40E0-B3C2-04C86C68EDB7}"/>
              </a:ext>
            </a:extLst>
          </p:cNvPr>
          <p:cNvSpPr/>
          <p:nvPr/>
        </p:nvSpPr>
        <p:spPr>
          <a:xfrm>
            <a:off x="2129612" y="3615432"/>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50" name="Rectangle 49">
            <a:extLst>
              <a:ext uri="{FF2B5EF4-FFF2-40B4-BE49-F238E27FC236}">
                <a16:creationId xmlns:a16="http://schemas.microsoft.com/office/drawing/2014/main" id="{5A0DE9F5-DAB0-4085-96EE-C798992180CA}"/>
              </a:ext>
            </a:extLst>
          </p:cNvPr>
          <p:cNvSpPr/>
          <p:nvPr/>
        </p:nvSpPr>
        <p:spPr>
          <a:xfrm>
            <a:off x="2129612" y="3988294"/>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51" name="TextBox 50">
            <a:extLst>
              <a:ext uri="{FF2B5EF4-FFF2-40B4-BE49-F238E27FC236}">
                <a16:creationId xmlns:a16="http://schemas.microsoft.com/office/drawing/2014/main" id="{0AB6EE94-CD4D-428B-9E5B-F9F7EA2C661A}"/>
              </a:ext>
            </a:extLst>
          </p:cNvPr>
          <p:cNvSpPr txBox="1"/>
          <p:nvPr/>
        </p:nvSpPr>
        <p:spPr>
          <a:xfrm>
            <a:off x="1812323" y="4923524"/>
            <a:ext cx="896716" cy="273718"/>
          </a:xfrm>
          <a:prstGeom prst="rect">
            <a:avLst/>
          </a:prstGeom>
          <a:noFill/>
        </p:spPr>
        <p:txBody>
          <a:bodyPr wrap="none" lIns="68580" tIns="34290" rIns="68580" rtlCol="0" anchor="t">
            <a:noAutofit/>
          </a:bodyPr>
          <a:lstStyle/>
          <a:p>
            <a:r>
              <a:rPr lang="en-US" sz="900" dirty="0"/>
              <a:t>160MHz BSS2</a:t>
            </a:r>
          </a:p>
        </p:txBody>
      </p:sp>
      <p:sp>
        <p:nvSpPr>
          <p:cNvPr id="52" name="Rectangle 51">
            <a:extLst>
              <a:ext uri="{FF2B5EF4-FFF2-40B4-BE49-F238E27FC236}">
                <a16:creationId xmlns:a16="http://schemas.microsoft.com/office/drawing/2014/main" id="{512FD00C-96D4-4B6E-9D93-35F8BC59FB83}"/>
              </a:ext>
            </a:extLst>
          </p:cNvPr>
          <p:cNvSpPr/>
          <p:nvPr/>
        </p:nvSpPr>
        <p:spPr>
          <a:xfrm>
            <a:off x="2129612" y="3802089"/>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55" name="Rectangle 54">
            <a:extLst>
              <a:ext uri="{FF2B5EF4-FFF2-40B4-BE49-F238E27FC236}">
                <a16:creationId xmlns:a16="http://schemas.microsoft.com/office/drawing/2014/main" id="{48540717-4F47-4077-95A5-848EB21B5682}"/>
              </a:ext>
            </a:extLst>
          </p:cNvPr>
          <p:cNvSpPr/>
          <p:nvPr/>
        </p:nvSpPr>
        <p:spPr>
          <a:xfrm>
            <a:off x="2129612" y="4360931"/>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58" name="Left Brace 57">
            <a:extLst>
              <a:ext uri="{FF2B5EF4-FFF2-40B4-BE49-F238E27FC236}">
                <a16:creationId xmlns:a16="http://schemas.microsoft.com/office/drawing/2014/main" id="{EEE46FAA-C179-414B-83D1-A5CEB54C04CA}"/>
              </a:ext>
            </a:extLst>
          </p:cNvPr>
          <p:cNvSpPr/>
          <p:nvPr/>
        </p:nvSpPr>
        <p:spPr>
          <a:xfrm>
            <a:off x="1974827" y="4174725"/>
            <a:ext cx="134810" cy="745725"/>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900"/>
          </a:p>
        </p:txBody>
      </p:sp>
      <p:sp>
        <p:nvSpPr>
          <p:cNvPr id="59" name="Left Brace 58">
            <a:extLst>
              <a:ext uri="{FF2B5EF4-FFF2-40B4-BE49-F238E27FC236}">
                <a16:creationId xmlns:a16="http://schemas.microsoft.com/office/drawing/2014/main" id="{2502BE01-E365-4B19-A051-064C54563E84}"/>
              </a:ext>
            </a:extLst>
          </p:cNvPr>
          <p:cNvSpPr/>
          <p:nvPr/>
        </p:nvSpPr>
        <p:spPr>
          <a:xfrm>
            <a:off x="1974292" y="3423822"/>
            <a:ext cx="134810" cy="745725"/>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900"/>
          </a:p>
        </p:txBody>
      </p:sp>
      <p:sp>
        <p:nvSpPr>
          <p:cNvPr id="63" name="TextBox 62">
            <a:extLst>
              <a:ext uri="{FF2B5EF4-FFF2-40B4-BE49-F238E27FC236}">
                <a16:creationId xmlns:a16="http://schemas.microsoft.com/office/drawing/2014/main" id="{109A35A8-F00D-4F97-9D13-D459DFEC1F14}"/>
              </a:ext>
            </a:extLst>
          </p:cNvPr>
          <p:cNvSpPr txBox="1"/>
          <p:nvPr/>
        </p:nvSpPr>
        <p:spPr>
          <a:xfrm>
            <a:off x="1048276" y="4453045"/>
            <a:ext cx="1081337" cy="225997"/>
          </a:xfrm>
          <a:prstGeom prst="rect">
            <a:avLst/>
          </a:prstGeom>
          <a:noFill/>
        </p:spPr>
        <p:txBody>
          <a:bodyPr wrap="none" lIns="68580" tIns="34290" rIns="68580" rtlCol="0" anchor="t">
            <a:noAutofit/>
          </a:bodyPr>
          <a:lstStyle/>
          <a:p>
            <a:r>
              <a:rPr lang="en-US" sz="900" dirty="0"/>
              <a:t>Primary 80MHz</a:t>
            </a:r>
          </a:p>
        </p:txBody>
      </p:sp>
      <p:sp>
        <p:nvSpPr>
          <p:cNvPr id="64" name="TextBox 63">
            <a:extLst>
              <a:ext uri="{FF2B5EF4-FFF2-40B4-BE49-F238E27FC236}">
                <a16:creationId xmlns:a16="http://schemas.microsoft.com/office/drawing/2014/main" id="{80BE0A01-C781-423C-AC50-1636B26B4100}"/>
              </a:ext>
            </a:extLst>
          </p:cNvPr>
          <p:cNvSpPr txBox="1"/>
          <p:nvPr/>
        </p:nvSpPr>
        <p:spPr>
          <a:xfrm>
            <a:off x="932954" y="3683686"/>
            <a:ext cx="1081337" cy="225997"/>
          </a:xfrm>
          <a:prstGeom prst="rect">
            <a:avLst/>
          </a:prstGeom>
          <a:noFill/>
        </p:spPr>
        <p:txBody>
          <a:bodyPr wrap="none" lIns="68580" tIns="34290" rIns="68580" rtlCol="0" anchor="t">
            <a:noAutofit/>
          </a:bodyPr>
          <a:lstStyle/>
          <a:p>
            <a:r>
              <a:rPr lang="en-US" sz="900" dirty="0"/>
              <a:t>Secondary 80MHz</a:t>
            </a:r>
          </a:p>
        </p:txBody>
      </p:sp>
      <p:cxnSp>
        <p:nvCxnSpPr>
          <p:cNvPr id="66" name="Straight Arrow Connector 65">
            <a:extLst>
              <a:ext uri="{FF2B5EF4-FFF2-40B4-BE49-F238E27FC236}">
                <a16:creationId xmlns:a16="http://schemas.microsoft.com/office/drawing/2014/main" id="{AF4DF887-6390-409C-B439-50CAD27189E9}"/>
              </a:ext>
            </a:extLst>
          </p:cNvPr>
          <p:cNvCxnSpPr>
            <a:cxnSpLocks/>
            <a:endCxn id="46" idx="1"/>
          </p:cNvCxnSpPr>
          <p:nvPr/>
        </p:nvCxnSpPr>
        <p:spPr>
          <a:xfrm flipV="1">
            <a:off x="1095938" y="4640804"/>
            <a:ext cx="1033675" cy="19005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68" name="TextBox 67">
            <a:extLst>
              <a:ext uri="{FF2B5EF4-FFF2-40B4-BE49-F238E27FC236}">
                <a16:creationId xmlns:a16="http://schemas.microsoft.com/office/drawing/2014/main" id="{3801BE9C-A3E7-4815-98E6-D43BD5283759}"/>
              </a:ext>
            </a:extLst>
          </p:cNvPr>
          <p:cNvSpPr txBox="1"/>
          <p:nvPr/>
        </p:nvSpPr>
        <p:spPr>
          <a:xfrm>
            <a:off x="235673" y="4714236"/>
            <a:ext cx="1081337" cy="225997"/>
          </a:xfrm>
          <a:prstGeom prst="rect">
            <a:avLst/>
          </a:prstGeom>
          <a:noFill/>
        </p:spPr>
        <p:txBody>
          <a:bodyPr wrap="none" lIns="68580" tIns="34290" rIns="68580" rtlCol="0" anchor="t">
            <a:noAutofit/>
          </a:bodyPr>
          <a:lstStyle/>
          <a:p>
            <a:r>
              <a:rPr lang="en-US" sz="900" dirty="0"/>
              <a:t>Primary 20MHz</a:t>
            </a:r>
          </a:p>
        </p:txBody>
      </p:sp>
      <p:sp>
        <p:nvSpPr>
          <p:cNvPr id="33" name="TextBox 32">
            <a:extLst>
              <a:ext uri="{FF2B5EF4-FFF2-40B4-BE49-F238E27FC236}">
                <a16:creationId xmlns:a16="http://schemas.microsoft.com/office/drawing/2014/main" id="{190C6B2C-5F98-4009-8A02-9B8E24504DCD}"/>
              </a:ext>
            </a:extLst>
          </p:cNvPr>
          <p:cNvSpPr txBox="1"/>
          <p:nvPr/>
        </p:nvSpPr>
        <p:spPr>
          <a:xfrm>
            <a:off x="4167492" y="4893406"/>
            <a:ext cx="1139037" cy="273718"/>
          </a:xfrm>
          <a:prstGeom prst="rect">
            <a:avLst/>
          </a:prstGeom>
          <a:noFill/>
        </p:spPr>
        <p:txBody>
          <a:bodyPr wrap="none" lIns="68580" tIns="34290" rIns="68580" rtlCol="0" anchor="t">
            <a:noAutofit/>
          </a:bodyPr>
          <a:lstStyle/>
          <a:p>
            <a:r>
              <a:rPr lang="en-US" sz="750" dirty="0"/>
              <a:t>EHT/HE SU/MU PPDU</a:t>
            </a:r>
          </a:p>
        </p:txBody>
      </p:sp>
      <p:cxnSp>
        <p:nvCxnSpPr>
          <p:cNvPr id="6" name="Straight Arrow Connector 5">
            <a:extLst>
              <a:ext uri="{FF2B5EF4-FFF2-40B4-BE49-F238E27FC236}">
                <a16:creationId xmlns:a16="http://schemas.microsoft.com/office/drawing/2014/main" id="{9D2CAD52-1DA0-490A-939D-76DF8595E8B8}"/>
              </a:ext>
            </a:extLst>
          </p:cNvPr>
          <p:cNvCxnSpPr>
            <a:cxnSpLocks/>
          </p:cNvCxnSpPr>
          <p:nvPr/>
        </p:nvCxnSpPr>
        <p:spPr>
          <a:xfrm flipV="1">
            <a:off x="2775464" y="4893406"/>
            <a:ext cx="5929479" cy="1775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8" name="Rectangle 37">
            <a:extLst>
              <a:ext uri="{FF2B5EF4-FFF2-40B4-BE49-F238E27FC236}">
                <a16:creationId xmlns:a16="http://schemas.microsoft.com/office/drawing/2014/main" id="{23CE88BB-7960-48AC-8963-327C2C973605}"/>
              </a:ext>
            </a:extLst>
          </p:cNvPr>
          <p:cNvSpPr/>
          <p:nvPr/>
        </p:nvSpPr>
        <p:spPr>
          <a:xfrm>
            <a:off x="4225194" y="3419958"/>
            <a:ext cx="1081335" cy="1469583"/>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44" name="TextBox 43">
            <a:extLst>
              <a:ext uri="{FF2B5EF4-FFF2-40B4-BE49-F238E27FC236}">
                <a16:creationId xmlns:a16="http://schemas.microsoft.com/office/drawing/2014/main" id="{C2A5D9E3-DD1A-4A8A-ADC0-1DB6F23575C4}"/>
              </a:ext>
            </a:extLst>
          </p:cNvPr>
          <p:cNvSpPr txBox="1"/>
          <p:nvPr/>
        </p:nvSpPr>
        <p:spPr>
          <a:xfrm>
            <a:off x="5413948" y="4906486"/>
            <a:ext cx="657443" cy="225997"/>
          </a:xfrm>
          <a:prstGeom prst="rect">
            <a:avLst/>
          </a:prstGeom>
          <a:noFill/>
        </p:spPr>
        <p:txBody>
          <a:bodyPr wrap="none" lIns="68580" tIns="34290" rIns="68580" rtlCol="0" anchor="t">
            <a:noAutofit/>
          </a:bodyPr>
          <a:lstStyle/>
          <a:p>
            <a:r>
              <a:rPr lang="en-US" sz="675" dirty="0"/>
              <a:t>BA in 40MHz </a:t>
            </a:r>
          </a:p>
          <a:p>
            <a:r>
              <a:rPr lang="en-US" sz="675" dirty="0"/>
              <a:t>HE SU PPDU</a:t>
            </a:r>
          </a:p>
        </p:txBody>
      </p:sp>
      <p:sp>
        <p:nvSpPr>
          <p:cNvPr id="54" name="Rectangle 53">
            <a:extLst>
              <a:ext uri="{FF2B5EF4-FFF2-40B4-BE49-F238E27FC236}">
                <a16:creationId xmlns:a16="http://schemas.microsoft.com/office/drawing/2014/main" id="{9527E3CD-FC07-4363-8E8E-69DE48E6A790}"/>
              </a:ext>
            </a:extLst>
          </p:cNvPr>
          <p:cNvSpPr/>
          <p:nvPr/>
        </p:nvSpPr>
        <p:spPr>
          <a:xfrm>
            <a:off x="5554706" y="4554407"/>
            <a:ext cx="257909" cy="337749"/>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70" name="TextBox 69">
            <a:extLst>
              <a:ext uri="{FF2B5EF4-FFF2-40B4-BE49-F238E27FC236}">
                <a16:creationId xmlns:a16="http://schemas.microsoft.com/office/drawing/2014/main" id="{985D3F8C-6412-4342-99BB-5D9BD5628763}"/>
              </a:ext>
            </a:extLst>
          </p:cNvPr>
          <p:cNvSpPr txBox="1"/>
          <p:nvPr/>
        </p:nvSpPr>
        <p:spPr>
          <a:xfrm>
            <a:off x="4225193" y="3892863"/>
            <a:ext cx="1129012" cy="592247"/>
          </a:xfrm>
          <a:prstGeom prst="rect">
            <a:avLst/>
          </a:prstGeom>
          <a:noFill/>
        </p:spPr>
        <p:txBody>
          <a:bodyPr wrap="none" lIns="68580" tIns="34290" rIns="68580" rtlCol="0" anchor="t">
            <a:noAutofit/>
          </a:bodyPr>
          <a:lstStyle/>
          <a:p>
            <a:r>
              <a:rPr lang="en-US" sz="600" dirty="0"/>
              <a:t>A-MPDU to STA 1 </a:t>
            </a:r>
          </a:p>
        </p:txBody>
      </p:sp>
      <p:sp>
        <p:nvSpPr>
          <p:cNvPr id="25" name="Date Placeholder 3">
            <a:extLst>
              <a:ext uri="{FF2B5EF4-FFF2-40B4-BE49-F238E27FC236}">
                <a16:creationId xmlns:a16="http://schemas.microsoft.com/office/drawing/2014/main" id="{73623FA7-A4B2-401F-BC27-90BD809A4300}"/>
              </a:ext>
            </a:extLst>
          </p:cNvPr>
          <p:cNvSpPr>
            <a:spLocks noGrp="1"/>
          </p:cNvSpPr>
          <p:nvPr>
            <p:ph type="dt" sz="half" idx="10"/>
          </p:nvPr>
        </p:nvSpPr>
        <p:spPr>
          <a:xfrm>
            <a:off x="696913" y="332601"/>
            <a:ext cx="1051570" cy="276999"/>
          </a:xfrm>
        </p:spPr>
        <p:txBody>
          <a:bodyPr/>
          <a:lstStyle/>
          <a:p>
            <a:pPr>
              <a:defRPr/>
            </a:pPr>
            <a:r>
              <a:rPr lang="en-US" dirty="0"/>
              <a:t>03/01/2020</a:t>
            </a:r>
          </a:p>
        </p:txBody>
      </p:sp>
      <p:sp>
        <p:nvSpPr>
          <p:cNvPr id="26" name="Slide Number Placeholder 2">
            <a:extLst>
              <a:ext uri="{FF2B5EF4-FFF2-40B4-BE49-F238E27FC236}">
                <a16:creationId xmlns:a16="http://schemas.microsoft.com/office/drawing/2014/main" id="{1BB3C2B4-4717-4432-A452-DADC137AD338}"/>
              </a:ext>
            </a:extLst>
          </p:cNvPr>
          <p:cNvSpPr>
            <a:spLocks noGrp="1"/>
          </p:cNvSpPr>
          <p:nvPr>
            <p:ph type="sldNum" sz="quarter" idx="12"/>
          </p:nvPr>
        </p:nvSpPr>
        <p:spPr>
          <a:xfrm>
            <a:off x="4344988" y="6475413"/>
            <a:ext cx="530225" cy="182562"/>
          </a:xfrm>
        </p:spPr>
        <p:txBody>
          <a:bodyPr/>
          <a:lstStyle/>
          <a:p>
            <a:pPr>
              <a:defRPr/>
            </a:pPr>
            <a:r>
              <a:rPr lang="en-US"/>
              <a:t>Slide </a:t>
            </a:r>
            <a:fld id="{C1789BC7-C074-42CC-ADF8-5107DF6BD1C1}" type="slidenum">
              <a:rPr lang="en-US" smtClean="0"/>
              <a:pPr>
                <a:defRPr/>
              </a:pPr>
              <a:t>5</a:t>
            </a:fld>
            <a:endParaRPr lang="en-US"/>
          </a:p>
        </p:txBody>
      </p:sp>
      <p:sp>
        <p:nvSpPr>
          <p:cNvPr id="27" name="Footer Placeholder 4">
            <a:extLst>
              <a:ext uri="{FF2B5EF4-FFF2-40B4-BE49-F238E27FC236}">
                <a16:creationId xmlns:a16="http://schemas.microsoft.com/office/drawing/2014/main" id="{1BF3E939-432D-49C8-8DA8-4161764E0C80}"/>
              </a:ext>
            </a:extLst>
          </p:cNvPr>
          <p:cNvSpPr>
            <a:spLocks noGrp="1"/>
          </p:cNvSpPr>
          <p:nvPr>
            <p:ph type="ftr" sz="quarter" idx="11"/>
          </p:nvPr>
        </p:nvSpPr>
        <p:spPr>
          <a:xfrm>
            <a:off x="7106032" y="6475413"/>
            <a:ext cx="1437893" cy="184666"/>
          </a:xfrm>
        </p:spPr>
        <p:txBody>
          <a:bodyPr/>
          <a:lstStyle/>
          <a:p>
            <a:pPr>
              <a:defRPr/>
            </a:pPr>
            <a:r>
              <a:rPr lang="nb-NO" dirty="0"/>
              <a:t>Liwen Chu et al (NXP)</a:t>
            </a:r>
            <a:endParaRPr lang="en-US" dirty="0"/>
          </a:p>
        </p:txBody>
      </p:sp>
    </p:spTree>
    <p:extLst>
      <p:ext uri="{BB962C8B-B14F-4D97-AF65-F5344CB8AC3E}">
        <p14:creationId xmlns:p14="http://schemas.microsoft.com/office/powerpoint/2010/main" val="27178901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71163"/>
            <a:ext cx="9144000" cy="571500"/>
          </a:xfrm>
        </p:spPr>
        <p:txBody>
          <a:bodyPr/>
          <a:lstStyle/>
          <a:p>
            <a:r>
              <a:rPr lang="en-US" sz="2400" dirty="0"/>
              <a:t>Problem and Solution with STAs Parking in Secondary Subchannel</a:t>
            </a:r>
          </a:p>
        </p:txBody>
      </p:sp>
      <p:sp>
        <p:nvSpPr>
          <p:cNvPr id="150" name="Content Placeholder 2">
            <a:extLst>
              <a:ext uri="{FF2B5EF4-FFF2-40B4-BE49-F238E27FC236}">
                <a16:creationId xmlns:a16="http://schemas.microsoft.com/office/drawing/2014/main" id="{10F7DF29-EC83-4CB6-B84F-6C783E2379ED}"/>
              </a:ext>
            </a:extLst>
          </p:cNvPr>
          <p:cNvSpPr txBox="1">
            <a:spLocks/>
          </p:cNvSpPr>
          <p:nvPr/>
        </p:nvSpPr>
        <p:spPr>
          <a:xfrm>
            <a:off x="0" y="1335033"/>
            <a:ext cx="9144000" cy="606452"/>
          </a:xfrm>
          <a:prstGeom prst="rect">
            <a:avLst/>
          </a:prstGeom>
        </p:spPr>
        <p:txBody>
          <a:bodyPr vert="horz" lIns="68580" tIns="34290" rIns="68580" bIns="34290" rtlCol="0">
            <a:normAutofit/>
          </a:bodyPr>
          <a:lstStyle>
            <a:lvl1pPr marL="233363" indent="-233363" algn="l" rtl="0" fontAlgn="base">
              <a:lnSpc>
                <a:spcPct val="100000"/>
              </a:lnSpc>
              <a:spcBef>
                <a:spcPts val="575"/>
              </a:spcBef>
              <a:spcAft>
                <a:spcPts val="75"/>
              </a:spcAft>
              <a:buClr>
                <a:schemeClr val="tx1">
                  <a:lumMod val="85000"/>
                  <a:lumOff val="15000"/>
                </a:schemeClr>
              </a:buClr>
              <a:buSzPct val="80000"/>
              <a:buFont typeface="Arial" pitchFamily="34" charset="0"/>
              <a:buChar char="•"/>
              <a:defRPr sz="2400" b="0">
                <a:solidFill>
                  <a:srgbClr val="000000"/>
                </a:solidFill>
                <a:latin typeface="+mn-lt"/>
                <a:ea typeface="+mn-ea"/>
                <a:cs typeface="+mn-cs"/>
              </a:defRPr>
            </a:lvl1pPr>
            <a:lvl2pPr marL="401638" indent="-168275" algn="l" rtl="0" fontAlgn="base">
              <a:lnSpc>
                <a:spcPct val="100000"/>
              </a:lnSpc>
              <a:spcBef>
                <a:spcPts val="575"/>
              </a:spcBef>
              <a:spcAft>
                <a:spcPts val="75"/>
              </a:spcAft>
              <a:buClr>
                <a:schemeClr val="tx1"/>
              </a:buClr>
              <a:buSzPct val="80000"/>
              <a:buFont typeface="Arial" pitchFamily="34" charset="0"/>
              <a:buChar char="−"/>
              <a:defRPr sz="2200">
                <a:solidFill>
                  <a:srgbClr val="000000"/>
                </a:solidFill>
                <a:latin typeface="+mn-lt"/>
              </a:defRPr>
            </a:lvl2pPr>
            <a:lvl3pPr marL="569913" indent="-168275" algn="l" rtl="0" fontAlgn="base">
              <a:lnSpc>
                <a:spcPct val="100000"/>
              </a:lnSpc>
              <a:spcBef>
                <a:spcPts val="575"/>
              </a:spcBef>
              <a:spcAft>
                <a:spcPts val="75"/>
              </a:spcAft>
              <a:buClr>
                <a:schemeClr val="tx1"/>
              </a:buClr>
              <a:buSzPct val="80000"/>
              <a:buFont typeface="Wingdings" pitchFamily="2" charset="2"/>
              <a:buChar char="§"/>
              <a:defRPr sz="2000">
                <a:solidFill>
                  <a:srgbClr val="000000"/>
                </a:solidFill>
                <a:latin typeface="+mn-lt"/>
              </a:defRPr>
            </a:lvl3pPr>
            <a:lvl4pPr marL="746125" indent="-176213" algn="l" rtl="0" fontAlgn="base">
              <a:lnSpc>
                <a:spcPct val="100000"/>
              </a:lnSpc>
              <a:spcBef>
                <a:spcPts val="575"/>
              </a:spcBef>
              <a:spcAft>
                <a:spcPts val="75"/>
              </a:spcAft>
              <a:buClr>
                <a:schemeClr val="tx1"/>
              </a:buClr>
              <a:buSzPct val="80000"/>
              <a:buFont typeface="Arial" pitchFamily="34" charset="0"/>
              <a:buChar char="•"/>
              <a:defRPr sz="1800">
                <a:solidFill>
                  <a:srgbClr val="000000"/>
                </a:solidFill>
                <a:latin typeface="+mn-lt"/>
              </a:defRPr>
            </a:lvl4pPr>
            <a:lvl5pPr marL="969963" indent="-223838" algn="l" rtl="0" fontAlgn="base">
              <a:lnSpc>
                <a:spcPct val="100000"/>
              </a:lnSpc>
              <a:spcBef>
                <a:spcPts val="575"/>
              </a:spcBef>
              <a:spcAft>
                <a:spcPts val="75"/>
              </a:spcAft>
              <a:buClr>
                <a:schemeClr val="tx1"/>
              </a:buClr>
              <a:buSzPct val="70000"/>
              <a:buFont typeface="Arial" pitchFamily="34" charset="0"/>
              <a:buChar char="−"/>
              <a:defRPr sz="1600">
                <a:solidFill>
                  <a:srgbClr val="000000"/>
                </a:solidFill>
                <a:latin typeface="+mn-lt"/>
              </a:defRPr>
            </a:lvl5pPr>
            <a:lvl6pPr marL="22304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6pPr>
            <a:lvl7pPr marL="26876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7pPr>
            <a:lvl8pPr marL="31448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8pPr>
            <a:lvl9pPr marL="36020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9pPr>
          </a:lstStyle>
          <a:p>
            <a:r>
              <a:rPr lang="en-US" sz="1400" kern="0" dirty="0"/>
              <a:t>A STA that parks in secondary subchannel may miss the RU when dynamic puncture is applied to a MU PPDU or SU PPDU.</a:t>
            </a:r>
          </a:p>
        </p:txBody>
      </p:sp>
      <p:sp>
        <p:nvSpPr>
          <p:cNvPr id="61" name="Rectangle 60">
            <a:extLst>
              <a:ext uri="{FF2B5EF4-FFF2-40B4-BE49-F238E27FC236}">
                <a16:creationId xmlns:a16="http://schemas.microsoft.com/office/drawing/2014/main" id="{A5EAA3CB-EA8B-4A98-A7E0-60AB24B35F2C}"/>
              </a:ext>
            </a:extLst>
          </p:cNvPr>
          <p:cNvSpPr/>
          <p:nvPr/>
        </p:nvSpPr>
        <p:spPr>
          <a:xfrm>
            <a:off x="2944593" y="3255886"/>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62" name="Rectangle 61">
            <a:extLst>
              <a:ext uri="{FF2B5EF4-FFF2-40B4-BE49-F238E27FC236}">
                <a16:creationId xmlns:a16="http://schemas.microsoft.com/office/drawing/2014/main" id="{8F27C4D0-D07A-4E45-B0B4-346239CBA789}"/>
              </a:ext>
            </a:extLst>
          </p:cNvPr>
          <p:cNvSpPr/>
          <p:nvPr/>
        </p:nvSpPr>
        <p:spPr>
          <a:xfrm>
            <a:off x="2944593" y="3628749"/>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63" name="Rectangle 62">
            <a:extLst>
              <a:ext uri="{FF2B5EF4-FFF2-40B4-BE49-F238E27FC236}">
                <a16:creationId xmlns:a16="http://schemas.microsoft.com/office/drawing/2014/main" id="{F66A02A5-B8B9-444A-9BEE-992569AD269E}"/>
              </a:ext>
            </a:extLst>
          </p:cNvPr>
          <p:cNvSpPr/>
          <p:nvPr/>
        </p:nvSpPr>
        <p:spPr>
          <a:xfrm>
            <a:off x="2944593" y="3815180"/>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64" name="Rectangle 63">
            <a:extLst>
              <a:ext uri="{FF2B5EF4-FFF2-40B4-BE49-F238E27FC236}">
                <a16:creationId xmlns:a16="http://schemas.microsoft.com/office/drawing/2014/main" id="{AFC33137-EF75-41CD-AA68-94EE1F7DB48B}"/>
              </a:ext>
            </a:extLst>
          </p:cNvPr>
          <p:cNvSpPr/>
          <p:nvPr/>
        </p:nvSpPr>
        <p:spPr>
          <a:xfrm>
            <a:off x="2944593" y="2510161"/>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65" name="Rectangle 64">
            <a:extLst>
              <a:ext uri="{FF2B5EF4-FFF2-40B4-BE49-F238E27FC236}">
                <a16:creationId xmlns:a16="http://schemas.microsoft.com/office/drawing/2014/main" id="{CF82D9D7-E0EB-46A4-8A57-03CC39BEB769}"/>
              </a:ext>
            </a:extLst>
          </p:cNvPr>
          <p:cNvSpPr/>
          <p:nvPr/>
        </p:nvSpPr>
        <p:spPr>
          <a:xfrm>
            <a:off x="2944593" y="2696593"/>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66" name="Rectangle 65">
            <a:extLst>
              <a:ext uri="{FF2B5EF4-FFF2-40B4-BE49-F238E27FC236}">
                <a16:creationId xmlns:a16="http://schemas.microsoft.com/office/drawing/2014/main" id="{3FDA143C-D856-4D63-A8E8-4892D70DEA78}"/>
              </a:ext>
            </a:extLst>
          </p:cNvPr>
          <p:cNvSpPr/>
          <p:nvPr/>
        </p:nvSpPr>
        <p:spPr>
          <a:xfrm>
            <a:off x="2944593" y="3069455"/>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67" name="TextBox 66">
            <a:extLst>
              <a:ext uri="{FF2B5EF4-FFF2-40B4-BE49-F238E27FC236}">
                <a16:creationId xmlns:a16="http://schemas.microsoft.com/office/drawing/2014/main" id="{74EAE0AE-E04E-40BA-8C88-8B3F213DD27F}"/>
              </a:ext>
            </a:extLst>
          </p:cNvPr>
          <p:cNvSpPr txBox="1"/>
          <p:nvPr/>
        </p:nvSpPr>
        <p:spPr>
          <a:xfrm>
            <a:off x="2208704" y="3991254"/>
            <a:ext cx="1791375" cy="273718"/>
          </a:xfrm>
          <a:prstGeom prst="rect">
            <a:avLst/>
          </a:prstGeom>
          <a:noFill/>
        </p:spPr>
        <p:txBody>
          <a:bodyPr wrap="none" lIns="68580" tIns="34290" rIns="68580" rtlCol="0" anchor="t">
            <a:noAutofit/>
          </a:bodyPr>
          <a:lstStyle/>
          <a:p>
            <a:r>
              <a:rPr lang="en-US" sz="900" dirty="0"/>
              <a:t>160MHz BSS2 without punctured</a:t>
            </a:r>
          </a:p>
          <a:p>
            <a:r>
              <a:rPr lang="en-US" sz="900" dirty="0"/>
              <a:t> 20MHz channels.</a:t>
            </a:r>
          </a:p>
        </p:txBody>
      </p:sp>
      <p:sp>
        <p:nvSpPr>
          <p:cNvPr id="68" name="Rectangle 67">
            <a:extLst>
              <a:ext uri="{FF2B5EF4-FFF2-40B4-BE49-F238E27FC236}">
                <a16:creationId xmlns:a16="http://schemas.microsoft.com/office/drawing/2014/main" id="{B830F76B-35CA-4A70-8939-323DC6486147}"/>
              </a:ext>
            </a:extLst>
          </p:cNvPr>
          <p:cNvSpPr/>
          <p:nvPr/>
        </p:nvSpPr>
        <p:spPr>
          <a:xfrm>
            <a:off x="2944593" y="2883250"/>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70" name="Rectangle 69">
            <a:extLst>
              <a:ext uri="{FF2B5EF4-FFF2-40B4-BE49-F238E27FC236}">
                <a16:creationId xmlns:a16="http://schemas.microsoft.com/office/drawing/2014/main" id="{8EBDD5CF-721D-4BED-ADBF-3646DD15AC60}"/>
              </a:ext>
            </a:extLst>
          </p:cNvPr>
          <p:cNvSpPr/>
          <p:nvPr/>
        </p:nvSpPr>
        <p:spPr>
          <a:xfrm>
            <a:off x="2944593" y="3442092"/>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71" name="Rectangle 70">
            <a:extLst>
              <a:ext uri="{FF2B5EF4-FFF2-40B4-BE49-F238E27FC236}">
                <a16:creationId xmlns:a16="http://schemas.microsoft.com/office/drawing/2014/main" id="{C1B67E8F-74D6-41E4-8DCC-B44BE2BEF8B2}"/>
              </a:ext>
            </a:extLst>
          </p:cNvPr>
          <p:cNvSpPr/>
          <p:nvPr/>
        </p:nvSpPr>
        <p:spPr>
          <a:xfrm>
            <a:off x="5974405" y="3255886"/>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72" name="Rectangle 71">
            <a:extLst>
              <a:ext uri="{FF2B5EF4-FFF2-40B4-BE49-F238E27FC236}">
                <a16:creationId xmlns:a16="http://schemas.microsoft.com/office/drawing/2014/main" id="{F97E57AA-56A4-49EC-B25A-E56F630AE57F}"/>
              </a:ext>
            </a:extLst>
          </p:cNvPr>
          <p:cNvSpPr/>
          <p:nvPr/>
        </p:nvSpPr>
        <p:spPr>
          <a:xfrm>
            <a:off x="5974405" y="3628749"/>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73" name="Rectangle 72">
            <a:extLst>
              <a:ext uri="{FF2B5EF4-FFF2-40B4-BE49-F238E27FC236}">
                <a16:creationId xmlns:a16="http://schemas.microsoft.com/office/drawing/2014/main" id="{C707BBF0-2456-49DA-8D15-10AABD61962E}"/>
              </a:ext>
            </a:extLst>
          </p:cNvPr>
          <p:cNvSpPr/>
          <p:nvPr/>
        </p:nvSpPr>
        <p:spPr>
          <a:xfrm>
            <a:off x="5974405" y="3815180"/>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74" name="Rectangle 73">
            <a:extLst>
              <a:ext uri="{FF2B5EF4-FFF2-40B4-BE49-F238E27FC236}">
                <a16:creationId xmlns:a16="http://schemas.microsoft.com/office/drawing/2014/main" id="{AA2C0CF5-4D7E-447D-8210-E4EBDD6730F1}"/>
              </a:ext>
            </a:extLst>
          </p:cNvPr>
          <p:cNvSpPr/>
          <p:nvPr/>
        </p:nvSpPr>
        <p:spPr>
          <a:xfrm>
            <a:off x="5974405" y="2510161"/>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75" name="Rectangle 74">
            <a:extLst>
              <a:ext uri="{FF2B5EF4-FFF2-40B4-BE49-F238E27FC236}">
                <a16:creationId xmlns:a16="http://schemas.microsoft.com/office/drawing/2014/main" id="{6B9F68A8-69A2-4DAA-AA84-FD3D1C478D54}"/>
              </a:ext>
            </a:extLst>
          </p:cNvPr>
          <p:cNvSpPr/>
          <p:nvPr/>
        </p:nvSpPr>
        <p:spPr>
          <a:xfrm>
            <a:off x="5974405" y="2696593"/>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76" name="Rectangle 75">
            <a:extLst>
              <a:ext uri="{FF2B5EF4-FFF2-40B4-BE49-F238E27FC236}">
                <a16:creationId xmlns:a16="http://schemas.microsoft.com/office/drawing/2014/main" id="{1206CA13-4E9F-4309-B441-DB0A0E112269}"/>
              </a:ext>
            </a:extLst>
          </p:cNvPr>
          <p:cNvSpPr/>
          <p:nvPr/>
        </p:nvSpPr>
        <p:spPr>
          <a:xfrm>
            <a:off x="5974405" y="2883024"/>
            <a:ext cx="319596" cy="186431"/>
          </a:xfrm>
          <a:prstGeom prst="rect">
            <a:avLst/>
          </a:prstGeom>
          <a:pattFill prst="ltDnDiag">
            <a:fgClr>
              <a:schemeClr val="accent2"/>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77" name="Rectangle 76">
            <a:extLst>
              <a:ext uri="{FF2B5EF4-FFF2-40B4-BE49-F238E27FC236}">
                <a16:creationId xmlns:a16="http://schemas.microsoft.com/office/drawing/2014/main" id="{7132ADAA-946F-4387-B79E-0AB9ACBABB98}"/>
              </a:ext>
            </a:extLst>
          </p:cNvPr>
          <p:cNvSpPr/>
          <p:nvPr/>
        </p:nvSpPr>
        <p:spPr>
          <a:xfrm>
            <a:off x="5974405" y="3069455"/>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78" name="Rectangle 77">
            <a:extLst>
              <a:ext uri="{FF2B5EF4-FFF2-40B4-BE49-F238E27FC236}">
                <a16:creationId xmlns:a16="http://schemas.microsoft.com/office/drawing/2014/main" id="{00C0775C-00D3-44D3-9430-163ACA46692D}"/>
              </a:ext>
            </a:extLst>
          </p:cNvPr>
          <p:cNvSpPr/>
          <p:nvPr/>
        </p:nvSpPr>
        <p:spPr>
          <a:xfrm>
            <a:off x="5974405" y="3442318"/>
            <a:ext cx="319596" cy="186431"/>
          </a:xfrm>
          <a:prstGeom prst="rect">
            <a:avLst/>
          </a:prstGeom>
          <a:pattFill prst="ltDnDiag">
            <a:fgClr>
              <a:schemeClr val="accent2"/>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79" name="TextBox 78">
            <a:extLst>
              <a:ext uri="{FF2B5EF4-FFF2-40B4-BE49-F238E27FC236}">
                <a16:creationId xmlns:a16="http://schemas.microsoft.com/office/drawing/2014/main" id="{A6DC877C-FB5E-4AE7-B8A1-B9D18EB4CF49}"/>
              </a:ext>
            </a:extLst>
          </p:cNvPr>
          <p:cNvSpPr txBox="1"/>
          <p:nvPr/>
        </p:nvSpPr>
        <p:spPr>
          <a:xfrm>
            <a:off x="5724482" y="4051183"/>
            <a:ext cx="1139037" cy="273718"/>
          </a:xfrm>
          <a:prstGeom prst="rect">
            <a:avLst/>
          </a:prstGeom>
          <a:noFill/>
        </p:spPr>
        <p:txBody>
          <a:bodyPr wrap="none" lIns="68580" tIns="34290" rIns="68580" rtlCol="0" anchor="t">
            <a:noAutofit/>
          </a:bodyPr>
          <a:lstStyle/>
          <a:p>
            <a:r>
              <a:rPr lang="en-US" sz="900" dirty="0"/>
              <a:t>TXOP BW in BSS2</a:t>
            </a:r>
          </a:p>
        </p:txBody>
      </p:sp>
      <p:sp>
        <p:nvSpPr>
          <p:cNvPr id="3" name="Left Brace 2">
            <a:extLst>
              <a:ext uri="{FF2B5EF4-FFF2-40B4-BE49-F238E27FC236}">
                <a16:creationId xmlns:a16="http://schemas.microsoft.com/office/drawing/2014/main" id="{97989596-851B-469E-A2CF-7959ADEF3FCD}"/>
              </a:ext>
            </a:extLst>
          </p:cNvPr>
          <p:cNvSpPr/>
          <p:nvPr/>
        </p:nvSpPr>
        <p:spPr>
          <a:xfrm>
            <a:off x="2789808" y="3255886"/>
            <a:ext cx="134810" cy="745725"/>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900"/>
          </a:p>
        </p:txBody>
      </p:sp>
      <p:sp>
        <p:nvSpPr>
          <p:cNvPr id="80" name="Left Brace 79">
            <a:extLst>
              <a:ext uri="{FF2B5EF4-FFF2-40B4-BE49-F238E27FC236}">
                <a16:creationId xmlns:a16="http://schemas.microsoft.com/office/drawing/2014/main" id="{C1A4D7FA-1017-4781-A6B2-243370353DC6}"/>
              </a:ext>
            </a:extLst>
          </p:cNvPr>
          <p:cNvSpPr/>
          <p:nvPr/>
        </p:nvSpPr>
        <p:spPr>
          <a:xfrm>
            <a:off x="2789273" y="2504983"/>
            <a:ext cx="134810" cy="745725"/>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900"/>
          </a:p>
        </p:txBody>
      </p:sp>
      <p:sp>
        <p:nvSpPr>
          <p:cNvPr id="81" name="TextBox 80">
            <a:extLst>
              <a:ext uri="{FF2B5EF4-FFF2-40B4-BE49-F238E27FC236}">
                <a16:creationId xmlns:a16="http://schemas.microsoft.com/office/drawing/2014/main" id="{F00D1AC1-48DD-4FF3-9455-418E12F782E7}"/>
              </a:ext>
            </a:extLst>
          </p:cNvPr>
          <p:cNvSpPr txBox="1"/>
          <p:nvPr/>
        </p:nvSpPr>
        <p:spPr>
          <a:xfrm>
            <a:off x="1863256" y="3534206"/>
            <a:ext cx="1081337" cy="225997"/>
          </a:xfrm>
          <a:prstGeom prst="rect">
            <a:avLst/>
          </a:prstGeom>
          <a:noFill/>
        </p:spPr>
        <p:txBody>
          <a:bodyPr wrap="none" lIns="68580" tIns="34290" rIns="68580" rtlCol="0" anchor="t">
            <a:noAutofit/>
          </a:bodyPr>
          <a:lstStyle/>
          <a:p>
            <a:r>
              <a:rPr lang="en-US" sz="900" dirty="0"/>
              <a:t>Primary 80MHz</a:t>
            </a:r>
          </a:p>
        </p:txBody>
      </p:sp>
      <p:sp>
        <p:nvSpPr>
          <p:cNvPr id="82" name="TextBox 81">
            <a:extLst>
              <a:ext uri="{FF2B5EF4-FFF2-40B4-BE49-F238E27FC236}">
                <a16:creationId xmlns:a16="http://schemas.microsoft.com/office/drawing/2014/main" id="{1489564D-D2E1-457B-9601-A77E68A8A42E}"/>
              </a:ext>
            </a:extLst>
          </p:cNvPr>
          <p:cNvSpPr txBox="1"/>
          <p:nvPr/>
        </p:nvSpPr>
        <p:spPr>
          <a:xfrm>
            <a:off x="1747935" y="2764847"/>
            <a:ext cx="1081337" cy="225997"/>
          </a:xfrm>
          <a:prstGeom prst="rect">
            <a:avLst/>
          </a:prstGeom>
          <a:noFill/>
        </p:spPr>
        <p:txBody>
          <a:bodyPr wrap="none" lIns="68580" tIns="34290" rIns="68580" rtlCol="0" anchor="t">
            <a:noAutofit/>
          </a:bodyPr>
          <a:lstStyle/>
          <a:p>
            <a:r>
              <a:rPr lang="en-US" sz="900" dirty="0"/>
              <a:t>Secondary 80MHz</a:t>
            </a:r>
          </a:p>
        </p:txBody>
      </p:sp>
      <p:cxnSp>
        <p:nvCxnSpPr>
          <p:cNvPr id="5" name="Straight Arrow Connector 4">
            <a:extLst>
              <a:ext uri="{FF2B5EF4-FFF2-40B4-BE49-F238E27FC236}">
                <a16:creationId xmlns:a16="http://schemas.microsoft.com/office/drawing/2014/main" id="{38F6589D-BF99-4AEB-8CBB-0F45FDB56EA2}"/>
              </a:ext>
            </a:extLst>
          </p:cNvPr>
          <p:cNvCxnSpPr>
            <a:cxnSpLocks/>
          </p:cNvCxnSpPr>
          <p:nvPr/>
        </p:nvCxnSpPr>
        <p:spPr>
          <a:xfrm flipH="1">
            <a:off x="3269585" y="2285078"/>
            <a:ext cx="392454" cy="69116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85" name="TextBox 84">
            <a:extLst>
              <a:ext uri="{FF2B5EF4-FFF2-40B4-BE49-F238E27FC236}">
                <a16:creationId xmlns:a16="http://schemas.microsoft.com/office/drawing/2014/main" id="{E32F57A4-A1D2-49A5-885B-D3224CFC5EC6}"/>
              </a:ext>
            </a:extLst>
          </p:cNvPr>
          <p:cNvSpPr txBox="1"/>
          <p:nvPr/>
        </p:nvSpPr>
        <p:spPr>
          <a:xfrm>
            <a:off x="6384975" y="2531438"/>
            <a:ext cx="1701599" cy="331296"/>
          </a:xfrm>
          <a:prstGeom prst="rect">
            <a:avLst/>
          </a:prstGeom>
          <a:noFill/>
        </p:spPr>
        <p:txBody>
          <a:bodyPr wrap="none" lIns="68580" tIns="34290" rIns="68580" rtlCol="0" anchor="t">
            <a:noAutofit/>
          </a:bodyPr>
          <a:lstStyle/>
          <a:p>
            <a:r>
              <a:rPr lang="en-US" sz="825" dirty="0"/>
              <a:t>STA1’s RU</a:t>
            </a:r>
          </a:p>
        </p:txBody>
      </p:sp>
      <p:sp>
        <p:nvSpPr>
          <p:cNvPr id="8" name="Right Brace 7">
            <a:extLst>
              <a:ext uri="{FF2B5EF4-FFF2-40B4-BE49-F238E27FC236}">
                <a16:creationId xmlns:a16="http://schemas.microsoft.com/office/drawing/2014/main" id="{B6E39A4F-9558-4023-918C-EDD56AAD14CE}"/>
              </a:ext>
            </a:extLst>
          </p:cNvPr>
          <p:cNvSpPr/>
          <p:nvPr/>
        </p:nvSpPr>
        <p:spPr>
          <a:xfrm>
            <a:off x="6351394" y="2510161"/>
            <a:ext cx="67163" cy="331296"/>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900"/>
          </a:p>
        </p:txBody>
      </p:sp>
      <p:sp>
        <p:nvSpPr>
          <p:cNvPr id="90" name="TextBox 89">
            <a:extLst>
              <a:ext uri="{FF2B5EF4-FFF2-40B4-BE49-F238E27FC236}">
                <a16:creationId xmlns:a16="http://schemas.microsoft.com/office/drawing/2014/main" id="{7EFC2C36-9015-465B-92FC-DE6D5E327AE9}"/>
              </a:ext>
            </a:extLst>
          </p:cNvPr>
          <p:cNvSpPr txBox="1"/>
          <p:nvPr/>
        </p:nvSpPr>
        <p:spPr>
          <a:xfrm>
            <a:off x="2829271" y="1959210"/>
            <a:ext cx="1701599" cy="331296"/>
          </a:xfrm>
          <a:prstGeom prst="rect">
            <a:avLst/>
          </a:prstGeom>
          <a:noFill/>
        </p:spPr>
        <p:txBody>
          <a:bodyPr wrap="none" lIns="68580" tIns="34290" rIns="68580" rtlCol="0" anchor="t">
            <a:noAutofit/>
          </a:bodyPr>
          <a:lstStyle/>
          <a:p>
            <a:r>
              <a:rPr lang="en-US" sz="825" dirty="0"/>
              <a:t>80MHz STA1 decodes PPDU </a:t>
            </a:r>
          </a:p>
          <a:p>
            <a:r>
              <a:rPr lang="en-US" sz="825" dirty="0"/>
              <a:t>starts at this 20MHz channel. </a:t>
            </a:r>
          </a:p>
        </p:txBody>
      </p:sp>
      <p:cxnSp>
        <p:nvCxnSpPr>
          <p:cNvPr id="91" name="Straight Arrow Connector 90">
            <a:extLst>
              <a:ext uri="{FF2B5EF4-FFF2-40B4-BE49-F238E27FC236}">
                <a16:creationId xmlns:a16="http://schemas.microsoft.com/office/drawing/2014/main" id="{88B0FCB4-C6A6-4A31-970A-1140D66A74B0}"/>
              </a:ext>
            </a:extLst>
          </p:cNvPr>
          <p:cNvCxnSpPr>
            <a:cxnSpLocks/>
          </p:cNvCxnSpPr>
          <p:nvPr/>
        </p:nvCxnSpPr>
        <p:spPr>
          <a:xfrm flipH="1">
            <a:off x="6134203" y="2158575"/>
            <a:ext cx="424178" cy="31015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92" name="TextBox 91">
            <a:extLst>
              <a:ext uri="{FF2B5EF4-FFF2-40B4-BE49-F238E27FC236}">
                <a16:creationId xmlns:a16="http://schemas.microsoft.com/office/drawing/2014/main" id="{6B379B57-7C59-449C-80D0-D80E8612BA96}"/>
              </a:ext>
            </a:extLst>
          </p:cNvPr>
          <p:cNvSpPr txBox="1"/>
          <p:nvPr/>
        </p:nvSpPr>
        <p:spPr>
          <a:xfrm>
            <a:off x="6152235" y="1996462"/>
            <a:ext cx="1701599" cy="331296"/>
          </a:xfrm>
          <a:prstGeom prst="rect">
            <a:avLst/>
          </a:prstGeom>
          <a:noFill/>
        </p:spPr>
        <p:txBody>
          <a:bodyPr wrap="none" lIns="68580" tIns="34290" rIns="68580" rtlCol="0" anchor="t">
            <a:noAutofit/>
          </a:bodyPr>
          <a:lstStyle/>
          <a:p>
            <a:r>
              <a:rPr lang="en-US" sz="825" dirty="0"/>
              <a:t>STA1 misses the PPDU.</a:t>
            </a:r>
          </a:p>
        </p:txBody>
      </p:sp>
      <p:sp>
        <p:nvSpPr>
          <p:cNvPr id="95" name="Content Placeholder 2">
            <a:extLst>
              <a:ext uri="{FF2B5EF4-FFF2-40B4-BE49-F238E27FC236}">
                <a16:creationId xmlns:a16="http://schemas.microsoft.com/office/drawing/2014/main" id="{D0D110C2-14A2-49F5-9E36-6121A35CE34C}"/>
              </a:ext>
            </a:extLst>
          </p:cNvPr>
          <p:cNvSpPr txBox="1">
            <a:spLocks/>
          </p:cNvSpPr>
          <p:nvPr/>
        </p:nvSpPr>
        <p:spPr>
          <a:xfrm>
            <a:off x="0" y="4597816"/>
            <a:ext cx="9075198" cy="645242"/>
          </a:xfrm>
          <a:prstGeom prst="rect">
            <a:avLst/>
          </a:prstGeom>
        </p:spPr>
        <p:txBody>
          <a:bodyPr vert="horz" lIns="68580" tIns="34290" rIns="68580" bIns="34290" rtlCol="0">
            <a:normAutofit/>
          </a:bodyPr>
          <a:lstStyle>
            <a:lvl1pPr marL="233363" indent="-233363" algn="l" rtl="0" fontAlgn="base">
              <a:lnSpc>
                <a:spcPct val="100000"/>
              </a:lnSpc>
              <a:spcBef>
                <a:spcPts val="575"/>
              </a:spcBef>
              <a:spcAft>
                <a:spcPts val="75"/>
              </a:spcAft>
              <a:buClr>
                <a:schemeClr val="tx1">
                  <a:lumMod val="85000"/>
                  <a:lumOff val="15000"/>
                </a:schemeClr>
              </a:buClr>
              <a:buSzPct val="80000"/>
              <a:buFont typeface="Arial" pitchFamily="34" charset="0"/>
              <a:buChar char="•"/>
              <a:defRPr sz="2400" b="0">
                <a:solidFill>
                  <a:srgbClr val="000000"/>
                </a:solidFill>
                <a:latin typeface="+mn-lt"/>
                <a:ea typeface="+mn-ea"/>
                <a:cs typeface="+mn-cs"/>
              </a:defRPr>
            </a:lvl1pPr>
            <a:lvl2pPr marL="401638" indent="-168275" algn="l" rtl="0" fontAlgn="base">
              <a:lnSpc>
                <a:spcPct val="100000"/>
              </a:lnSpc>
              <a:spcBef>
                <a:spcPts val="575"/>
              </a:spcBef>
              <a:spcAft>
                <a:spcPts val="75"/>
              </a:spcAft>
              <a:buClr>
                <a:schemeClr val="tx1"/>
              </a:buClr>
              <a:buSzPct val="80000"/>
              <a:buFont typeface="Arial" pitchFamily="34" charset="0"/>
              <a:buChar char="−"/>
              <a:defRPr sz="2200">
                <a:solidFill>
                  <a:srgbClr val="000000"/>
                </a:solidFill>
                <a:latin typeface="+mn-lt"/>
              </a:defRPr>
            </a:lvl2pPr>
            <a:lvl3pPr marL="569913" indent="-168275" algn="l" rtl="0" fontAlgn="base">
              <a:lnSpc>
                <a:spcPct val="100000"/>
              </a:lnSpc>
              <a:spcBef>
                <a:spcPts val="575"/>
              </a:spcBef>
              <a:spcAft>
                <a:spcPts val="75"/>
              </a:spcAft>
              <a:buClr>
                <a:schemeClr val="tx1"/>
              </a:buClr>
              <a:buSzPct val="80000"/>
              <a:buFont typeface="Wingdings" pitchFamily="2" charset="2"/>
              <a:buChar char="§"/>
              <a:defRPr sz="2000">
                <a:solidFill>
                  <a:srgbClr val="000000"/>
                </a:solidFill>
                <a:latin typeface="+mn-lt"/>
              </a:defRPr>
            </a:lvl3pPr>
            <a:lvl4pPr marL="746125" indent="-176213" algn="l" rtl="0" fontAlgn="base">
              <a:lnSpc>
                <a:spcPct val="100000"/>
              </a:lnSpc>
              <a:spcBef>
                <a:spcPts val="575"/>
              </a:spcBef>
              <a:spcAft>
                <a:spcPts val="75"/>
              </a:spcAft>
              <a:buClr>
                <a:schemeClr val="tx1"/>
              </a:buClr>
              <a:buSzPct val="80000"/>
              <a:buFont typeface="Arial" pitchFamily="34" charset="0"/>
              <a:buChar char="•"/>
              <a:defRPr sz="1800">
                <a:solidFill>
                  <a:srgbClr val="000000"/>
                </a:solidFill>
                <a:latin typeface="+mn-lt"/>
              </a:defRPr>
            </a:lvl4pPr>
            <a:lvl5pPr marL="969963" indent="-223838" algn="l" rtl="0" fontAlgn="base">
              <a:lnSpc>
                <a:spcPct val="100000"/>
              </a:lnSpc>
              <a:spcBef>
                <a:spcPts val="575"/>
              </a:spcBef>
              <a:spcAft>
                <a:spcPts val="75"/>
              </a:spcAft>
              <a:buClr>
                <a:schemeClr val="tx1"/>
              </a:buClr>
              <a:buSzPct val="70000"/>
              <a:buFont typeface="Arial" pitchFamily="34" charset="0"/>
              <a:buChar char="−"/>
              <a:defRPr sz="1600">
                <a:solidFill>
                  <a:srgbClr val="000000"/>
                </a:solidFill>
                <a:latin typeface="+mn-lt"/>
              </a:defRPr>
            </a:lvl5pPr>
            <a:lvl6pPr marL="22304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6pPr>
            <a:lvl7pPr marL="26876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7pPr>
            <a:lvl8pPr marL="31448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8pPr>
            <a:lvl9pPr marL="36020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9pPr>
          </a:lstStyle>
          <a:p>
            <a:r>
              <a:rPr lang="en-US" sz="1400" kern="0" dirty="0"/>
              <a:t>A STA and </a:t>
            </a:r>
            <a:r>
              <a:rPr lang="en-US" sz="1400" kern="0"/>
              <a:t>the associated AP </a:t>
            </a:r>
            <a:r>
              <a:rPr lang="en-US" sz="1400" kern="0" dirty="0"/>
              <a:t>agree the 20MHz channel where  the STA starts to decode the L-SIG and HE/EHT SIG.</a:t>
            </a:r>
          </a:p>
          <a:p>
            <a:pPr lvl="1"/>
            <a:r>
              <a:rPr lang="en-US" sz="1400" kern="0" dirty="0"/>
              <a:t>Various methods can be defined.</a:t>
            </a:r>
          </a:p>
        </p:txBody>
      </p:sp>
      <p:sp>
        <p:nvSpPr>
          <p:cNvPr id="33" name="Date Placeholder 3">
            <a:extLst>
              <a:ext uri="{FF2B5EF4-FFF2-40B4-BE49-F238E27FC236}">
                <a16:creationId xmlns:a16="http://schemas.microsoft.com/office/drawing/2014/main" id="{51807B28-9599-4070-BBE0-23708414D80C}"/>
              </a:ext>
            </a:extLst>
          </p:cNvPr>
          <p:cNvSpPr>
            <a:spLocks noGrp="1"/>
          </p:cNvSpPr>
          <p:nvPr>
            <p:ph type="dt" sz="half" idx="10"/>
          </p:nvPr>
        </p:nvSpPr>
        <p:spPr>
          <a:xfrm>
            <a:off x="696913" y="332601"/>
            <a:ext cx="1051570" cy="276999"/>
          </a:xfrm>
        </p:spPr>
        <p:txBody>
          <a:bodyPr/>
          <a:lstStyle/>
          <a:p>
            <a:pPr>
              <a:defRPr/>
            </a:pPr>
            <a:r>
              <a:rPr lang="en-US" dirty="0"/>
              <a:t>03/01/2020</a:t>
            </a:r>
          </a:p>
        </p:txBody>
      </p:sp>
      <p:sp>
        <p:nvSpPr>
          <p:cNvPr id="34" name="Slide Number Placeholder 2">
            <a:extLst>
              <a:ext uri="{FF2B5EF4-FFF2-40B4-BE49-F238E27FC236}">
                <a16:creationId xmlns:a16="http://schemas.microsoft.com/office/drawing/2014/main" id="{78424E40-2C78-4743-9A3D-A9D45B16AC08}"/>
              </a:ext>
            </a:extLst>
          </p:cNvPr>
          <p:cNvSpPr>
            <a:spLocks noGrp="1"/>
          </p:cNvSpPr>
          <p:nvPr>
            <p:ph type="sldNum" sz="quarter" idx="12"/>
          </p:nvPr>
        </p:nvSpPr>
        <p:spPr>
          <a:xfrm>
            <a:off x="4344988" y="6475413"/>
            <a:ext cx="530225" cy="182562"/>
          </a:xfrm>
        </p:spPr>
        <p:txBody>
          <a:bodyPr/>
          <a:lstStyle/>
          <a:p>
            <a:pPr>
              <a:defRPr/>
            </a:pPr>
            <a:r>
              <a:rPr lang="en-US"/>
              <a:t>Slide </a:t>
            </a:r>
            <a:fld id="{C1789BC7-C074-42CC-ADF8-5107DF6BD1C1}" type="slidenum">
              <a:rPr lang="en-US" smtClean="0"/>
              <a:pPr>
                <a:defRPr/>
              </a:pPr>
              <a:t>6</a:t>
            </a:fld>
            <a:endParaRPr lang="en-US"/>
          </a:p>
        </p:txBody>
      </p:sp>
      <p:sp>
        <p:nvSpPr>
          <p:cNvPr id="35" name="Footer Placeholder 4">
            <a:extLst>
              <a:ext uri="{FF2B5EF4-FFF2-40B4-BE49-F238E27FC236}">
                <a16:creationId xmlns:a16="http://schemas.microsoft.com/office/drawing/2014/main" id="{F3B1C44D-E74C-497C-85E8-5F78BFF1D99A}"/>
              </a:ext>
            </a:extLst>
          </p:cNvPr>
          <p:cNvSpPr>
            <a:spLocks noGrp="1"/>
          </p:cNvSpPr>
          <p:nvPr>
            <p:ph type="ftr" sz="quarter" idx="11"/>
          </p:nvPr>
        </p:nvSpPr>
        <p:spPr>
          <a:xfrm>
            <a:off x="7106032" y="6475413"/>
            <a:ext cx="1437893" cy="184666"/>
          </a:xfrm>
        </p:spPr>
        <p:txBody>
          <a:bodyPr/>
          <a:lstStyle/>
          <a:p>
            <a:pPr>
              <a:defRPr/>
            </a:pPr>
            <a:r>
              <a:rPr lang="nb-NO" dirty="0"/>
              <a:t>Liwen Chu et al (NXP)</a:t>
            </a:r>
            <a:endParaRPr lang="en-US" dirty="0"/>
          </a:p>
        </p:txBody>
      </p:sp>
    </p:spTree>
    <p:extLst>
      <p:ext uri="{BB962C8B-B14F-4D97-AF65-F5344CB8AC3E}">
        <p14:creationId xmlns:p14="http://schemas.microsoft.com/office/powerpoint/2010/main" val="495021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74" y="621366"/>
            <a:ext cx="9132540" cy="571500"/>
          </a:xfrm>
        </p:spPr>
        <p:txBody>
          <a:bodyPr/>
          <a:lstStyle/>
          <a:p>
            <a:r>
              <a:rPr lang="en-US" sz="2100" dirty="0"/>
              <a:t>Unpunctured 20MHz Channel</a:t>
            </a:r>
          </a:p>
        </p:txBody>
      </p:sp>
      <p:sp>
        <p:nvSpPr>
          <p:cNvPr id="14" name="Content Placeholder 2">
            <a:extLst>
              <a:ext uri="{FF2B5EF4-FFF2-40B4-BE49-F238E27FC236}">
                <a16:creationId xmlns:a16="http://schemas.microsoft.com/office/drawing/2014/main" id="{410DE90F-DCD2-494A-AAA2-619DE61CEE1B}"/>
              </a:ext>
            </a:extLst>
          </p:cNvPr>
          <p:cNvSpPr>
            <a:spLocks noGrp="1"/>
          </p:cNvSpPr>
          <p:nvPr>
            <p:ph idx="1"/>
          </p:nvPr>
        </p:nvSpPr>
        <p:spPr>
          <a:xfrm>
            <a:off x="11459" y="1255861"/>
            <a:ext cx="9132541" cy="1567996"/>
          </a:xfrm>
        </p:spPr>
        <p:txBody>
          <a:bodyPr>
            <a:normAutofit/>
          </a:bodyPr>
          <a:lstStyle/>
          <a:p>
            <a:r>
              <a:rPr lang="en-US" sz="1400" b="0" dirty="0"/>
              <a:t>For each secondary subchannel, a unpunctured 20MHz channel is defined.</a:t>
            </a:r>
          </a:p>
          <a:p>
            <a:pPr lvl="1"/>
            <a:r>
              <a:rPr lang="en-US" sz="1400" dirty="0"/>
              <a:t>The STAs park in secondary subchannel group detects PPDU start from the unpunctured 20MHz channel.</a:t>
            </a:r>
          </a:p>
          <a:p>
            <a:pPr lvl="1"/>
            <a:r>
              <a:rPr lang="en-US" sz="1400" dirty="0"/>
              <a:t>The unpunctured 20MHz channel is never punctured.</a:t>
            </a:r>
          </a:p>
          <a:p>
            <a:pPr lvl="1"/>
            <a:endParaRPr lang="en-US" b="0" dirty="0"/>
          </a:p>
        </p:txBody>
      </p:sp>
      <p:sp>
        <p:nvSpPr>
          <p:cNvPr id="43" name="Rectangle 42">
            <a:extLst>
              <a:ext uri="{FF2B5EF4-FFF2-40B4-BE49-F238E27FC236}">
                <a16:creationId xmlns:a16="http://schemas.microsoft.com/office/drawing/2014/main" id="{49C84AE0-CF55-446A-AF1F-908BAB5DCF9A}"/>
              </a:ext>
            </a:extLst>
          </p:cNvPr>
          <p:cNvSpPr/>
          <p:nvPr/>
        </p:nvSpPr>
        <p:spPr>
          <a:xfrm>
            <a:off x="3044467" y="4033152"/>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46" name="Rectangle 45">
            <a:extLst>
              <a:ext uri="{FF2B5EF4-FFF2-40B4-BE49-F238E27FC236}">
                <a16:creationId xmlns:a16="http://schemas.microsoft.com/office/drawing/2014/main" id="{AA4F8711-5292-4FE3-A78F-DE8E93CCB850}"/>
              </a:ext>
            </a:extLst>
          </p:cNvPr>
          <p:cNvSpPr/>
          <p:nvPr/>
        </p:nvSpPr>
        <p:spPr>
          <a:xfrm>
            <a:off x="3044467" y="4406014"/>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55" name="Rectangle 54">
            <a:extLst>
              <a:ext uri="{FF2B5EF4-FFF2-40B4-BE49-F238E27FC236}">
                <a16:creationId xmlns:a16="http://schemas.microsoft.com/office/drawing/2014/main" id="{3296C0A4-03D8-4D7C-A56B-5A72E62C120F}"/>
              </a:ext>
            </a:extLst>
          </p:cNvPr>
          <p:cNvSpPr/>
          <p:nvPr/>
        </p:nvSpPr>
        <p:spPr>
          <a:xfrm>
            <a:off x="3044467" y="4592446"/>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58" name="Rectangle 57">
            <a:extLst>
              <a:ext uri="{FF2B5EF4-FFF2-40B4-BE49-F238E27FC236}">
                <a16:creationId xmlns:a16="http://schemas.microsoft.com/office/drawing/2014/main" id="{50125C68-1BCB-4484-AAB6-4090E0C0DE68}"/>
              </a:ext>
            </a:extLst>
          </p:cNvPr>
          <p:cNvSpPr/>
          <p:nvPr/>
        </p:nvSpPr>
        <p:spPr>
          <a:xfrm>
            <a:off x="3044467" y="3287427"/>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59" name="Rectangle 58">
            <a:extLst>
              <a:ext uri="{FF2B5EF4-FFF2-40B4-BE49-F238E27FC236}">
                <a16:creationId xmlns:a16="http://schemas.microsoft.com/office/drawing/2014/main" id="{9B93534D-C828-43DC-9168-3F577F292885}"/>
              </a:ext>
            </a:extLst>
          </p:cNvPr>
          <p:cNvSpPr/>
          <p:nvPr/>
        </p:nvSpPr>
        <p:spPr>
          <a:xfrm>
            <a:off x="3044467" y="3473858"/>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63" name="Rectangle 62">
            <a:extLst>
              <a:ext uri="{FF2B5EF4-FFF2-40B4-BE49-F238E27FC236}">
                <a16:creationId xmlns:a16="http://schemas.microsoft.com/office/drawing/2014/main" id="{C41D9B82-996C-4113-9462-665D44B11910}"/>
              </a:ext>
            </a:extLst>
          </p:cNvPr>
          <p:cNvSpPr/>
          <p:nvPr/>
        </p:nvSpPr>
        <p:spPr>
          <a:xfrm>
            <a:off x="3044467" y="3846721"/>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64" name="TextBox 63">
            <a:extLst>
              <a:ext uri="{FF2B5EF4-FFF2-40B4-BE49-F238E27FC236}">
                <a16:creationId xmlns:a16="http://schemas.microsoft.com/office/drawing/2014/main" id="{C78954A4-B3C5-4B4D-9E6B-67C5F1DD80CC}"/>
              </a:ext>
            </a:extLst>
          </p:cNvPr>
          <p:cNvSpPr txBox="1"/>
          <p:nvPr/>
        </p:nvSpPr>
        <p:spPr>
          <a:xfrm>
            <a:off x="2308577" y="4768520"/>
            <a:ext cx="1791375" cy="273718"/>
          </a:xfrm>
          <a:prstGeom prst="rect">
            <a:avLst/>
          </a:prstGeom>
          <a:noFill/>
        </p:spPr>
        <p:txBody>
          <a:bodyPr wrap="none" lIns="68580" tIns="34290" rIns="68580" rtlCol="0" anchor="t">
            <a:noAutofit/>
          </a:bodyPr>
          <a:lstStyle/>
          <a:p>
            <a:r>
              <a:rPr lang="en-US" sz="900" dirty="0"/>
              <a:t>160MHz BSS2 without punctured</a:t>
            </a:r>
          </a:p>
          <a:p>
            <a:r>
              <a:rPr lang="en-US" sz="900" dirty="0"/>
              <a:t> 20MHz channels.</a:t>
            </a:r>
          </a:p>
        </p:txBody>
      </p:sp>
      <p:sp>
        <p:nvSpPr>
          <p:cNvPr id="66" name="Rectangle 65">
            <a:extLst>
              <a:ext uri="{FF2B5EF4-FFF2-40B4-BE49-F238E27FC236}">
                <a16:creationId xmlns:a16="http://schemas.microsoft.com/office/drawing/2014/main" id="{81AFFD67-9A32-4340-95D2-63B35470F399}"/>
              </a:ext>
            </a:extLst>
          </p:cNvPr>
          <p:cNvSpPr/>
          <p:nvPr/>
        </p:nvSpPr>
        <p:spPr>
          <a:xfrm>
            <a:off x="3044467" y="3660515"/>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68" name="Rectangle 67">
            <a:extLst>
              <a:ext uri="{FF2B5EF4-FFF2-40B4-BE49-F238E27FC236}">
                <a16:creationId xmlns:a16="http://schemas.microsoft.com/office/drawing/2014/main" id="{9E574412-08C0-4EF1-BD54-187F02766457}"/>
              </a:ext>
            </a:extLst>
          </p:cNvPr>
          <p:cNvSpPr/>
          <p:nvPr/>
        </p:nvSpPr>
        <p:spPr>
          <a:xfrm>
            <a:off x="3044467" y="4219357"/>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69" name="Left Brace 68">
            <a:extLst>
              <a:ext uri="{FF2B5EF4-FFF2-40B4-BE49-F238E27FC236}">
                <a16:creationId xmlns:a16="http://schemas.microsoft.com/office/drawing/2014/main" id="{1A788A4B-A9A8-4F40-8C26-1E40B0FEF7D1}"/>
              </a:ext>
            </a:extLst>
          </p:cNvPr>
          <p:cNvSpPr/>
          <p:nvPr/>
        </p:nvSpPr>
        <p:spPr>
          <a:xfrm>
            <a:off x="2889682" y="4033151"/>
            <a:ext cx="134810" cy="745725"/>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900"/>
          </a:p>
        </p:txBody>
      </p:sp>
      <p:sp>
        <p:nvSpPr>
          <p:cNvPr id="70" name="Left Brace 69">
            <a:extLst>
              <a:ext uri="{FF2B5EF4-FFF2-40B4-BE49-F238E27FC236}">
                <a16:creationId xmlns:a16="http://schemas.microsoft.com/office/drawing/2014/main" id="{51BD6A10-1833-4088-BBB6-233AA54D3B17}"/>
              </a:ext>
            </a:extLst>
          </p:cNvPr>
          <p:cNvSpPr/>
          <p:nvPr/>
        </p:nvSpPr>
        <p:spPr>
          <a:xfrm>
            <a:off x="2889147" y="3282248"/>
            <a:ext cx="134810" cy="745725"/>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900"/>
          </a:p>
        </p:txBody>
      </p:sp>
      <p:sp>
        <p:nvSpPr>
          <p:cNvPr id="71" name="TextBox 70">
            <a:extLst>
              <a:ext uri="{FF2B5EF4-FFF2-40B4-BE49-F238E27FC236}">
                <a16:creationId xmlns:a16="http://schemas.microsoft.com/office/drawing/2014/main" id="{6B198263-B330-491F-B19C-357118485984}"/>
              </a:ext>
            </a:extLst>
          </p:cNvPr>
          <p:cNvSpPr txBox="1"/>
          <p:nvPr/>
        </p:nvSpPr>
        <p:spPr>
          <a:xfrm>
            <a:off x="1963130" y="4311471"/>
            <a:ext cx="1081337" cy="225997"/>
          </a:xfrm>
          <a:prstGeom prst="rect">
            <a:avLst/>
          </a:prstGeom>
          <a:noFill/>
        </p:spPr>
        <p:txBody>
          <a:bodyPr wrap="none" lIns="68580" tIns="34290" rIns="68580" rtlCol="0" anchor="t">
            <a:noAutofit/>
          </a:bodyPr>
          <a:lstStyle/>
          <a:p>
            <a:r>
              <a:rPr lang="en-US" sz="900" dirty="0"/>
              <a:t>Primary 80MHz</a:t>
            </a:r>
          </a:p>
        </p:txBody>
      </p:sp>
      <p:sp>
        <p:nvSpPr>
          <p:cNvPr id="72" name="TextBox 71">
            <a:extLst>
              <a:ext uri="{FF2B5EF4-FFF2-40B4-BE49-F238E27FC236}">
                <a16:creationId xmlns:a16="http://schemas.microsoft.com/office/drawing/2014/main" id="{ECCBE6F6-640B-450F-992A-F22C608EC5B9}"/>
              </a:ext>
            </a:extLst>
          </p:cNvPr>
          <p:cNvSpPr txBox="1"/>
          <p:nvPr/>
        </p:nvSpPr>
        <p:spPr>
          <a:xfrm>
            <a:off x="1847809" y="3542112"/>
            <a:ext cx="1081337" cy="225997"/>
          </a:xfrm>
          <a:prstGeom prst="rect">
            <a:avLst/>
          </a:prstGeom>
          <a:noFill/>
        </p:spPr>
        <p:txBody>
          <a:bodyPr wrap="none" lIns="68580" tIns="34290" rIns="68580" rtlCol="0" anchor="t">
            <a:noAutofit/>
          </a:bodyPr>
          <a:lstStyle/>
          <a:p>
            <a:r>
              <a:rPr lang="en-US" sz="900" dirty="0"/>
              <a:t>Secondary 80MHz</a:t>
            </a:r>
          </a:p>
        </p:txBody>
      </p:sp>
      <p:cxnSp>
        <p:nvCxnSpPr>
          <p:cNvPr id="4" name="Straight Arrow Connector 3">
            <a:extLst>
              <a:ext uri="{FF2B5EF4-FFF2-40B4-BE49-F238E27FC236}">
                <a16:creationId xmlns:a16="http://schemas.microsoft.com/office/drawing/2014/main" id="{8BF60276-68B2-414B-8C86-0CE24437D6CE}"/>
              </a:ext>
            </a:extLst>
          </p:cNvPr>
          <p:cNvCxnSpPr>
            <a:cxnSpLocks/>
            <a:endCxn id="46" idx="1"/>
          </p:cNvCxnSpPr>
          <p:nvPr/>
        </p:nvCxnSpPr>
        <p:spPr>
          <a:xfrm flipV="1">
            <a:off x="2010792" y="4499230"/>
            <a:ext cx="1033675" cy="19005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73" name="TextBox 72">
            <a:extLst>
              <a:ext uri="{FF2B5EF4-FFF2-40B4-BE49-F238E27FC236}">
                <a16:creationId xmlns:a16="http://schemas.microsoft.com/office/drawing/2014/main" id="{2C63FC7C-8A8C-4CCD-8C50-FEDAFE405C41}"/>
              </a:ext>
            </a:extLst>
          </p:cNvPr>
          <p:cNvSpPr txBox="1"/>
          <p:nvPr/>
        </p:nvSpPr>
        <p:spPr>
          <a:xfrm>
            <a:off x="1150528" y="4572662"/>
            <a:ext cx="1081337" cy="225997"/>
          </a:xfrm>
          <a:prstGeom prst="rect">
            <a:avLst/>
          </a:prstGeom>
          <a:noFill/>
        </p:spPr>
        <p:txBody>
          <a:bodyPr wrap="none" lIns="68580" tIns="34290" rIns="68580" rtlCol="0" anchor="t">
            <a:noAutofit/>
          </a:bodyPr>
          <a:lstStyle/>
          <a:p>
            <a:r>
              <a:rPr lang="en-US" sz="900" dirty="0"/>
              <a:t>Primary 20MHz</a:t>
            </a:r>
          </a:p>
        </p:txBody>
      </p:sp>
      <p:sp>
        <p:nvSpPr>
          <p:cNvPr id="74" name="TextBox 73">
            <a:extLst>
              <a:ext uri="{FF2B5EF4-FFF2-40B4-BE49-F238E27FC236}">
                <a16:creationId xmlns:a16="http://schemas.microsoft.com/office/drawing/2014/main" id="{0FE98EB3-89DB-4A87-880C-46933E49CEC4}"/>
              </a:ext>
            </a:extLst>
          </p:cNvPr>
          <p:cNvSpPr txBox="1"/>
          <p:nvPr/>
        </p:nvSpPr>
        <p:spPr>
          <a:xfrm>
            <a:off x="929455" y="3254220"/>
            <a:ext cx="1081337" cy="225997"/>
          </a:xfrm>
          <a:prstGeom prst="rect">
            <a:avLst/>
          </a:prstGeom>
          <a:noFill/>
        </p:spPr>
        <p:txBody>
          <a:bodyPr wrap="none" lIns="68580" tIns="34290" rIns="68580" rtlCol="0" anchor="t">
            <a:noAutofit/>
          </a:bodyPr>
          <a:lstStyle/>
          <a:p>
            <a:r>
              <a:rPr lang="en-US" sz="900" dirty="0"/>
              <a:t>unpunctured 20MHz</a:t>
            </a:r>
          </a:p>
        </p:txBody>
      </p:sp>
      <p:cxnSp>
        <p:nvCxnSpPr>
          <p:cNvPr id="75" name="Straight Arrow Connector 74">
            <a:extLst>
              <a:ext uri="{FF2B5EF4-FFF2-40B4-BE49-F238E27FC236}">
                <a16:creationId xmlns:a16="http://schemas.microsoft.com/office/drawing/2014/main" id="{26A30AB8-300A-49EB-A693-48D605614C40}"/>
              </a:ext>
            </a:extLst>
          </p:cNvPr>
          <p:cNvCxnSpPr>
            <a:cxnSpLocks/>
            <a:stCxn id="74" idx="3"/>
          </p:cNvCxnSpPr>
          <p:nvPr/>
        </p:nvCxnSpPr>
        <p:spPr>
          <a:xfrm>
            <a:off x="2010792" y="3367219"/>
            <a:ext cx="1033675" cy="18831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76" name="Rectangle 75">
            <a:extLst>
              <a:ext uri="{FF2B5EF4-FFF2-40B4-BE49-F238E27FC236}">
                <a16:creationId xmlns:a16="http://schemas.microsoft.com/office/drawing/2014/main" id="{579C16AE-6DDC-437D-A36C-CE9763D2D242}"/>
              </a:ext>
            </a:extLst>
          </p:cNvPr>
          <p:cNvSpPr/>
          <p:nvPr/>
        </p:nvSpPr>
        <p:spPr>
          <a:xfrm>
            <a:off x="4658711" y="4028245"/>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77" name="Rectangle 76">
            <a:extLst>
              <a:ext uri="{FF2B5EF4-FFF2-40B4-BE49-F238E27FC236}">
                <a16:creationId xmlns:a16="http://schemas.microsoft.com/office/drawing/2014/main" id="{EA451FB1-57C5-4E82-9C82-B43FB4D2A46D}"/>
              </a:ext>
            </a:extLst>
          </p:cNvPr>
          <p:cNvSpPr/>
          <p:nvPr/>
        </p:nvSpPr>
        <p:spPr>
          <a:xfrm>
            <a:off x="4658711" y="4401108"/>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78" name="Rectangle 77">
            <a:extLst>
              <a:ext uri="{FF2B5EF4-FFF2-40B4-BE49-F238E27FC236}">
                <a16:creationId xmlns:a16="http://schemas.microsoft.com/office/drawing/2014/main" id="{4606CEFC-9941-4886-861E-872D8B3211A0}"/>
              </a:ext>
            </a:extLst>
          </p:cNvPr>
          <p:cNvSpPr/>
          <p:nvPr/>
        </p:nvSpPr>
        <p:spPr>
          <a:xfrm>
            <a:off x="4658711" y="4587539"/>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79" name="Rectangle 78">
            <a:extLst>
              <a:ext uri="{FF2B5EF4-FFF2-40B4-BE49-F238E27FC236}">
                <a16:creationId xmlns:a16="http://schemas.microsoft.com/office/drawing/2014/main" id="{45C9E118-6649-4DFC-B566-F9CE8BE6B385}"/>
              </a:ext>
            </a:extLst>
          </p:cNvPr>
          <p:cNvSpPr/>
          <p:nvPr/>
        </p:nvSpPr>
        <p:spPr>
          <a:xfrm>
            <a:off x="4658711" y="3282520"/>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80" name="Rectangle 79">
            <a:extLst>
              <a:ext uri="{FF2B5EF4-FFF2-40B4-BE49-F238E27FC236}">
                <a16:creationId xmlns:a16="http://schemas.microsoft.com/office/drawing/2014/main" id="{8F22238C-C091-454E-AA24-E8B5F6363903}"/>
              </a:ext>
            </a:extLst>
          </p:cNvPr>
          <p:cNvSpPr/>
          <p:nvPr/>
        </p:nvSpPr>
        <p:spPr>
          <a:xfrm>
            <a:off x="4658711" y="3468952"/>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81" name="Rectangle 80">
            <a:extLst>
              <a:ext uri="{FF2B5EF4-FFF2-40B4-BE49-F238E27FC236}">
                <a16:creationId xmlns:a16="http://schemas.microsoft.com/office/drawing/2014/main" id="{4A327A03-E1F9-416F-AAF6-203BF393CE21}"/>
              </a:ext>
            </a:extLst>
          </p:cNvPr>
          <p:cNvSpPr/>
          <p:nvPr/>
        </p:nvSpPr>
        <p:spPr>
          <a:xfrm>
            <a:off x="4658711" y="3655383"/>
            <a:ext cx="319596" cy="186431"/>
          </a:xfrm>
          <a:prstGeom prst="rect">
            <a:avLst/>
          </a:prstGeom>
          <a:pattFill prst="ltDnDiag">
            <a:fgClr>
              <a:schemeClr val="accent2"/>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82" name="Rectangle 81">
            <a:extLst>
              <a:ext uri="{FF2B5EF4-FFF2-40B4-BE49-F238E27FC236}">
                <a16:creationId xmlns:a16="http://schemas.microsoft.com/office/drawing/2014/main" id="{0D413D01-AF50-4F9A-B48D-E844C62E5425}"/>
              </a:ext>
            </a:extLst>
          </p:cNvPr>
          <p:cNvSpPr/>
          <p:nvPr/>
        </p:nvSpPr>
        <p:spPr>
          <a:xfrm>
            <a:off x="4658711" y="3841814"/>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83" name="Rectangle 82">
            <a:extLst>
              <a:ext uri="{FF2B5EF4-FFF2-40B4-BE49-F238E27FC236}">
                <a16:creationId xmlns:a16="http://schemas.microsoft.com/office/drawing/2014/main" id="{7C2A5534-33E6-4ABF-B83E-CB8E90EF72F4}"/>
              </a:ext>
            </a:extLst>
          </p:cNvPr>
          <p:cNvSpPr/>
          <p:nvPr/>
        </p:nvSpPr>
        <p:spPr>
          <a:xfrm>
            <a:off x="4658711" y="4214677"/>
            <a:ext cx="319596" cy="186431"/>
          </a:xfrm>
          <a:prstGeom prst="rect">
            <a:avLst/>
          </a:prstGeom>
          <a:pattFill prst="ltDnDiag">
            <a:fgClr>
              <a:schemeClr val="accent2"/>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84" name="TextBox 83">
            <a:extLst>
              <a:ext uri="{FF2B5EF4-FFF2-40B4-BE49-F238E27FC236}">
                <a16:creationId xmlns:a16="http://schemas.microsoft.com/office/drawing/2014/main" id="{2E69E936-F3F7-4458-97DC-D959FEFEB721}"/>
              </a:ext>
            </a:extLst>
          </p:cNvPr>
          <p:cNvSpPr txBox="1"/>
          <p:nvPr/>
        </p:nvSpPr>
        <p:spPr>
          <a:xfrm>
            <a:off x="4408788" y="4798659"/>
            <a:ext cx="857890" cy="273718"/>
          </a:xfrm>
          <a:prstGeom prst="rect">
            <a:avLst/>
          </a:prstGeom>
          <a:noFill/>
        </p:spPr>
        <p:txBody>
          <a:bodyPr wrap="none" lIns="68580" tIns="34290" rIns="68580" rtlCol="0" anchor="t">
            <a:noAutofit/>
          </a:bodyPr>
          <a:lstStyle/>
          <a:p>
            <a:r>
              <a:rPr lang="en-US" sz="900" dirty="0"/>
              <a:t>Allowed TXOP </a:t>
            </a:r>
          </a:p>
          <a:p>
            <a:r>
              <a:rPr lang="en-US" sz="900" dirty="0"/>
              <a:t>BW in BSS2</a:t>
            </a:r>
          </a:p>
        </p:txBody>
      </p:sp>
      <p:sp>
        <p:nvSpPr>
          <p:cNvPr id="85" name="Rectangle 84">
            <a:extLst>
              <a:ext uri="{FF2B5EF4-FFF2-40B4-BE49-F238E27FC236}">
                <a16:creationId xmlns:a16="http://schemas.microsoft.com/office/drawing/2014/main" id="{D871F026-1D01-4EBD-B2CD-E10E0D1390B0}"/>
              </a:ext>
            </a:extLst>
          </p:cNvPr>
          <p:cNvSpPr/>
          <p:nvPr/>
        </p:nvSpPr>
        <p:spPr>
          <a:xfrm>
            <a:off x="6106583" y="4027974"/>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86" name="Rectangle 85">
            <a:extLst>
              <a:ext uri="{FF2B5EF4-FFF2-40B4-BE49-F238E27FC236}">
                <a16:creationId xmlns:a16="http://schemas.microsoft.com/office/drawing/2014/main" id="{F4883ABC-8237-4E6A-8BB5-85BFA274AC9D}"/>
              </a:ext>
            </a:extLst>
          </p:cNvPr>
          <p:cNvSpPr/>
          <p:nvPr/>
        </p:nvSpPr>
        <p:spPr>
          <a:xfrm>
            <a:off x="6106583" y="4400836"/>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87" name="Rectangle 86">
            <a:extLst>
              <a:ext uri="{FF2B5EF4-FFF2-40B4-BE49-F238E27FC236}">
                <a16:creationId xmlns:a16="http://schemas.microsoft.com/office/drawing/2014/main" id="{84A50878-D2B7-4F08-98C1-127FA3A7653B}"/>
              </a:ext>
            </a:extLst>
          </p:cNvPr>
          <p:cNvSpPr/>
          <p:nvPr/>
        </p:nvSpPr>
        <p:spPr>
          <a:xfrm>
            <a:off x="6106583" y="4587268"/>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88" name="Rectangle 87">
            <a:extLst>
              <a:ext uri="{FF2B5EF4-FFF2-40B4-BE49-F238E27FC236}">
                <a16:creationId xmlns:a16="http://schemas.microsoft.com/office/drawing/2014/main" id="{7F9F0705-2127-4B53-84B4-07394801FE2A}"/>
              </a:ext>
            </a:extLst>
          </p:cNvPr>
          <p:cNvSpPr/>
          <p:nvPr/>
        </p:nvSpPr>
        <p:spPr>
          <a:xfrm>
            <a:off x="6106583" y="3282249"/>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89" name="Rectangle 88">
            <a:extLst>
              <a:ext uri="{FF2B5EF4-FFF2-40B4-BE49-F238E27FC236}">
                <a16:creationId xmlns:a16="http://schemas.microsoft.com/office/drawing/2014/main" id="{83A46365-ADD6-4C9F-A623-83E4D0A82F65}"/>
              </a:ext>
            </a:extLst>
          </p:cNvPr>
          <p:cNvSpPr/>
          <p:nvPr/>
        </p:nvSpPr>
        <p:spPr>
          <a:xfrm>
            <a:off x="6106583" y="3648454"/>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90" name="Rectangle 89">
            <a:extLst>
              <a:ext uri="{FF2B5EF4-FFF2-40B4-BE49-F238E27FC236}">
                <a16:creationId xmlns:a16="http://schemas.microsoft.com/office/drawing/2014/main" id="{31F4EEFE-B0D7-4BD1-9CB1-661DAAD920DB}"/>
              </a:ext>
            </a:extLst>
          </p:cNvPr>
          <p:cNvSpPr/>
          <p:nvPr/>
        </p:nvSpPr>
        <p:spPr>
          <a:xfrm>
            <a:off x="6119898" y="3468679"/>
            <a:ext cx="319596" cy="186431"/>
          </a:xfrm>
          <a:prstGeom prst="rect">
            <a:avLst/>
          </a:prstGeom>
          <a:pattFill prst="ltDnDiag">
            <a:fgClr>
              <a:schemeClr val="accent2"/>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91" name="Rectangle 90">
            <a:extLst>
              <a:ext uri="{FF2B5EF4-FFF2-40B4-BE49-F238E27FC236}">
                <a16:creationId xmlns:a16="http://schemas.microsoft.com/office/drawing/2014/main" id="{B8B90FF2-1EBF-46D9-848F-02265F03E64E}"/>
              </a:ext>
            </a:extLst>
          </p:cNvPr>
          <p:cNvSpPr/>
          <p:nvPr/>
        </p:nvSpPr>
        <p:spPr>
          <a:xfrm>
            <a:off x="6106583" y="3841543"/>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92" name="Rectangle 91">
            <a:extLst>
              <a:ext uri="{FF2B5EF4-FFF2-40B4-BE49-F238E27FC236}">
                <a16:creationId xmlns:a16="http://schemas.microsoft.com/office/drawing/2014/main" id="{0D9F3BF4-B526-4A81-99FD-6744976D3DAD}"/>
              </a:ext>
            </a:extLst>
          </p:cNvPr>
          <p:cNvSpPr/>
          <p:nvPr/>
        </p:nvSpPr>
        <p:spPr>
          <a:xfrm>
            <a:off x="6106583" y="4214405"/>
            <a:ext cx="319596" cy="186431"/>
          </a:xfrm>
          <a:prstGeom prst="rect">
            <a:avLst/>
          </a:prstGeom>
          <a:pattFill prst="ltDnDiag">
            <a:fgClr>
              <a:schemeClr val="accent2"/>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94" name="TextBox 93">
            <a:extLst>
              <a:ext uri="{FF2B5EF4-FFF2-40B4-BE49-F238E27FC236}">
                <a16:creationId xmlns:a16="http://schemas.microsoft.com/office/drawing/2014/main" id="{C432D735-1314-4FC1-8D9B-D99135BFECB2}"/>
              </a:ext>
            </a:extLst>
          </p:cNvPr>
          <p:cNvSpPr txBox="1"/>
          <p:nvPr/>
        </p:nvSpPr>
        <p:spPr>
          <a:xfrm>
            <a:off x="5950519" y="4763423"/>
            <a:ext cx="857890" cy="273718"/>
          </a:xfrm>
          <a:prstGeom prst="rect">
            <a:avLst/>
          </a:prstGeom>
          <a:noFill/>
        </p:spPr>
        <p:txBody>
          <a:bodyPr wrap="none" lIns="68580" tIns="34290" rIns="68580" rtlCol="0" anchor="t">
            <a:noAutofit/>
          </a:bodyPr>
          <a:lstStyle/>
          <a:p>
            <a:r>
              <a:rPr lang="en-US" sz="900" dirty="0"/>
              <a:t>Disallowed TXOP </a:t>
            </a:r>
          </a:p>
          <a:p>
            <a:r>
              <a:rPr lang="en-US" sz="900" dirty="0"/>
              <a:t>BW in BSS2</a:t>
            </a:r>
          </a:p>
        </p:txBody>
      </p:sp>
      <p:sp>
        <p:nvSpPr>
          <p:cNvPr id="39" name="Date Placeholder 3">
            <a:extLst>
              <a:ext uri="{FF2B5EF4-FFF2-40B4-BE49-F238E27FC236}">
                <a16:creationId xmlns:a16="http://schemas.microsoft.com/office/drawing/2014/main" id="{78870647-3DC9-4440-8912-F2C02BE1E33A}"/>
              </a:ext>
            </a:extLst>
          </p:cNvPr>
          <p:cNvSpPr>
            <a:spLocks noGrp="1"/>
          </p:cNvSpPr>
          <p:nvPr>
            <p:ph type="dt" sz="half" idx="10"/>
          </p:nvPr>
        </p:nvSpPr>
        <p:spPr>
          <a:xfrm>
            <a:off x="696913" y="332601"/>
            <a:ext cx="1051570" cy="276999"/>
          </a:xfrm>
        </p:spPr>
        <p:txBody>
          <a:bodyPr/>
          <a:lstStyle/>
          <a:p>
            <a:pPr>
              <a:defRPr/>
            </a:pPr>
            <a:r>
              <a:rPr lang="en-US" dirty="0"/>
              <a:t>03/01/2020</a:t>
            </a:r>
          </a:p>
        </p:txBody>
      </p:sp>
      <p:sp>
        <p:nvSpPr>
          <p:cNvPr id="40" name="Slide Number Placeholder 2">
            <a:extLst>
              <a:ext uri="{FF2B5EF4-FFF2-40B4-BE49-F238E27FC236}">
                <a16:creationId xmlns:a16="http://schemas.microsoft.com/office/drawing/2014/main" id="{9D049F31-6672-4229-B3E6-C88FC8434E6C}"/>
              </a:ext>
            </a:extLst>
          </p:cNvPr>
          <p:cNvSpPr>
            <a:spLocks noGrp="1"/>
          </p:cNvSpPr>
          <p:nvPr>
            <p:ph type="sldNum" sz="quarter" idx="12"/>
          </p:nvPr>
        </p:nvSpPr>
        <p:spPr>
          <a:xfrm>
            <a:off x="4344988" y="6475413"/>
            <a:ext cx="530225" cy="182562"/>
          </a:xfrm>
        </p:spPr>
        <p:txBody>
          <a:bodyPr/>
          <a:lstStyle/>
          <a:p>
            <a:pPr>
              <a:defRPr/>
            </a:pPr>
            <a:r>
              <a:rPr lang="en-US"/>
              <a:t>Slide </a:t>
            </a:r>
            <a:fld id="{C1789BC7-C074-42CC-ADF8-5107DF6BD1C1}" type="slidenum">
              <a:rPr lang="en-US" smtClean="0"/>
              <a:pPr>
                <a:defRPr/>
              </a:pPr>
              <a:t>7</a:t>
            </a:fld>
            <a:endParaRPr lang="en-US"/>
          </a:p>
        </p:txBody>
      </p:sp>
      <p:sp>
        <p:nvSpPr>
          <p:cNvPr id="41" name="Footer Placeholder 4">
            <a:extLst>
              <a:ext uri="{FF2B5EF4-FFF2-40B4-BE49-F238E27FC236}">
                <a16:creationId xmlns:a16="http://schemas.microsoft.com/office/drawing/2014/main" id="{EBE2B657-58CF-444B-BAF1-F4313A35E1DA}"/>
              </a:ext>
            </a:extLst>
          </p:cNvPr>
          <p:cNvSpPr>
            <a:spLocks noGrp="1"/>
          </p:cNvSpPr>
          <p:nvPr>
            <p:ph type="ftr" sz="quarter" idx="11"/>
          </p:nvPr>
        </p:nvSpPr>
        <p:spPr>
          <a:xfrm>
            <a:off x="7106032" y="6475413"/>
            <a:ext cx="1437893" cy="184666"/>
          </a:xfrm>
        </p:spPr>
        <p:txBody>
          <a:bodyPr/>
          <a:lstStyle/>
          <a:p>
            <a:pPr>
              <a:defRPr/>
            </a:pPr>
            <a:r>
              <a:rPr lang="nb-NO" dirty="0"/>
              <a:t>Liwen Chu et al (NXP)</a:t>
            </a:r>
            <a:endParaRPr lang="en-US" dirty="0"/>
          </a:p>
        </p:txBody>
      </p:sp>
    </p:spTree>
    <p:extLst>
      <p:ext uri="{BB962C8B-B14F-4D97-AF65-F5344CB8AC3E}">
        <p14:creationId xmlns:p14="http://schemas.microsoft.com/office/powerpoint/2010/main" val="37286650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60" y="644794"/>
            <a:ext cx="9132540" cy="571500"/>
          </a:xfrm>
        </p:spPr>
        <p:txBody>
          <a:bodyPr/>
          <a:lstStyle/>
          <a:p>
            <a:r>
              <a:rPr lang="en-US" sz="2100" dirty="0"/>
              <a:t>Announcement of Unpunctured 20MHz Channel</a:t>
            </a:r>
          </a:p>
        </p:txBody>
      </p:sp>
      <p:sp>
        <p:nvSpPr>
          <p:cNvPr id="14" name="Content Placeholder 2">
            <a:extLst>
              <a:ext uri="{FF2B5EF4-FFF2-40B4-BE49-F238E27FC236}">
                <a16:creationId xmlns:a16="http://schemas.microsoft.com/office/drawing/2014/main" id="{410DE90F-DCD2-494A-AAA2-619DE61CEE1B}"/>
              </a:ext>
            </a:extLst>
          </p:cNvPr>
          <p:cNvSpPr>
            <a:spLocks noGrp="1"/>
          </p:cNvSpPr>
          <p:nvPr>
            <p:ph idx="1"/>
          </p:nvPr>
        </p:nvSpPr>
        <p:spPr>
          <a:xfrm>
            <a:off x="-1" y="1192767"/>
            <a:ext cx="9132541" cy="1861425"/>
          </a:xfrm>
        </p:spPr>
        <p:txBody>
          <a:bodyPr>
            <a:normAutofit/>
          </a:bodyPr>
          <a:lstStyle/>
          <a:p>
            <a:r>
              <a:rPr lang="en-US" sz="1600" b="0" dirty="0"/>
              <a:t>The unpunctured 20MHz channel can be one of the following </a:t>
            </a:r>
          </a:p>
          <a:p>
            <a:pPr lvl="1"/>
            <a:r>
              <a:rPr lang="en-US" sz="1600" dirty="0"/>
              <a:t>1) announced by the AP, </a:t>
            </a:r>
          </a:p>
          <a:p>
            <a:pPr lvl="1"/>
            <a:r>
              <a:rPr lang="en-US" sz="1600" dirty="0"/>
              <a:t>2) the 20MHz channel in a 20MHz channel set that is closest to the 20MHz primary channel (e.g. with smallest frequency difference). </a:t>
            </a:r>
          </a:p>
          <a:p>
            <a:r>
              <a:rPr lang="en-US" sz="1600" b="0" dirty="0"/>
              <a:t>For the announcing method, an AP announces the unpunctured 20MHz channel in the management frames, e.g. Beacon, Probe Response, (Re)Association Response frame, new defined action frame.</a:t>
            </a:r>
          </a:p>
        </p:txBody>
      </p:sp>
      <p:sp>
        <p:nvSpPr>
          <p:cNvPr id="43" name="Rectangle 42">
            <a:extLst>
              <a:ext uri="{FF2B5EF4-FFF2-40B4-BE49-F238E27FC236}">
                <a16:creationId xmlns:a16="http://schemas.microsoft.com/office/drawing/2014/main" id="{49C84AE0-CF55-446A-AF1F-908BAB5DCF9A}"/>
              </a:ext>
            </a:extLst>
          </p:cNvPr>
          <p:cNvSpPr/>
          <p:nvPr/>
        </p:nvSpPr>
        <p:spPr>
          <a:xfrm>
            <a:off x="4545890" y="4793006"/>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46" name="Rectangle 45">
            <a:extLst>
              <a:ext uri="{FF2B5EF4-FFF2-40B4-BE49-F238E27FC236}">
                <a16:creationId xmlns:a16="http://schemas.microsoft.com/office/drawing/2014/main" id="{AA4F8711-5292-4FE3-A78F-DE8E93CCB850}"/>
              </a:ext>
            </a:extLst>
          </p:cNvPr>
          <p:cNvSpPr/>
          <p:nvPr/>
        </p:nvSpPr>
        <p:spPr>
          <a:xfrm>
            <a:off x="4545890" y="5165868"/>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55" name="Rectangle 54">
            <a:extLst>
              <a:ext uri="{FF2B5EF4-FFF2-40B4-BE49-F238E27FC236}">
                <a16:creationId xmlns:a16="http://schemas.microsoft.com/office/drawing/2014/main" id="{3296C0A4-03D8-4D7C-A56B-5A72E62C120F}"/>
              </a:ext>
            </a:extLst>
          </p:cNvPr>
          <p:cNvSpPr/>
          <p:nvPr/>
        </p:nvSpPr>
        <p:spPr>
          <a:xfrm>
            <a:off x="4545890" y="5352300"/>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58" name="Rectangle 57">
            <a:extLst>
              <a:ext uri="{FF2B5EF4-FFF2-40B4-BE49-F238E27FC236}">
                <a16:creationId xmlns:a16="http://schemas.microsoft.com/office/drawing/2014/main" id="{50125C68-1BCB-4484-AAB6-4090E0C0DE68}"/>
              </a:ext>
            </a:extLst>
          </p:cNvPr>
          <p:cNvSpPr/>
          <p:nvPr/>
        </p:nvSpPr>
        <p:spPr>
          <a:xfrm>
            <a:off x="4545890" y="4047281"/>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59" name="Rectangle 58">
            <a:extLst>
              <a:ext uri="{FF2B5EF4-FFF2-40B4-BE49-F238E27FC236}">
                <a16:creationId xmlns:a16="http://schemas.microsoft.com/office/drawing/2014/main" id="{9B93534D-C828-43DC-9168-3F577F292885}"/>
              </a:ext>
            </a:extLst>
          </p:cNvPr>
          <p:cNvSpPr/>
          <p:nvPr/>
        </p:nvSpPr>
        <p:spPr>
          <a:xfrm>
            <a:off x="4545890" y="4233712"/>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63" name="Rectangle 62">
            <a:extLst>
              <a:ext uri="{FF2B5EF4-FFF2-40B4-BE49-F238E27FC236}">
                <a16:creationId xmlns:a16="http://schemas.microsoft.com/office/drawing/2014/main" id="{C41D9B82-996C-4113-9462-665D44B11910}"/>
              </a:ext>
            </a:extLst>
          </p:cNvPr>
          <p:cNvSpPr/>
          <p:nvPr/>
        </p:nvSpPr>
        <p:spPr>
          <a:xfrm>
            <a:off x="4545890" y="4606575"/>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64" name="TextBox 63">
            <a:extLst>
              <a:ext uri="{FF2B5EF4-FFF2-40B4-BE49-F238E27FC236}">
                <a16:creationId xmlns:a16="http://schemas.microsoft.com/office/drawing/2014/main" id="{C78954A4-B3C5-4B4D-9E6B-67C5F1DD80CC}"/>
              </a:ext>
            </a:extLst>
          </p:cNvPr>
          <p:cNvSpPr txBox="1"/>
          <p:nvPr/>
        </p:nvSpPr>
        <p:spPr>
          <a:xfrm>
            <a:off x="3810000" y="5528374"/>
            <a:ext cx="1791375" cy="273718"/>
          </a:xfrm>
          <a:prstGeom prst="rect">
            <a:avLst/>
          </a:prstGeom>
          <a:noFill/>
        </p:spPr>
        <p:txBody>
          <a:bodyPr wrap="none" lIns="68580" tIns="34290" rIns="68580" rtlCol="0" anchor="t">
            <a:noAutofit/>
          </a:bodyPr>
          <a:lstStyle/>
          <a:p>
            <a:r>
              <a:rPr lang="en-US" sz="900" dirty="0"/>
              <a:t>160MHz BSS2 without punctured</a:t>
            </a:r>
          </a:p>
          <a:p>
            <a:r>
              <a:rPr lang="en-US" sz="900" dirty="0"/>
              <a:t> 20MHz channels.</a:t>
            </a:r>
          </a:p>
        </p:txBody>
      </p:sp>
      <p:sp>
        <p:nvSpPr>
          <p:cNvPr id="66" name="Rectangle 65">
            <a:extLst>
              <a:ext uri="{FF2B5EF4-FFF2-40B4-BE49-F238E27FC236}">
                <a16:creationId xmlns:a16="http://schemas.microsoft.com/office/drawing/2014/main" id="{81AFFD67-9A32-4340-95D2-63B35470F399}"/>
              </a:ext>
            </a:extLst>
          </p:cNvPr>
          <p:cNvSpPr/>
          <p:nvPr/>
        </p:nvSpPr>
        <p:spPr>
          <a:xfrm>
            <a:off x="4545890" y="4420369"/>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68" name="Rectangle 67">
            <a:extLst>
              <a:ext uri="{FF2B5EF4-FFF2-40B4-BE49-F238E27FC236}">
                <a16:creationId xmlns:a16="http://schemas.microsoft.com/office/drawing/2014/main" id="{9E574412-08C0-4EF1-BD54-187F02766457}"/>
              </a:ext>
            </a:extLst>
          </p:cNvPr>
          <p:cNvSpPr/>
          <p:nvPr/>
        </p:nvSpPr>
        <p:spPr>
          <a:xfrm>
            <a:off x="4545890" y="4979211"/>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69" name="Left Brace 68">
            <a:extLst>
              <a:ext uri="{FF2B5EF4-FFF2-40B4-BE49-F238E27FC236}">
                <a16:creationId xmlns:a16="http://schemas.microsoft.com/office/drawing/2014/main" id="{1A788A4B-A9A8-4F40-8C26-1E40B0FEF7D1}"/>
              </a:ext>
            </a:extLst>
          </p:cNvPr>
          <p:cNvSpPr/>
          <p:nvPr/>
        </p:nvSpPr>
        <p:spPr>
          <a:xfrm>
            <a:off x="4391104" y="4793005"/>
            <a:ext cx="134810" cy="745725"/>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900"/>
          </a:p>
        </p:txBody>
      </p:sp>
      <p:sp>
        <p:nvSpPr>
          <p:cNvPr id="70" name="Left Brace 69">
            <a:extLst>
              <a:ext uri="{FF2B5EF4-FFF2-40B4-BE49-F238E27FC236}">
                <a16:creationId xmlns:a16="http://schemas.microsoft.com/office/drawing/2014/main" id="{51BD6A10-1833-4088-BBB6-233AA54D3B17}"/>
              </a:ext>
            </a:extLst>
          </p:cNvPr>
          <p:cNvSpPr/>
          <p:nvPr/>
        </p:nvSpPr>
        <p:spPr>
          <a:xfrm>
            <a:off x="4390570" y="4042102"/>
            <a:ext cx="134810" cy="745725"/>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900"/>
          </a:p>
        </p:txBody>
      </p:sp>
      <p:sp>
        <p:nvSpPr>
          <p:cNvPr id="71" name="TextBox 70">
            <a:extLst>
              <a:ext uri="{FF2B5EF4-FFF2-40B4-BE49-F238E27FC236}">
                <a16:creationId xmlns:a16="http://schemas.microsoft.com/office/drawing/2014/main" id="{6B198263-B330-491F-B19C-357118485984}"/>
              </a:ext>
            </a:extLst>
          </p:cNvPr>
          <p:cNvSpPr txBox="1"/>
          <p:nvPr/>
        </p:nvSpPr>
        <p:spPr>
          <a:xfrm>
            <a:off x="3464553" y="5071325"/>
            <a:ext cx="1081337" cy="225997"/>
          </a:xfrm>
          <a:prstGeom prst="rect">
            <a:avLst/>
          </a:prstGeom>
          <a:noFill/>
        </p:spPr>
        <p:txBody>
          <a:bodyPr wrap="none" lIns="68580" tIns="34290" rIns="68580" rtlCol="0" anchor="t">
            <a:noAutofit/>
          </a:bodyPr>
          <a:lstStyle/>
          <a:p>
            <a:r>
              <a:rPr lang="en-US" sz="900" dirty="0"/>
              <a:t>Primary 80MHz</a:t>
            </a:r>
          </a:p>
        </p:txBody>
      </p:sp>
      <p:sp>
        <p:nvSpPr>
          <p:cNvPr id="72" name="TextBox 71">
            <a:extLst>
              <a:ext uri="{FF2B5EF4-FFF2-40B4-BE49-F238E27FC236}">
                <a16:creationId xmlns:a16="http://schemas.microsoft.com/office/drawing/2014/main" id="{ECCBE6F6-640B-450F-992A-F22C608EC5B9}"/>
              </a:ext>
            </a:extLst>
          </p:cNvPr>
          <p:cNvSpPr txBox="1"/>
          <p:nvPr/>
        </p:nvSpPr>
        <p:spPr>
          <a:xfrm>
            <a:off x="3349231" y="4301966"/>
            <a:ext cx="1081337" cy="225997"/>
          </a:xfrm>
          <a:prstGeom prst="rect">
            <a:avLst/>
          </a:prstGeom>
          <a:noFill/>
        </p:spPr>
        <p:txBody>
          <a:bodyPr wrap="none" lIns="68580" tIns="34290" rIns="68580" rtlCol="0" anchor="t">
            <a:noAutofit/>
          </a:bodyPr>
          <a:lstStyle/>
          <a:p>
            <a:r>
              <a:rPr lang="en-US" sz="900" dirty="0"/>
              <a:t>Secondary 80MHz</a:t>
            </a:r>
          </a:p>
        </p:txBody>
      </p:sp>
      <p:cxnSp>
        <p:nvCxnSpPr>
          <p:cNvPr id="4" name="Straight Arrow Connector 3">
            <a:extLst>
              <a:ext uri="{FF2B5EF4-FFF2-40B4-BE49-F238E27FC236}">
                <a16:creationId xmlns:a16="http://schemas.microsoft.com/office/drawing/2014/main" id="{8BF60276-68B2-414B-8C86-0CE24437D6CE}"/>
              </a:ext>
            </a:extLst>
          </p:cNvPr>
          <p:cNvCxnSpPr>
            <a:cxnSpLocks/>
            <a:endCxn id="46" idx="1"/>
          </p:cNvCxnSpPr>
          <p:nvPr/>
        </p:nvCxnSpPr>
        <p:spPr>
          <a:xfrm flipV="1">
            <a:off x="3512215" y="5259084"/>
            <a:ext cx="1033675" cy="19005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73" name="TextBox 72">
            <a:extLst>
              <a:ext uri="{FF2B5EF4-FFF2-40B4-BE49-F238E27FC236}">
                <a16:creationId xmlns:a16="http://schemas.microsoft.com/office/drawing/2014/main" id="{2C63FC7C-8A8C-4CCD-8C50-FEDAFE405C41}"/>
              </a:ext>
            </a:extLst>
          </p:cNvPr>
          <p:cNvSpPr txBox="1"/>
          <p:nvPr/>
        </p:nvSpPr>
        <p:spPr>
          <a:xfrm>
            <a:off x="2651950" y="5332516"/>
            <a:ext cx="1081337" cy="225997"/>
          </a:xfrm>
          <a:prstGeom prst="rect">
            <a:avLst/>
          </a:prstGeom>
          <a:noFill/>
        </p:spPr>
        <p:txBody>
          <a:bodyPr wrap="none" lIns="68580" tIns="34290" rIns="68580" rtlCol="0" anchor="t">
            <a:noAutofit/>
          </a:bodyPr>
          <a:lstStyle/>
          <a:p>
            <a:r>
              <a:rPr lang="en-US" sz="900" dirty="0"/>
              <a:t>Primary 20MHz</a:t>
            </a:r>
          </a:p>
        </p:txBody>
      </p:sp>
      <p:sp>
        <p:nvSpPr>
          <p:cNvPr id="74" name="TextBox 73">
            <a:extLst>
              <a:ext uri="{FF2B5EF4-FFF2-40B4-BE49-F238E27FC236}">
                <a16:creationId xmlns:a16="http://schemas.microsoft.com/office/drawing/2014/main" id="{0FE98EB3-89DB-4A87-880C-46933E49CEC4}"/>
              </a:ext>
            </a:extLst>
          </p:cNvPr>
          <p:cNvSpPr txBox="1"/>
          <p:nvPr/>
        </p:nvSpPr>
        <p:spPr>
          <a:xfrm>
            <a:off x="2521133" y="3955226"/>
            <a:ext cx="1081337" cy="225997"/>
          </a:xfrm>
          <a:prstGeom prst="rect">
            <a:avLst/>
          </a:prstGeom>
          <a:noFill/>
        </p:spPr>
        <p:txBody>
          <a:bodyPr wrap="none" lIns="68580" tIns="34290" rIns="68580" rtlCol="0" anchor="t">
            <a:noAutofit/>
          </a:bodyPr>
          <a:lstStyle/>
          <a:p>
            <a:r>
              <a:rPr lang="en-US" sz="900" dirty="0"/>
              <a:t>unpunctured 20MHz</a:t>
            </a:r>
          </a:p>
        </p:txBody>
      </p:sp>
      <p:cxnSp>
        <p:nvCxnSpPr>
          <p:cNvPr id="75" name="Straight Arrow Connector 74">
            <a:extLst>
              <a:ext uri="{FF2B5EF4-FFF2-40B4-BE49-F238E27FC236}">
                <a16:creationId xmlns:a16="http://schemas.microsoft.com/office/drawing/2014/main" id="{26A30AB8-300A-49EB-A693-48D605614C40}"/>
              </a:ext>
            </a:extLst>
          </p:cNvPr>
          <p:cNvCxnSpPr>
            <a:cxnSpLocks/>
          </p:cNvCxnSpPr>
          <p:nvPr/>
        </p:nvCxnSpPr>
        <p:spPr>
          <a:xfrm>
            <a:off x="3498900" y="4133801"/>
            <a:ext cx="1033675" cy="18831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76" name="Rectangle 75">
            <a:extLst>
              <a:ext uri="{FF2B5EF4-FFF2-40B4-BE49-F238E27FC236}">
                <a16:creationId xmlns:a16="http://schemas.microsoft.com/office/drawing/2014/main" id="{579C16AE-6DDC-437D-A36C-CE9763D2D242}"/>
              </a:ext>
            </a:extLst>
          </p:cNvPr>
          <p:cNvSpPr/>
          <p:nvPr/>
        </p:nvSpPr>
        <p:spPr>
          <a:xfrm>
            <a:off x="6160133" y="4788099"/>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77" name="Rectangle 76">
            <a:extLst>
              <a:ext uri="{FF2B5EF4-FFF2-40B4-BE49-F238E27FC236}">
                <a16:creationId xmlns:a16="http://schemas.microsoft.com/office/drawing/2014/main" id="{EA451FB1-57C5-4E82-9C82-B43FB4D2A46D}"/>
              </a:ext>
            </a:extLst>
          </p:cNvPr>
          <p:cNvSpPr/>
          <p:nvPr/>
        </p:nvSpPr>
        <p:spPr>
          <a:xfrm>
            <a:off x="6160133" y="5160962"/>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78" name="Rectangle 77">
            <a:extLst>
              <a:ext uri="{FF2B5EF4-FFF2-40B4-BE49-F238E27FC236}">
                <a16:creationId xmlns:a16="http://schemas.microsoft.com/office/drawing/2014/main" id="{4606CEFC-9941-4886-861E-872D8B3211A0}"/>
              </a:ext>
            </a:extLst>
          </p:cNvPr>
          <p:cNvSpPr/>
          <p:nvPr/>
        </p:nvSpPr>
        <p:spPr>
          <a:xfrm>
            <a:off x="6160133" y="5347393"/>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79" name="Rectangle 78">
            <a:extLst>
              <a:ext uri="{FF2B5EF4-FFF2-40B4-BE49-F238E27FC236}">
                <a16:creationId xmlns:a16="http://schemas.microsoft.com/office/drawing/2014/main" id="{45C9E118-6649-4DFC-B566-F9CE8BE6B385}"/>
              </a:ext>
            </a:extLst>
          </p:cNvPr>
          <p:cNvSpPr/>
          <p:nvPr/>
        </p:nvSpPr>
        <p:spPr>
          <a:xfrm>
            <a:off x="6160133" y="4042374"/>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80" name="Rectangle 79">
            <a:extLst>
              <a:ext uri="{FF2B5EF4-FFF2-40B4-BE49-F238E27FC236}">
                <a16:creationId xmlns:a16="http://schemas.microsoft.com/office/drawing/2014/main" id="{8F22238C-C091-454E-AA24-E8B5F6363903}"/>
              </a:ext>
            </a:extLst>
          </p:cNvPr>
          <p:cNvSpPr/>
          <p:nvPr/>
        </p:nvSpPr>
        <p:spPr>
          <a:xfrm>
            <a:off x="6160133" y="4228806"/>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81" name="Rectangle 80">
            <a:extLst>
              <a:ext uri="{FF2B5EF4-FFF2-40B4-BE49-F238E27FC236}">
                <a16:creationId xmlns:a16="http://schemas.microsoft.com/office/drawing/2014/main" id="{4A327A03-E1F9-416F-AAF6-203BF393CE21}"/>
              </a:ext>
            </a:extLst>
          </p:cNvPr>
          <p:cNvSpPr/>
          <p:nvPr/>
        </p:nvSpPr>
        <p:spPr>
          <a:xfrm>
            <a:off x="6160133" y="4415237"/>
            <a:ext cx="319596" cy="186431"/>
          </a:xfrm>
          <a:prstGeom prst="rect">
            <a:avLst/>
          </a:prstGeom>
          <a:pattFill prst="ltDnDiag">
            <a:fgClr>
              <a:schemeClr val="accent2"/>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82" name="Rectangle 81">
            <a:extLst>
              <a:ext uri="{FF2B5EF4-FFF2-40B4-BE49-F238E27FC236}">
                <a16:creationId xmlns:a16="http://schemas.microsoft.com/office/drawing/2014/main" id="{0D413D01-AF50-4F9A-B48D-E844C62E5425}"/>
              </a:ext>
            </a:extLst>
          </p:cNvPr>
          <p:cNvSpPr/>
          <p:nvPr/>
        </p:nvSpPr>
        <p:spPr>
          <a:xfrm>
            <a:off x="6160133" y="4601668"/>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83" name="Rectangle 82">
            <a:extLst>
              <a:ext uri="{FF2B5EF4-FFF2-40B4-BE49-F238E27FC236}">
                <a16:creationId xmlns:a16="http://schemas.microsoft.com/office/drawing/2014/main" id="{7C2A5534-33E6-4ABF-B83E-CB8E90EF72F4}"/>
              </a:ext>
            </a:extLst>
          </p:cNvPr>
          <p:cNvSpPr/>
          <p:nvPr/>
        </p:nvSpPr>
        <p:spPr>
          <a:xfrm>
            <a:off x="6160133" y="4974531"/>
            <a:ext cx="319596" cy="186431"/>
          </a:xfrm>
          <a:prstGeom prst="rect">
            <a:avLst/>
          </a:prstGeom>
          <a:pattFill prst="ltDnDiag">
            <a:fgClr>
              <a:schemeClr val="accent2"/>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84" name="TextBox 83">
            <a:extLst>
              <a:ext uri="{FF2B5EF4-FFF2-40B4-BE49-F238E27FC236}">
                <a16:creationId xmlns:a16="http://schemas.microsoft.com/office/drawing/2014/main" id="{2E69E936-F3F7-4458-97DC-D959FEFEB721}"/>
              </a:ext>
            </a:extLst>
          </p:cNvPr>
          <p:cNvSpPr txBox="1"/>
          <p:nvPr/>
        </p:nvSpPr>
        <p:spPr>
          <a:xfrm>
            <a:off x="5910211" y="5558513"/>
            <a:ext cx="857890" cy="273718"/>
          </a:xfrm>
          <a:prstGeom prst="rect">
            <a:avLst/>
          </a:prstGeom>
          <a:noFill/>
        </p:spPr>
        <p:txBody>
          <a:bodyPr wrap="none" lIns="68580" tIns="34290" rIns="68580" rtlCol="0" anchor="t">
            <a:noAutofit/>
          </a:bodyPr>
          <a:lstStyle/>
          <a:p>
            <a:r>
              <a:rPr lang="en-US" sz="900" dirty="0"/>
              <a:t>Allowed TXOP </a:t>
            </a:r>
          </a:p>
          <a:p>
            <a:r>
              <a:rPr lang="en-US" sz="900" dirty="0"/>
              <a:t>BW in BSS2</a:t>
            </a:r>
          </a:p>
        </p:txBody>
      </p:sp>
      <p:sp>
        <p:nvSpPr>
          <p:cNvPr id="85" name="Rectangle 84">
            <a:extLst>
              <a:ext uri="{FF2B5EF4-FFF2-40B4-BE49-F238E27FC236}">
                <a16:creationId xmlns:a16="http://schemas.microsoft.com/office/drawing/2014/main" id="{D871F026-1D01-4EBD-B2CD-E10E0D1390B0}"/>
              </a:ext>
            </a:extLst>
          </p:cNvPr>
          <p:cNvSpPr/>
          <p:nvPr/>
        </p:nvSpPr>
        <p:spPr>
          <a:xfrm>
            <a:off x="7608006" y="4787828"/>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86" name="Rectangle 85">
            <a:extLst>
              <a:ext uri="{FF2B5EF4-FFF2-40B4-BE49-F238E27FC236}">
                <a16:creationId xmlns:a16="http://schemas.microsoft.com/office/drawing/2014/main" id="{F4883ABC-8237-4E6A-8BB5-85BFA274AC9D}"/>
              </a:ext>
            </a:extLst>
          </p:cNvPr>
          <p:cNvSpPr/>
          <p:nvPr/>
        </p:nvSpPr>
        <p:spPr>
          <a:xfrm>
            <a:off x="7608006" y="5160690"/>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87" name="Rectangle 86">
            <a:extLst>
              <a:ext uri="{FF2B5EF4-FFF2-40B4-BE49-F238E27FC236}">
                <a16:creationId xmlns:a16="http://schemas.microsoft.com/office/drawing/2014/main" id="{84A50878-D2B7-4F08-98C1-127FA3A7653B}"/>
              </a:ext>
            </a:extLst>
          </p:cNvPr>
          <p:cNvSpPr/>
          <p:nvPr/>
        </p:nvSpPr>
        <p:spPr>
          <a:xfrm>
            <a:off x="7608006" y="5347122"/>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88" name="Rectangle 87">
            <a:extLst>
              <a:ext uri="{FF2B5EF4-FFF2-40B4-BE49-F238E27FC236}">
                <a16:creationId xmlns:a16="http://schemas.microsoft.com/office/drawing/2014/main" id="{7F9F0705-2127-4B53-84B4-07394801FE2A}"/>
              </a:ext>
            </a:extLst>
          </p:cNvPr>
          <p:cNvSpPr/>
          <p:nvPr/>
        </p:nvSpPr>
        <p:spPr>
          <a:xfrm>
            <a:off x="7608006" y="4042103"/>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89" name="Rectangle 88">
            <a:extLst>
              <a:ext uri="{FF2B5EF4-FFF2-40B4-BE49-F238E27FC236}">
                <a16:creationId xmlns:a16="http://schemas.microsoft.com/office/drawing/2014/main" id="{83A46365-ADD6-4C9F-A623-83E4D0A82F65}"/>
              </a:ext>
            </a:extLst>
          </p:cNvPr>
          <p:cNvSpPr/>
          <p:nvPr/>
        </p:nvSpPr>
        <p:spPr>
          <a:xfrm>
            <a:off x="7608006" y="4408308"/>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90" name="Rectangle 89">
            <a:extLst>
              <a:ext uri="{FF2B5EF4-FFF2-40B4-BE49-F238E27FC236}">
                <a16:creationId xmlns:a16="http://schemas.microsoft.com/office/drawing/2014/main" id="{31F4EEFE-B0D7-4BD1-9CB1-661DAAD920DB}"/>
              </a:ext>
            </a:extLst>
          </p:cNvPr>
          <p:cNvSpPr/>
          <p:nvPr/>
        </p:nvSpPr>
        <p:spPr>
          <a:xfrm>
            <a:off x="7621321" y="4228533"/>
            <a:ext cx="319596" cy="186431"/>
          </a:xfrm>
          <a:prstGeom prst="rect">
            <a:avLst/>
          </a:prstGeom>
          <a:pattFill prst="ltDnDiag">
            <a:fgClr>
              <a:schemeClr val="accent2"/>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91" name="Rectangle 90">
            <a:extLst>
              <a:ext uri="{FF2B5EF4-FFF2-40B4-BE49-F238E27FC236}">
                <a16:creationId xmlns:a16="http://schemas.microsoft.com/office/drawing/2014/main" id="{B8B90FF2-1EBF-46D9-848F-02265F03E64E}"/>
              </a:ext>
            </a:extLst>
          </p:cNvPr>
          <p:cNvSpPr/>
          <p:nvPr/>
        </p:nvSpPr>
        <p:spPr>
          <a:xfrm>
            <a:off x="7608006" y="4601397"/>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92" name="Rectangle 91">
            <a:extLst>
              <a:ext uri="{FF2B5EF4-FFF2-40B4-BE49-F238E27FC236}">
                <a16:creationId xmlns:a16="http://schemas.microsoft.com/office/drawing/2014/main" id="{0D9F3BF4-B526-4A81-99FD-6744976D3DAD}"/>
              </a:ext>
            </a:extLst>
          </p:cNvPr>
          <p:cNvSpPr/>
          <p:nvPr/>
        </p:nvSpPr>
        <p:spPr>
          <a:xfrm>
            <a:off x="7608006" y="4974259"/>
            <a:ext cx="319596" cy="186431"/>
          </a:xfrm>
          <a:prstGeom prst="rect">
            <a:avLst/>
          </a:prstGeom>
          <a:pattFill prst="ltDnDiag">
            <a:fgClr>
              <a:schemeClr val="accent2"/>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94" name="TextBox 93">
            <a:extLst>
              <a:ext uri="{FF2B5EF4-FFF2-40B4-BE49-F238E27FC236}">
                <a16:creationId xmlns:a16="http://schemas.microsoft.com/office/drawing/2014/main" id="{C432D735-1314-4FC1-8D9B-D99135BFECB2}"/>
              </a:ext>
            </a:extLst>
          </p:cNvPr>
          <p:cNvSpPr txBox="1"/>
          <p:nvPr/>
        </p:nvSpPr>
        <p:spPr>
          <a:xfrm>
            <a:off x="7451942" y="5523277"/>
            <a:ext cx="857890" cy="273718"/>
          </a:xfrm>
          <a:prstGeom prst="rect">
            <a:avLst/>
          </a:prstGeom>
          <a:noFill/>
        </p:spPr>
        <p:txBody>
          <a:bodyPr wrap="none" lIns="68580" tIns="34290" rIns="68580" rtlCol="0" anchor="t">
            <a:noAutofit/>
          </a:bodyPr>
          <a:lstStyle/>
          <a:p>
            <a:r>
              <a:rPr lang="en-US" sz="900" dirty="0"/>
              <a:t>Disallowed TXOP </a:t>
            </a:r>
          </a:p>
          <a:p>
            <a:r>
              <a:rPr lang="en-US" sz="900" dirty="0"/>
              <a:t>BW in BSS2</a:t>
            </a:r>
          </a:p>
        </p:txBody>
      </p:sp>
      <p:sp>
        <p:nvSpPr>
          <p:cNvPr id="39" name="Rectangle 38">
            <a:extLst>
              <a:ext uri="{FF2B5EF4-FFF2-40B4-BE49-F238E27FC236}">
                <a16:creationId xmlns:a16="http://schemas.microsoft.com/office/drawing/2014/main" id="{46A26B00-152F-4900-82E1-357F506E9122}"/>
              </a:ext>
            </a:extLst>
          </p:cNvPr>
          <p:cNvSpPr/>
          <p:nvPr/>
        </p:nvSpPr>
        <p:spPr>
          <a:xfrm>
            <a:off x="1648120" y="4794291"/>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40" name="Rectangle 39">
            <a:extLst>
              <a:ext uri="{FF2B5EF4-FFF2-40B4-BE49-F238E27FC236}">
                <a16:creationId xmlns:a16="http://schemas.microsoft.com/office/drawing/2014/main" id="{B3210F3A-1983-4086-844F-4AD50AD995BD}"/>
              </a:ext>
            </a:extLst>
          </p:cNvPr>
          <p:cNvSpPr/>
          <p:nvPr/>
        </p:nvSpPr>
        <p:spPr>
          <a:xfrm>
            <a:off x="1648120" y="5167154"/>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41" name="Rectangle 40">
            <a:extLst>
              <a:ext uri="{FF2B5EF4-FFF2-40B4-BE49-F238E27FC236}">
                <a16:creationId xmlns:a16="http://schemas.microsoft.com/office/drawing/2014/main" id="{6B9A59B6-E215-4584-A1E1-27AE129AAF5F}"/>
              </a:ext>
            </a:extLst>
          </p:cNvPr>
          <p:cNvSpPr/>
          <p:nvPr/>
        </p:nvSpPr>
        <p:spPr>
          <a:xfrm>
            <a:off x="1648120" y="5353585"/>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42" name="Rectangle 41">
            <a:extLst>
              <a:ext uri="{FF2B5EF4-FFF2-40B4-BE49-F238E27FC236}">
                <a16:creationId xmlns:a16="http://schemas.microsoft.com/office/drawing/2014/main" id="{B81893A8-9495-46EB-8B84-EFD289EDF11C}"/>
              </a:ext>
            </a:extLst>
          </p:cNvPr>
          <p:cNvSpPr/>
          <p:nvPr/>
        </p:nvSpPr>
        <p:spPr>
          <a:xfrm>
            <a:off x="1648120" y="4048566"/>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44" name="Rectangle 43">
            <a:extLst>
              <a:ext uri="{FF2B5EF4-FFF2-40B4-BE49-F238E27FC236}">
                <a16:creationId xmlns:a16="http://schemas.microsoft.com/office/drawing/2014/main" id="{125839DC-6F93-4876-BA25-3DB6A456EAAB}"/>
              </a:ext>
            </a:extLst>
          </p:cNvPr>
          <p:cNvSpPr/>
          <p:nvPr/>
        </p:nvSpPr>
        <p:spPr>
          <a:xfrm>
            <a:off x="1648120" y="4234998"/>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45" name="Rectangle 44">
            <a:extLst>
              <a:ext uri="{FF2B5EF4-FFF2-40B4-BE49-F238E27FC236}">
                <a16:creationId xmlns:a16="http://schemas.microsoft.com/office/drawing/2014/main" id="{663CB920-5EBB-4F76-9ECD-BAA4FF5AEFEB}"/>
              </a:ext>
            </a:extLst>
          </p:cNvPr>
          <p:cNvSpPr/>
          <p:nvPr/>
        </p:nvSpPr>
        <p:spPr>
          <a:xfrm>
            <a:off x="1648120" y="4607860"/>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47" name="Rectangle 46">
            <a:extLst>
              <a:ext uri="{FF2B5EF4-FFF2-40B4-BE49-F238E27FC236}">
                <a16:creationId xmlns:a16="http://schemas.microsoft.com/office/drawing/2014/main" id="{ADE54CC0-9C4D-4AF3-BE22-76F200DA2E4C}"/>
              </a:ext>
            </a:extLst>
          </p:cNvPr>
          <p:cNvSpPr/>
          <p:nvPr/>
        </p:nvSpPr>
        <p:spPr>
          <a:xfrm>
            <a:off x="1648120" y="4980723"/>
            <a:ext cx="319596" cy="186431"/>
          </a:xfrm>
          <a:prstGeom prst="rect">
            <a:avLst/>
          </a:prstGeom>
          <a:pattFill prst="ltDnDiag">
            <a:fgClr>
              <a:schemeClr val="accent2"/>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48" name="TextBox 47">
            <a:extLst>
              <a:ext uri="{FF2B5EF4-FFF2-40B4-BE49-F238E27FC236}">
                <a16:creationId xmlns:a16="http://schemas.microsoft.com/office/drawing/2014/main" id="{C54C061B-B6ED-491A-9C5C-38F156B879EE}"/>
              </a:ext>
            </a:extLst>
          </p:cNvPr>
          <p:cNvSpPr txBox="1"/>
          <p:nvPr/>
        </p:nvSpPr>
        <p:spPr>
          <a:xfrm>
            <a:off x="949674" y="5563889"/>
            <a:ext cx="1716488" cy="273718"/>
          </a:xfrm>
          <a:prstGeom prst="rect">
            <a:avLst/>
          </a:prstGeom>
          <a:noFill/>
        </p:spPr>
        <p:txBody>
          <a:bodyPr wrap="none" lIns="68580" tIns="34290" rIns="68580" rtlCol="0" anchor="t">
            <a:noAutofit/>
          </a:bodyPr>
          <a:lstStyle/>
          <a:p>
            <a:r>
              <a:rPr lang="en-US" sz="900" dirty="0"/>
              <a:t>160MHz BSS1 with one 20MHz </a:t>
            </a:r>
          </a:p>
          <a:p>
            <a:r>
              <a:rPr lang="en-US" sz="900" dirty="0"/>
              <a:t>channels being punctured</a:t>
            </a:r>
          </a:p>
        </p:txBody>
      </p:sp>
      <p:sp>
        <p:nvSpPr>
          <p:cNvPr id="49" name="Rectangle 48">
            <a:extLst>
              <a:ext uri="{FF2B5EF4-FFF2-40B4-BE49-F238E27FC236}">
                <a16:creationId xmlns:a16="http://schemas.microsoft.com/office/drawing/2014/main" id="{DABEF45B-6D26-4714-8DEA-240C758230A4}"/>
              </a:ext>
            </a:extLst>
          </p:cNvPr>
          <p:cNvSpPr/>
          <p:nvPr/>
        </p:nvSpPr>
        <p:spPr>
          <a:xfrm>
            <a:off x="1648120" y="4413488"/>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cxnSp>
        <p:nvCxnSpPr>
          <p:cNvPr id="50" name="Straight Arrow Connector 49">
            <a:extLst>
              <a:ext uri="{FF2B5EF4-FFF2-40B4-BE49-F238E27FC236}">
                <a16:creationId xmlns:a16="http://schemas.microsoft.com/office/drawing/2014/main" id="{16A876F8-29A0-4D60-BBF6-3D5ACC9ACA0A}"/>
              </a:ext>
            </a:extLst>
          </p:cNvPr>
          <p:cNvCxnSpPr>
            <a:cxnSpLocks/>
          </p:cNvCxnSpPr>
          <p:nvPr/>
        </p:nvCxnSpPr>
        <p:spPr>
          <a:xfrm flipH="1">
            <a:off x="2066801" y="4129227"/>
            <a:ext cx="894752" cy="22016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2" name="Straight Arrow Connector 51">
            <a:extLst>
              <a:ext uri="{FF2B5EF4-FFF2-40B4-BE49-F238E27FC236}">
                <a16:creationId xmlns:a16="http://schemas.microsoft.com/office/drawing/2014/main" id="{2F829447-C75B-437B-98B9-0DE82549E876}"/>
              </a:ext>
            </a:extLst>
          </p:cNvPr>
          <p:cNvCxnSpPr>
            <a:cxnSpLocks/>
          </p:cNvCxnSpPr>
          <p:nvPr/>
        </p:nvCxnSpPr>
        <p:spPr>
          <a:xfrm flipH="1" flipV="1">
            <a:off x="1983349" y="5253905"/>
            <a:ext cx="792977" cy="11809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51" name="Date Placeholder 3">
            <a:extLst>
              <a:ext uri="{FF2B5EF4-FFF2-40B4-BE49-F238E27FC236}">
                <a16:creationId xmlns:a16="http://schemas.microsoft.com/office/drawing/2014/main" id="{BEAF18CD-1641-4618-9F01-16E289B42FF7}"/>
              </a:ext>
            </a:extLst>
          </p:cNvPr>
          <p:cNvSpPr>
            <a:spLocks noGrp="1"/>
          </p:cNvSpPr>
          <p:nvPr>
            <p:ph type="dt" sz="half" idx="10"/>
          </p:nvPr>
        </p:nvSpPr>
        <p:spPr>
          <a:xfrm>
            <a:off x="696913" y="332601"/>
            <a:ext cx="1051570" cy="276999"/>
          </a:xfrm>
        </p:spPr>
        <p:txBody>
          <a:bodyPr/>
          <a:lstStyle/>
          <a:p>
            <a:pPr>
              <a:defRPr/>
            </a:pPr>
            <a:r>
              <a:rPr lang="en-US" dirty="0"/>
              <a:t>03/01/2020</a:t>
            </a:r>
          </a:p>
        </p:txBody>
      </p:sp>
      <p:sp>
        <p:nvSpPr>
          <p:cNvPr id="53" name="Slide Number Placeholder 2">
            <a:extLst>
              <a:ext uri="{FF2B5EF4-FFF2-40B4-BE49-F238E27FC236}">
                <a16:creationId xmlns:a16="http://schemas.microsoft.com/office/drawing/2014/main" id="{8C5E0DAB-3D97-4139-8AAD-0FB09A137725}"/>
              </a:ext>
            </a:extLst>
          </p:cNvPr>
          <p:cNvSpPr>
            <a:spLocks noGrp="1"/>
          </p:cNvSpPr>
          <p:nvPr>
            <p:ph type="sldNum" sz="quarter" idx="12"/>
          </p:nvPr>
        </p:nvSpPr>
        <p:spPr>
          <a:xfrm>
            <a:off x="4344988" y="6477000"/>
            <a:ext cx="530225" cy="182562"/>
          </a:xfrm>
        </p:spPr>
        <p:txBody>
          <a:bodyPr/>
          <a:lstStyle/>
          <a:p>
            <a:pPr>
              <a:defRPr/>
            </a:pPr>
            <a:r>
              <a:rPr lang="en-US"/>
              <a:t>Slide </a:t>
            </a:r>
            <a:fld id="{C1789BC7-C074-42CC-ADF8-5107DF6BD1C1}" type="slidenum">
              <a:rPr lang="en-US" smtClean="0"/>
              <a:pPr>
                <a:defRPr/>
              </a:pPr>
              <a:t>8</a:t>
            </a:fld>
            <a:endParaRPr lang="en-US"/>
          </a:p>
        </p:txBody>
      </p:sp>
      <p:sp>
        <p:nvSpPr>
          <p:cNvPr id="54" name="Footer Placeholder 4">
            <a:extLst>
              <a:ext uri="{FF2B5EF4-FFF2-40B4-BE49-F238E27FC236}">
                <a16:creationId xmlns:a16="http://schemas.microsoft.com/office/drawing/2014/main" id="{258CC1CE-4E7D-4145-A4C2-EE8A6DEBA1DF}"/>
              </a:ext>
            </a:extLst>
          </p:cNvPr>
          <p:cNvSpPr>
            <a:spLocks noGrp="1"/>
          </p:cNvSpPr>
          <p:nvPr>
            <p:ph type="ftr" sz="quarter" idx="11"/>
          </p:nvPr>
        </p:nvSpPr>
        <p:spPr>
          <a:xfrm>
            <a:off x="7106032" y="6477000"/>
            <a:ext cx="1437893" cy="184666"/>
          </a:xfrm>
        </p:spPr>
        <p:txBody>
          <a:bodyPr/>
          <a:lstStyle/>
          <a:p>
            <a:pPr>
              <a:defRPr/>
            </a:pPr>
            <a:r>
              <a:rPr lang="nb-NO" dirty="0"/>
              <a:t>Liwen Chu et al (NXP)</a:t>
            </a:r>
            <a:endParaRPr lang="en-US" dirty="0"/>
          </a:p>
        </p:txBody>
      </p:sp>
    </p:spTree>
    <p:extLst>
      <p:ext uri="{BB962C8B-B14F-4D97-AF65-F5344CB8AC3E}">
        <p14:creationId xmlns:p14="http://schemas.microsoft.com/office/powerpoint/2010/main" val="14072535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622958"/>
            <a:ext cx="9132540" cy="571500"/>
          </a:xfrm>
        </p:spPr>
        <p:txBody>
          <a:bodyPr/>
          <a:lstStyle/>
          <a:p>
            <a:r>
              <a:rPr lang="en-US" sz="2400" dirty="0"/>
              <a:t>Updating of Unpunctured Channel</a:t>
            </a:r>
          </a:p>
        </p:txBody>
      </p:sp>
      <p:sp>
        <p:nvSpPr>
          <p:cNvPr id="14" name="Content Placeholder 2">
            <a:extLst>
              <a:ext uri="{FF2B5EF4-FFF2-40B4-BE49-F238E27FC236}">
                <a16:creationId xmlns:a16="http://schemas.microsoft.com/office/drawing/2014/main" id="{410DE90F-DCD2-494A-AAA2-619DE61CEE1B}"/>
              </a:ext>
            </a:extLst>
          </p:cNvPr>
          <p:cNvSpPr>
            <a:spLocks noGrp="1"/>
          </p:cNvSpPr>
          <p:nvPr>
            <p:ph idx="1"/>
          </p:nvPr>
        </p:nvSpPr>
        <p:spPr>
          <a:xfrm>
            <a:off x="-1" y="1175404"/>
            <a:ext cx="9132541" cy="806555"/>
          </a:xfrm>
        </p:spPr>
        <p:txBody>
          <a:bodyPr>
            <a:normAutofit/>
          </a:bodyPr>
          <a:lstStyle/>
          <a:p>
            <a:r>
              <a:rPr lang="en-US" sz="1600" b="0" dirty="0"/>
              <a:t>The AP announces the future unpunctured 20MHz channel and the time when it will be used, e.g. the future TBTT.</a:t>
            </a:r>
          </a:p>
        </p:txBody>
      </p:sp>
      <p:sp>
        <p:nvSpPr>
          <p:cNvPr id="43" name="Rectangle 42">
            <a:extLst>
              <a:ext uri="{FF2B5EF4-FFF2-40B4-BE49-F238E27FC236}">
                <a16:creationId xmlns:a16="http://schemas.microsoft.com/office/drawing/2014/main" id="{49C84AE0-CF55-446A-AF1F-908BAB5DCF9A}"/>
              </a:ext>
            </a:extLst>
          </p:cNvPr>
          <p:cNvSpPr/>
          <p:nvPr/>
        </p:nvSpPr>
        <p:spPr>
          <a:xfrm>
            <a:off x="6380253" y="4824675"/>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46" name="Rectangle 45">
            <a:extLst>
              <a:ext uri="{FF2B5EF4-FFF2-40B4-BE49-F238E27FC236}">
                <a16:creationId xmlns:a16="http://schemas.microsoft.com/office/drawing/2014/main" id="{AA4F8711-5292-4FE3-A78F-DE8E93CCB850}"/>
              </a:ext>
            </a:extLst>
          </p:cNvPr>
          <p:cNvSpPr/>
          <p:nvPr/>
        </p:nvSpPr>
        <p:spPr>
          <a:xfrm>
            <a:off x="6380253" y="5197537"/>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55" name="Rectangle 54">
            <a:extLst>
              <a:ext uri="{FF2B5EF4-FFF2-40B4-BE49-F238E27FC236}">
                <a16:creationId xmlns:a16="http://schemas.microsoft.com/office/drawing/2014/main" id="{3296C0A4-03D8-4D7C-A56B-5A72E62C120F}"/>
              </a:ext>
            </a:extLst>
          </p:cNvPr>
          <p:cNvSpPr/>
          <p:nvPr/>
        </p:nvSpPr>
        <p:spPr>
          <a:xfrm>
            <a:off x="6380253" y="5383969"/>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58" name="Rectangle 57">
            <a:extLst>
              <a:ext uri="{FF2B5EF4-FFF2-40B4-BE49-F238E27FC236}">
                <a16:creationId xmlns:a16="http://schemas.microsoft.com/office/drawing/2014/main" id="{50125C68-1BCB-4484-AAB6-4090E0C0DE68}"/>
              </a:ext>
            </a:extLst>
          </p:cNvPr>
          <p:cNvSpPr/>
          <p:nvPr/>
        </p:nvSpPr>
        <p:spPr>
          <a:xfrm>
            <a:off x="6380253" y="4078950"/>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59" name="Rectangle 58">
            <a:extLst>
              <a:ext uri="{FF2B5EF4-FFF2-40B4-BE49-F238E27FC236}">
                <a16:creationId xmlns:a16="http://schemas.microsoft.com/office/drawing/2014/main" id="{9B93534D-C828-43DC-9168-3F577F292885}"/>
              </a:ext>
            </a:extLst>
          </p:cNvPr>
          <p:cNvSpPr/>
          <p:nvPr/>
        </p:nvSpPr>
        <p:spPr>
          <a:xfrm>
            <a:off x="6380253" y="4265381"/>
            <a:ext cx="319596" cy="186431"/>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63" name="Rectangle 62">
            <a:extLst>
              <a:ext uri="{FF2B5EF4-FFF2-40B4-BE49-F238E27FC236}">
                <a16:creationId xmlns:a16="http://schemas.microsoft.com/office/drawing/2014/main" id="{C41D9B82-996C-4113-9462-665D44B11910}"/>
              </a:ext>
            </a:extLst>
          </p:cNvPr>
          <p:cNvSpPr/>
          <p:nvPr/>
        </p:nvSpPr>
        <p:spPr>
          <a:xfrm>
            <a:off x="6380253" y="4638244"/>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66" name="Rectangle 65">
            <a:extLst>
              <a:ext uri="{FF2B5EF4-FFF2-40B4-BE49-F238E27FC236}">
                <a16:creationId xmlns:a16="http://schemas.microsoft.com/office/drawing/2014/main" id="{81AFFD67-9A32-4340-95D2-63B35470F399}"/>
              </a:ext>
            </a:extLst>
          </p:cNvPr>
          <p:cNvSpPr/>
          <p:nvPr/>
        </p:nvSpPr>
        <p:spPr>
          <a:xfrm>
            <a:off x="6380253" y="4452038"/>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68" name="Rectangle 67">
            <a:extLst>
              <a:ext uri="{FF2B5EF4-FFF2-40B4-BE49-F238E27FC236}">
                <a16:creationId xmlns:a16="http://schemas.microsoft.com/office/drawing/2014/main" id="{9E574412-08C0-4EF1-BD54-187F02766457}"/>
              </a:ext>
            </a:extLst>
          </p:cNvPr>
          <p:cNvSpPr/>
          <p:nvPr/>
        </p:nvSpPr>
        <p:spPr>
          <a:xfrm>
            <a:off x="6380253" y="5010880"/>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74" name="TextBox 73">
            <a:extLst>
              <a:ext uri="{FF2B5EF4-FFF2-40B4-BE49-F238E27FC236}">
                <a16:creationId xmlns:a16="http://schemas.microsoft.com/office/drawing/2014/main" id="{0FE98EB3-89DB-4A87-880C-46933E49CEC4}"/>
              </a:ext>
            </a:extLst>
          </p:cNvPr>
          <p:cNvSpPr txBox="1"/>
          <p:nvPr/>
        </p:nvSpPr>
        <p:spPr>
          <a:xfrm>
            <a:off x="4133968" y="6098603"/>
            <a:ext cx="1081337" cy="225997"/>
          </a:xfrm>
          <a:prstGeom prst="rect">
            <a:avLst/>
          </a:prstGeom>
          <a:noFill/>
        </p:spPr>
        <p:txBody>
          <a:bodyPr wrap="none" lIns="68580" tIns="34290" rIns="68580" rtlCol="0" anchor="t">
            <a:noAutofit/>
          </a:bodyPr>
          <a:lstStyle/>
          <a:p>
            <a:r>
              <a:rPr lang="en-US" sz="900" dirty="0"/>
              <a:t>unpunctured 20MHz</a:t>
            </a:r>
          </a:p>
        </p:txBody>
      </p:sp>
      <p:cxnSp>
        <p:nvCxnSpPr>
          <p:cNvPr id="5" name="Straight Arrow Connector 4">
            <a:extLst>
              <a:ext uri="{FF2B5EF4-FFF2-40B4-BE49-F238E27FC236}">
                <a16:creationId xmlns:a16="http://schemas.microsoft.com/office/drawing/2014/main" id="{ADA337ED-D350-4CE8-A0FC-71B6AF3AD31F}"/>
              </a:ext>
            </a:extLst>
          </p:cNvPr>
          <p:cNvCxnSpPr/>
          <p:nvPr/>
        </p:nvCxnSpPr>
        <p:spPr>
          <a:xfrm>
            <a:off x="1556076" y="3524436"/>
            <a:ext cx="6185516"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53" name="Rectangle 52">
            <a:extLst>
              <a:ext uri="{FF2B5EF4-FFF2-40B4-BE49-F238E27FC236}">
                <a16:creationId xmlns:a16="http://schemas.microsoft.com/office/drawing/2014/main" id="{1618C82F-2DBA-4D84-ADB1-BE1501AD65ED}"/>
              </a:ext>
            </a:extLst>
          </p:cNvPr>
          <p:cNvSpPr/>
          <p:nvPr/>
        </p:nvSpPr>
        <p:spPr>
          <a:xfrm>
            <a:off x="2598041" y="4817218"/>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54" name="Rectangle 53">
            <a:extLst>
              <a:ext uri="{FF2B5EF4-FFF2-40B4-BE49-F238E27FC236}">
                <a16:creationId xmlns:a16="http://schemas.microsoft.com/office/drawing/2014/main" id="{22806084-724E-450B-9E70-F13708D6263B}"/>
              </a:ext>
            </a:extLst>
          </p:cNvPr>
          <p:cNvSpPr/>
          <p:nvPr/>
        </p:nvSpPr>
        <p:spPr>
          <a:xfrm>
            <a:off x="2598041" y="5190081"/>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56" name="Rectangle 55">
            <a:extLst>
              <a:ext uri="{FF2B5EF4-FFF2-40B4-BE49-F238E27FC236}">
                <a16:creationId xmlns:a16="http://schemas.microsoft.com/office/drawing/2014/main" id="{E117BA49-966C-4A06-B1F2-B6F952F46119}"/>
              </a:ext>
            </a:extLst>
          </p:cNvPr>
          <p:cNvSpPr/>
          <p:nvPr/>
        </p:nvSpPr>
        <p:spPr>
          <a:xfrm>
            <a:off x="2598041" y="5376512"/>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57" name="Rectangle 56">
            <a:extLst>
              <a:ext uri="{FF2B5EF4-FFF2-40B4-BE49-F238E27FC236}">
                <a16:creationId xmlns:a16="http://schemas.microsoft.com/office/drawing/2014/main" id="{E1C71C35-41E3-41CE-A371-CE9EE65793B6}"/>
              </a:ext>
            </a:extLst>
          </p:cNvPr>
          <p:cNvSpPr/>
          <p:nvPr/>
        </p:nvSpPr>
        <p:spPr>
          <a:xfrm>
            <a:off x="2598041" y="4071493"/>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60" name="Rectangle 59">
            <a:extLst>
              <a:ext uri="{FF2B5EF4-FFF2-40B4-BE49-F238E27FC236}">
                <a16:creationId xmlns:a16="http://schemas.microsoft.com/office/drawing/2014/main" id="{7DC8A089-8D76-4D91-B973-5081641A694A}"/>
              </a:ext>
            </a:extLst>
          </p:cNvPr>
          <p:cNvSpPr/>
          <p:nvPr/>
        </p:nvSpPr>
        <p:spPr>
          <a:xfrm>
            <a:off x="2598041" y="4257925"/>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61" name="Rectangle 60">
            <a:extLst>
              <a:ext uri="{FF2B5EF4-FFF2-40B4-BE49-F238E27FC236}">
                <a16:creationId xmlns:a16="http://schemas.microsoft.com/office/drawing/2014/main" id="{A0FD97CC-38F6-4A6C-80F3-BBCC58DE2755}"/>
              </a:ext>
            </a:extLst>
          </p:cNvPr>
          <p:cNvSpPr/>
          <p:nvPr/>
        </p:nvSpPr>
        <p:spPr>
          <a:xfrm>
            <a:off x="2598041" y="4630787"/>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62" name="TextBox 61">
            <a:extLst>
              <a:ext uri="{FF2B5EF4-FFF2-40B4-BE49-F238E27FC236}">
                <a16:creationId xmlns:a16="http://schemas.microsoft.com/office/drawing/2014/main" id="{471FF011-5833-415E-8223-D0E402AE6635}"/>
              </a:ext>
            </a:extLst>
          </p:cNvPr>
          <p:cNvSpPr txBox="1"/>
          <p:nvPr/>
        </p:nvSpPr>
        <p:spPr>
          <a:xfrm>
            <a:off x="2298678" y="5593682"/>
            <a:ext cx="918321" cy="273718"/>
          </a:xfrm>
          <a:prstGeom prst="rect">
            <a:avLst/>
          </a:prstGeom>
          <a:noFill/>
        </p:spPr>
        <p:txBody>
          <a:bodyPr wrap="none" lIns="68580" tIns="34290" rIns="68580" rtlCol="0" anchor="t">
            <a:noAutofit/>
          </a:bodyPr>
          <a:lstStyle/>
          <a:p>
            <a:r>
              <a:rPr lang="en-US" sz="900" dirty="0"/>
              <a:t>160MHz BSS2</a:t>
            </a:r>
          </a:p>
        </p:txBody>
      </p:sp>
      <p:sp>
        <p:nvSpPr>
          <p:cNvPr id="65" name="Rectangle 64">
            <a:extLst>
              <a:ext uri="{FF2B5EF4-FFF2-40B4-BE49-F238E27FC236}">
                <a16:creationId xmlns:a16="http://schemas.microsoft.com/office/drawing/2014/main" id="{0B2EF909-9323-4036-BD54-60DC263B9983}"/>
              </a:ext>
            </a:extLst>
          </p:cNvPr>
          <p:cNvSpPr/>
          <p:nvPr/>
        </p:nvSpPr>
        <p:spPr>
          <a:xfrm>
            <a:off x="2598041" y="4444582"/>
            <a:ext cx="319596" cy="186431"/>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67" name="Rectangle 66">
            <a:extLst>
              <a:ext uri="{FF2B5EF4-FFF2-40B4-BE49-F238E27FC236}">
                <a16:creationId xmlns:a16="http://schemas.microsoft.com/office/drawing/2014/main" id="{58866C45-BE20-4349-8788-7EBDB345B1BA}"/>
              </a:ext>
            </a:extLst>
          </p:cNvPr>
          <p:cNvSpPr/>
          <p:nvPr/>
        </p:nvSpPr>
        <p:spPr>
          <a:xfrm>
            <a:off x="2598041" y="5003424"/>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cxnSp>
        <p:nvCxnSpPr>
          <p:cNvPr id="9" name="Straight Connector 8">
            <a:extLst>
              <a:ext uri="{FF2B5EF4-FFF2-40B4-BE49-F238E27FC236}">
                <a16:creationId xmlns:a16="http://schemas.microsoft.com/office/drawing/2014/main" id="{108602E0-25CE-44DD-AF82-232CDD8B1E0F}"/>
              </a:ext>
            </a:extLst>
          </p:cNvPr>
          <p:cNvCxnSpPr/>
          <p:nvPr/>
        </p:nvCxnSpPr>
        <p:spPr>
          <a:xfrm>
            <a:off x="2677233" y="3449988"/>
            <a:ext cx="0" cy="190965"/>
          </a:xfrm>
          <a:prstGeom prst="line">
            <a:avLst/>
          </a:prstGeom>
        </p:spPr>
        <p:style>
          <a:lnRef idx="1">
            <a:schemeClr val="accent1"/>
          </a:lnRef>
          <a:fillRef idx="0">
            <a:schemeClr val="accent1"/>
          </a:fillRef>
          <a:effectRef idx="0">
            <a:schemeClr val="accent1"/>
          </a:effectRef>
          <a:fontRef idx="minor">
            <a:schemeClr val="tx1"/>
          </a:fontRef>
        </p:style>
      </p:cxnSp>
      <p:cxnSp>
        <p:nvCxnSpPr>
          <p:cNvPr id="101" name="Straight Connector 100">
            <a:extLst>
              <a:ext uri="{FF2B5EF4-FFF2-40B4-BE49-F238E27FC236}">
                <a16:creationId xmlns:a16="http://schemas.microsoft.com/office/drawing/2014/main" id="{FE29A7C0-08BA-4AAB-A7C7-7D1FD5F251C1}"/>
              </a:ext>
            </a:extLst>
          </p:cNvPr>
          <p:cNvCxnSpPr/>
          <p:nvPr/>
        </p:nvCxnSpPr>
        <p:spPr>
          <a:xfrm>
            <a:off x="4577730" y="3466635"/>
            <a:ext cx="0" cy="190965"/>
          </a:xfrm>
          <a:prstGeom prst="line">
            <a:avLst/>
          </a:prstGeom>
        </p:spPr>
        <p:style>
          <a:lnRef idx="1">
            <a:schemeClr val="accent1"/>
          </a:lnRef>
          <a:fillRef idx="0">
            <a:schemeClr val="accent1"/>
          </a:fillRef>
          <a:effectRef idx="0">
            <a:schemeClr val="accent1"/>
          </a:effectRef>
          <a:fontRef idx="minor">
            <a:schemeClr val="tx1"/>
          </a:fontRef>
        </p:style>
      </p:cxnSp>
      <p:cxnSp>
        <p:nvCxnSpPr>
          <p:cNvPr id="102" name="Straight Connector 101">
            <a:extLst>
              <a:ext uri="{FF2B5EF4-FFF2-40B4-BE49-F238E27FC236}">
                <a16:creationId xmlns:a16="http://schemas.microsoft.com/office/drawing/2014/main" id="{5BA3BD93-3365-4C42-9682-BA580864A8DC}"/>
              </a:ext>
            </a:extLst>
          </p:cNvPr>
          <p:cNvCxnSpPr/>
          <p:nvPr/>
        </p:nvCxnSpPr>
        <p:spPr>
          <a:xfrm>
            <a:off x="3628748" y="3466635"/>
            <a:ext cx="0" cy="190965"/>
          </a:xfrm>
          <a:prstGeom prst="line">
            <a:avLst/>
          </a:prstGeom>
        </p:spPr>
        <p:style>
          <a:lnRef idx="1">
            <a:schemeClr val="accent1"/>
          </a:lnRef>
          <a:fillRef idx="0">
            <a:schemeClr val="accent1"/>
          </a:fillRef>
          <a:effectRef idx="0">
            <a:schemeClr val="accent1"/>
          </a:effectRef>
          <a:fontRef idx="minor">
            <a:schemeClr val="tx1"/>
          </a:fontRef>
        </p:style>
      </p:cxnSp>
      <p:cxnSp>
        <p:nvCxnSpPr>
          <p:cNvPr id="103" name="Straight Connector 102">
            <a:extLst>
              <a:ext uri="{FF2B5EF4-FFF2-40B4-BE49-F238E27FC236}">
                <a16:creationId xmlns:a16="http://schemas.microsoft.com/office/drawing/2014/main" id="{3FBC6D06-7CE6-469F-81D6-53468BB8939B}"/>
              </a:ext>
            </a:extLst>
          </p:cNvPr>
          <p:cNvCxnSpPr/>
          <p:nvPr/>
        </p:nvCxnSpPr>
        <p:spPr>
          <a:xfrm>
            <a:off x="6466811" y="3446661"/>
            <a:ext cx="0" cy="190965"/>
          </a:xfrm>
          <a:prstGeom prst="line">
            <a:avLst/>
          </a:prstGeom>
        </p:spPr>
        <p:style>
          <a:lnRef idx="1">
            <a:schemeClr val="accent1"/>
          </a:lnRef>
          <a:fillRef idx="0">
            <a:schemeClr val="accent1"/>
          </a:fillRef>
          <a:effectRef idx="0">
            <a:schemeClr val="accent1"/>
          </a:effectRef>
          <a:fontRef idx="minor">
            <a:schemeClr val="tx1"/>
          </a:fontRef>
        </p:style>
      </p:cxnSp>
      <p:cxnSp>
        <p:nvCxnSpPr>
          <p:cNvPr id="104" name="Straight Connector 103">
            <a:extLst>
              <a:ext uri="{FF2B5EF4-FFF2-40B4-BE49-F238E27FC236}">
                <a16:creationId xmlns:a16="http://schemas.microsoft.com/office/drawing/2014/main" id="{DCCFE277-7C51-4901-AF52-2A3C25139E88}"/>
              </a:ext>
            </a:extLst>
          </p:cNvPr>
          <p:cNvCxnSpPr/>
          <p:nvPr/>
        </p:nvCxnSpPr>
        <p:spPr>
          <a:xfrm>
            <a:off x="5517829" y="3446661"/>
            <a:ext cx="0" cy="190965"/>
          </a:xfrm>
          <a:prstGeom prst="line">
            <a:avLst/>
          </a:prstGeom>
        </p:spPr>
        <p:style>
          <a:lnRef idx="1">
            <a:schemeClr val="accent1"/>
          </a:lnRef>
          <a:fillRef idx="0">
            <a:schemeClr val="accent1"/>
          </a:fillRef>
          <a:effectRef idx="0">
            <a:schemeClr val="accent1"/>
          </a:effectRef>
          <a:fontRef idx="minor">
            <a:schemeClr val="tx1"/>
          </a:fontRef>
        </p:style>
      </p:cxnSp>
      <p:sp>
        <p:nvSpPr>
          <p:cNvPr id="105" name="Rectangle 104">
            <a:extLst>
              <a:ext uri="{FF2B5EF4-FFF2-40B4-BE49-F238E27FC236}">
                <a16:creationId xmlns:a16="http://schemas.microsoft.com/office/drawing/2014/main" id="{0C74C669-8B84-4D1A-872D-0D572033798B}"/>
              </a:ext>
            </a:extLst>
          </p:cNvPr>
          <p:cNvSpPr/>
          <p:nvPr/>
        </p:nvSpPr>
        <p:spPr>
          <a:xfrm>
            <a:off x="3814372" y="6098603"/>
            <a:ext cx="319596" cy="186431"/>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06" name="TextBox 105">
            <a:extLst>
              <a:ext uri="{FF2B5EF4-FFF2-40B4-BE49-F238E27FC236}">
                <a16:creationId xmlns:a16="http://schemas.microsoft.com/office/drawing/2014/main" id="{FFD6BA46-A3DA-42C2-BEDA-AE39FD1D972B}"/>
              </a:ext>
            </a:extLst>
          </p:cNvPr>
          <p:cNvSpPr txBox="1"/>
          <p:nvPr/>
        </p:nvSpPr>
        <p:spPr>
          <a:xfrm>
            <a:off x="6080891" y="5593682"/>
            <a:ext cx="918321" cy="273718"/>
          </a:xfrm>
          <a:prstGeom prst="rect">
            <a:avLst/>
          </a:prstGeom>
          <a:noFill/>
        </p:spPr>
        <p:txBody>
          <a:bodyPr wrap="none" lIns="68580" tIns="34290" rIns="68580" rtlCol="0" anchor="t">
            <a:noAutofit/>
          </a:bodyPr>
          <a:lstStyle/>
          <a:p>
            <a:r>
              <a:rPr lang="en-US" sz="900" dirty="0"/>
              <a:t>160MHz BSS2</a:t>
            </a:r>
          </a:p>
        </p:txBody>
      </p:sp>
      <p:cxnSp>
        <p:nvCxnSpPr>
          <p:cNvPr id="18" name="Straight Arrow Connector 17">
            <a:extLst>
              <a:ext uri="{FF2B5EF4-FFF2-40B4-BE49-F238E27FC236}">
                <a16:creationId xmlns:a16="http://schemas.microsoft.com/office/drawing/2014/main" id="{100BAE78-08C7-4DA2-B1DC-B158AE892AD2}"/>
              </a:ext>
            </a:extLst>
          </p:cNvPr>
          <p:cNvCxnSpPr/>
          <p:nvPr/>
        </p:nvCxnSpPr>
        <p:spPr>
          <a:xfrm>
            <a:off x="2578843" y="3097603"/>
            <a:ext cx="112937" cy="23108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9" name="Rectangle 18">
            <a:extLst>
              <a:ext uri="{FF2B5EF4-FFF2-40B4-BE49-F238E27FC236}">
                <a16:creationId xmlns:a16="http://schemas.microsoft.com/office/drawing/2014/main" id="{4E8C5555-3942-40D8-BB12-75A4006E4B58}"/>
              </a:ext>
            </a:extLst>
          </p:cNvPr>
          <p:cNvSpPr/>
          <p:nvPr/>
        </p:nvSpPr>
        <p:spPr>
          <a:xfrm>
            <a:off x="2741560" y="3214291"/>
            <a:ext cx="107099" cy="327374"/>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sp>
        <p:nvSpPr>
          <p:cNvPr id="107" name="TextBox 106">
            <a:extLst>
              <a:ext uri="{FF2B5EF4-FFF2-40B4-BE49-F238E27FC236}">
                <a16:creationId xmlns:a16="http://schemas.microsoft.com/office/drawing/2014/main" id="{365814AD-1E01-46D4-9EDC-33A9BE06A56F}"/>
              </a:ext>
            </a:extLst>
          </p:cNvPr>
          <p:cNvSpPr txBox="1"/>
          <p:nvPr/>
        </p:nvSpPr>
        <p:spPr>
          <a:xfrm>
            <a:off x="1507484" y="2824891"/>
            <a:ext cx="1956796" cy="290426"/>
          </a:xfrm>
          <a:prstGeom prst="rect">
            <a:avLst/>
          </a:prstGeom>
          <a:noFill/>
        </p:spPr>
        <p:txBody>
          <a:bodyPr wrap="none" lIns="68580" tIns="34290" rIns="68580" rtlCol="0" anchor="t">
            <a:noAutofit/>
          </a:bodyPr>
          <a:lstStyle/>
          <a:p>
            <a:r>
              <a:rPr lang="en-US" sz="800" dirty="0"/>
              <a:t>Announce the current and future unpunctured</a:t>
            </a:r>
          </a:p>
          <a:p>
            <a:r>
              <a:rPr lang="en-US" sz="800" dirty="0"/>
              <a:t> 20MHz channel being used after 4 BI</a:t>
            </a:r>
          </a:p>
        </p:txBody>
      </p:sp>
      <p:sp>
        <p:nvSpPr>
          <p:cNvPr id="108" name="Rectangle 107">
            <a:extLst>
              <a:ext uri="{FF2B5EF4-FFF2-40B4-BE49-F238E27FC236}">
                <a16:creationId xmlns:a16="http://schemas.microsoft.com/office/drawing/2014/main" id="{2D268553-01C6-4291-9AB7-D72E86AAC479}"/>
              </a:ext>
            </a:extLst>
          </p:cNvPr>
          <p:cNvSpPr/>
          <p:nvPr/>
        </p:nvSpPr>
        <p:spPr>
          <a:xfrm>
            <a:off x="3631879" y="3213145"/>
            <a:ext cx="107099" cy="327374"/>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cxnSp>
        <p:nvCxnSpPr>
          <p:cNvPr id="109" name="Straight Arrow Connector 108">
            <a:extLst>
              <a:ext uri="{FF2B5EF4-FFF2-40B4-BE49-F238E27FC236}">
                <a16:creationId xmlns:a16="http://schemas.microsoft.com/office/drawing/2014/main" id="{F3593249-0C54-438F-B510-14879162B31D}"/>
              </a:ext>
            </a:extLst>
          </p:cNvPr>
          <p:cNvCxnSpPr>
            <a:cxnSpLocks/>
          </p:cNvCxnSpPr>
          <p:nvPr/>
        </p:nvCxnSpPr>
        <p:spPr>
          <a:xfrm>
            <a:off x="3437302" y="2689489"/>
            <a:ext cx="259191" cy="47489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11" name="Straight Arrow Connector 110">
            <a:extLst>
              <a:ext uri="{FF2B5EF4-FFF2-40B4-BE49-F238E27FC236}">
                <a16:creationId xmlns:a16="http://schemas.microsoft.com/office/drawing/2014/main" id="{3C0A75FD-810A-4E2C-BD70-C0B7DF96FF3C}"/>
              </a:ext>
            </a:extLst>
          </p:cNvPr>
          <p:cNvCxnSpPr/>
          <p:nvPr/>
        </p:nvCxnSpPr>
        <p:spPr>
          <a:xfrm>
            <a:off x="4413719" y="3066337"/>
            <a:ext cx="112937" cy="23108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12" name="Rectangle 111">
            <a:extLst>
              <a:ext uri="{FF2B5EF4-FFF2-40B4-BE49-F238E27FC236}">
                <a16:creationId xmlns:a16="http://schemas.microsoft.com/office/drawing/2014/main" id="{0570AD16-EAB4-459B-9268-E4F3088DBA2D}"/>
              </a:ext>
            </a:extLst>
          </p:cNvPr>
          <p:cNvSpPr/>
          <p:nvPr/>
        </p:nvSpPr>
        <p:spPr>
          <a:xfrm>
            <a:off x="4594194" y="3207589"/>
            <a:ext cx="107099" cy="327374"/>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cxnSp>
        <p:nvCxnSpPr>
          <p:cNvPr id="114" name="Straight Arrow Connector 113">
            <a:extLst>
              <a:ext uri="{FF2B5EF4-FFF2-40B4-BE49-F238E27FC236}">
                <a16:creationId xmlns:a16="http://schemas.microsoft.com/office/drawing/2014/main" id="{4100DD15-2DFB-49A8-A657-CABD263570A1}"/>
              </a:ext>
            </a:extLst>
          </p:cNvPr>
          <p:cNvCxnSpPr>
            <a:cxnSpLocks/>
          </p:cNvCxnSpPr>
          <p:nvPr/>
        </p:nvCxnSpPr>
        <p:spPr>
          <a:xfrm flipH="1">
            <a:off x="5574621" y="2736935"/>
            <a:ext cx="216341" cy="43214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16" name="Rectangle 115">
            <a:extLst>
              <a:ext uri="{FF2B5EF4-FFF2-40B4-BE49-F238E27FC236}">
                <a16:creationId xmlns:a16="http://schemas.microsoft.com/office/drawing/2014/main" id="{87F64FCA-0629-40A3-9E21-0C8F0F8FE466}"/>
              </a:ext>
            </a:extLst>
          </p:cNvPr>
          <p:cNvSpPr/>
          <p:nvPr/>
        </p:nvSpPr>
        <p:spPr>
          <a:xfrm>
            <a:off x="5511611" y="3197062"/>
            <a:ext cx="107099" cy="327374"/>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cxnSp>
        <p:nvCxnSpPr>
          <p:cNvPr id="117" name="Straight Arrow Connector 116">
            <a:extLst>
              <a:ext uri="{FF2B5EF4-FFF2-40B4-BE49-F238E27FC236}">
                <a16:creationId xmlns:a16="http://schemas.microsoft.com/office/drawing/2014/main" id="{D995805E-7973-4EE9-B2D4-E00D3F7FEDB3}"/>
              </a:ext>
            </a:extLst>
          </p:cNvPr>
          <p:cNvCxnSpPr/>
          <p:nvPr/>
        </p:nvCxnSpPr>
        <p:spPr>
          <a:xfrm>
            <a:off x="6403348" y="3093492"/>
            <a:ext cx="112937" cy="23108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18" name="Rectangle 117">
            <a:extLst>
              <a:ext uri="{FF2B5EF4-FFF2-40B4-BE49-F238E27FC236}">
                <a16:creationId xmlns:a16="http://schemas.microsoft.com/office/drawing/2014/main" id="{E186A19C-C1CD-4F4E-90FB-16A6C81761FD}"/>
              </a:ext>
            </a:extLst>
          </p:cNvPr>
          <p:cNvSpPr/>
          <p:nvPr/>
        </p:nvSpPr>
        <p:spPr>
          <a:xfrm>
            <a:off x="6566065" y="3210179"/>
            <a:ext cx="107099" cy="327374"/>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sp>
        <p:nvSpPr>
          <p:cNvPr id="120" name="TextBox 119">
            <a:extLst>
              <a:ext uri="{FF2B5EF4-FFF2-40B4-BE49-F238E27FC236}">
                <a16:creationId xmlns:a16="http://schemas.microsoft.com/office/drawing/2014/main" id="{C66CCB54-1259-4193-8D07-0905F6FE042B}"/>
              </a:ext>
            </a:extLst>
          </p:cNvPr>
          <p:cNvSpPr txBox="1"/>
          <p:nvPr/>
        </p:nvSpPr>
        <p:spPr>
          <a:xfrm>
            <a:off x="2399266" y="2338103"/>
            <a:ext cx="1635466" cy="290426"/>
          </a:xfrm>
          <a:prstGeom prst="rect">
            <a:avLst/>
          </a:prstGeom>
          <a:noFill/>
        </p:spPr>
        <p:txBody>
          <a:bodyPr wrap="none" lIns="68580" tIns="34290" rIns="68580" rtlCol="0" anchor="t">
            <a:noAutofit/>
          </a:bodyPr>
          <a:lstStyle/>
          <a:p>
            <a:r>
              <a:rPr lang="en-US" sz="800" dirty="0"/>
              <a:t>Announce the current and future unpunctured</a:t>
            </a:r>
          </a:p>
          <a:p>
            <a:r>
              <a:rPr lang="en-US" sz="800" dirty="0"/>
              <a:t> 20MHz channel being used after 3 BI</a:t>
            </a:r>
          </a:p>
        </p:txBody>
      </p:sp>
      <p:sp>
        <p:nvSpPr>
          <p:cNvPr id="121" name="TextBox 120">
            <a:extLst>
              <a:ext uri="{FF2B5EF4-FFF2-40B4-BE49-F238E27FC236}">
                <a16:creationId xmlns:a16="http://schemas.microsoft.com/office/drawing/2014/main" id="{1D8430F9-BDE6-4B25-8A6C-D9C999F05A8D}"/>
              </a:ext>
            </a:extLst>
          </p:cNvPr>
          <p:cNvSpPr txBox="1"/>
          <p:nvPr/>
        </p:nvSpPr>
        <p:spPr>
          <a:xfrm>
            <a:off x="3696493" y="2770637"/>
            <a:ext cx="1752127" cy="290426"/>
          </a:xfrm>
          <a:prstGeom prst="rect">
            <a:avLst/>
          </a:prstGeom>
          <a:noFill/>
        </p:spPr>
        <p:txBody>
          <a:bodyPr wrap="none" lIns="68580" tIns="34290" rIns="68580" rtlCol="0" anchor="t">
            <a:noAutofit/>
          </a:bodyPr>
          <a:lstStyle/>
          <a:p>
            <a:r>
              <a:rPr lang="en-US" sz="800" dirty="0"/>
              <a:t>Announce the current and unpunctured </a:t>
            </a:r>
          </a:p>
          <a:p>
            <a:r>
              <a:rPr lang="en-US" sz="800" dirty="0"/>
              <a:t> 20MHz channel being used after 2 BI</a:t>
            </a:r>
          </a:p>
        </p:txBody>
      </p:sp>
      <p:sp>
        <p:nvSpPr>
          <p:cNvPr id="122" name="TextBox 121">
            <a:extLst>
              <a:ext uri="{FF2B5EF4-FFF2-40B4-BE49-F238E27FC236}">
                <a16:creationId xmlns:a16="http://schemas.microsoft.com/office/drawing/2014/main" id="{A46E3AFB-B931-4B37-98C4-225778484388}"/>
              </a:ext>
            </a:extLst>
          </p:cNvPr>
          <p:cNvSpPr txBox="1"/>
          <p:nvPr/>
        </p:nvSpPr>
        <p:spPr>
          <a:xfrm>
            <a:off x="4987139" y="2373847"/>
            <a:ext cx="2054840" cy="290426"/>
          </a:xfrm>
          <a:prstGeom prst="rect">
            <a:avLst/>
          </a:prstGeom>
          <a:noFill/>
        </p:spPr>
        <p:txBody>
          <a:bodyPr wrap="none" lIns="68580" tIns="34290" rIns="68580" rtlCol="0" anchor="t">
            <a:noAutofit/>
          </a:bodyPr>
          <a:lstStyle/>
          <a:p>
            <a:r>
              <a:rPr lang="en-US" sz="800" dirty="0"/>
              <a:t>Announce the current and future unpunctured</a:t>
            </a:r>
          </a:p>
          <a:p>
            <a:r>
              <a:rPr lang="en-US" sz="800" dirty="0"/>
              <a:t> 20MHz channel being used after 1 BI</a:t>
            </a:r>
          </a:p>
        </p:txBody>
      </p:sp>
      <p:sp>
        <p:nvSpPr>
          <p:cNvPr id="123" name="TextBox 122">
            <a:extLst>
              <a:ext uri="{FF2B5EF4-FFF2-40B4-BE49-F238E27FC236}">
                <a16:creationId xmlns:a16="http://schemas.microsoft.com/office/drawing/2014/main" id="{61A518E7-B4B4-4719-89F3-54573C00791B}"/>
              </a:ext>
            </a:extLst>
          </p:cNvPr>
          <p:cNvSpPr txBox="1"/>
          <p:nvPr/>
        </p:nvSpPr>
        <p:spPr>
          <a:xfrm>
            <a:off x="5950258" y="2791425"/>
            <a:ext cx="1635466" cy="290426"/>
          </a:xfrm>
          <a:prstGeom prst="rect">
            <a:avLst/>
          </a:prstGeom>
          <a:noFill/>
        </p:spPr>
        <p:txBody>
          <a:bodyPr wrap="none" lIns="68580" tIns="34290" rIns="68580" rtlCol="0" anchor="t">
            <a:noAutofit/>
          </a:bodyPr>
          <a:lstStyle/>
          <a:p>
            <a:r>
              <a:rPr lang="en-US" sz="800" dirty="0"/>
              <a:t>Announce the current unpunctured</a:t>
            </a:r>
          </a:p>
          <a:p>
            <a:r>
              <a:rPr lang="en-US" sz="800" dirty="0"/>
              <a:t> 20MHz channel</a:t>
            </a:r>
          </a:p>
        </p:txBody>
      </p:sp>
      <p:sp>
        <p:nvSpPr>
          <p:cNvPr id="124" name="Rectangle 123">
            <a:extLst>
              <a:ext uri="{FF2B5EF4-FFF2-40B4-BE49-F238E27FC236}">
                <a16:creationId xmlns:a16="http://schemas.microsoft.com/office/drawing/2014/main" id="{641B5E6D-7DFB-482F-93B3-4CF5FBB76928}"/>
              </a:ext>
            </a:extLst>
          </p:cNvPr>
          <p:cNvSpPr/>
          <p:nvPr/>
        </p:nvSpPr>
        <p:spPr>
          <a:xfrm>
            <a:off x="3468950" y="4820947"/>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25" name="Rectangle 124">
            <a:extLst>
              <a:ext uri="{FF2B5EF4-FFF2-40B4-BE49-F238E27FC236}">
                <a16:creationId xmlns:a16="http://schemas.microsoft.com/office/drawing/2014/main" id="{47BBA7DB-3153-4023-B71E-8D5E73CA5198}"/>
              </a:ext>
            </a:extLst>
          </p:cNvPr>
          <p:cNvSpPr/>
          <p:nvPr/>
        </p:nvSpPr>
        <p:spPr>
          <a:xfrm>
            <a:off x="3468950" y="5193809"/>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26" name="Rectangle 125">
            <a:extLst>
              <a:ext uri="{FF2B5EF4-FFF2-40B4-BE49-F238E27FC236}">
                <a16:creationId xmlns:a16="http://schemas.microsoft.com/office/drawing/2014/main" id="{B8DADC98-51A5-470D-AD63-0757C2C79E6F}"/>
              </a:ext>
            </a:extLst>
          </p:cNvPr>
          <p:cNvSpPr/>
          <p:nvPr/>
        </p:nvSpPr>
        <p:spPr>
          <a:xfrm>
            <a:off x="3468950" y="5380240"/>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27" name="Rectangle 126">
            <a:extLst>
              <a:ext uri="{FF2B5EF4-FFF2-40B4-BE49-F238E27FC236}">
                <a16:creationId xmlns:a16="http://schemas.microsoft.com/office/drawing/2014/main" id="{EDAF53DF-71BE-4CD9-BB6B-6BB5B99ED1F0}"/>
              </a:ext>
            </a:extLst>
          </p:cNvPr>
          <p:cNvSpPr/>
          <p:nvPr/>
        </p:nvSpPr>
        <p:spPr>
          <a:xfrm>
            <a:off x="3468950" y="4075222"/>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28" name="Rectangle 127">
            <a:extLst>
              <a:ext uri="{FF2B5EF4-FFF2-40B4-BE49-F238E27FC236}">
                <a16:creationId xmlns:a16="http://schemas.microsoft.com/office/drawing/2014/main" id="{A1AE6B13-3311-411F-8342-BA06F06A9723}"/>
              </a:ext>
            </a:extLst>
          </p:cNvPr>
          <p:cNvSpPr/>
          <p:nvPr/>
        </p:nvSpPr>
        <p:spPr>
          <a:xfrm>
            <a:off x="3468950" y="4261653"/>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29" name="Rectangle 128">
            <a:extLst>
              <a:ext uri="{FF2B5EF4-FFF2-40B4-BE49-F238E27FC236}">
                <a16:creationId xmlns:a16="http://schemas.microsoft.com/office/drawing/2014/main" id="{CE7E643C-A6EB-43F2-BE82-723B77021E98}"/>
              </a:ext>
            </a:extLst>
          </p:cNvPr>
          <p:cNvSpPr/>
          <p:nvPr/>
        </p:nvSpPr>
        <p:spPr>
          <a:xfrm>
            <a:off x="3468950" y="4634515"/>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30" name="Rectangle 129">
            <a:extLst>
              <a:ext uri="{FF2B5EF4-FFF2-40B4-BE49-F238E27FC236}">
                <a16:creationId xmlns:a16="http://schemas.microsoft.com/office/drawing/2014/main" id="{C442F452-419D-4626-8991-34C1B5D42CF2}"/>
              </a:ext>
            </a:extLst>
          </p:cNvPr>
          <p:cNvSpPr/>
          <p:nvPr/>
        </p:nvSpPr>
        <p:spPr>
          <a:xfrm>
            <a:off x="3468950" y="4448310"/>
            <a:ext cx="319596" cy="186431"/>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31" name="Rectangle 130">
            <a:extLst>
              <a:ext uri="{FF2B5EF4-FFF2-40B4-BE49-F238E27FC236}">
                <a16:creationId xmlns:a16="http://schemas.microsoft.com/office/drawing/2014/main" id="{349715C7-CF04-4054-BCDF-33E6543ABFAB}"/>
              </a:ext>
            </a:extLst>
          </p:cNvPr>
          <p:cNvSpPr/>
          <p:nvPr/>
        </p:nvSpPr>
        <p:spPr>
          <a:xfrm>
            <a:off x="3468950" y="5007152"/>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32" name="Rectangle 131">
            <a:extLst>
              <a:ext uri="{FF2B5EF4-FFF2-40B4-BE49-F238E27FC236}">
                <a16:creationId xmlns:a16="http://schemas.microsoft.com/office/drawing/2014/main" id="{E6749970-8B9D-4AF4-BD28-699F576EA6D6}"/>
              </a:ext>
            </a:extLst>
          </p:cNvPr>
          <p:cNvSpPr/>
          <p:nvPr/>
        </p:nvSpPr>
        <p:spPr>
          <a:xfrm>
            <a:off x="4412202" y="4811445"/>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33" name="Rectangle 132">
            <a:extLst>
              <a:ext uri="{FF2B5EF4-FFF2-40B4-BE49-F238E27FC236}">
                <a16:creationId xmlns:a16="http://schemas.microsoft.com/office/drawing/2014/main" id="{26C05550-2166-4344-9E97-59D9339DA61F}"/>
              </a:ext>
            </a:extLst>
          </p:cNvPr>
          <p:cNvSpPr/>
          <p:nvPr/>
        </p:nvSpPr>
        <p:spPr>
          <a:xfrm>
            <a:off x="4412202" y="5184307"/>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34" name="Rectangle 133">
            <a:extLst>
              <a:ext uri="{FF2B5EF4-FFF2-40B4-BE49-F238E27FC236}">
                <a16:creationId xmlns:a16="http://schemas.microsoft.com/office/drawing/2014/main" id="{D7841FD6-0DFA-4FFC-BCB8-CF192864F644}"/>
              </a:ext>
            </a:extLst>
          </p:cNvPr>
          <p:cNvSpPr/>
          <p:nvPr/>
        </p:nvSpPr>
        <p:spPr>
          <a:xfrm>
            <a:off x="4412202" y="5370739"/>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35" name="Rectangle 134">
            <a:extLst>
              <a:ext uri="{FF2B5EF4-FFF2-40B4-BE49-F238E27FC236}">
                <a16:creationId xmlns:a16="http://schemas.microsoft.com/office/drawing/2014/main" id="{DDE5447A-9A73-409E-B314-62DEAA36859E}"/>
              </a:ext>
            </a:extLst>
          </p:cNvPr>
          <p:cNvSpPr/>
          <p:nvPr/>
        </p:nvSpPr>
        <p:spPr>
          <a:xfrm>
            <a:off x="4412202" y="4065720"/>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36" name="Rectangle 135">
            <a:extLst>
              <a:ext uri="{FF2B5EF4-FFF2-40B4-BE49-F238E27FC236}">
                <a16:creationId xmlns:a16="http://schemas.microsoft.com/office/drawing/2014/main" id="{1FEA167E-7A0A-4ED1-8B74-26E44B91C4A4}"/>
              </a:ext>
            </a:extLst>
          </p:cNvPr>
          <p:cNvSpPr/>
          <p:nvPr/>
        </p:nvSpPr>
        <p:spPr>
          <a:xfrm>
            <a:off x="4412202" y="4252151"/>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37" name="Rectangle 136">
            <a:extLst>
              <a:ext uri="{FF2B5EF4-FFF2-40B4-BE49-F238E27FC236}">
                <a16:creationId xmlns:a16="http://schemas.microsoft.com/office/drawing/2014/main" id="{34CE0C66-50AC-4DF6-AB61-3D0F211A934A}"/>
              </a:ext>
            </a:extLst>
          </p:cNvPr>
          <p:cNvSpPr/>
          <p:nvPr/>
        </p:nvSpPr>
        <p:spPr>
          <a:xfrm>
            <a:off x="4412202" y="4625014"/>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38" name="Rectangle 137">
            <a:extLst>
              <a:ext uri="{FF2B5EF4-FFF2-40B4-BE49-F238E27FC236}">
                <a16:creationId xmlns:a16="http://schemas.microsoft.com/office/drawing/2014/main" id="{E3164E4C-5024-4ABF-9E50-7FF997C885F7}"/>
              </a:ext>
            </a:extLst>
          </p:cNvPr>
          <p:cNvSpPr/>
          <p:nvPr/>
        </p:nvSpPr>
        <p:spPr>
          <a:xfrm>
            <a:off x="4412202" y="4438808"/>
            <a:ext cx="319596" cy="186431"/>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39" name="Rectangle 138">
            <a:extLst>
              <a:ext uri="{FF2B5EF4-FFF2-40B4-BE49-F238E27FC236}">
                <a16:creationId xmlns:a16="http://schemas.microsoft.com/office/drawing/2014/main" id="{B3DD1666-923E-439F-9757-1DCEC88551FA}"/>
              </a:ext>
            </a:extLst>
          </p:cNvPr>
          <p:cNvSpPr/>
          <p:nvPr/>
        </p:nvSpPr>
        <p:spPr>
          <a:xfrm>
            <a:off x="4412202" y="4997650"/>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40" name="Rectangle 139">
            <a:extLst>
              <a:ext uri="{FF2B5EF4-FFF2-40B4-BE49-F238E27FC236}">
                <a16:creationId xmlns:a16="http://schemas.microsoft.com/office/drawing/2014/main" id="{F4D5A2F1-FC28-4A2D-988D-D388F1D99D28}"/>
              </a:ext>
            </a:extLst>
          </p:cNvPr>
          <p:cNvSpPr/>
          <p:nvPr/>
        </p:nvSpPr>
        <p:spPr>
          <a:xfrm>
            <a:off x="5395601" y="4832794"/>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41" name="Rectangle 140">
            <a:extLst>
              <a:ext uri="{FF2B5EF4-FFF2-40B4-BE49-F238E27FC236}">
                <a16:creationId xmlns:a16="http://schemas.microsoft.com/office/drawing/2014/main" id="{E1D889AE-2265-4D8B-ADA3-66FDA11AFA6B}"/>
              </a:ext>
            </a:extLst>
          </p:cNvPr>
          <p:cNvSpPr/>
          <p:nvPr/>
        </p:nvSpPr>
        <p:spPr>
          <a:xfrm>
            <a:off x="5395601" y="5205657"/>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42" name="Rectangle 141">
            <a:extLst>
              <a:ext uri="{FF2B5EF4-FFF2-40B4-BE49-F238E27FC236}">
                <a16:creationId xmlns:a16="http://schemas.microsoft.com/office/drawing/2014/main" id="{CB312A54-39DA-4994-BF3A-CE7F13156B98}"/>
              </a:ext>
            </a:extLst>
          </p:cNvPr>
          <p:cNvSpPr/>
          <p:nvPr/>
        </p:nvSpPr>
        <p:spPr>
          <a:xfrm>
            <a:off x="5395601" y="5392088"/>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43" name="Rectangle 142">
            <a:extLst>
              <a:ext uri="{FF2B5EF4-FFF2-40B4-BE49-F238E27FC236}">
                <a16:creationId xmlns:a16="http://schemas.microsoft.com/office/drawing/2014/main" id="{4E3DDD9A-5262-44EC-87E8-3B08B34FFA51}"/>
              </a:ext>
            </a:extLst>
          </p:cNvPr>
          <p:cNvSpPr/>
          <p:nvPr/>
        </p:nvSpPr>
        <p:spPr>
          <a:xfrm>
            <a:off x="5395601" y="4087069"/>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44" name="Rectangle 143">
            <a:extLst>
              <a:ext uri="{FF2B5EF4-FFF2-40B4-BE49-F238E27FC236}">
                <a16:creationId xmlns:a16="http://schemas.microsoft.com/office/drawing/2014/main" id="{A97303D6-CBC4-48C2-A99B-5505CEBC7607}"/>
              </a:ext>
            </a:extLst>
          </p:cNvPr>
          <p:cNvSpPr/>
          <p:nvPr/>
        </p:nvSpPr>
        <p:spPr>
          <a:xfrm>
            <a:off x="5395601" y="4273501"/>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45" name="Rectangle 144">
            <a:extLst>
              <a:ext uri="{FF2B5EF4-FFF2-40B4-BE49-F238E27FC236}">
                <a16:creationId xmlns:a16="http://schemas.microsoft.com/office/drawing/2014/main" id="{C382AFF1-E7AA-4451-B104-3242CA5419CC}"/>
              </a:ext>
            </a:extLst>
          </p:cNvPr>
          <p:cNvSpPr/>
          <p:nvPr/>
        </p:nvSpPr>
        <p:spPr>
          <a:xfrm>
            <a:off x="5395601" y="4646363"/>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46" name="Rectangle 145">
            <a:extLst>
              <a:ext uri="{FF2B5EF4-FFF2-40B4-BE49-F238E27FC236}">
                <a16:creationId xmlns:a16="http://schemas.microsoft.com/office/drawing/2014/main" id="{81276C5E-7734-424B-9A5E-D4388DCDB3A4}"/>
              </a:ext>
            </a:extLst>
          </p:cNvPr>
          <p:cNvSpPr/>
          <p:nvPr/>
        </p:nvSpPr>
        <p:spPr>
          <a:xfrm>
            <a:off x="5395601" y="4460158"/>
            <a:ext cx="319596" cy="186431"/>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47" name="Rectangle 146">
            <a:extLst>
              <a:ext uri="{FF2B5EF4-FFF2-40B4-BE49-F238E27FC236}">
                <a16:creationId xmlns:a16="http://schemas.microsoft.com/office/drawing/2014/main" id="{601C74F7-67B4-4DB6-ADCC-84C666D1925E}"/>
              </a:ext>
            </a:extLst>
          </p:cNvPr>
          <p:cNvSpPr/>
          <p:nvPr/>
        </p:nvSpPr>
        <p:spPr>
          <a:xfrm>
            <a:off x="5395601" y="5019000"/>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48" name="TextBox 147">
            <a:extLst>
              <a:ext uri="{FF2B5EF4-FFF2-40B4-BE49-F238E27FC236}">
                <a16:creationId xmlns:a16="http://schemas.microsoft.com/office/drawing/2014/main" id="{87401EDC-F05C-4364-A482-F222168FF4E7}"/>
              </a:ext>
            </a:extLst>
          </p:cNvPr>
          <p:cNvSpPr txBox="1"/>
          <p:nvPr/>
        </p:nvSpPr>
        <p:spPr>
          <a:xfrm>
            <a:off x="3169587" y="5593682"/>
            <a:ext cx="918321" cy="273718"/>
          </a:xfrm>
          <a:prstGeom prst="rect">
            <a:avLst/>
          </a:prstGeom>
          <a:noFill/>
        </p:spPr>
        <p:txBody>
          <a:bodyPr wrap="none" lIns="68580" tIns="34290" rIns="68580" rtlCol="0" anchor="t">
            <a:noAutofit/>
          </a:bodyPr>
          <a:lstStyle/>
          <a:p>
            <a:r>
              <a:rPr lang="en-US" sz="900" dirty="0"/>
              <a:t>160MHz BSS2</a:t>
            </a:r>
          </a:p>
        </p:txBody>
      </p:sp>
      <p:sp>
        <p:nvSpPr>
          <p:cNvPr id="149" name="TextBox 148">
            <a:extLst>
              <a:ext uri="{FF2B5EF4-FFF2-40B4-BE49-F238E27FC236}">
                <a16:creationId xmlns:a16="http://schemas.microsoft.com/office/drawing/2014/main" id="{6FCE21E1-F940-43EE-A970-8D201CFA91C7}"/>
              </a:ext>
            </a:extLst>
          </p:cNvPr>
          <p:cNvSpPr txBox="1"/>
          <p:nvPr/>
        </p:nvSpPr>
        <p:spPr>
          <a:xfrm>
            <a:off x="4087908" y="5593682"/>
            <a:ext cx="918321" cy="273718"/>
          </a:xfrm>
          <a:prstGeom prst="rect">
            <a:avLst/>
          </a:prstGeom>
          <a:noFill/>
        </p:spPr>
        <p:txBody>
          <a:bodyPr wrap="none" lIns="68580" tIns="34290" rIns="68580" rtlCol="0" anchor="t">
            <a:noAutofit/>
          </a:bodyPr>
          <a:lstStyle/>
          <a:p>
            <a:r>
              <a:rPr lang="en-US" sz="900" dirty="0"/>
              <a:t>160MHz BSS2</a:t>
            </a:r>
          </a:p>
        </p:txBody>
      </p:sp>
      <p:sp>
        <p:nvSpPr>
          <p:cNvPr id="150" name="TextBox 149">
            <a:extLst>
              <a:ext uri="{FF2B5EF4-FFF2-40B4-BE49-F238E27FC236}">
                <a16:creationId xmlns:a16="http://schemas.microsoft.com/office/drawing/2014/main" id="{AC4D5D06-AF20-47EA-8CF4-1C2BC2451776}"/>
              </a:ext>
            </a:extLst>
          </p:cNvPr>
          <p:cNvSpPr txBox="1"/>
          <p:nvPr/>
        </p:nvSpPr>
        <p:spPr>
          <a:xfrm>
            <a:off x="5096238" y="5593682"/>
            <a:ext cx="918321" cy="273718"/>
          </a:xfrm>
          <a:prstGeom prst="rect">
            <a:avLst/>
          </a:prstGeom>
          <a:noFill/>
        </p:spPr>
        <p:txBody>
          <a:bodyPr wrap="none" lIns="68580" tIns="34290" rIns="68580" rtlCol="0" anchor="t">
            <a:noAutofit/>
          </a:bodyPr>
          <a:lstStyle/>
          <a:p>
            <a:r>
              <a:rPr lang="en-US" sz="900" dirty="0"/>
              <a:t>160MHz BSS2</a:t>
            </a:r>
          </a:p>
        </p:txBody>
      </p:sp>
      <p:sp>
        <p:nvSpPr>
          <p:cNvPr id="72" name="Date Placeholder 3">
            <a:extLst>
              <a:ext uri="{FF2B5EF4-FFF2-40B4-BE49-F238E27FC236}">
                <a16:creationId xmlns:a16="http://schemas.microsoft.com/office/drawing/2014/main" id="{E5AE183C-511D-42E5-A661-E13B0016E6B2}"/>
              </a:ext>
            </a:extLst>
          </p:cNvPr>
          <p:cNvSpPr>
            <a:spLocks noGrp="1"/>
          </p:cNvSpPr>
          <p:nvPr>
            <p:ph type="dt" sz="half" idx="10"/>
          </p:nvPr>
        </p:nvSpPr>
        <p:spPr>
          <a:xfrm>
            <a:off x="696913" y="332601"/>
            <a:ext cx="1051570" cy="276999"/>
          </a:xfrm>
        </p:spPr>
        <p:txBody>
          <a:bodyPr/>
          <a:lstStyle/>
          <a:p>
            <a:pPr>
              <a:defRPr/>
            </a:pPr>
            <a:r>
              <a:rPr lang="en-US" dirty="0"/>
              <a:t>03/01/2020</a:t>
            </a:r>
          </a:p>
        </p:txBody>
      </p:sp>
      <p:sp>
        <p:nvSpPr>
          <p:cNvPr id="73" name="Slide Number Placeholder 2">
            <a:extLst>
              <a:ext uri="{FF2B5EF4-FFF2-40B4-BE49-F238E27FC236}">
                <a16:creationId xmlns:a16="http://schemas.microsoft.com/office/drawing/2014/main" id="{3941FB13-3926-4FD0-935B-6FD48540A39B}"/>
              </a:ext>
            </a:extLst>
          </p:cNvPr>
          <p:cNvSpPr>
            <a:spLocks noGrp="1"/>
          </p:cNvSpPr>
          <p:nvPr>
            <p:ph type="sldNum" sz="quarter" idx="12"/>
          </p:nvPr>
        </p:nvSpPr>
        <p:spPr>
          <a:xfrm>
            <a:off x="4344988" y="6475413"/>
            <a:ext cx="530225" cy="182562"/>
          </a:xfrm>
        </p:spPr>
        <p:txBody>
          <a:bodyPr/>
          <a:lstStyle/>
          <a:p>
            <a:pPr>
              <a:defRPr/>
            </a:pPr>
            <a:r>
              <a:rPr lang="en-US"/>
              <a:t>Slide </a:t>
            </a:r>
            <a:fld id="{C1789BC7-C074-42CC-ADF8-5107DF6BD1C1}" type="slidenum">
              <a:rPr lang="en-US" smtClean="0"/>
              <a:pPr>
                <a:defRPr/>
              </a:pPr>
              <a:t>9</a:t>
            </a:fld>
            <a:endParaRPr lang="en-US"/>
          </a:p>
        </p:txBody>
      </p:sp>
      <p:sp>
        <p:nvSpPr>
          <p:cNvPr id="75" name="Footer Placeholder 4">
            <a:extLst>
              <a:ext uri="{FF2B5EF4-FFF2-40B4-BE49-F238E27FC236}">
                <a16:creationId xmlns:a16="http://schemas.microsoft.com/office/drawing/2014/main" id="{BDF0386C-E722-49EC-ACA4-6CFD66FA5B5D}"/>
              </a:ext>
            </a:extLst>
          </p:cNvPr>
          <p:cNvSpPr>
            <a:spLocks noGrp="1"/>
          </p:cNvSpPr>
          <p:nvPr>
            <p:ph type="ftr" sz="quarter" idx="11"/>
          </p:nvPr>
        </p:nvSpPr>
        <p:spPr>
          <a:xfrm>
            <a:off x="7106032" y="6475413"/>
            <a:ext cx="1437893" cy="184666"/>
          </a:xfrm>
        </p:spPr>
        <p:txBody>
          <a:bodyPr/>
          <a:lstStyle/>
          <a:p>
            <a:pPr>
              <a:defRPr/>
            </a:pPr>
            <a:r>
              <a:rPr lang="nb-NO" dirty="0"/>
              <a:t>Liwen Chu et al (NXP)</a:t>
            </a:r>
            <a:endParaRPr lang="en-US" dirty="0"/>
          </a:p>
        </p:txBody>
      </p:sp>
      <p:cxnSp>
        <p:nvCxnSpPr>
          <p:cNvPr id="4" name="Straight Connector 3">
            <a:extLst>
              <a:ext uri="{FF2B5EF4-FFF2-40B4-BE49-F238E27FC236}">
                <a16:creationId xmlns:a16="http://schemas.microsoft.com/office/drawing/2014/main" id="{1E6F89FC-B546-4BF3-BF79-12DEFBE9A05F}"/>
              </a:ext>
            </a:extLst>
          </p:cNvPr>
          <p:cNvCxnSpPr>
            <a:cxnSpLocks/>
          </p:cNvCxnSpPr>
          <p:nvPr/>
        </p:nvCxnSpPr>
        <p:spPr bwMode="auto">
          <a:xfrm>
            <a:off x="2691780" y="3641454"/>
            <a:ext cx="0" cy="396367"/>
          </a:xfrm>
          <a:prstGeom prst="line">
            <a:avLst/>
          </a:prstGeom>
          <a:solidFill>
            <a:schemeClr val="accent1"/>
          </a:solidFill>
          <a:ln w="12700" cap="flat" cmpd="sng" algn="ctr">
            <a:solidFill>
              <a:schemeClr val="tx1"/>
            </a:solidFill>
            <a:prstDash val="dash"/>
            <a:round/>
            <a:headEnd type="triangle" w="sm" len="sm"/>
            <a:tailEnd type="none" w="sm" len="sm"/>
          </a:ln>
          <a:effectLst/>
        </p:spPr>
      </p:cxnSp>
      <p:cxnSp>
        <p:nvCxnSpPr>
          <p:cNvPr id="78" name="Straight Connector 77">
            <a:extLst>
              <a:ext uri="{FF2B5EF4-FFF2-40B4-BE49-F238E27FC236}">
                <a16:creationId xmlns:a16="http://schemas.microsoft.com/office/drawing/2014/main" id="{0E6D17EC-EECB-450D-899B-DB5D1EBDBCA0}"/>
              </a:ext>
            </a:extLst>
          </p:cNvPr>
          <p:cNvCxnSpPr>
            <a:cxnSpLocks/>
          </p:cNvCxnSpPr>
          <p:nvPr/>
        </p:nvCxnSpPr>
        <p:spPr bwMode="auto">
          <a:xfrm>
            <a:off x="3621349" y="3609320"/>
            <a:ext cx="0" cy="396367"/>
          </a:xfrm>
          <a:prstGeom prst="line">
            <a:avLst/>
          </a:prstGeom>
          <a:solidFill>
            <a:schemeClr val="accent1"/>
          </a:solidFill>
          <a:ln w="12700" cap="flat" cmpd="sng" algn="ctr">
            <a:solidFill>
              <a:schemeClr val="tx1"/>
            </a:solidFill>
            <a:prstDash val="dash"/>
            <a:round/>
            <a:headEnd type="triangle" w="sm" len="sm"/>
            <a:tailEnd type="none" w="sm" len="sm"/>
          </a:ln>
          <a:effectLst/>
        </p:spPr>
      </p:cxnSp>
      <p:cxnSp>
        <p:nvCxnSpPr>
          <p:cNvPr id="79" name="Straight Connector 78">
            <a:extLst>
              <a:ext uri="{FF2B5EF4-FFF2-40B4-BE49-F238E27FC236}">
                <a16:creationId xmlns:a16="http://schemas.microsoft.com/office/drawing/2014/main" id="{16F7D81A-B52B-459A-A6EE-E1530E83E30E}"/>
              </a:ext>
            </a:extLst>
          </p:cNvPr>
          <p:cNvCxnSpPr>
            <a:cxnSpLocks/>
          </p:cNvCxnSpPr>
          <p:nvPr/>
        </p:nvCxnSpPr>
        <p:spPr bwMode="auto">
          <a:xfrm>
            <a:off x="4588642" y="3641454"/>
            <a:ext cx="0" cy="396367"/>
          </a:xfrm>
          <a:prstGeom prst="line">
            <a:avLst/>
          </a:prstGeom>
          <a:solidFill>
            <a:schemeClr val="accent1"/>
          </a:solidFill>
          <a:ln w="12700" cap="flat" cmpd="sng" algn="ctr">
            <a:solidFill>
              <a:schemeClr val="tx1"/>
            </a:solidFill>
            <a:prstDash val="dash"/>
            <a:round/>
            <a:headEnd type="triangle" w="sm" len="sm"/>
            <a:tailEnd type="none" w="sm" len="sm"/>
          </a:ln>
          <a:effectLst/>
        </p:spPr>
      </p:cxnSp>
      <p:cxnSp>
        <p:nvCxnSpPr>
          <p:cNvPr id="80" name="Straight Connector 79">
            <a:extLst>
              <a:ext uri="{FF2B5EF4-FFF2-40B4-BE49-F238E27FC236}">
                <a16:creationId xmlns:a16="http://schemas.microsoft.com/office/drawing/2014/main" id="{AE71B276-307C-4DF5-AC29-AD07011039ED}"/>
              </a:ext>
            </a:extLst>
          </p:cNvPr>
          <p:cNvCxnSpPr>
            <a:cxnSpLocks/>
          </p:cNvCxnSpPr>
          <p:nvPr/>
        </p:nvCxnSpPr>
        <p:spPr bwMode="auto">
          <a:xfrm>
            <a:off x="5538910" y="3642233"/>
            <a:ext cx="0" cy="396367"/>
          </a:xfrm>
          <a:prstGeom prst="line">
            <a:avLst/>
          </a:prstGeom>
          <a:solidFill>
            <a:schemeClr val="accent1"/>
          </a:solidFill>
          <a:ln w="12700" cap="flat" cmpd="sng" algn="ctr">
            <a:solidFill>
              <a:schemeClr val="tx1"/>
            </a:solidFill>
            <a:prstDash val="dash"/>
            <a:round/>
            <a:headEnd type="triangle" w="sm" len="sm"/>
            <a:tailEnd type="none" w="sm" len="sm"/>
          </a:ln>
          <a:effectLst/>
        </p:spPr>
      </p:cxnSp>
      <p:cxnSp>
        <p:nvCxnSpPr>
          <p:cNvPr id="81" name="Straight Connector 80">
            <a:extLst>
              <a:ext uri="{FF2B5EF4-FFF2-40B4-BE49-F238E27FC236}">
                <a16:creationId xmlns:a16="http://schemas.microsoft.com/office/drawing/2014/main" id="{8C97EC34-8972-4D48-AFD4-BD05BE5A6A25}"/>
              </a:ext>
            </a:extLst>
          </p:cNvPr>
          <p:cNvCxnSpPr>
            <a:cxnSpLocks/>
          </p:cNvCxnSpPr>
          <p:nvPr/>
        </p:nvCxnSpPr>
        <p:spPr bwMode="auto">
          <a:xfrm>
            <a:off x="6466811" y="3642233"/>
            <a:ext cx="0" cy="396367"/>
          </a:xfrm>
          <a:prstGeom prst="line">
            <a:avLst/>
          </a:prstGeom>
          <a:solidFill>
            <a:schemeClr val="accent1"/>
          </a:solidFill>
          <a:ln w="12700" cap="flat" cmpd="sng" algn="ctr">
            <a:solidFill>
              <a:schemeClr val="tx1"/>
            </a:solidFill>
            <a:prstDash val="dash"/>
            <a:round/>
            <a:headEnd type="triangle" w="sm" len="sm"/>
            <a:tailEnd type="none" w="sm" len="sm"/>
          </a:ln>
          <a:effectLst/>
        </p:spPr>
      </p:cxnSp>
    </p:spTree>
    <p:extLst>
      <p:ext uri="{BB962C8B-B14F-4D97-AF65-F5344CB8AC3E}">
        <p14:creationId xmlns:p14="http://schemas.microsoft.com/office/powerpoint/2010/main" val="2580450178"/>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1771</Words>
  <Application>Microsoft Office PowerPoint</Application>
  <PresentationFormat>On-screen Show (4:3)</PresentationFormat>
  <Paragraphs>252</Paragraphs>
  <Slides>16</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Times New Roman</vt:lpstr>
      <vt:lpstr>Wingdings</vt:lpstr>
      <vt:lpstr>802-11-Submission</vt:lpstr>
      <vt:lpstr>EHT BSS with Wider BW</vt:lpstr>
      <vt:lpstr>Assumption of BSS with Wider BW and Channel Puncture</vt:lpstr>
      <vt:lpstr>BSS Operating Parameter Announcement</vt:lpstr>
      <vt:lpstr>Narrower BW of Responding Frame</vt:lpstr>
      <vt:lpstr>Narrower BW of Responding Frame (Cont’d)</vt:lpstr>
      <vt:lpstr>Problem and Solution with STAs Parking in Secondary Subchannel</vt:lpstr>
      <vt:lpstr>Unpunctured 20MHz Channel</vt:lpstr>
      <vt:lpstr>Announcement of Unpunctured 20MHz Channel</vt:lpstr>
      <vt:lpstr>Updating of Unpunctured Channel</vt:lpstr>
      <vt:lpstr>Usage of Unpunctured 20MHz Channel</vt:lpstr>
      <vt:lpstr>STA’s Operating Parameter Change, TXOP BW</vt:lpstr>
      <vt:lpstr>Different Operating Parameters</vt:lpstr>
      <vt:lpstr>Straw Poll 1</vt:lpstr>
      <vt:lpstr>Straw Poll 2</vt:lpstr>
      <vt:lpstr>Straw Poll 3</vt:lpstr>
      <vt:lpstr>Straw Poll 4</vt:lpstr>
    </vt:vector>
  </TitlesOfParts>
  <Manager>Hongyuan Zhang</Manager>
  <Company>Marvell Semiconductor</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Ditributed MUMIMO</dc:title>
  <dc:subject/>
  <dc:creator>Hongyuan Zhang</dc:creator>
  <cp:keywords>September 2017</cp:keywords>
  <dc:description/>
  <cp:lastModifiedBy>Liwen Chu</cp:lastModifiedBy>
  <cp:revision>2079</cp:revision>
  <cp:lastPrinted>1998-02-10T13:28:06Z</cp:lastPrinted>
  <dcterms:created xsi:type="dcterms:W3CDTF">2007-05-21T21:00:37Z</dcterms:created>
  <dcterms:modified xsi:type="dcterms:W3CDTF">2020-03-12T14:05:29Z</dcterms:modified>
  <cp:category>Submission</cp:category>
</cp:coreProperties>
</file>