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763" r:id="rId3"/>
    <p:sldId id="781" r:id="rId4"/>
    <p:sldId id="774" r:id="rId5"/>
    <p:sldId id="777" r:id="rId6"/>
    <p:sldId id="775" r:id="rId7"/>
    <p:sldId id="776" r:id="rId8"/>
    <p:sldId id="778" r:id="rId9"/>
    <p:sldId id="782" r:id="rId10"/>
    <p:sldId id="780" r:id="rId11"/>
    <p:sldId id="728" r:id="rId12"/>
    <p:sldId id="77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86" d="100"/>
          <a:sy n="86" d="100"/>
        </p:scale>
        <p:origin x="63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5/3/2020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5/3/2020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5/3/2020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5/3/2020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5/3/2020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5/3/2020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5/3/2020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5/3/2020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5/3/2020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5/3/2020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5/3/2020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5/3/2020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5/3/2020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5/3/2020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5/3/2020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0397</a:t>
            </a:r>
            <a:r>
              <a:rPr lang="en-US" sz="1800" b="1" dirty="0">
                <a:cs typeface="+mn-cs"/>
              </a:rPr>
              <a:t>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152400" y="685800"/>
            <a:ext cx="8763000" cy="1066800"/>
          </a:xfrm>
        </p:spPr>
        <p:txBody>
          <a:bodyPr/>
          <a:lstStyle/>
          <a:p>
            <a:r>
              <a:rPr lang="en-US" sz="2400" dirty="0"/>
              <a:t>Sequence number and BA operation with larger BA buffer size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2613650756"/>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609600"/>
            <a:ext cx="8951843" cy="646722"/>
          </a:xfrm>
        </p:spPr>
        <p:txBody>
          <a:bodyPr/>
          <a:lstStyle/>
          <a:p>
            <a:r>
              <a:rPr lang="en-US" sz="2400" dirty="0"/>
              <a:t>Straw Poll 2</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2263711"/>
          </a:xfrm>
          <a:solidFill>
            <a:schemeClr val="bg1"/>
          </a:solidFill>
        </p:spPr>
        <p:txBody>
          <a:bodyPr/>
          <a:lstStyle/>
          <a:p>
            <a:pPr lvl="0"/>
            <a:r>
              <a:rPr lang="en-US" sz="2000" b="0" dirty="0"/>
              <a:t>Do you support that in a Multi-STA Block Ack frame, multiple consecutive Per AID TID Info fields with the same TID can be addressed to the same recipient (same AID). In this case, their bitmaps are concatenated to form a contiguous bitmap of 512 or 1024 for the recipient.</a:t>
            </a:r>
          </a:p>
          <a:p>
            <a:pPr lvl="1"/>
            <a:r>
              <a:rPr lang="en-US" dirty="0"/>
              <a:t>The SSN, except the one in the first Per AID TID Info field, may be ignored by the recipient.</a:t>
            </a:r>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267642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3</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4092511"/>
          </a:xfrm>
          <a:solidFill>
            <a:schemeClr val="bg1"/>
          </a:solidFill>
        </p:spPr>
        <p:txBody>
          <a:bodyPr/>
          <a:lstStyle/>
          <a:p>
            <a:pPr>
              <a:buClr>
                <a:srgbClr val="FF0000"/>
              </a:buClr>
            </a:pPr>
            <a:r>
              <a:rPr lang="en-US" sz="2000" b="0" dirty="0"/>
              <a:t>Do you support that an EHT STA can carry BA frame in wider BW PPDU other than non-HT PPDU to decrease the BA transmission overhead? </a:t>
            </a:r>
          </a:p>
          <a:p>
            <a:pPr lvl="1">
              <a:buClr>
                <a:srgbClr val="FF0000"/>
              </a:buClr>
            </a:pPr>
            <a:r>
              <a:rPr lang="en-US" sz="1600" dirty="0"/>
              <a:t>The wider BW follows the responding BW rules. </a:t>
            </a:r>
            <a:endParaRPr lang="en-US" sz="1600" b="0" dirty="0"/>
          </a:p>
          <a:p>
            <a:pPr lvl="1">
              <a:buClr>
                <a:srgbClr val="FF0000"/>
              </a:buClr>
            </a:pP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3055205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2157" y="418122"/>
            <a:ext cx="8951843" cy="838200"/>
          </a:xfrm>
        </p:spPr>
        <p:txBody>
          <a:bodyPr/>
          <a:lstStyle/>
          <a:p>
            <a:r>
              <a:rPr lang="en-US" sz="2400" dirty="0"/>
              <a:t>Straw Poll 4</a:t>
            </a:r>
          </a:p>
        </p:txBody>
      </p:sp>
      <p:sp>
        <p:nvSpPr>
          <p:cNvPr id="76" name="Content Placeholder 2">
            <a:extLst>
              <a:ext uri="{FF2B5EF4-FFF2-40B4-BE49-F238E27FC236}">
                <a16:creationId xmlns:a16="http://schemas.microsoft.com/office/drawing/2014/main" id="{2416A561-4E2D-48B5-89D8-0CA8F1D64636}"/>
              </a:ext>
            </a:extLst>
          </p:cNvPr>
          <p:cNvSpPr>
            <a:spLocks noGrp="1"/>
          </p:cNvSpPr>
          <p:nvPr>
            <p:ph idx="1"/>
          </p:nvPr>
        </p:nvSpPr>
        <p:spPr>
          <a:xfrm>
            <a:off x="0" y="1165289"/>
            <a:ext cx="9144000" cy="1349311"/>
          </a:xfrm>
          <a:solidFill>
            <a:schemeClr val="bg1"/>
          </a:solidFill>
        </p:spPr>
        <p:txBody>
          <a:bodyPr/>
          <a:lstStyle/>
          <a:p>
            <a:pPr>
              <a:buClr>
                <a:srgbClr val="FF0000"/>
              </a:buClr>
            </a:pPr>
            <a:r>
              <a:rPr lang="en-US" sz="2000" b="0" dirty="0"/>
              <a:t>Do you support that for</a:t>
            </a:r>
            <a:r>
              <a:rPr lang="en-US" sz="2000" dirty="0"/>
              <a:t> </a:t>
            </a:r>
            <a:r>
              <a:rPr lang="en-US" sz="2000" b="0" dirty="0"/>
              <a:t>block ack agreement that is not a protected block agreement, t</a:t>
            </a:r>
            <a:r>
              <a:rPr lang="en-US" altLang="en-US" sz="2000" b="0" dirty="0"/>
              <a:t>he initiator of BAR can indicate whether it wants the recipient of BAR to shift the WinStart</a:t>
            </a:r>
            <a:r>
              <a:rPr lang="en-US" altLang="en-US" sz="2000" b="0" baseline="-25000" dirty="0"/>
              <a:t>B</a:t>
            </a:r>
            <a:r>
              <a:rPr lang="en-US" altLang="en-US" sz="2000" b="0" dirty="0"/>
              <a:t> </a:t>
            </a:r>
            <a:r>
              <a:rPr lang="en-US" sz="2000" b="0" dirty="0"/>
              <a:t>and WinStart</a:t>
            </a:r>
            <a:r>
              <a:rPr lang="en-US" sz="2000" b="0" baseline="-25000" dirty="0"/>
              <a:t>R</a:t>
            </a:r>
            <a:r>
              <a:rPr lang="en-US" sz="2000" b="0" dirty="0"/>
              <a:t> </a:t>
            </a:r>
            <a:r>
              <a:rPr lang="en-US" altLang="en-US" sz="2000" b="0" dirty="0"/>
              <a:t>or not?</a:t>
            </a:r>
            <a:endParaRPr lang="en-US" sz="2000" b="0" dirty="0"/>
          </a:p>
        </p:txBody>
      </p:sp>
      <p:sp>
        <p:nvSpPr>
          <p:cNvPr id="8" name="Date Placeholder 3">
            <a:extLst>
              <a:ext uri="{FF2B5EF4-FFF2-40B4-BE49-F238E27FC236}">
                <a16:creationId xmlns:a16="http://schemas.microsoft.com/office/drawing/2014/main" id="{FC007460-AC42-468B-833C-05AF0A5A0B33}"/>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9" name="Slide Number Placeholder 2">
            <a:extLst>
              <a:ext uri="{FF2B5EF4-FFF2-40B4-BE49-F238E27FC236}">
                <a16:creationId xmlns:a16="http://schemas.microsoft.com/office/drawing/2014/main" id="{5748236D-E454-40C3-81AC-6F5730DAA47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
        <p:nvSpPr>
          <p:cNvPr id="10" name="Footer Placeholder 4">
            <a:extLst>
              <a:ext uri="{FF2B5EF4-FFF2-40B4-BE49-F238E27FC236}">
                <a16:creationId xmlns:a16="http://schemas.microsoft.com/office/drawing/2014/main" id="{9451B6B2-F413-47D4-B311-86E849097E3E}"/>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extLst>
      <p:ext uri="{BB962C8B-B14F-4D97-AF65-F5344CB8AC3E}">
        <p14:creationId xmlns:p14="http://schemas.microsoft.com/office/powerpoint/2010/main" val="80635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325" y="622732"/>
            <a:ext cx="8955349" cy="367868"/>
          </a:xfrm>
        </p:spPr>
        <p:txBody>
          <a:bodyPr/>
          <a:lstStyle/>
          <a:p>
            <a:r>
              <a:rPr lang="en-US" sz="2100" dirty="0"/>
              <a:t>Large BA Buffer Size and Large MPDU Number in A-MPDU  </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03732"/>
            <a:ext cx="9144000" cy="5471681"/>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&gt;160MHz BW, &gt;8 Nss and the future extensions  (x8 increase @ 320MHz+16 SS+2 links) mean that the larger  A-MPDU size, larger BA TX buffer, longer scoreboard context bitmap, and larger BA reorder buffer are required:</a:t>
            </a:r>
          </a:p>
          <a:p>
            <a:pPr lvl="1"/>
            <a:r>
              <a:rPr lang="en-US" sz="1400" dirty="0"/>
              <a:t>Option 1: &lt;=1024 BA buffer size and &lt;=1024 MSDUs/A-MSDUs within an A-MPDU (x 4 of 256 BA). </a:t>
            </a:r>
          </a:p>
          <a:p>
            <a:pPr lvl="2"/>
            <a:r>
              <a:rPr lang="en-US" sz="1400" dirty="0"/>
              <a:t>New BA variant to support &lt;=1024 BA bitmap (new 512, 1024 bitmaps).</a:t>
            </a:r>
          </a:p>
          <a:p>
            <a:pPr lvl="3"/>
            <a:r>
              <a:rPr lang="en-US" sz="1400" dirty="0"/>
              <a:t>Alternatively the maximal BA bitmap can be &lt;= 256 and multiple Block Ack Bitmaps can be used for a TID of a recipient.</a:t>
            </a:r>
          </a:p>
          <a:p>
            <a:pPr lvl="1"/>
            <a:r>
              <a:rPr lang="en-US" sz="1400" dirty="0"/>
              <a:t>Option 2: &lt;=2048 BA Buffer size and &lt;=2048 MSDUs/A-MSDUs within an A-MPDU (x 8 of 256 BA).</a:t>
            </a:r>
          </a:p>
          <a:p>
            <a:pPr lvl="2"/>
            <a:r>
              <a:rPr lang="en-US" sz="1400" dirty="0"/>
              <a:t>New BA variant to support &lt;=2048 BA bitmap, updated scoreboard context control rules (new 2048 bitmap).</a:t>
            </a:r>
          </a:p>
          <a:p>
            <a:pPr lvl="3"/>
            <a:r>
              <a:rPr lang="en-US" sz="1400" dirty="0"/>
              <a:t>Alternatively the maximal BA bitmap can be &lt;= 256 and multiple Block Ack Bitmaps can be used for a TID of a recipient.</a:t>
            </a:r>
          </a:p>
          <a:p>
            <a:pPr lvl="1"/>
            <a:r>
              <a:rPr lang="en-US" sz="1400" dirty="0"/>
              <a:t>Option 3: &lt;=4096 BA Buffer size and &lt;=4096 MSDUs/A-MSDUs within an A-MPDU (x16 of 256 BA) (new 4096).</a:t>
            </a:r>
          </a:p>
          <a:p>
            <a:pPr lvl="2"/>
            <a:r>
              <a:rPr lang="en-US" sz="1400" dirty="0"/>
              <a:t>New BA variant to support &lt;=4096 BA bitmap additional sequence number bits in BA, updated scoreboard context control rules.</a:t>
            </a:r>
          </a:p>
          <a:p>
            <a:pPr lvl="3"/>
            <a:r>
              <a:rPr lang="en-US" sz="1400" dirty="0"/>
              <a:t>Alternatively the maximal BA bitmap can be &lt;= 256 and multiple Block Ack Bitmaps can be used for a TID of a recipient.</a:t>
            </a:r>
          </a:p>
          <a:p>
            <a:pPr lvl="3"/>
            <a:r>
              <a:rPr lang="en-US" sz="1400" dirty="0"/>
              <a:t>The BA can carry partial sequence number bits, e.g. 12-bit LSB sequence number.</a:t>
            </a:r>
          </a:p>
          <a:p>
            <a:pPr lvl="2"/>
            <a:r>
              <a:rPr lang="en-US" sz="1400" dirty="0"/>
              <a:t>BAR format change to carry the additional sequence number bits.</a:t>
            </a:r>
          </a:p>
          <a:p>
            <a:pPr lvl="2"/>
            <a:r>
              <a:rPr lang="en-US" sz="1400" dirty="0"/>
              <a:t>Additional sequence number bits in QoS Data frames.</a:t>
            </a:r>
          </a:p>
          <a:p>
            <a:pPr lvl="2"/>
            <a:endParaRPr lang="en-US" sz="1400" kern="0" dirty="0"/>
          </a:p>
          <a:p>
            <a:pPr lvl="1"/>
            <a:r>
              <a:rPr lang="en-US" sz="1400" kern="0" dirty="0"/>
              <a:t>We are ok with option 1.</a:t>
            </a:r>
          </a:p>
        </p:txBody>
      </p:sp>
      <p:sp>
        <p:nvSpPr>
          <p:cNvPr id="4" name="Slide Number Placeholder 2">
            <a:extLst>
              <a:ext uri="{FF2B5EF4-FFF2-40B4-BE49-F238E27FC236}">
                <a16:creationId xmlns:a16="http://schemas.microsoft.com/office/drawing/2014/main" id="{E0BCFBA7-44C4-4A90-B35B-048F859FAA26}"/>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CDD1459-ED20-42EF-A6DA-663DFA91A4A6}"/>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6" name="Date Placeholder 3">
            <a:extLst>
              <a:ext uri="{FF2B5EF4-FFF2-40B4-BE49-F238E27FC236}">
                <a16:creationId xmlns:a16="http://schemas.microsoft.com/office/drawing/2014/main" id="{A6C2D5E4-FF7C-4063-8ABF-9CD074104812}"/>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3798242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Indicate New BA Bitmap Length</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990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The Fragment Number field in Block Ack Starting Sequence Number Control indicates the additional BA Bitmap length of 512, 1024 in Compressed BA, unicast Multi-STA BA, or Multi-STA BA in EHT PPDU.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3" name="Picture 2">
            <a:extLst>
              <a:ext uri="{FF2B5EF4-FFF2-40B4-BE49-F238E27FC236}">
                <a16:creationId xmlns:a16="http://schemas.microsoft.com/office/drawing/2014/main" id="{17FEBA51-C39A-48FD-B71B-F6341F948DCA}"/>
              </a:ext>
            </a:extLst>
          </p:cNvPr>
          <p:cNvPicPr>
            <a:picLocks noChangeAspect="1"/>
          </p:cNvPicPr>
          <p:nvPr/>
        </p:nvPicPr>
        <p:blipFill>
          <a:blip r:embed="rId2"/>
          <a:stretch>
            <a:fillRect/>
          </a:stretch>
        </p:blipFill>
        <p:spPr>
          <a:xfrm>
            <a:off x="679158" y="3073546"/>
            <a:ext cx="2804175" cy="865000"/>
          </a:xfrm>
          <a:prstGeom prst="rect">
            <a:avLst/>
          </a:prstGeom>
        </p:spPr>
      </p:pic>
      <p:pic>
        <p:nvPicPr>
          <p:cNvPr id="4" name="Picture 3">
            <a:extLst>
              <a:ext uri="{FF2B5EF4-FFF2-40B4-BE49-F238E27FC236}">
                <a16:creationId xmlns:a16="http://schemas.microsoft.com/office/drawing/2014/main" id="{AFE75432-1A2A-4F98-B8AE-05E11547282D}"/>
              </a:ext>
            </a:extLst>
          </p:cNvPr>
          <p:cNvPicPr>
            <a:picLocks noChangeAspect="1"/>
          </p:cNvPicPr>
          <p:nvPr/>
        </p:nvPicPr>
        <p:blipFill>
          <a:blip r:embed="rId3"/>
          <a:stretch>
            <a:fillRect/>
          </a:stretch>
        </p:blipFill>
        <p:spPr>
          <a:xfrm>
            <a:off x="679158" y="4039446"/>
            <a:ext cx="3012750" cy="173000"/>
          </a:xfrm>
          <a:prstGeom prst="rect">
            <a:avLst/>
          </a:prstGeom>
        </p:spPr>
      </p:pic>
      <p:pic>
        <p:nvPicPr>
          <p:cNvPr id="5" name="Picture 4">
            <a:extLst>
              <a:ext uri="{FF2B5EF4-FFF2-40B4-BE49-F238E27FC236}">
                <a16:creationId xmlns:a16="http://schemas.microsoft.com/office/drawing/2014/main" id="{3ACEA52D-127F-444A-8556-0963607BDF92}"/>
              </a:ext>
            </a:extLst>
          </p:cNvPr>
          <p:cNvPicPr>
            <a:picLocks noChangeAspect="1"/>
          </p:cNvPicPr>
          <p:nvPr/>
        </p:nvPicPr>
        <p:blipFill>
          <a:blip r:embed="rId4"/>
          <a:stretch>
            <a:fillRect/>
          </a:stretch>
        </p:blipFill>
        <p:spPr>
          <a:xfrm>
            <a:off x="3810000" y="2563179"/>
            <a:ext cx="4936276" cy="2952533"/>
          </a:xfrm>
          <a:prstGeom prst="rect">
            <a:avLst/>
          </a:prstGeom>
        </p:spPr>
      </p:pic>
      <p:sp>
        <p:nvSpPr>
          <p:cNvPr id="6" name="Oval 5">
            <a:extLst>
              <a:ext uri="{FF2B5EF4-FFF2-40B4-BE49-F238E27FC236}">
                <a16:creationId xmlns:a16="http://schemas.microsoft.com/office/drawing/2014/main" id="{B05039ED-DA39-4C66-B600-F89C150B6193}"/>
              </a:ext>
            </a:extLst>
          </p:cNvPr>
          <p:cNvSpPr/>
          <p:nvPr/>
        </p:nvSpPr>
        <p:spPr bwMode="auto">
          <a:xfrm>
            <a:off x="3691908" y="5257800"/>
            <a:ext cx="5147292" cy="257912"/>
          </a:xfrm>
          <a:prstGeom prst="ellipse">
            <a:avLst/>
          </a:prstGeom>
          <a:noFill/>
          <a:ln w="127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654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219200"/>
            <a:ext cx="9144000" cy="4038600"/>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2000" dirty="0"/>
              <a:t>Instead of non-HT duplicated PPDU to carry BA, wider BW VHT/HE/EHT PPDU can be used to carry the BA.</a:t>
            </a:r>
          </a:p>
          <a:p>
            <a:pPr lvl="1"/>
            <a:r>
              <a:rPr lang="en-US" sz="2000" dirty="0"/>
              <a:t>The TXOP holder that transmits the BA in a PPDU other than non-HT duplicated PPDU may transmit CF-End in non-HT duplicated PPDU if there is no other frame exchange in the TXOP.</a:t>
            </a:r>
          </a:p>
          <a:p>
            <a:pPr lvl="1"/>
            <a:r>
              <a:rPr lang="en-US" sz="2000" dirty="0"/>
              <a:t>This is suitable in BSS with wider operating BW, e.g. in 5/6GHz band.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4</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2517582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351703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Shorter Block Ack Bitmap can be used if the sequence number difference of the acknowledged QoS Data frames are smaller, e.g.</a:t>
            </a:r>
          </a:p>
          <a:p>
            <a:pPr lvl="1"/>
            <a:r>
              <a:rPr lang="en-US" sz="1600" dirty="0"/>
              <a:t>256-bit Block Ack Bitmap can be used when the negotiated BA buffer size is 1024, and the acknowledged QoS Data frames are 255 frames from Sequence Number 1000 to 1254. </a:t>
            </a:r>
          </a:p>
          <a:p>
            <a:r>
              <a:rPr lang="en-US" sz="1800" dirty="0"/>
              <a:t>When a BAR whose Starting Sequence Control field has a value (Value1) larger than WinStart</a:t>
            </a:r>
            <a:r>
              <a:rPr lang="en-US" sz="1800" baseline="-25000" dirty="0"/>
              <a:t>B</a:t>
            </a:r>
            <a:r>
              <a:rPr lang="en-US" sz="1800" dirty="0"/>
              <a:t> and WinStart</a:t>
            </a:r>
            <a:r>
              <a:rPr lang="en-US" sz="1800" baseline="-25000" dirty="0"/>
              <a:t>R</a:t>
            </a:r>
            <a:r>
              <a:rPr lang="en-US" sz="1800" dirty="0"/>
              <a:t> is used to solicit the Block Ack, the future transmitted QoS Data frame with Sequence Number that are smaller than Value1 can’t be correctly acknowledged per scoreboard context and discarded in reorder buffer. The following rules can solve the issue:</a:t>
            </a:r>
          </a:p>
          <a:p>
            <a:pPr lvl="2">
              <a:lnSpc>
                <a:spcPct val="80000"/>
              </a:lnSpc>
            </a:pPr>
            <a:r>
              <a:rPr lang="en-US" altLang="en-US" sz="1600" kern="0" dirty="0"/>
              <a:t>For </a:t>
            </a:r>
            <a:r>
              <a:rPr lang="en-US" sz="1600" dirty="0"/>
              <a:t>block ack agreement that is not a protected block agreement:</a:t>
            </a:r>
          </a:p>
          <a:p>
            <a:pPr lvl="3">
              <a:lnSpc>
                <a:spcPct val="80000"/>
              </a:lnSpc>
            </a:pPr>
            <a:r>
              <a:rPr lang="en-US" sz="1600" dirty="0"/>
              <a:t>Treat BAR same as in protected block ack agreement, or</a:t>
            </a:r>
          </a:p>
          <a:p>
            <a:pPr lvl="3">
              <a:lnSpc>
                <a:spcPct val="80000"/>
              </a:lnSpc>
            </a:pPr>
            <a:r>
              <a:rPr lang="en-US" sz="1600" dirty="0"/>
              <a:t>Redefine BAR: t</a:t>
            </a:r>
            <a:r>
              <a:rPr lang="en-US" altLang="en-US" sz="1600" kern="0" dirty="0"/>
              <a:t>he initiator of BAR can indicate whether it wants the recipient of BAR to shift the WinStart</a:t>
            </a:r>
            <a:r>
              <a:rPr lang="en-US" altLang="en-US" sz="1600" kern="0" baseline="-25000" dirty="0"/>
              <a:t>B</a:t>
            </a:r>
            <a:r>
              <a:rPr lang="en-US" altLang="en-US" sz="1600" kern="0" dirty="0"/>
              <a:t> </a:t>
            </a:r>
            <a:r>
              <a:rPr lang="en-US" sz="1600" dirty="0"/>
              <a:t>and WinStart</a:t>
            </a:r>
            <a:r>
              <a:rPr lang="en-US" sz="1600" baseline="-25000" dirty="0"/>
              <a:t>R</a:t>
            </a:r>
            <a:r>
              <a:rPr lang="en-US" sz="1600" dirty="0"/>
              <a:t> </a:t>
            </a:r>
            <a:r>
              <a:rPr lang="en-US" altLang="en-US" sz="1600" kern="0" dirty="0"/>
              <a:t>or not. </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7" name="Picture 6">
            <a:extLst>
              <a:ext uri="{FF2B5EF4-FFF2-40B4-BE49-F238E27FC236}">
                <a16:creationId xmlns:a16="http://schemas.microsoft.com/office/drawing/2014/main" id="{0C617D32-7F59-462C-8B66-69D51913F3F1}"/>
              </a:ext>
            </a:extLst>
          </p:cNvPr>
          <p:cNvPicPr>
            <a:picLocks noChangeAspect="1"/>
          </p:cNvPicPr>
          <p:nvPr/>
        </p:nvPicPr>
        <p:blipFill>
          <a:blip r:embed="rId2"/>
          <a:stretch>
            <a:fillRect/>
          </a:stretch>
        </p:blipFill>
        <p:spPr>
          <a:xfrm>
            <a:off x="5431931" y="4733022"/>
            <a:ext cx="3348202" cy="1636115"/>
          </a:xfrm>
          <a:prstGeom prst="rect">
            <a:avLst/>
          </a:prstGeom>
        </p:spPr>
      </p:pic>
    </p:spTree>
    <p:extLst>
      <p:ext uri="{BB962C8B-B14F-4D97-AF65-F5344CB8AC3E}">
        <p14:creationId xmlns:p14="http://schemas.microsoft.com/office/powerpoint/2010/main" val="244454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5214891"/>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dirty="0"/>
              <a:t>Multiple consecutive Block Ack Bitmaps for a TID of a recipient can also decrease the BA length in some cases.</a:t>
            </a:r>
          </a:p>
          <a:p>
            <a:pPr lvl="1"/>
            <a:r>
              <a:rPr lang="en-US" sz="1600" dirty="0"/>
              <a:t>In the case where the negotiated BA agreement has 768 BA buffer size and the allowed lengths of Block Ack Bitmap field include 32, 64, 128, 256, 512, 1024, 2048, two Per AID TID Info fields with 256-bit Block Ack Bitmap and 512-bit Block Ack Bitmap can decrease the BA length.</a:t>
            </a:r>
          </a:p>
          <a:p>
            <a:pPr lvl="2"/>
            <a:r>
              <a:rPr lang="en-US" sz="1600" dirty="0"/>
              <a:t>Three Per AID TID Info fields with 256-bit Block Ack Bitmap can decrease the BA length.</a:t>
            </a:r>
          </a:p>
          <a:p>
            <a:pPr lvl="1"/>
            <a:r>
              <a:rPr lang="en-US" sz="1600" dirty="0"/>
              <a:t>In a Multi-STA BA that are addressed to 11ax STAs and the EHT STAs that negotiated &gt;256 BA buffer size, multiple Per AID TID Info fields with 256-bit Block Ack Bitmap for a TID of a EHT STA may be required. </a:t>
            </a:r>
          </a:p>
          <a:p>
            <a:pPr lvl="2"/>
            <a:r>
              <a:rPr lang="en-US" sz="1600" dirty="0"/>
              <a:t>Otherwise 11ax STAs may not be able to decode the Per AID TID Info fields in the Multi-STA BA.</a:t>
            </a:r>
          </a:p>
          <a:p>
            <a:pPr lvl="2"/>
            <a:r>
              <a:rPr lang="en-US" sz="1600" dirty="0"/>
              <a:t>An alternative solution is that in a Multi-STA BA a Per AID TID Info field with &gt;256-bit Block Ack Bitmap is after the Per AID TID Info fields with &lt;=256-bit Block Ack Bitmaps.</a:t>
            </a:r>
          </a:p>
          <a:p>
            <a:pPr lvl="2"/>
            <a:endParaRPr lang="en-US" sz="1600" dirty="0"/>
          </a:p>
          <a:p>
            <a:pPr lvl="1"/>
            <a:r>
              <a:rPr lang="en-US" sz="1800" dirty="0"/>
              <a:t>This can also be used for differentiating the bitmaps from different links if required.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spTree>
    <p:extLst>
      <p:ext uri="{BB962C8B-B14F-4D97-AF65-F5344CB8AC3E}">
        <p14:creationId xmlns:p14="http://schemas.microsoft.com/office/powerpoint/2010/main" val="4232857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9"/>
            <a:ext cx="9144000" cy="2753913"/>
          </a:xfrm>
          <a:prstGeom prst="rect">
            <a:avLst/>
          </a:prstGeom>
        </p:spPr>
        <p:txBody>
          <a:bodyPr vert="horz" lIns="68580" tIns="34290" rIns="68580" bIns="34290" rtlCol="0">
            <a:normAutofit fontScale="925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800" dirty="0"/>
              <a:t>Partial all 1s acknowledgement can be used to decrease the Multi-STA BA size.</a:t>
            </a:r>
          </a:p>
          <a:p>
            <a:pPr lvl="1"/>
            <a:r>
              <a:rPr lang="en-US" sz="1600" dirty="0"/>
              <a:t>A QoS frame is acknowledged by a Multi-STA BA frame if the following conditions are true:</a:t>
            </a:r>
          </a:p>
          <a:p>
            <a:pPr lvl="2"/>
            <a:r>
              <a:rPr lang="en-US" sz="1400" dirty="0"/>
              <a:t>three Per AID TID Info fields whose AID11 and TID are same respectively are continuously placed in the Multi-STA BA,</a:t>
            </a:r>
          </a:p>
          <a:p>
            <a:pPr lvl="2"/>
            <a:r>
              <a:rPr lang="en-US" sz="1400" dirty="0"/>
              <a:t>The Ack Type of the first Per AID TID Info field and The Ack Type of the third Per AID TID Info field are 0 (with BA Bitmap).</a:t>
            </a:r>
          </a:p>
          <a:p>
            <a:pPr lvl="2"/>
            <a:r>
              <a:rPr lang="en-US" sz="1400" dirty="0"/>
              <a:t>The Ack Type of the second Per AID TID Info field is 1 (without BA Bitmap and Block Ack Starting Sequence Control).</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third Per AID TID Info field.</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7" name="Straight Connector 6">
            <a:extLst>
              <a:ext uri="{FF2B5EF4-FFF2-40B4-BE49-F238E27FC236}">
                <a16:creationId xmlns:a16="http://schemas.microsoft.com/office/drawing/2014/main" id="{FE8DF454-A346-476A-B92C-3094487ED2DE}"/>
              </a:ext>
            </a:extLst>
          </p:cNvPr>
          <p:cNvCxnSpPr>
            <a:cxnSpLocks/>
          </p:cNvCxnSpPr>
          <p:nvPr/>
        </p:nvCxnSpPr>
        <p:spPr>
          <a:xfrm>
            <a:off x="1638162" y="533939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C09EBE7-A422-4600-B0B1-DBAE6F149DA2}"/>
              </a:ext>
            </a:extLst>
          </p:cNvPr>
          <p:cNvSpPr txBox="1"/>
          <p:nvPr/>
        </p:nvSpPr>
        <p:spPr>
          <a:xfrm>
            <a:off x="3065568" y="551804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9" name="TextBox 8">
            <a:extLst>
              <a:ext uri="{FF2B5EF4-FFF2-40B4-BE49-F238E27FC236}">
                <a16:creationId xmlns:a16="http://schemas.microsoft.com/office/drawing/2014/main" id="{7DDF09A7-D784-449E-9567-2EDB23252C58}"/>
              </a:ext>
            </a:extLst>
          </p:cNvPr>
          <p:cNvSpPr txBox="1"/>
          <p:nvPr/>
        </p:nvSpPr>
        <p:spPr>
          <a:xfrm>
            <a:off x="3542765" y="550376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pic>
        <p:nvPicPr>
          <p:cNvPr id="10" name="Picture 9">
            <a:extLst>
              <a:ext uri="{FF2B5EF4-FFF2-40B4-BE49-F238E27FC236}">
                <a16:creationId xmlns:a16="http://schemas.microsoft.com/office/drawing/2014/main" id="{48D0AD7D-1511-46A0-AD4F-F67C7412B51D}"/>
              </a:ext>
            </a:extLst>
          </p:cNvPr>
          <p:cNvPicPr>
            <a:picLocks noChangeAspect="1"/>
          </p:cNvPicPr>
          <p:nvPr/>
        </p:nvPicPr>
        <p:blipFill>
          <a:blip r:embed="rId2"/>
          <a:stretch>
            <a:fillRect/>
          </a:stretch>
        </p:blipFill>
        <p:spPr>
          <a:xfrm>
            <a:off x="4301673" y="5180831"/>
            <a:ext cx="728248" cy="317119"/>
          </a:xfrm>
          <a:prstGeom prst="rect">
            <a:avLst/>
          </a:prstGeom>
        </p:spPr>
      </p:pic>
      <p:pic>
        <p:nvPicPr>
          <p:cNvPr id="11" name="Picture 10">
            <a:extLst>
              <a:ext uri="{FF2B5EF4-FFF2-40B4-BE49-F238E27FC236}">
                <a16:creationId xmlns:a16="http://schemas.microsoft.com/office/drawing/2014/main" id="{09F887CF-EAA6-464A-B913-7DFEBC199F22}"/>
              </a:ext>
            </a:extLst>
          </p:cNvPr>
          <p:cNvPicPr>
            <a:picLocks noChangeAspect="1"/>
          </p:cNvPicPr>
          <p:nvPr/>
        </p:nvPicPr>
        <p:blipFill>
          <a:blip r:embed="rId3"/>
          <a:stretch>
            <a:fillRect/>
          </a:stretch>
        </p:blipFill>
        <p:spPr>
          <a:xfrm>
            <a:off x="5023674" y="5163511"/>
            <a:ext cx="2105018" cy="336297"/>
          </a:xfrm>
          <a:prstGeom prst="rect">
            <a:avLst/>
          </a:prstGeom>
        </p:spPr>
      </p:pic>
      <p:pic>
        <p:nvPicPr>
          <p:cNvPr id="12" name="Picture 11">
            <a:extLst>
              <a:ext uri="{FF2B5EF4-FFF2-40B4-BE49-F238E27FC236}">
                <a16:creationId xmlns:a16="http://schemas.microsoft.com/office/drawing/2014/main" id="{34A1A208-841A-4BBF-B124-D7B249E95828}"/>
              </a:ext>
            </a:extLst>
          </p:cNvPr>
          <p:cNvPicPr>
            <a:picLocks noChangeAspect="1"/>
          </p:cNvPicPr>
          <p:nvPr/>
        </p:nvPicPr>
        <p:blipFill>
          <a:blip r:embed="rId3"/>
          <a:stretch>
            <a:fillRect/>
          </a:stretch>
        </p:blipFill>
        <p:spPr>
          <a:xfrm>
            <a:off x="2232263" y="5172631"/>
            <a:ext cx="2105018" cy="336297"/>
          </a:xfrm>
          <a:prstGeom prst="rect">
            <a:avLst/>
          </a:prstGeom>
        </p:spPr>
      </p:pic>
      <p:sp>
        <p:nvSpPr>
          <p:cNvPr id="13" name="TextBox 12">
            <a:extLst>
              <a:ext uri="{FF2B5EF4-FFF2-40B4-BE49-F238E27FC236}">
                <a16:creationId xmlns:a16="http://schemas.microsoft.com/office/drawing/2014/main" id="{FBDA38D0-90FA-45BE-B309-AEFEB7BFB938}"/>
              </a:ext>
            </a:extLst>
          </p:cNvPr>
          <p:cNvSpPr txBox="1"/>
          <p:nvPr/>
        </p:nvSpPr>
        <p:spPr>
          <a:xfrm>
            <a:off x="2312638" y="551829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4" name="TextBox 13">
            <a:extLst>
              <a:ext uri="{FF2B5EF4-FFF2-40B4-BE49-F238E27FC236}">
                <a16:creationId xmlns:a16="http://schemas.microsoft.com/office/drawing/2014/main" id="{CAFC9123-16E7-4E3A-B5BE-7E5405294997}"/>
              </a:ext>
            </a:extLst>
          </p:cNvPr>
          <p:cNvSpPr txBox="1"/>
          <p:nvPr/>
        </p:nvSpPr>
        <p:spPr>
          <a:xfrm>
            <a:off x="5948895" y="550899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5" name="TextBox 14">
            <a:extLst>
              <a:ext uri="{FF2B5EF4-FFF2-40B4-BE49-F238E27FC236}">
                <a16:creationId xmlns:a16="http://schemas.microsoft.com/office/drawing/2014/main" id="{8DD9215E-C79D-4B7E-9F4B-CCD8A0FE532A}"/>
              </a:ext>
            </a:extLst>
          </p:cNvPr>
          <p:cNvSpPr txBox="1"/>
          <p:nvPr/>
        </p:nvSpPr>
        <p:spPr>
          <a:xfrm>
            <a:off x="6426092" y="549471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16" name="TextBox 15">
            <a:extLst>
              <a:ext uri="{FF2B5EF4-FFF2-40B4-BE49-F238E27FC236}">
                <a16:creationId xmlns:a16="http://schemas.microsoft.com/office/drawing/2014/main" id="{0A4C0D9B-D919-4F29-92DB-B648D9BBD53D}"/>
              </a:ext>
            </a:extLst>
          </p:cNvPr>
          <p:cNvSpPr txBox="1"/>
          <p:nvPr/>
        </p:nvSpPr>
        <p:spPr>
          <a:xfrm>
            <a:off x="5195965" y="5509242"/>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17" name="TextBox 16">
            <a:extLst>
              <a:ext uri="{FF2B5EF4-FFF2-40B4-BE49-F238E27FC236}">
                <a16:creationId xmlns:a16="http://schemas.microsoft.com/office/drawing/2014/main" id="{A99F0827-479B-4FB9-AF4C-A7F948ECBBE8}"/>
              </a:ext>
            </a:extLst>
          </p:cNvPr>
          <p:cNvSpPr txBox="1"/>
          <p:nvPr/>
        </p:nvSpPr>
        <p:spPr>
          <a:xfrm>
            <a:off x="4525809" y="5530881"/>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cxnSp>
        <p:nvCxnSpPr>
          <p:cNvPr id="18" name="Straight Connector 17">
            <a:extLst>
              <a:ext uri="{FF2B5EF4-FFF2-40B4-BE49-F238E27FC236}">
                <a16:creationId xmlns:a16="http://schemas.microsoft.com/office/drawing/2014/main" id="{398FDBA7-D02C-4BEA-AFAD-8455FB35C4E0}"/>
              </a:ext>
            </a:extLst>
          </p:cNvPr>
          <p:cNvCxnSpPr>
            <a:cxnSpLocks/>
          </p:cNvCxnSpPr>
          <p:nvPr/>
        </p:nvCxnSpPr>
        <p:spPr>
          <a:xfrm>
            <a:off x="7226720" y="533165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E3E076BE-A61E-4FE2-BA1B-FA36742042F9}"/>
              </a:ext>
            </a:extLst>
          </p:cNvPr>
          <p:cNvCxnSpPr/>
          <p:nvPr/>
        </p:nvCxnSpPr>
        <p:spPr>
          <a:xfrm>
            <a:off x="2870422" y="492165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C1FD297A-69EA-481A-A0E9-F048974A22FB}"/>
              </a:ext>
            </a:extLst>
          </p:cNvPr>
          <p:cNvSpPr txBox="1"/>
          <p:nvPr/>
        </p:nvSpPr>
        <p:spPr>
          <a:xfrm>
            <a:off x="1836759" y="471084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21" name="Straight Arrow Connector 20">
            <a:extLst>
              <a:ext uri="{FF2B5EF4-FFF2-40B4-BE49-F238E27FC236}">
                <a16:creationId xmlns:a16="http://schemas.microsoft.com/office/drawing/2014/main" id="{FCCF1626-A1F3-4352-824C-F2E53F3537A1}"/>
              </a:ext>
            </a:extLst>
          </p:cNvPr>
          <p:cNvCxnSpPr>
            <a:cxnSpLocks/>
          </p:cNvCxnSpPr>
          <p:nvPr/>
        </p:nvCxnSpPr>
        <p:spPr>
          <a:xfrm>
            <a:off x="3751961" y="496258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640855C8-4B23-4141-8E41-FEBA9B398231}"/>
              </a:ext>
            </a:extLst>
          </p:cNvPr>
          <p:cNvSpPr txBox="1"/>
          <p:nvPr/>
        </p:nvSpPr>
        <p:spPr>
          <a:xfrm>
            <a:off x="3284772" y="472124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24" name="Straight Arrow Connector 23">
            <a:extLst>
              <a:ext uri="{FF2B5EF4-FFF2-40B4-BE49-F238E27FC236}">
                <a16:creationId xmlns:a16="http://schemas.microsoft.com/office/drawing/2014/main" id="{0FE7F6E3-7286-4CB4-8C1E-00743973F81E}"/>
              </a:ext>
            </a:extLst>
          </p:cNvPr>
          <p:cNvCxnSpPr/>
          <p:nvPr/>
        </p:nvCxnSpPr>
        <p:spPr>
          <a:xfrm>
            <a:off x="5825663" y="494442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A4635E7-1F9A-4ED7-90B2-62A29193AF00}"/>
              </a:ext>
            </a:extLst>
          </p:cNvPr>
          <p:cNvSpPr txBox="1"/>
          <p:nvPr/>
        </p:nvSpPr>
        <p:spPr>
          <a:xfrm>
            <a:off x="4792000" y="4733613"/>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cxnSp>
        <p:nvCxnSpPr>
          <p:cNvPr id="28" name="Straight Arrow Connector 27">
            <a:extLst>
              <a:ext uri="{FF2B5EF4-FFF2-40B4-BE49-F238E27FC236}">
                <a16:creationId xmlns:a16="http://schemas.microsoft.com/office/drawing/2014/main" id="{F90F047D-66D1-4F93-A49C-7F40C9A143E1}"/>
              </a:ext>
            </a:extLst>
          </p:cNvPr>
          <p:cNvCxnSpPr/>
          <p:nvPr/>
        </p:nvCxnSpPr>
        <p:spPr>
          <a:xfrm flipH="1" flipV="1">
            <a:off x="4461698" y="5581050"/>
            <a:ext cx="194159" cy="2371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77DC047E-64A3-4D76-A47B-73DD061991E1}"/>
              </a:ext>
            </a:extLst>
          </p:cNvPr>
          <p:cNvSpPr txBox="1"/>
          <p:nvPr/>
        </p:nvSpPr>
        <p:spPr>
          <a:xfrm>
            <a:off x="2967995" y="5912110"/>
            <a:ext cx="3882342" cy="336290"/>
          </a:xfrm>
          <a:prstGeom prst="rect">
            <a:avLst/>
          </a:prstGeom>
          <a:noFill/>
        </p:spPr>
        <p:txBody>
          <a:bodyPr wrap="none" lIns="91440" tIns="45720" rIns="91440" rtlCol="0" anchor="t">
            <a:noAutofit/>
          </a:bodyPr>
          <a:lstStyle/>
          <a:p>
            <a:r>
              <a:rPr lang="en-US" sz="800" dirty="0">
                <a:solidFill>
                  <a:schemeClr val="tx1"/>
                </a:solidFill>
              </a:rPr>
              <a:t>The QoS Data frames with sequence number od 256 to 799 are correctly received.</a:t>
            </a:r>
          </a:p>
        </p:txBody>
      </p:sp>
      <p:sp>
        <p:nvSpPr>
          <p:cNvPr id="31" name="Right Brace 30">
            <a:extLst>
              <a:ext uri="{FF2B5EF4-FFF2-40B4-BE49-F238E27FC236}">
                <a16:creationId xmlns:a16="http://schemas.microsoft.com/office/drawing/2014/main" id="{FE44C5DD-BA50-4CA4-BF11-A19242999308}"/>
              </a:ext>
            </a:extLst>
          </p:cNvPr>
          <p:cNvSpPr/>
          <p:nvPr/>
        </p:nvSpPr>
        <p:spPr>
          <a:xfrm rot="16200000">
            <a:off x="4595739" y="2160472"/>
            <a:ext cx="190813" cy="4829773"/>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D680632E-DC8E-4884-BFBB-78E255CECEAE}"/>
              </a:ext>
            </a:extLst>
          </p:cNvPr>
          <p:cNvSpPr txBox="1"/>
          <p:nvPr/>
        </p:nvSpPr>
        <p:spPr>
          <a:xfrm>
            <a:off x="2551328" y="4266804"/>
            <a:ext cx="3882342" cy="336290"/>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spTree>
    <p:extLst>
      <p:ext uri="{BB962C8B-B14F-4D97-AF65-F5344CB8AC3E}">
        <p14:creationId xmlns:p14="http://schemas.microsoft.com/office/powerpoint/2010/main" val="3692706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Methods to Decrease BA Overhead (Cont’d)</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09708"/>
            <a:ext cx="9144000" cy="3082807"/>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dirty="0"/>
              <a:t>Partial All 0s acknowledgement:</a:t>
            </a:r>
          </a:p>
          <a:p>
            <a:pPr lvl="1"/>
            <a:r>
              <a:rPr lang="en-US" sz="1600" dirty="0"/>
              <a:t>A QoS frame are not acknowledged by the Multi-STA BA frame if the following conditions are true:</a:t>
            </a:r>
          </a:p>
          <a:p>
            <a:pPr lvl="2"/>
            <a:r>
              <a:rPr lang="en-US" sz="1400" dirty="0"/>
              <a:t>Two Per AID TID Info fields whose AID11 and TID are same respectively are continuously placed in a Multi-STA BA,</a:t>
            </a:r>
          </a:p>
          <a:p>
            <a:pPr lvl="2"/>
            <a:r>
              <a:rPr lang="en-US" sz="1400" dirty="0"/>
              <a:t>The Ack Type of the first Per AID TID Info field and The Ack Type of the second Per AID TID Info field are 0 (with BA Bitmap).</a:t>
            </a:r>
          </a:p>
          <a:p>
            <a:pPr lvl="2"/>
            <a:r>
              <a:rPr lang="en-US" sz="1400" dirty="0"/>
              <a:t>The sequence number of the frame is no less than the sum of the value in Starting Sequence Number field of the first Per AID TID Info field and the length of Block Ack Bitmap in bits.  </a:t>
            </a:r>
          </a:p>
          <a:p>
            <a:pPr lvl="2"/>
            <a:r>
              <a:rPr lang="en-US" sz="1400" dirty="0"/>
              <a:t>The sequence number of the frame is less than the value in Starting Sequence Number field of the second Per AID TID Info field.  </a:t>
            </a:r>
            <a:endParaRPr lang="en-US" sz="1200" dirty="0"/>
          </a:p>
          <a:p>
            <a:pPr lvl="2"/>
            <a:endParaRPr lang="en-US" sz="1400" dirty="0"/>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cxnSp>
        <p:nvCxnSpPr>
          <p:cNvPr id="33" name="Straight Connector 32">
            <a:extLst>
              <a:ext uri="{FF2B5EF4-FFF2-40B4-BE49-F238E27FC236}">
                <a16:creationId xmlns:a16="http://schemas.microsoft.com/office/drawing/2014/main" id="{DFA74A27-49ED-4D09-9965-5A49ACACCB6B}"/>
              </a:ext>
            </a:extLst>
          </p:cNvPr>
          <p:cNvCxnSpPr>
            <a:cxnSpLocks/>
          </p:cNvCxnSpPr>
          <p:nvPr/>
        </p:nvCxnSpPr>
        <p:spPr>
          <a:xfrm>
            <a:off x="2018956" y="5942520"/>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13C3753-170D-4488-B8A5-3411842CC7F1}"/>
              </a:ext>
            </a:extLst>
          </p:cNvPr>
          <p:cNvSpPr txBox="1"/>
          <p:nvPr/>
        </p:nvSpPr>
        <p:spPr>
          <a:xfrm>
            <a:off x="3348704" y="612117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5" name="TextBox 34">
            <a:extLst>
              <a:ext uri="{FF2B5EF4-FFF2-40B4-BE49-F238E27FC236}">
                <a16:creationId xmlns:a16="http://schemas.microsoft.com/office/drawing/2014/main" id="{51A7D39E-72D2-43E9-BC42-843BF0EB1D67}"/>
              </a:ext>
            </a:extLst>
          </p:cNvPr>
          <p:cNvSpPr txBox="1"/>
          <p:nvPr/>
        </p:nvSpPr>
        <p:spPr>
          <a:xfrm>
            <a:off x="4021214" y="610689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sp>
        <p:nvSpPr>
          <p:cNvPr id="36" name="TextBox 35">
            <a:extLst>
              <a:ext uri="{FF2B5EF4-FFF2-40B4-BE49-F238E27FC236}">
                <a16:creationId xmlns:a16="http://schemas.microsoft.com/office/drawing/2014/main" id="{2BAC2218-0A3D-416A-8194-FDCDDF8383E1}"/>
              </a:ext>
            </a:extLst>
          </p:cNvPr>
          <p:cNvSpPr txBox="1"/>
          <p:nvPr/>
        </p:nvSpPr>
        <p:spPr>
          <a:xfrm>
            <a:off x="5518602" y="6112126"/>
            <a:ext cx="362619" cy="309180"/>
          </a:xfrm>
          <a:prstGeom prst="rect">
            <a:avLst/>
          </a:prstGeom>
          <a:solidFill>
            <a:schemeClr val="bg1"/>
          </a:solidFill>
        </p:spPr>
        <p:txBody>
          <a:bodyPr wrap="none" lIns="91440" tIns="45720" rIns="91440" rtlCol="0" anchor="t">
            <a:noAutofit/>
          </a:bodyPr>
          <a:lstStyle/>
          <a:p>
            <a:r>
              <a:rPr lang="en-US" sz="800" dirty="0">
                <a:solidFill>
                  <a:schemeClr val="tx1"/>
                </a:solidFill>
              </a:rPr>
              <a:t> 2</a:t>
            </a:r>
          </a:p>
        </p:txBody>
      </p:sp>
      <p:sp>
        <p:nvSpPr>
          <p:cNvPr id="37" name="TextBox 36">
            <a:extLst>
              <a:ext uri="{FF2B5EF4-FFF2-40B4-BE49-F238E27FC236}">
                <a16:creationId xmlns:a16="http://schemas.microsoft.com/office/drawing/2014/main" id="{B9D67962-C4AC-4230-9285-10AE09B0BA29}"/>
              </a:ext>
            </a:extLst>
          </p:cNvPr>
          <p:cNvSpPr txBox="1"/>
          <p:nvPr/>
        </p:nvSpPr>
        <p:spPr>
          <a:xfrm>
            <a:off x="5995799" y="6097844"/>
            <a:ext cx="679938" cy="336297"/>
          </a:xfrm>
          <a:prstGeom prst="rect">
            <a:avLst/>
          </a:prstGeom>
          <a:solidFill>
            <a:schemeClr val="bg1"/>
          </a:solidFill>
        </p:spPr>
        <p:txBody>
          <a:bodyPr wrap="none" lIns="91440" tIns="45720" rIns="91440" rtlCol="0" anchor="t">
            <a:noAutofit/>
          </a:bodyPr>
          <a:lstStyle/>
          <a:p>
            <a:r>
              <a:rPr lang="en-US" sz="800" dirty="0">
                <a:solidFill>
                  <a:schemeClr val="tx1"/>
                </a:solidFill>
              </a:rPr>
              <a:t>      32</a:t>
            </a:r>
          </a:p>
        </p:txBody>
      </p:sp>
      <p:cxnSp>
        <p:nvCxnSpPr>
          <p:cNvPr id="38" name="Straight Connector 37">
            <a:extLst>
              <a:ext uri="{FF2B5EF4-FFF2-40B4-BE49-F238E27FC236}">
                <a16:creationId xmlns:a16="http://schemas.microsoft.com/office/drawing/2014/main" id="{1EC40F15-7F22-45D3-9643-6F4225F98A89}"/>
              </a:ext>
            </a:extLst>
          </p:cNvPr>
          <p:cNvCxnSpPr>
            <a:cxnSpLocks/>
          </p:cNvCxnSpPr>
          <p:nvPr/>
        </p:nvCxnSpPr>
        <p:spPr>
          <a:xfrm>
            <a:off x="7000621" y="5934789"/>
            <a:ext cx="497833"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FADAD30-2931-4CA2-95AC-ED87DCED63C6}"/>
              </a:ext>
            </a:extLst>
          </p:cNvPr>
          <p:cNvCxnSpPr/>
          <p:nvPr/>
        </p:nvCxnSpPr>
        <p:spPr>
          <a:xfrm>
            <a:off x="3153558" y="5524784"/>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0569AE3-6541-41B2-B58E-5EE96B676C36}"/>
              </a:ext>
            </a:extLst>
          </p:cNvPr>
          <p:cNvSpPr txBox="1"/>
          <p:nvPr/>
        </p:nvSpPr>
        <p:spPr>
          <a:xfrm>
            <a:off x="2119895" y="5313975"/>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0</a:t>
            </a:r>
          </a:p>
        </p:txBody>
      </p:sp>
      <p:cxnSp>
        <p:nvCxnSpPr>
          <p:cNvPr id="41" name="Straight Arrow Connector 40">
            <a:extLst>
              <a:ext uri="{FF2B5EF4-FFF2-40B4-BE49-F238E27FC236}">
                <a16:creationId xmlns:a16="http://schemas.microsoft.com/office/drawing/2014/main" id="{81073C06-01C5-4C78-9270-5E8961BCF812}"/>
              </a:ext>
            </a:extLst>
          </p:cNvPr>
          <p:cNvCxnSpPr>
            <a:cxnSpLocks/>
          </p:cNvCxnSpPr>
          <p:nvPr/>
        </p:nvCxnSpPr>
        <p:spPr>
          <a:xfrm>
            <a:off x="4035097" y="5565712"/>
            <a:ext cx="195146" cy="222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034D8DB-EAA6-4A8F-BA5A-0A20C7E5DB39}"/>
              </a:ext>
            </a:extLst>
          </p:cNvPr>
          <p:cNvSpPr txBox="1"/>
          <p:nvPr/>
        </p:nvSpPr>
        <p:spPr>
          <a:xfrm>
            <a:off x="3567908" y="5324379"/>
            <a:ext cx="1641670" cy="170731"/>
          </a:xfrm>
          <a:prstGeom prst="rect">
            <a:avLst/>
          </a:prstGeom>
          <a:noFill/>
        </p:spPr>
        <p:txBody>
          <a:bodyPr wrap="none" lIns="91440" tIns="45720" rIns="91440" rtlCol="0" anchor="t">
            <a:noAutofit/>
          </a:bodyPr>
          <a:lstStyle/>
          <a:p>
            <a:r>
              <a:rPr lang="en-US" sz="800" dirty="0">
                <a:solidFill>
                  <a:schemeClr val="tx1"/>
                </a:solidFill>
              </a:rPr>
              <a:t>256-bit Block ck Bitmap</a:t>
            </a:r>
          </a:p>
        </p:txBody>
      </p:sp>
      <p:cxnSp>
        <p:nvCxnSpPr>
          <p:cNvPr id="43" name="Straight Arrow Connector 42">
            <a:extLst>
              <a:ext uri="{FF2B5EF4-FFF2-40B4-BE49-F238E27FC236}">
                <a16:creationId xmlns:a16="http://schemas.microsoft.com/office/drawing/2014/main" id="{5E428F62-179D-4277-93AC-55A311FCD9E7}"/>
              </a:ext>
            </a:extLst>
          </p:cNvPr>
          <p:cNvCxnSpPr/>
          <p:nvPr/>
        </p:nvCxnSpPr>
        <p:spPr>
          <a:xfrm>
            <a:off x="5395370" y="5547552"/>
            <a:ext cx="195146" cy="1708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3D2D4C73-F96F-49F2-9230-BB5AD1DAB3F9}"/>
              </a:ext>
            </a:extLst>
          </p:cNvPr>
          <p:cNvSpPr txBox="1"/>
          <p:nvPr/>
        </p:nvSpPr>
        <p:spPr>
          <a:xfrm>
            <a:off x="4946981" y="5356062"/>
            <a:ext cx="1641670" cy="170731"/>
          </a:xfrm>
          <a:prstGeom prst="rect">
            <a:avLst/>
          </a:prstGeom>
          <a:noFill/>
        </p:spPr>
        <p:txBody>
          <a:bodyPr wrap="none" lIns="91440" tIns="45720" rIns="91440" rtlCol="0" anchor="t">
            <a:noAutofit/>
          </a:bodyPr>
          <a:lstStyle/>
          <a:p>
            <a:r>
              <a:rPr lang="en-US" sz="800" dirty="0">
                <a:solidFill>
                  <a:schemeClr val="tx1"/>
                </a:solidFill>
              </a:rPr>
              <a:t>Sequence Number field is 800</a:t>
            </a:r>
          </a:p>
        </p:txBody>
      </p:sp>
      <p:sp>
        <p:nvSpPr>
          <p:cNvPr id="45" name="Right Brace 44">
            <a:extLst>
              <a:ext uri="{FF2B5EF4-FFF2-40B4-BE49-F238E27FC236}">
                <a16:creationId xmlns:a16="http://schemas.microsoft.com/office/drawing/2014/main" id="{410352B2-BEC8-4D47-8128-53AB5C7EE13A}"/>
              </a:ext>
            </a:extLst>
          </p:cNvPr>
          <p:cNvSpPr/>
          <p:nvPr/>
        </p:nvSpPr>
        <p:spPr>
          <a:xfrm rot="16200000">
            <a:off x="4683350" y="3145559"/>
            <a:ext cx="241297" cy="4116342"/>
          </a:xfrm>
          <a:prstGeom prst="rightBrace">
            <a:avLst>
              <a:gd name="adj1" fmla="val 8333"/>
              <a:gd name="adj2" fmla="val 5021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TextBox 45">
            <a:extLst>
              <a:ext uri="{FF2B5EF4-FFF2-40B4-BE49-F238E27FC236}">
                <a16:creationId xmlns:a16="http://schemas.microsoft.com/office/drawing/2014/main" id="{C6198ED3-27BB-49C6-90F3-4FDDB152EDE8}"/>
              </a:ext>
            </a:extLst>
          </p:cNvPr>
          <p:cNvSpPr txBox="1"/>
          <p:nvPr/>
        </p:nvSpPr>
        <p:spPr>
          <a:xfrm>
            <a:off x="2767566" y="4814638"/>
            <a:ext cx="4215293" cy="401711"/>
          </a:xfrm>
          <a:prstGeom prst="rect">
            <a:avLst/>
          </a:prstGeom>
          <a:noFill/>
        </p:spPr>
        <p:txBody>
          <a:bodyPr wrap="none" lIns="91440" tIns="45720" rIns="91440" rtlCol="0" anchor="t">
            <a:noAutofit/>
          </a:bodyPr>
          <a:lstStyle/>
          <a:p>
            <a:r>
              <a:rPr lang="en-US" sz="800" dirty="0">
                <a:solidFill>
                  <a:schemeClr val="tx1"/>
                </a:solidFill>
              </a:rPr>
              <a:t>Per AID TID Info fields with same values in AID11 fields and same values in TID fields</a:t>
            </a:r>
          </a:p>
        </p:txBody>
      </p:sp>
      <p:pic>
        <p:nvPicPr>
          <p:cNvPr id="47" name="Picture 46">
            <a:extLst>
              <a:ext uri="{FF2B5EF4-FFF2-40B4-BE49-F238E27FC236}">
                <a16:creationId xmlns:a16="http://schemas.microsoft.com/office/drawing/2014/main" id="{757D5954-27C8-434E-9FDF-5B29DDB2E588}"/>
              </a:ext>
            </a:extLst>
          </p:cNvPr>
          <p:cNvPicPr>
            <a:picLocks noChangeAspect="1"/>
          </p:cNvPicPr>
          <p:nvPr/>
        </p:nvPicPr>
        <p:blipFill>
          <a:blip r:embed="rId2"/>
          <a:stretch>
            <a:fillRect/>
          </a:stretch>
        </p:blipFill>
        <p:spPr>
          <a:xfrm>
            <a:off x="2696853" y="5821309"/>
            <a:ext cx="2129423" cy="299867"/>
          </a:xfrm>
          <a:prstGeom prst="rect">
            <a:avLst/>
          </a:prstGeom>
        </p:spPr>
      </p:pic>
      <p:pic>
        <p:nvPicPr>
          <p:cNvPr id="48" name="Picture 47">
            <a:extLst>
              <a:ext uri="{FF2B5EF4-FFF2-40B4-BE49-F238E27FC236}">
                <a16:creationId xmlns:a16="http://schemas.microsoft.com/office/drawing/2014/main" id="{35520EF0-355F-4FA1-814D-D121712B05A1}"/>
              </a:ext>
            </a:extLst>
          </p:cNvPr>
          <p:cNvPicPr>
            <a:picLocks noChangeAspect="1"/>
          </p:cNvPicPr>
          <p:nvPr/>
        </p:nvPicPr>
        <p:blipFill>
          <a:blip r:embed="rId2"/>
          <a:stretch>
            <a:fillRect/>
          </a:stretch>
        </p:blipFill>
        <p:spPr>
          <a:xfrm>
            <a:off x="4810463" y="5826415"/>
            <a:ext cx="2129423" cy="299867"/>
          </a:xfrm>
          <a:prstGeom prst="rect">
            <a:avLst/>
          </a:prstGeom>
        </p:spPr>
      </p:pic>
    </p:spTree>
    <p:extLst>
      <p:ext uri="{BB962C8B-B14F-4D97-AF65-F5344CB8AC3E}">
        <p14:creationId xmlns:p14="http://schemas.microsoft.com/office/powerpoint/2010/main" val="74088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500109"/>
          </a:xfrm>
        </p:spPr>
        <p:txBody>
          <a:bodyPr/>
          <a:lstStyle/>
          <a:p>
            <a:r>
              <a:rPr lang="en-US" sz="28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24907"/>
            <a:ext cx="9144000" cy="990600"/>
          </a:xfrm>
          <a:prstGeom prst="rect">
            <a:avLst/>
          </a:prstGeom>
        </p:spPr>
        <p:txBody>
          <a:bodyPr vert="horz" lIns="68580" tIns="34290" rIns="68580" bIns="34290" rtlCol="0">
            <a:normAutofit fontScale="92500"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dirty="0"/>
              <a:t>Do you agree that the Fragment Number field with B3 equal to 1 in Block Ack Starting Sequence Number Control of Compressed BA and Multi-STA BA indicates the additional BA Bitmap length of 512, 1024?</a:t>
            </a:r>
          </a:p>
        </p:txBody>
      </p:sp>
      <p:sp>
        <p:nvSpPr>
          <p:cNvPr id="26" name="Slide Number Placeholder 2">
            <a:extLst>
              <a:ext uri="{FF2B5EF4-FFF2-40B4-BE49-F238E27FC236}">
                <a16:creationId xmlns:a16="http://schemas.microsoft.com/office/drawing/2014/main" id="{AAACDDE4-DF9F-468C-B77B-390266DC1DEB}"/>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27" name="Footer Placeholder 4">
            <a:extLst>
              <a:ext uri="{FF2B5EF4-FFF2-40B4-BE49-F238E27FC236}">
                <a16:creationId xmlns:a16="http://schemas.microsoft.com/office/drawing/2014/main" id="{775C34A0-BB7C-49C0-BE49-3FA4E710F919}"/>
              </a:ext>
            </a:extLst>
          </p:cNvPr>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
        <p:nvSpPr>
          <p:cNvPr id="29" name="Date Placeholder 3">
            <a:extLst>
              <a:ext uri="{FF2B5EF4-FFF2-40B4-BE49-F238E27FC236}">
                <a16:creationId xmlns:a16="http://schemas.microsoft.com/office/drawing/2014/main" id="{BB475A62-73C1-4B39-B208-D8FCCEA5AA8D}"/>
              </a:ext>
            </a:extLst>
          </p:cNvPr>
          <p:cNvSpPr>
            <a:spLocks noGrp="1"/>
          </p:cNvSpPr>
          <p:nvPr>
            <p:ph type="dt" sz="half" idx="10"/>
          </p:nvPr>
        </p:nvSpPr>
        <p:spPr>
          <a:xfrm>
            <a:off x="696913" y="332601"/>
            <a:ext cx="1051570" cy="276999"/>
          </a:xfrm>
        </p:spPr>
        <p:txBody>
          <a:bodyPr/>
          <a:lstStyle/>
          <a:p>
            <a:pPr>
              <a:defRPr/>
            </a:pPr>
            <a:r>
              <a:rPr lang="en-US" dirty="0"/>
              <a:t>03/01/2020</a:t>
            </a:r>
          </a:p>
        </p:txBody>
      </p:sp>
      <p:pic>
        <p:nvPicPr>
          <p:cNvPr id="3" name="Picture 2">
            <a:extLst>
              <a:ext uri="{FF2B5EF4-FFF2-40B4-BE49-F238E27FC236}">
                <a16:creationId xmlns:a16="http://schemas.microsoft.com/office/drawing/2014/main" id="{17FEBA51-C39A-48FD-B71B-F6341F948DCA}"/>
              </a:ext>
            </a:extLst>
          </p:cNvPr>
          <p:cNvPicPr>
            <a:picLocks noChangeAspect="1"/>
          </p:cNvPicPr>
          <p:nvPr/>
        </p:nvPicPr>
        <p:blipFill>
          <a:blip r:embed="rId2"/>
          <a:stretch>
            <a:fillRect/>
          </a:stretch>
        </p:blipFill>
        <p:spPr>
          <a:xfrm>
            <a:off x="476807" y="3054822"/>
            <a:ext cx="2804175" cy="865000"/>
          </a:xfrm>
          <a:prstGeom prst="rect">
            <a:avLst/>
          </a:prstGeom>
        </p:spPr>
      </p:pic>
      <p:pic>
        <p:nvPicPr>
          <p:cNvPr id="4" name="Picture 3">
            <a:extLst>
              <a:ext uri="{FF2B5EF4-FFF2-40B4-BE49-F238E27FC236}">
                <a16:creationId xmlns:a16="http://schemas.microsoft.com/office/drawing/2014/main" id="{AFE75432-1A2A-4F98-B8AE-05E11547282D}"/>
              </a:ext>
            </a:extLst>
          </p:cNvPr>
          <p:cNvPicPr>
            <a:picLocks noChangeAspect="1"/>
          </p:cNvPicPr>
          <p:nvPr/>
        </p:nvPicPr>
        <p:blipFill>
          <a:blip r:embed="rId3"/>
          <a:stretch>
            <a:fillRect/>
          </a:stretch>
        </p:blipFill>
        <p:spPr>
          <a:xfrm>
            <a:off x="476807" y="4020722"/>
            <a:ext cx="3012750" cy="173000"/>
          </a:xfrm>
          <a:prstGeom prst="rect">
            <a:avLst/>
          </a:prstGeom>
        </p:spPr>
      </p:pic>
      <p:pic>
        <p:nvPicPr>
          <p:cNvPr id="5" name="Picture 4">
            <a:extLst>
              <a:ext uri="{FF2B5EF4-FFF2-40B4-BE49-F238E27FC236}">
                <a16:creationId xmlns:a16="http://schemas.microsoft.com/office/drawing/2014/main" id="{3ACEA52D-127F-444A-8556-0963607BDF92}"/>
              </a:ext>
            </a:extLst>
          </p:cNvPr>
          <p:cNvPicPr>
            <a:picLocks noChangeAspect="1"/>
          </p:cNvPicPr>
          <p:nvPr/>
        </p:nvPicPr>
        <p:blipFill>
          <a:blip r:embed="rId4"/>
          <a:stretch>
            <a:fillRect/>
          </a:stretch>
        </p:blipFill>
        <p:spPr>
          <a:xfrm>
            <a:off x="3607649" y="2544455"/>
            <a:ext cx="4936276" cy="2952533"/>
          </a:xfrm>
          <a:prstGeom prst="rect">
            <a:avLst/>
          </a:prstGeom>
        </p:spPr>
      </p:pic>
      <p:sp>
        <p:nvSpPr>
          <p:cNvPr id="6" name="Oval 5">
            <a:extLst>
              <a:ext uri="{FF2B5EF4-FFF2-40B4-BE49-F238E27FC236}">
                <a16:creationId xmlns:a16="http://schemas.microsoft.com/office/drawing/2014/main" id="{B05039ED-DA39-4C66-B600-F89C150B6193}"/>
              </a:ext>
            </a:extLst>
          </p:cNvPr>
          <p:cNvSpPr/>
          <p:nvPr/>
        </p:nvSpPr>
        <p:spPr bwMode="auto">
          <a:xfrm>
            <a:off x="3489557" y="5239076"/>
            <a:ext cx="5147292" cy="257912"/>
          </a:xfrm>
          <a:prstGeom prst="ellipse">
            <a:avLst/>
          </a:prstGeom>
          <a:noFill/>
          <a:ln w="12700" cap="flat" cmpd="sng" algn="ctr">
            <a:solidFill>
              <a:srgbClr val="FF0000"/>
            </a:solidFill>
            <a:prstDash val="lg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44D075CA-BFB9-46AE-9B7E-4EE22381D7E9}"/>
              </a:ext>
            </a:extLst>
          </p:cNvPr>
          <p:cNvSpPr txBox="1"/>
          <p:nvPr/>
        </p:nvSpPr>
        <p:spPr>
          <a:xfrm>
            <a:off x="6248400" y="3590791"/>
            <a:ext cx="762000" cy="173000"/>
          </a:xfrm>
          <a:prstGeom prst="rect">
            <a:avLst/>
          </a:prstGeom>
          <a:solidFill>
            <a:schemeClr val="bg1"/>
          </a:solidFill>
        </p:spPr>
        <p:txBody>
          <a:bodyPr wrap="none" lIns="91440" tIns="45720" rIns="91440" rtlCol="0" anchor="t">
            <a:noAutofit/>
          </a:bodyPr>
          <a:lstStyle/>
          <a:p>
            <a:r>
              <a:rPr lang="en-US" sz="800" dirty="0">
                <a:solidFill>
                  <a:schemeClr val="tx1"/>
                </a:solidFill>
              </a:rPr>
              <a:t>16 or Reserved</a:t>
            </a:r>
          </a:p>
        </p:txBody>
      </p:sp>
      <p:sp>
        <p:nvSpPr>
          <p:cNvPr id="12" name="TextBox 11">
            <a:extLst>
              <a:ext uri="{FF2B5EF4-FFF2-40B4-BE49-F238E27FC236}">
                <a16:creationId xmlns:a16="http://schemas.microsoft.com/office/drawing/2014/main" id="{801CF171-7F8A-4842-9E1E-73789DBDC86D}"/>
              </a:ext>
            </a:extLst>
          </p:cNvPr>
          <p:cNvSpPr txBox="1"/>
          <p:nvPr/>
        </p:nvSpPr>
        <p:spPr>
          <a:xfrm>
            <a:off x="7396162" y="3539461"/>
            <a:ext cx="762000" cy="173000"/>
          </a:xfrm>
          <a:prstGeom prst="rect">
            <a:avLst/>
          </a:prstGeom>
          <a:solidFill>
            <a:schemeClr val="bg1"/>
          </a:solidFill>
        </p:spPr>
        <p:txBody>
          <a:bodyPr wrap="none" lIns="91440" tIns="45720" rIns="91440" rtlCol="0" anchor="t">
            <a:noAutofit/>
          </a:bodyPr>
          <a:lstStyle/>
          <a:p>
            <a:r>
              <a:rPr lang="en-US" sz="800" dirty="0">
                <a:solidFill>
                  <a:schemeClr val="tx1"/>
                </a:solidFill>
              </a:rPr>
              <a:t>128 or Reserved</a:t>
            </a:r>
          </a:p>
        </p:txBody>
      </p:sp>
      <p:sp>
        <p:nvSpPr>
          <p:cNvPr id="13" name="TextBox 12">
            <a:extLst>
              <a:ext uri="{FF2B5EF4-FFF2-40B4-BE49-F238E27FC236}">
                <a16:creationId xmlns:a16="http://schemas.microsoft.com/office/drawing/2014/main" id="{6A93A749-AC3E-40E7-9EA6-AA666F2346AD}"/>
              </a:ext>
            </a:extLst>
          </p:cNvPr>
          <p:cNvSpPr txBox="1"/>
          <p:nvPr/>
        </p:nvSpPr>
        <p:spPr>
          <a:xfrm>
            <a:off x="6254318" y="4060278"/>
            <a:ext cx="762000" cy="173000"/>
          </a:xfrm>
          <a:prstGeom prst="rect">
            <a:avLst/>
          </a:prstGeom>
          <a:solidFill>
            <a:schemeClr val="bg1"/>
          </a:solidFill>
        </p:spPr>
        <p:txBody>
          <a:bodyPr wrap="none" lIns="91440" tIns="45720" rIns="91440" rtlCol="0" anchor="t">
            <a:noAutofit/>
          </a:bodyPr>
          <a:lstStyle/>
          <a:p>
            <a:r>
              <a:rPr lang="en-US" sz="800" dirty="0">
                <a:solidFill>
                  <a:schemeClr val="tx1"/>
                </a:solidFill>
              </a:rPr>
              <a:t>4 or Reserved</a:t>
            </a:r>
          </a:p>
        </p:txBody>
      </p:sp>
      <p:sp>
        <p:nvSpPr>
          <p:cNvPr id="14" name="TextBox 13">
            <a:extLst>
              <a:ext uri="{FF2B5EF4-FFF2-40B4-BE49-F238E27FC236}">
                <a16:creationId xmlns:a16="http://schemas.microsoft.com/office/drawing/2014/main" id="{3C0FD6C7-B574-43C6-95FE-A1DF2EF33C14}"/>
              </a:ext>
            </a:extLst>
          </p:cNvPr>
          <p:cNvSpPr txBox="1"/>
          <p:nvPr/>
        </p:nvSpPr>
        <p:spPr>
          <a:xfrm>
            <a:off x="7443978" y="4028673"/>
            <a:ext cx="762000" cy="173000"/>
          </a:xfrm>
          <a:prstGeom prst="rect">
            <a:avLst/>
          </a:prstGeom>
          <a:solidFill>
            <a:schemeClr val="bg1"/>
          </a:solidFill>
        </p:spPr>
        <p:txBody>
          <a:bodyPr wrap="none" lIns="91440" tIns="45720" rIns="91440" rtlCol="0" anchor="t">
            <a:noAutofit/>
          </a:bodyPr>
          <a:lstStyle/>
          <a:p>
            <a:r>
              <a:rPr lang="en-US" sz="800" dirty="0">
                <a:solidFill>
                  <a:schemeClr val="tx1"/>
                </a:solidFill>
              </a:rPr>
              <a:t>32 or Reserved</a:t>
            </a:r>
          </a:p>
        </p:txBody>
      </p:sp>
      <p:sp>
        <p:nvSpPr>
          <p:cNvPr id="15" name="TextBox 14">
            <a:extLst>
              <a:ext uri="{FF2B5EF4-FFF2-40B4-BE49-F238E27FC236}">
                <a16:creationId xmlns:a16="http://schemas.microsoft.com/office/drawing/2014/main" id="{E23340C4-0E13-4A5D-96BC-CD1C7CABAF9A}"/>
              </a:ext>
            </a:extLst>
          </p:cNvPr>
          <p:cNvSpPr txBox="1"/>
          <p:nvPr/>
        </p:nvSpPr>
        <p:spPr>
          <a:xfrm>
            <a:off x="6254318" y="5031246"/>
            <a:ext cx="762000" cy="173000"/>
          </a:xfrm>
          <a:prstGeom prst="rect">
            <a:avLst/>
          </a:prstGeom>
          <a:solidFill>
            <a:schemeClr val="bg1"/>
          </a:solidFill>
        </p:spPr>
        <p:txBody>
          <a:bodyPr wrap="none" lIns="91440" tIns="45720" rIns="91440" rtlCol="0" anchor="t">
            <a:noAutofit/>
          </a:bodyPr>
          <a:lstStyle/>
          <a:p>
            <a:r>
              <a:rPr lang="en-US" sz="800" dirty="0">
                <a:solidFill>
                  <a:schemeClr val="tx1"/>
                </a:solidFill>
              </a:rPr>
              <a:t>4 or Reserved</a:t>
            </a:r>
          </a:p>
        </p:txBody>
      </p:sp>
      <p:sp>
        <p:nvSpPr>
          <p:cNvPr id="16" name="TextBox 15">
            <a:extLst>
              <a:ext uri="{FF2B5EF4-FFF2-40B4-BE49-F238E27FC236}">
                <a16:creationId xmlns:a16="http://schemas.microsoft.com/office/drawing/2014/main" id="{AF976707-1CD0-4073-87D5-587BB3D856F1}"/>
              </a:ext>
            </a:extLst>
          </p:cNvPr>
          <p:cNvSpPr txBox="1"/>
          <p:nvPr/>
        </p:nvSpPr>
        <p:spPr>
          <a:xfrm>
            <a:off x="7443978" y="4999641"/>
            <a:ext cx="762000" cy="173000"/>
          </a:xfrm>
          <a:prstGeom prst="rect">
            <a:avLst/>
          </a:prstGeom>
          <a:solidFill>
            <a:schemeClr val="bg1"/>
          </a:solidFill>
        </p:spPr>
        <p:txBody>
          <a:bodyPr wrap="none" lIns="91440" tIns="45720" rIns="91440" rtlCol="0" anchor="t">
            <a:noAutofit/>
          </a:bodyPr>
          <a:lstStyle/>
          <a:p>
            <a:r>
              <a:rPr lang="en-US" sz="800" dirty="0">
                <a:solidFill>
                  <a:schemeClr val="tx1"/>
                </a:solidFill>
              </a:rPr>
              <a:t>8 or Reserved</a:t>
            </a:r>
          </a:p>
        </p:txBody>
      </p:sp>
      <p:sp>
        <p:nvSpPr>
          <p:cNvPr id="17" name="TextBox 16">
            <a:extLst>
              <a:ext uri="{FF2B5EF4-FFF2-40B4-BE49-F238E27FC236}">
                <a16:creationId xmlns:a16="http://schemas.microsoft.com/office/drawing/2014/main" id="{9B39F83B-FC28-4062-8558-5E32FD7A3086}"/>
              </a:ext>
            </a:extLst>
          </p:cNvPr>
          <p:cNvSpPr txBox="1"/>
          <p:nvPr/>
        </p:nvSpPr>
        <p:spPr>
          <a:xfrm>
            <a:off x="6248400" y="4569064"/>
            <a:ext cx="762000" cy="173000"/>
          </a:xfrm>
          <a:prstGeom prst="rect">
            <a:avLst/>
          </a:prstGeom>
          <a:solidFill>
            <a:schemeClr val="bg1"/>
          </a:solidFill>
        </p:spPr>
        <p:txBody>
          <a:bodyPr wrap="none" lIns="91440" tIns="45720" rIns="91440" rtlCol="0" anchor="t">
            <a:noAutofit/>
          </a:bodyPr>
          <a:lstStyle/>
          <a:p>
            <a:r>
              <a:rPr lang="en-US" sz="800" dirty="0">
                <a:solidFill>
                  <a:schemeClr val="tx1"/>
                </a:solidFill>
              </a:rPr>
              <a:t>16 or Reserved</a:t>
            </a:r>
          </a:p>
        </p:txBody>
      </p:sp>
      <p:sp>
        <p:nvSpPr>
          <p:cNvPr id="18" name="TextBox 17">
            <a:extLst>
              <a:ext uri="{FF2B5EF4-FFF2-40B4-BE49-F238E27FC236}">
                <a16:creationId xmlns:a16="http://schemas.microsoft.com/office/drawing/2014/main" id="{53FF4199-884D-439B-B236-6D9733D5E434}"/>
              </a:ext>
            </a:extLst>
          </p:cNvPr>
          <p:cNvSpPr txBox="1"/>
          <p:nvPr/>
        </p:nvSpPr>
        <p:spPr>
          <a:xfrm>
            <a:off x="7396162" y="4517734"/>
            <a:ext cx="762000" cy="173000"/>
          </a:xfrm>
          <a:prstGeom prst="rect">
            <a:avLst/>
          </a:prstGeom>
          <a:solidFill>
            <a:schemeClr val="bg1"/>
          </a:solidFill>
        </p:spPr>
        <p:txBody>
          <a:bodyPr wrap="none" lIns="91440" tIns="45720" rIns="91440" rtlCol="0" anchor="t">
            <a:noAutofit/>
          </a:bodyPr>
          <a:lstStyle/>
          <a:p>
            <a:r>
              <a:rPr lang="en-US" sz="800" dirty="0">
                <a:solidFill>
                  <a:schemeClr val="tx1"/>
                </a:solidFill>
              </a:rPr>
              <a:t>32 or Reserved</a:t>
            </a:r>
          </a:p>
        </p:txBody>
      </p:sp>
    </p:spTree>
    <p:extLst>
      <p:ext uri="{BB962C8B-B14F-4D97-AF65-F5344CB8AC3E}">
        <p14:creationId xmlns:p14="http://schemas.microsoft.com/office/powerpoint/2010/main" val="23937943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1639</Words>
  <Application>Microsoft Office PowerPoint</Application>
  <PresentationFormat>On-screen Show (4:3)</PresentationFormat>
  <Paragraphs>160</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802-11-Submission</vt:lpstr>
      <vt:lpstr>Sequence number and BA operation with larger BA buffer size</vt:lpstr>
      <vt:lpstr>Large BA Buffer Size and Large MPDU Number in A-MPDU  </vt:lpstr>
      <vt:lpstr>Methods to Indicate New BA Bitmap Length</vt:lpstr>
      <vt:lpstr>Methods to Decrease BA Overhead</vt:lpstr>
      <vt:lpstr>Methods to Decrease BA Overhead</vt:lpstr>
      <vt:lpstr>Methods to Decrease BA Overhead (Cont’d)</vt:lpstr>
      <vt:lpstr>Methods to Decrease BA Overhead (Cont’d)</vt:lpstr>
      <vt:lpstr>Methods to Decrease BA Overhead (Cont’d)</vt:lpstr>
      <vt:lpstr>Straw Poll 1</vt:lpstr>
      <vt:lpstr>Straw Poll 2</vt:lpstr>
      <vt:lpstr>Straw Poll 3</vt:lpstr>
      <vt:lpstr>Straw Poll 4</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2105</cp:revision>
  <cp:lastPrinted>1998-02-10T13:28:06Z</cp:lastPrinted>
  <dcterms:created xsi:type="dcterms:W3CDTF">2007-05-21T21:00:37Z</dcterms:created>
  <dcterms:modified xsi:type="dcterms:W3CDTF">2020-05-04T04:42:02Z</dcterms:modified>
  <cp:category>Submission</cp:category>
</cp:coreProperties>
</file>