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763" r:id="rId3"/>
    <p:sldId id="781" r:id="rId4"/>
    <p:sldId id="774" r:id="rId5"/>
    <p:sldId id="777" r:id="rId6"/>
    <p:sldId id="775" r:id="rId7"/>
    <p:sldId id="776" r:id="rId8"/>
    <p:sldId id="778" r:id="rId9"/>
    <p:sldId id="782" r:id="rId10"/>
    <p:sldId id="780" r:id="rId11"/>
    <p:sldId id="728" r:id="rId12"/>
    <p:sldId id="77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4/26/2020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4/26/2020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4/26/2020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4/26/2020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4/26/2020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4/26/2020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4/26/2020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4/26/2020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4/26/2020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0397</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609600"/>
            <a:ext cx="8951843" cy="646722"/>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2263711"/>
          </a:xfrm>
          <a:solidFill>
            <a:schemeClr val="bg1"/>
          </a:solidFill>
        </p:spPr>
        <p:txBody>
          <a:bodyPr/>
          <a:lstStyle/>
          <a:p>
            <a:pPr lvl="0"/>
            <a:r>
              <a:rPr lang="en-US" sz="2000" b="0" dirty="0"/>
              <a:t>Do you support that in a Multi-STA Block Ack frame, multiple consecutive Per AID TID Info fields with the same TID can be addressed to the same recipient (same AID). In this case, their bitmaps are concatenated to form a contiguous bitmap of 512 or 1024 for the recipient.</a:t>
            </a:r>
          </a:p>
          <a:p>
            <a:pPr lvl="1"/>
            <a:r>
              <a:rPr lang="en-US" dirty="0"/>
              <a:t>The SSN, except the one in the first Per AID TID Info field, may be ignored by the recipient.</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764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an EHT STA can carry BA frame in wider BW PPDU other than non-HT PPDU to decrease the BA transmission overhead? </a:t>
            </a:r>
          </a:p>
          <a:p>
            <a:pPr lvl="1">
              <a:buClr>
                <a:srgbClr val="FF0000"/>
              </a:buClr>
            </a:pPr>
            <a:r>
              <a:rPr lang="en-US" sz="1600" dirty="0"/>
              <a:t>The wider BW follows the responding BW rules. </a:t>
            </a:r>
            <a:endParaRPr lang="en-US" sz="1600"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55205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4</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22732"/>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03732"/>
            <a:ext cx="9144000" cy="54716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&gt;160MHz BW, &gt;8 Nss and the future extensions  (x8 increase @ 320MHz+16 SS+2 links) mean that the larger  A-MPDU size, larger BA TX buffer, longer scoreboard context bitmap, and larger BA reorder buffer are required:</a:t>
            </a:r>
          </a:p>
          <a:p>
            <a:pPr lvl="1"/>
            <a:r>
              <a:rPr lang="en-US" sz="1400" dirty="0"/>
              <a:t>Option 1: &lt;=1024 BA buffer size and &lt;=1024 MSDUs/A-MSDUs within an A-MPDU (x 4 of 256 BA). </a:t>
            </a:r>
          </a:p>
          <a:p>
            <a:pPr lvl="2"/>
            <a:r>
              <a:rPr lang="en-US" sz="1400" dirty="0"/>
              <a:t>New BA variant to support &lt;=1024 BA bitmap (new 512, 1024 bitmaps).</a:t>
            </a:r>
          </a:p>
          <a:p>
            <a:pPr lvl="3"/>
            <a:r>
              <a:rPr lang="en-US" sz="1400" dirty="0"/>
              <a:t>Alternatively the maximal BA bitmap can be &lt;= 256 and multiple Block Ack Bitmaps can be used for a TID of a recipient.</a:t>
            </a:r>
          </a:p>
          <a:p>
            <a:pPr lvl="1"/>
            <a:r>
              <a:rPr lang="en-US" sz="1400" dirty="0"/>
              <a:t>Option 2: &lt;=2048 BA Buffer size and &lt;=2048 MSDUs/A-MSDUs within an A-MPDU (x 8 of 256 BA).</a:t>
            </a:r>
          </a:p>
          <a:p>
            <a:pPr lvl="2"/>
            <a:r>
              <a:rPr lang="en-US" sz="1400" dirty="0"/>
              <a:t>New BA variant to support &lt;=2048 BA bitmap, updated scoreboard context control rules (new 2048 bitmap).</a:t>
            </a:r>
          </a:p>
          <a:p>
            <a:pPr lvl="3"/>
            <a:r>
              <a:rPr lang="en-US" sz="1400" dirty="0"/>
              <a:t>Alternatively the maximal BA bitmap can be &lt;= 256 and multiple Block Ack Bitmaps can be used for a TID of a recipient.</a:t>
            </a:r>
          </a:p>
          <a:p>
            <a:pPr lvl="1"/>
            <a:r>
              <a:rPr lang="en-US" sz="1400" dirty="0"/>
              <a:t>Option 3: &lt;=4096 BA Buffer size and &lt;=4096 MSDUs/A-MSDUs within an A-MPDU (x16 of 256 BA) (new 4096).</a:t>
            </a:r>
          </a:p>
          <a:p>
            <a:pPr lvl="2"/>
            <a:r>
              <a:rPr lang="en-US" sz="1400" dirty="0"/>
              <a:t>New BA variant to support &lt;=4096 BA bitmap additional sequence number bits in BA, updated scoreboard context control rules.</a:t>
            </a:r>
          </a:p>
          <a:p>
            <a:pPr lvl="3"/>
            <a:r>
              <a:rPr lang="en-US" sz="1400" dirty="0"/>
              <a:t>Alternatively the maximal BA bitmap can be &lt;= 256 and multiple Block Ack Bitmaps can be used for a TID of a recipient.</a:t>
            </a:r>
          </a:p>
          <a:p>
            <a:pPr lvl="3"/>
            <a:r>
              <a:rPr lang="en-US" sz="1400" dirty="0"/>
              <a:t>The BA can carry partial sequence number bits, e.g. 12-bit LSB sequence number.</a:t>
            </a:r>
          </a:p>
          <a:p>
            <a:pPr lvl="2"/>
            <a:r>
              <a:rPr lang="en-US" sz="1400" dirty="0"/>
              <a:t>BAR format change to carry the additional sequence number bits.</a:t>
            </a:r>
          </a:p>
          <a:p>
            <a:pPr lvl="2"/>
            <a:r>
              <a:rPr lang="en-US" sz="1400" dirty="0"/>
              <a:t>Additional sequence number bits in QoS Data frames.</a:t>
            </a:r>
          </a:p>
          <a:p>
            <a:pPr lvl="2"/>
            <a:endParaRPr lang="en-US" sz="1400" kern="0" dirty="0"/>
          </a:p>
          <a:p>
            <a:pPr lvl="1"/>
            <a:r>
              <a:rPr lang="en-US" sz="1400" kern="0" dirty="0"/>
              <a:t>We are ok with option 1.</a:t>
            </a:r>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Indicate New BA Bitmap Length</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The Fragment Number field in Block Ack Starting Sequence Number Control indicates the additional BA Bitmap length of 512, 1024 in Compressed BA, unicast Multi-STA BA, or Multi-STA BA in EHT PPDU.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54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VHT/HE/EHT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51758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51703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521489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Multiple consecutive Block Ack Bitmaps for a TID of a recipient can also decrease the BA length in some cases.</a:t>
            </a:r>
          </a:p>
          <a:p>
            <a:pPr lvl="1"/>
            <a:r>
              <a:rPr lang="en-US" sz="1600" dirty="0"/>
              <a:t>In the case where the negotiated BA agreement has 768 BA buffer size and the allowed lengths of Block Ack Bitmap field include 32, 64, 128, 256, 512, 1024, 2048, two Per AID TID Info fields with 256-bit Block Ack Bitmap and 512-bit Block Ack Bitmap can decrease the BA length.</a:t>
            </a:r>
          </a:p>
          <a:p>
            <a:pPr lvl="2"/>
            <a:r>
              <a:rPr lang="en-US" sz="1600" dirty="0"/>
              <a:t>Three Per AID TID Info fields with 256-bit Block Ack Bitmap can decrease the BA length.</a:t>
            </a:r>
          </a:p>
          <a:p>
            <a:pPr lvl="1"/>
            <a:r>
              <a:rPr lang="en-US" sz="1600" dirty="0"/>
              <a:t>In a Multi-STA BA that are addressed to 11ax STAs and the EHT STAs that negotiated &gt;256 BA buffer size, multiple Per AID TID Info fields with 256-bit Block Ack Bitmap for a TID of a EHT STA may be required. </a:t>
            </a:r>
          </a:p>
          <a:p>
            <a:pPr lvl="2"/>
            <a:r>
              <a:rPr lang="en-US" sz="1600" dirty="0"/>
              <a:t>Otherwise 11ax STAs may not be able to decode the Per AID TID Info fields in the Multi-STA BA.</a:t>
            </a:r>
          </a:p>
          <a:p>
            <a:pPr lvl="2"/>
            <a:r>
              <a:rPr lang="en-US" sz="1600" dirty="0"/>
              <a:t>An alternative solution is that in a Multi-STA BA a Per AID TID Info field with &gt;256-bit Block Ack Bitmap is after the Per AID TID Info fields with &lt;=256-bit Block Ack Bitmaps.</a:t>
            </a:r>
          </a:p>
          <a:p>
            <a:pPr lvl="2"/>
            <a:endParaRPr lang="en-US" sz="1600" dirty="0"/>
          </a:p>
          <a:p>
            <a:pPr lvl="1"/>
            <a:r>
              <a:rPr lang="en-US" sz="1800" dirty="0"/>
              <a:t>This can also be used for differentiating the bitmaps from different links if required.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328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2753913"/>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Partial all 1s acknowledgement can be used to decrease the Multi-STA BA size.</a:t>
            </a:r>
          </a:p>
          <a:p>
            <a:pPr lvl="1"/>
            <a:r>
              <a:rPr lang="en-US" sz="1600" dirty="0"/>
              <a:t>A QoS frame is acknowledged by a Multi-STA BA frame if the following conditions are true:</a:t>
            </a:r>
          </a:p>
          <a:p>
            <a:pPr lvl="2"/>
            <a:r>
              <a:rPr lang="en-US" sz="1400" dirty="0"/>
              <a:t>three Per AID TID Info fields whose AID11 and TID are same respectively are continuously placed in the Multi-STA BA,</a:t>
            </a:r>
          </a:p>
          <a:p>
            <a:pPr lvl="2"/>
            <a:r>
              <a:rPr lang="en-US" sz="1400" dirty="0"/>
              <a:t>The Ack Type of the first Per AID TID Info field and The Ack Type of the third Per AID TID Info field are 0 (with BA Bitmap).</a:t>
            </a:r>
          </a:p>
          <a:p>
            <a:pPr lvl="2"/>
            <a:r>
              <a:rPr lang="en-US" sz="1400" dirty="0"/>
              <a:t>The Ack Type of the second Per AID TID Info field is 1 (without BA Bitmap and Block Ack Starting Sequence Control).</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third Per AID TID Info field.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7" name="Straight Connector 6">
            <a:extLst>
              <a:ext uri="{FF2B5EF4-FFF2-40B4-BE49-F238E27FC236}">
                <a16:creationId xmlns:a16="http://schemas.microsoft.com/office/drawing/2014/main" id="{FE8DF454-A346-476A-B92C-3094487ED2DE}"/>
              </a:ext>
            </a:extLst>
          </p:cNvPr>
          <p:cNvCxnSpPr>
            <a:cxnSpLocks/>
          </p:cNvCxnSpPr>
          <p:nvPr/>
        </p:nvCxnSpPr>
        <p:spPr>
          <a:xfrm>
            <a:off x="1638162" y="533939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09EBE7-A422-4600-B0B1-DBAE6F149DA2}"/>
              </a:ext>
            </a:extLst>
          </p:cNvPr>
          <p:cNvSpPr txBox="1"/>
          <p:nvPr/>
        </p:nvSpPr>
        <p:spPr>
          <a:xfrm>
            <a:off x="3065568" y="551804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9" name="TextBox 8">
            <a:extLst>
              <a:ext uri="{FF2B5EF4-FFF2-40B4-BE49-F238E27FC236}">
                <a16:creationId xmlns:a16="http://schemas.microsoft.com/office/drawing/2014/main" id="{7DDF09A7-D784-449E-9567-2EDB23252C58}"/>
              </a:ext>
            </a:extLst>
          </p:cNvPr>
          <p:cNvSpPr txBox="1"/>
          <p:nvPr/>
        </p:nvSpPr>
        <p:spPr>
          <a:xfrm>
            <a:off x="3542765" y="550376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pic>
        <p:nvPicPr>
          <p:cNvPr id="10" name="Picture 9">
            <a:extLst>
              <a:ext uri="{FF2B5EF4-FFF2-40B4-BE49-F238E27FC236}">
                <a16:creationId xmlns:a16="http://schemas.microsoft.com/office/drawing/2014/main" id="{48D0AD7D-1511-46A0-AD4F-F67C7412B51D}"/>
              </a:ext>
            </a:extLst>
          </p:cNvPr>
          <p:cNvPicPr>
            <a:picLocks noChangeAspect="1"/>
          </p:cNvPicPr>
          <p:nvPr/>
        </p:nvPicPr>
        <p:blipFill>
          <a:blip r:embed="rId2"/>
          <a:stretch>
            <a:fillRect/>
          </a:stretch>
        </p:blipFill>
        <p:spPr>
          <a:xfrm>
            <a:off x="4301673" y="5180831"/>
            <a:ext cx="728248" cy="317119"/>
          </a:xfrm>
          <a:prstGeom prst="rect">
            <a:avLst/>
          </a:prstGeom>
        </p:spPr>
      </p:pic>
      <p:pic>
        <p:nvPicPr>
          <p:cNvPr id="11" name="Picture 10">
            <a:extLst>
              <a:ext uri="{FF2B5EF4-FFF2-40B4-BE49-F238E27FC236}">
                <a16:creationId xmlns:a16="http://schemas.microsoft.com/office/drawing/2014/main" id="{09F887CF-EAA6-464A-B913-7DFEBC199F22}"/>
              </a:ext>
            </a:extLst>
          </p:cNvPr>
          <p:cNvPicPr>
            <a:picLocks noChangeAspect="1"/>
          </p:cNvPicPr>
          <p:nvPr/>
        </p:nvPicPr>
        <p:blipFill>
          <a:blip r:embed="rId3"/>
          <a:stretch>
            <a:fillRect/>
          </a:stretch>
        </p:blipFill>
        <p:spPr>
          <a:xfrm>
            <a:off x="5023674" y="5163511"/>
            <a:ext cx="2105018" cy="336297"/>
          </a:xfrm>
          <a:prstGeom prst="rect">
            <a:avLst/>
          </a:prstGeom>
        </p:spPr>
      </p:pic>
      <p:pic>
        <p:nvPicPr>
          <p:cNvPr id="12" name="Picture 11">
            <a:extLst>
              <a:ext uri="{FF2B5EF4-FFF2-40B4-BE49-F238E27FC236}">
                <a16:creationId xmlns:a16="http://schemas.microsoft.com/office/drawing/2014/main" id="{34A1A208-841A-4BBF-B124-D7B249E95828}"/>
              </a:ext>
            </a:extLst>
          </p:cNvPr>
          <p:cNvPicPr>
            <a:picLocks noChangeAspect="1"/>
          </p:cNvPicPr>
          <p:nvPr/>
        </p:nvPicPr>
        <p:blipFill>
          <a:blip r:embed="rId3"/>
          <a:stretch>
            <a:fillRect/>
          </a:stretch>
        </p:blipFill>
        <p:spPr>
          <a:xfrm>
            <a:off x="2232263" y="5172631"/>
            <a:ext cx="2105018" cy="336297"/>
          </a:xfrm>
          <a:prstGeom prst="rect">
            <a:avLst/>
          </a:prstGeom>
        </p:spPr>
      </p:pic>
      <p:sp>
        <p:nvSpPr>
          <p:cNvPr id="13" name="TextBox 12">
            <a:extLst>
              <a:ext uri="{FF2B5EF4-FFF2-40B4-BE49-F238E27FC236}">
                <a16:creationId xmlns:a16="http://schemas.microsoft.com/office/drawing/2014/main" id="{FBDA38D0-90FA-45BE-B309-AEFEB7BFB938}"/>
              </a:ext>
            </a:extLst>
          </p:cNvPr>
          <p:cNvSpPr txBox="1"/>
          <p:nvPr/>
        </p:nvSpPr>
        <p:spPr>
          <a:xfrm>
            <a:off x="2312638" y="551829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4" name="TextBox 13">
            <a:extLst>
              <a:ext uri="{FF2B5EF4-FFF2-40B4-BE49-F238E27FC236}">
                <a16:creationId xmlns:a16="http://schemas.microsoft.com/office/drawing/2014/main" id="{CAFC9123-16E7-4E3A-B5BE-7E5405294997}"/>
              </a:ext>
            </a:extLst>
          </p:cNvPr>
          <p:cNvSpPr txBox="1"/>
          <p:nvPr/>
        </p:nvSpPr>
        <p:spPr>
          <a:xfrm>
            <a:off x="5948895" y="550899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5" name="TextBox 14">
            <a:extLst>
              <a:ext uri="{FF2B5EF4-FFF2-40B4-BE49-F238E27FC236}">
                <a16:creationId xmlns:a16="http://schemas.microsoft.com/office/drawing/2014/main" id="{8DD9215E-C79D-4B7E-9F4B-CCD8A0FE532A}"/>
              </a:ext>
            </a:extLst>
          </p:cNvPr>
          <p:cNvSpPr txBox="1"/>
          <p:nvPr/>
        </p:nvSpPr>
        <p:spPr>
          <a:xfrm>
            <a:off x="6426092" y="549471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16" name="TextBox 15">
            <a:extLst>
              <a:ext uri="{FF2B5EF4-FFF2-40B4-BE49-F238E27FC236}">
                <a16:creationId xmlns:a16="http://schemas.microsoft.com/office/drawing/2014/main" id="{0A4C0D9B-D919-4F29-92DB-B648D9BBD53D}"/>
              </a:ext>
            </a:extLst>
          </p:cNvPr>
          <p:cNvSpPr txBox="1"/>
          <p:nvPr/>
        </p:nvSpPr>
        <p:spPr>
          <a:xfrm>
            <a:off x="5195965" y="550924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7" name="TextBox 16">
            <a:extLst>
              <a:ext uri="{FF2B5EF4-FFF2-40B4-BE49-F238E27FC236}">
                <a16:creationId xmlns:a16="http://schemas.microsoft.com/office/drawing/2014/main" id="{A99F0827-479B-4FB9-AF4C-A7F948ECBBE8}"/>
              </a:ext>
            </a:extLst>
          </p:cNvPr>
          <p:cNvSpPr txBox="1"/>
          <p:nvPr/>
        </p:nvSpPr>
        <p:spPr>
          <a:xfrm>
            <a:off x="4525809" y="5530881"/>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cxnSp>
        <p:nvCxnSpPr>
          <p:cNvPr id="18" name="Straight Connector 17">
            <a:extLst>
              <a:ext uri="{FF2B5EF4-FFF2-40B4-BE49-F238E27FC236}">
                <a16:creationId xmlns:a16="http://schemas.microsoft.com/office/drawing/2014/main" id="{398FDBA7-D02C-4BEA-AFAD-8455FB35C4E0}"/>
              </a:ext>
            </a:extLst>
          </p:cNvPr>
          <p:cNvCxnSpPr>
            <a:cxnSpLocks/>
          </p:cNvCxnSpPr>
          <p:nvPr/>
        </p:nvCxnSpPr>
        <p:spPr>
          <a:xfrm>
            <a:off x="7226720" y="533165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3E076BE-A61E-4FE2-BA1B-FA36742042F9}"/>
              </a:ext>
            </a:extLst>
          </p:cNvPr>
          <p:cNvCxnSpPr/>
          <p:nvPr/>
        </p:nvCxnSpPr>
        <p:spPr>
          <a:xfrm>
            <a:off x="2870422" y="492165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1FD297A-69EA-481A-A0E9-F048974A22FB}"/>
              </a:ext>
            </a:extLst>
          </p:cNvPr>
          <p:cNvSpPr txBox="1"/>
          <p:nvPr/>
        </p:nvSpPr>
        <p:spPr>
          <a:xfrm>
            <a:off x="1836759" y="471084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21" name="Straight Arrow Connector 20">
            <a:extLst>
              <a:ext uri="{FF2B5EF4-FFF2-40B4-BE49-F238E27FC236}">
                <a16:creationId xmlns:a16="http://schemas.microsoft.com/office/drawing/2014/main" id="{FCCF1626-A1F3-4352-824C-F2E53F3537A1}"/>
              </a:ext>
            </a:extLst>
          </p:cNvPr>
          <p:cNvCxnSpPr>
            <a:cxnSpLocks/>
          </p:cNvCxnSpPr>
          <p:nvPr/>
        </p:nvCxnSpPr>
        <p:spPr>
          <a:xfrm>
            <a:off x="3751961" y="496258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40855C8-4B23-4141-8E41-FEBA9B398231}"/>
              </a:ext>
            </a:extLst>
          </p:cNvPr>
          <p:cNvSpPr txBox="1"/>
          <p:nvPr/>
        </p:nvSpPr>
        <p:spPr>
          <a:xfrm>
            <a:off x="3284772" y="472124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24" name="Straight Arrow Connector 23">
            <a:extLst>
              <a:ext uri="{FF2B5EF4-FFF2-40B4-BE49-F238E27FC236}">
                <a16:creationId xmlns:a16="http://schemas.microsoft.com/office/drawing/2014/main" id="{0FE7F6E3-7286-4CB4-8C1E-00743973F81E}"/>
              </a:ext>
            </a:extLst>
          </p:cNvPr>
          <p:cNvCxnSpPr/>
          <p:nvPr/>
        </p:nvCxnSpPr>
        <p:spPr>
          <a:xfrm>
            <a:off x="5825663" y="494442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A4635E7-1F9A-4ED7-90B2-62A29193AF00}"/>
              </a:ext>
            </a:extLst>
          </p:cNvPr>
          <p:cNvSpPr txBox="1"/>
          <p:nvPr/>
        </p:nvSpPr>
        <p:spPr>
          <a:xfrm>
            <a:off x="4792000" y="4733613"/>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cxnSp>
        <p:nvCxnSpPr>
          <p:cNvPr id="28" name="Straight Arrow Connector 27">
            <a:extLst>
              <a:ext uri="{FF2B5EF4-FFF2-40B4-BE49-F238E27FC236}">
                <a16:creationId xmlns:a16="http://schemas.microsoft.com/office/drawing/2014/main" id="{F90F047D-66D1-4F93-A49C-7F40C9A143E1}"/>
              </a:ext>
            </a:extLst>
          </p:cNvPr>
          <p:cNvCxnSpPr/>
          <p:nvPr/>
        </p:nvCxnSpPr>
        <p:spPr>
          <a:xfrm flipH="1" flipV="1">
            <a:off x="4461698" y="5581050"/>
            <a:ext cx="194159" cy="237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7DC047E-64A3-4D76-A47B-73DD061991E1}"/>
              </a:ext>
            </a:extLst>
          </p:cNvPr>
          <p:cNvSpPr txBox="1"/>
          <p:nvPr/>
        </p:nvSpPr>
        <p:spPr>
          <a:xfrm>
            <a:off x="2967995" y="5912110"/>
            <a:ext cx="3882342" cy="336290"/>
          </a:xfrm>
          <a:prstGeom prst="rect">
            <a:avLst/>
          </a:prstGeom>
          <a:noFill/>
        </p:spPr>
        <p:txBody>
          <a:bodyPr wrap="none" lIns="91440" tIns="45720" rIns="91440" rtlCol="0" anchor="t">
            <a:noAutofit/>
          </a:bodyPr>
          <a:lstStyle/>
          <a:p>
            <a:r>
              <a:rPr lang="en-US" sz="800" dirty="0">
                <a:solidFill>
                  <a:schemeClr val="tx1"/>
                </a:solidFill>
              </a:rPr>
              <a:t>The QoS Data frames with sequence number od 256 to 799 are correctly received.</a:t>
            </a:r>
          </a:p>
        </p:txBody>
      </p:sp>
      <p:sp>
        <p:nvSpPr>
          <p:cNvPr id="31" name="Right Brace 30">
            <a:extLst>
              <a:ext uri="{FF2B5EF4-FFF2-40B4-BE49-F238E27FC236}">
                <a16:creationId xmlns:a16="http://schemas.microsoft.com/office/drawing/2014/main" id="{FE44C5DD-BA50-4CA4-BF11-A19242999308}"/>
              </a:ext>
            </a:extLst>
          </p:cNvPr>
          <p:cNvSpPr/>
          <p:nvPr/>
        </p:nvSpPr>
        <p:spPr>
          <a:xfrm rot="16200000">
            <a:off x="4595739" y="2160472"/>
            <a:ext cx="190813" cy="4829773"/>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D680632E-DC8E-4884-BFBB-78E255CECEAE}"/>
              </a:ext>
            </a:extLst>
          </p:cNvPr>
          <p:cNvSpPr txBox="1"/>
          <p:nvPr/>
        </p:nvSpPr>
        <p:spPr>
          <a:xfrm>
            <a:off x="2551328" y="4266804"/>
            <a:ext cx="3882342" cy="336290"/>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spTree>
    <p:extLst>
      <p:ext uri="{BB962C8B-B14F-4D97-AF65-F5344CB8AC3E}">
        <p14:creationId xmlns:p14="http://schemas.microsoft.com/office/powerpoint/2010/main" val="369270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8"/>
            <a:ext cx="9144000" cy="308280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Partial All 0s acknowledgement:</a:t>
            </a:r>
          </a:p>
          <a:p>
            <a:pPr lvl="1"/>
            <a:r>
              <a:rPr lang="en-US" sz="1600" dirty="0"/>
              <a:t>A QoS frame are not acknowledged by the Multi-STA BA frame if the following conditions are true:</a:t>
            </a:r>
          </a:p>
          <a:p>
            <a:pPr lvl="2"/>
            <a:r>
              <a:rPr lang="en-US" sz="1400" dirty="0"/>
              <a:t>Two Per AID TID Info fields whose AID11 and TID are same respectively are continuously placed in a Multi-STA BA,</a:t>
            </a:r>
          </a:p>
          <a:p>
            <a:pPr lvl="2"/>
            <a:r>
              <a:rPr lang="en-US" sz="1400" dirty="0"/>
              <a:t>The Ack Type of the first Per AID TID Info field and The Ack Type of the second Per AID TID Info field are 0 (with BA Bitmap).</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second Per AID TID Info field.  </a:t>
            </a:r>
            <a:endParaRPr lang="en-US" sz="1200" dirty="0"/>
          </a:p>
          <a:p>
            <a:pPr lvl="2"/>
            <a:endParaRPr lang="en-US" sz="14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33" name="Straight Connector 32">
            <a:extLst>
              <a:ext uri="{FF2B5EF4-FFF2-40B4-BE49-F238E27FC236}">
                <a16:creationId xmlns:a16="http://schemas.microsoft.com/office/drawing/2014/main" id="{DFA74A27-49ED-4D09-9965-5A49ACACCB6B}"/>
              </a:ext>
            </a:extLst>
          </p:cNvPr>
          <p:cNvCxnSpPr>
            <a:cxnSpLocks/>
          </p:cNvCxnSpPr>
          <p:nvPr/>
        </p:nvCxnSpPr>
        <p:spPr>
          <a:xfrm>
            <a:off x="2018956" y="594252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13C3753-170D-4488-B8A5-3411842CC7F1}"/>
              </a:ext>
            </a:extLst>
          </p:cNvPr>
          <p:cNvSpPr txBox="1"/>
          <p:nvPr/>
        </p:nvSpPr>
        <p:spPr>
          <a:xfrm>
            <a:off x="3348704" y="612117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5" name="TextBox 34">
            <a:extLst>
              <a:ext uri="{FF2B5EF4-FFF2-40B4-BE49-F238E27FC236}">
                <a16:creationId xmlns:a16="http://schemas.microsoft.com/office/drawing/2014/main" id="{51A7D39E-72D2-43E9-BC42-843BF0EB1D67}"/>
              </a:ext>
            </a:extLst>
          </p:cNvPr>
          <p:cNvSpPr txBox="1"/>
          <p:nvPr/>
        </p:nvSpPr>
        <p:spPr>
          <a:xfrm>
            <a:off x="4021214" y="610689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36" name="TextBox 35">
            <a:extLst>
              <a:ext uri="{FF2B5EF4-FFF2-40B4-BE49-F238E27FC236}">
                <a16:creationId xmlns:a16="http://schemas.microsoft.com/office/drawing/2014/main" id="{2BAC2218-0A3D-416A-8194-FDCDDF8383E1}"/>
              </a:ext>
            </a:extLst>
          </p:cNvPr>
          <p:cNvSpPr txBox="1"/>
          <p:nvPr/>
        </p:nvSpPr>
        <p:spPr>
          <a:xfrm>
            <a:off x="5518602" y="611212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7" name="TextBox 36">
            <a:extLst>
              <a:ext uri="{FF2B5EF4-FFF2-40B4-BE49-F238E27FC236}">
                <a16:creationId xmlns:a16="http://schemas.microsoft.com/office/drawing/2014/main" id="{B9D67962-C4AC-4230-9285-10AE09B0BA29}"/>
              </a:ext>
            </a:extLst>
          </p:cNvPr>
          <p:cNvSpPr txBox="1"/>
          <p:nvPr/>
        </p:nvSpPr>
        <p:spPr>
          <a:xfrm>
            <a:off x="5995799" y="609784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cxnSp>
        <p:nvCxnSpPr>
          <p:cNvPr id="38" name="Straight Connector 37">
            <a:extLst>
              <a:ext uri="{FF2B5EF4-FFF2-40B4-BE49-F238E27FC236}">
                <a16:creationId xmlns:a16="http://schemas.microsoft.com/office/drawing/2014/main" id="{1EC40F15-7F22-45D3-9643-6F4225F98A89}"/>
              </a:ext>
            </a:extLst>
          </p:cNvPr>
          <p:cNvCxnSpPr>
            <a:cxnSpLocks/>
          </p:cNvCxnSpPr>
          <p:nvPr/>
        </p:nvCxnSpPr>
        <p:spPr>
          <a:xfrm>
            <a:off x="7000621" y="593478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FADAD30-2931-4CA2-95AC-ED87DCED63C6}"/>
              </a:ext>
            </a:extLst>
          </p:cNvPr>
          <p:cNvCxnSpPr/>
          <p:nvPr/>
        </p:nvCxnSpPr>
        <p:spPr>
          <a:xfrm>
            <a:off x="3153558" y="552478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569AE3-6541-41B2-B58E-5EE96B676C36}"/>
              </a:ext>
            </a:extLst>
          </p:cNvPr>
          <p:cNvSpPr txBox="1"/>
          <p:nvPr/>
        </p:nvSpPr>
        <p:spPr>
          <a:xfrm>
            <a:off x="2119895" y="531397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41" name="Straight Arrow Connector 40">
            <a:extLst>
              <a:ext uri="{FF2B5EF4-FFF2-40B4-BE49-F238E27FC236}">
                <a16:creationId xmlns:a16="http://schemas.microsoft.com/office/drawing/2014/main" id="{81073C06-01C5-4C78-9270-5E8961BCF812}"/>
              </a:ext>
            </a:extLst>
          </p:cNvPr>
          <p:cNvCxnSpPr>
            <a:cxnSpLocks/>
          </p:cNvCxnSpPr>
          <p:nvPr/>
        </p:nvCxnSpPr>
        <p:spPr>
          <a:xfrm>
            <a:off x="4035097" y="556571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034D8DB-EAA6-4A8F-BA5A-0A20C7E5DB39}"/>
              </a:ext>
            </a:extLst>
          </p:cNvPr>
          <p:cNvSpPr txBox="1"/>
          <p:nvPr/>
        </p:nvSpPr>
        <p:spPr>
          <a:xfrm>
            <a:off x="3567908" y="532437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43" name="Straight Arrow Connector 42">
            <a:extLst>
              <a:ext uri="{FF2B5EF4-FFF2-40B4-BE49-F238E27FC236}">
                <a16:creationId xmlns:a16="http://schemas.microsoft.com/office/drawing/2014/main" id="{5E428F62-179D-4277-93AC-55A311FCD9E7}"/>
              </a:ext>
            </a:extLst>
          </p:cNvPr>
          <p:cNvCxnSpPr/>
          <p:nvPr/>
        </p:nvCxnSpPr>
        <p:spPr>
          <a:xfrm>
            <a:off x="5395370" y="554755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2D4C73-F96F-49F2-9230-BB5AD1DAB3F9}"/>
              </a:ext>
            </a:extLst>
          </p:cNvPr>
          <p:cNvSpPr txBox="1"/>
          <p:nvPr/>
        </p:nvSpPr>
        <p:spPr>
          <a:xfrm>
            <a:off x="4946981" y="5356062"/>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sp>
        <p:nvSpPr>
          <p:cNvPr id="45" name="Right Brace 44">
            <a:extLst>
              <a:ext uri="{FF2B5EF4-FFF2-40B4-BE49-F238E27FC236}">
                <a16:creationId xmlns:a16="http://schemas.microsoft.com/office/drawing/2014/main" id="{410352B2-BEC8-4D47-8128-53AB5C7EE13A}"/>
              </a:ext>
            </a:extLst>
          </p:cNvPr>
          <p:cNvSpPr/>
          <p:nvPr/>
        </p:nvSpPr>
        <p:spPr>
          <a:xfrm rot="16200000">
            <a:off x="4683350" y="3145559"/>
            <a:ext cx="241297" cy="4116342"/>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C6198ED3-27BB-49C6-90F3-4FDDB152EDE8}"/>
              </a:ext>
            </a:extLst>
          </p:cNvPr>
          <p:cNvSpPr txBox="1"/>
          <p:nvPr/>
        </p:nvSpPr>
        <p:spPr>
          <a:xfrm>
            <a:off x="2767566" y="4814638"/>
            <a:ext cx="4215293" cy="401711"/>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pic>
        <p:nvPicPr>
          <p:cNvPr id="47" name="Picture 46">
            <a:extLst>
              <a:ext uri="{FF2B5EF4-FFF2-40B4-BE49-F238E27FC236}">
                <a16:creationId xmlns:a16="http://schemas.microsoft.com/office/drawing/2014/main" id="{757D5954-27C8-434E-9FDF-5B29DDB2E588}"/>
              </a:ext>
            </a:extLst>
          </p:cNvPr>
          <p:cNvPicPr>
            <a:picLocks noChangeAspect="1"/>
          </p:cNvPicPr>
          <p:nvPr/>
        </p:nvPicPr>
        <p:blipFill>
          <a:blip r:embed="rId2"/>
          <a:stretch>
            <a:fillRect/>
          </a:stretch>
        </p:blipFill>
        <p:spPr>
          <a:xfrm>
            <a:off x="2696853" y="5821309"/>
            <a:ext cx="2129423" cy="299867"/>
          </a:xfrm>
          <a:prstGeom prst="rect">
            <a:avLst/>
          </a:prstGeom>
        </p:spPr>
      </p:pic>
      <p:pic>
        <p:nvPicPr>
          <p:cNvPr id="48" name="Picture 47">
            <a:extLst>
              <a:ext uri="{FF2B5EF4-FFF2-40B4-BE49-F238E27FC236}">
                <a16:creationId xmlns:a16="http://schemas.microsoft.com/office/drawing/2014/main" id="{35520EF0-355F-4FA1-814D-D121712B05A1}"/>
              </a:ext>
            </a:extLst>
          </p:cNvPr>
          <p:cNvPicPr>
            <a:picLocks noChangeAspect="1"/>
          </p:cNvPicPr>
          <p:nvPr/>
        </p:nvPicPr>
        <p:blipFill>
          <a:blip r:embed="rId2"/>
          <a:stretch>
            <a:fillRect/>
          </a:stretch>
        </p:blipFill>
        <p:spPr>
          <a:xfrm>
            <a:off x="4810463" y="5826415"/>
            <a:ext cx="2129423" cy="299867"/>
          </a:xfrm>
          <a:prstGeom prst="rect">
            <a:avLst/>
          </a:prstGeom>
        </p:spPr>
      </p:pic>
    </p:spTree>
    <p:extLst>
      <p:ext uri="{BB962C8B-B14F-4D97-AF65-F5344CB8AC3E}">
        <p14:creationId xmlns:p14="http://schemas.microsoft.com/office/powerpoint/2010/main" val="74088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dirty="0"/>
              <a:t>Do you agree that the Fragment Number field in Block Ack Starting Sequence Number Control indicates the additional BA Bitmap length of 512, 1024?</a:t>
            </a:r>
            <a:endParaRPr lang="en-US" sz="20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937943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1604</Words>
  <Application>Microsoft Office PowerPoint</Application>
  <PresentationFormat>On-screen Show (4:3)</PresentationFormat>
  <Paragraphs>152</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Sequence number and BA operation with larger BA buffer size</vt:lpstr>
      <vt:lpstr>Large BA Buffer Size and Large MPDU Number in A-MPDU  </vt:lpstr>
      <vt:lpstr>Methods to Indicate New BA Bitmap Length</vt:lpstr>
      <vt:lpstr>Methods to Decrease BA Overhead</vt:lpstr>
      <vt:lpstr>Methods to Decrease BA Overhead</vt:lpstr>
      <vt:lpstr>Methods to Decrease BA Overhead (Cont’d)</vt:lpstr>
      <vt:lpstr>Methods to Decrease BA Overhead (Cont’d)</vt:lpstr>
      <vt:lpstr>Methods to Decrease BA Overhead (Cont’d)</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2101</cp:revision>
  <cp:lastPrinted>1998-02-10T13:28:06Z</cp:lastPrinted>
  <dcterms:created xsi:type="dcterms:W3CDTF">2007-05-21T21:00:37Z</dcterms:created>
  <dcterms:modified xsi:type="dcterms:W3CDTF">2020-04-27T04:18:17Z</dcterms:modified>
  <cp:category>Submission</cp:category>
</cp:coreProperties>
</file>