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63" r:id="rId3"/>
    <p:sldId id="785" r:id="rId4"/>
    <p:sldId id="789" r:id="rId5"/>
    <p:sldId id="787" r:id="rId6"/>
    <p:sldId id="798" r:id="rId7"/>
    <p:sldId id="797" r:id="rId8"/>
    <p:sldId id="796" r:id="rId9"/>
    <p:sldId id="795" r:id="rId10"/>
    <p:sldId id="799" r:id="rId11"/>
    <p:sldId id="80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7" autoAdjust="0"/>
    <p:restoredTop sz="86385" autoAdjust="0"/>
  </p:normalViewPr>
  <p:slideViewPr>
    <p:cSldViewPr>
      <p:cViewPr varScale="1">
        <p:scale>
          <a:sx n="86" d="100"/>
          <a:sy n="86"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7/2/2020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0396</a:t>
            </a:r>
            <a:r>
              <a:rPr lang="en-US" sz="1800" b="1" dirty="0">
                <a:cs typeface="+mn-cs"/>
              </a:rPr>
              <a:t>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MLO BSS Information Transmission and Multiple BSSID Support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a:t>SP 3</a:t>
            </a:r>
            <a:endParaRPr lang="en-US" sz="1800" dirty="0"/>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271465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b="1" dirty="0"/>
              <a:t>Do you agree that AP’s Beacon and probe response shall not include ML element for MLD with no affiliated APs operating on this link</a:t>
            </a:r>
            <a:r>
              <a:rPr lang="en-US" sz="1600" kern="0" dirty="0"/>
              <a:t>?</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32696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SP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304590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Do you support that the MLD ID and the Link ID of an AP carried in the TBTT information field in the RNR is used to identify to which AP MLD the reported AP is affiliated to and to match the information of the same AP in an ML element?</a:t>
            </a:r>
          </a:p>
          <a:p>
            <a:pPr lvl="1"/>
            <a:r>
              <a:rPr lang="en-US" sz="1800" dirty="0"/>
              <a:t>The MLDID is unique in the frame on which it is carried</a:t>
            </a:r>
          </a:p>
          <a:p>
            <a:pPr lvl="1"/>
            <a:r>
              <a:rPr lang="en-US" sz="1800" dirty="0"/>
              <a:t>For APs that are in the same AP MLD as an AP1 (transmitted or non-transmitted BSSID) in the same multiple BSSID as the reporting AP, the MLDID of the AP MLD is set to the BSSID-index of AP1</a:t>
            </a:r>
          </a:p>
          <a:p>
            <a:pPr lvl="1"/>
            <a:r>
              <a:rPr lang="en-US" sz="1800" dirty="0"/>
              <a:t>it’s TBD if we define the way to provide information for APs that belong to other MLDs not part of any MLDs in the multiple BSSID set of the reporting AP </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105166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46447"/>
            <a:ext cx="9144000" cy="602793"/>
          </a:xfrm>
        </p:spPr>
        <p:txBody>
          <a:bodyPr/>
          <a:lstStyle/>
          <a:p>
            <a:r>
              <a:rPr lang="en-US" sz="2100" dirty="0"/>
              <a:t>Recap: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84553"/>
            <a:ext cx="9144000" cy="3757880"/>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single-radio AP device can own multiple virtual APs:</a:t>
            </a:r>
          </a:p>
          <a:p>
            <a:pPr lvl="1"/>
            <a:r>
              <a:rPr lang="en-US" sz="1400" kern="0" dirty="0"/>
              <a:t>Only one AP that has transmitted BSSID transmits management frame frames. The BSSIDs of the other APs are non-transmitted BSSID.</a:t>
            </a:r>
          </a:p>
          <a:p>
            <a:pPr lvl="1"/>
            <a:r>
              <a:rPr lang="en-US" sz="1400" kern="0" dirty="0"/>
              <a:t>The Multiple BSSID element defines the non-transmitted BSSID profiles for APs that have non-transmitted BSSIDs.</a:t>
            </a:r>
          </a:p>
          <a:p>
            <a:pPr lvl="1"/>
            <a:r>
              <a:rPr lang="en-US" sz="1400" kern="0" dirty="0"/>
              <a:t>The non-transmitted BSSID can be figured out through the Multiple BSSID element.</a:t>
            </a:r>
          </a:p>
          <a:p>
            <a:pPr lvl="1"/>
            <a:r>
              <a:rPr lang="en-US" sz="1400" kern="0" dirty="0"/>
              <a:t>Multiple BSSID Configuration element defines the actually number of non transmitted BSSID APs.</a:t>
            </a:r>
          </a:p>
          <a:p>
            <a:pPr lvl="1"/>
            <a:r>
              <a:rPr lang="en-US" sz="1400" kern="0" dirty="0"/>
              <a:t>The non-transmitted profile of a non-transmitted BSSID in the management frame doesn’t need to carry an element of the AP’s capabilities or operating parameters that is same as the related element of the transmitted BSSID.</a:t>
            </a:r>
          </a:p>
          <a:p>
            <a:pPr lvl="2"/>
            <a:r>
              <a:rPr lang="en-US" sz="1200" kern="0" dirty="0"/>
              <a:t>One example is that if the EDCA Parameter Set element is not in the non-transmitted BSSID profile of an AP with non-transmitted BSSID ( e.g. AP2), the EDCA Parameter Set element in the management frame will be used by the STAs associated with AP2.</a:t>
            </a:r>
          </a:p>
          <a:p>
            <a:pPr lvl="1"/>
            <a:r>
              <a:rPr lang="en-US" sz="1400" kern="0" dirty="0"/>
              <a:t>An AP with non-transmitted BSSID may announce the non-inheritance of element from the AP with transmitted BSSID. </a:t>
            </a:r>
          </a:p>
          <a:p>
            <a:pPr lvl="2"/>
            <a:r>
              <a:rPr lang="en-US" sz="1200" kern="0" dirty="0"/>
              <a:t>One example is that in non-Transmitted BSSID Profile of non-transmitted BSSID1, if the Element ID of EDCA Parameter Set is in List Of Element IDs field, the EDCA Parameter Set element in the management frame will not be used by the STAs associated with AP of BSSID1.</a:t>
            </a:r>
          </a:p>
        </p:txBody>
      </p:sp>
      <p:sp>
        <p:nvSpPr>
          <p:cNvPr id="3" name="Rectangle 2">
            <a:extLst>
              <a:ext uri="{FF2B5EF4-FFF2-40B4-BE49-F238E27FC236}">
                <a16:creationId xmlns:a16="http://schemas.microsoft.com/office/drawing/2014/main" id="{38D71F2B-541E-4E6E-BB7F-8511AD139235}"/>
              </a:ext>
            </a:extLst>
          </p:cNvPr>
          <p:cNvSpPr/>
          <p:nvPr/>
        </p:nvSpPr>
        <p:spPr>
          <a:xfrm>
            <a:off x="6738152" y="5986439"/>
            <a:ext cx="506027"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Rectangle 3">
            <a:extLst>
              <a:ext uri="{FF2B5EF4-FFF2-40B4-BE49-F238E27FC236}">
                <a16:creationId xmlns:a16="http://schemas.microsoft.com/office/drawing/2014/main" id="{A6457E6A-60A1-4ADB-9C21-6A411E6CA1D0}"/>
              </a:ext>
            </a:extLst>
          </p:cNvPr>
          <p:cNvSpPr/>
          <p:nvPr/>
        </p:nvSpPr>
        <p:spPr>
          <a:xfrm>
            <a:off x="6874646" y="6236679"/>
            <a:ext cx="206406"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a:extLst>
              <a:ext uri="{FF2B5EF4-FFF2-40B4-BE49-F238E27FC236}">
                <a16:creationId xmlns:a16="http://schemas.microsoft.com/office/drawing/2014/main" id="{B610FE72-37A3-4CC7-AFBB-039C47F44D6E}"/>
              </a:ext>
            </a:extLst>
          </p:cNvPr>
          <p:cNvSpPr txBox="1"/>
          <p:nvPr/>
        </p:nvSpPr>
        <p:spPr>
          <a:xfrm>
            <a:off x="6429837" y="6217606"/>
            <a:ext cx="521380" cy="300082"/>
          </a:xfrm>
          <a:prstGeom prst="rect">
            <a:avLst/>
          </a:prstGeom>
          <a:noFill/>
        </p:spPr>
        <p:txBody>
          <a:bodyPr wrap="square" rtlCol="0">
            <a:spAutoFit/>
          </a:bodyPr>
          <a:lstStyle/>
          <a:p>
            <a:r>
              <a:rPr lang="en-US" sz="675" dirty="0"/>
              <a:t>BSSID1,</a:t>
            </a:r>
          </a:p>
          <a:p>
            <a:r>
              <a:rPr lang="en-US" sz="675" dirty="0"/>
              <a:t>BSSID2</a:t>
            </a:r>
          </a:p>
        </p:txBody>
      </p:sp>
      <p:sp>
        <p:nvSpPr>
          <p:cNvPr id="7" name="TextBox 6">
            <a:extLst>
              <a:ext uri="{FF2B5EF4-FFF2-40B4-BE49-F238E27FC236}">
                <a16:creationId xmlns:a16="http://schemas.microsoft.com/office/drawing/2014/main" id="{AEAFB889-4229-4826-B4BB-B4AE1CFA1C75}"/>
              </a:ext>
            </a:extLst>
          </p:cNvPr>
          <p:cNvSpPr txBox="1"/>
          <p:nvPr/>
        </p:nvSpPr>
        <p:spPr>
          <a:xfrm>
            <a:off x="7047760" y="6217606"/>
            <a:ext cx="609508" cy="300082"/>
          </a:xfrm>
          <a:prstGeom prst="rect">
            <a:avLst/>
          </a:prstGeom>
          <a:noFill/>
        </p:spPr>
        <p:txBody>
          <a:bodyPr wrap="square" rtlCol="0">
            <a:spAutoFit/>
          </a:bodyPr>
          <a:lstStyle/>
          <a:p>
            <a:r>
              <a:rPr lang="en-US" sz="675" dirty="0"/>
              <a:t>BSSID3,</a:t>
            </a:r>
          </a:p>
          <a:p>
            <a:r>
              <a:rPr lang="en-US" sz="675" dirty="0"/>
              <a:t>BSSID4</a:t>
            </a:r>
          </a:p>
        </p:txBody>
      </p:sp>
      <p:sp>
        <p:nvSpPr>
          <p:cNvPr id="8" name="TextBox 7">
            <a:extLst>
              <a:ext uri="{FF2B5EF4-FFF2-40B4-BE49-F238E27FC236}">
                <a16:creationId xmlns:a16="http://schemas.microsoft.com/office/drawing/2014/main" id="{C2D8844B-1752-440A-B771-CC41F9475171}"/>
              </a:ext>
            </a:extLst>
          </p:cNvPr>
          <p:cNvSpPr txBox="1"/>
          <p:nvPr/>
        </p:nvSpPr>
        <p:spPr>
          <a:xfrm>
            <a:off x="7232664" y="5955164"/>
            <a:ext cx="692458" cy="300082"/>
          </a:xfrm>
          <a:prstGeom prst="rect">
            <a:avLst/>
          </a:prstGeom>
          <a:noFill/>
        </p:spPr>
        <p:txBody>
          <a:bodyPr wrap="square" rtlCol="0">
            <a:spAutoFit/>
          </a:bodyPr>
          <a:lstStyle/>
          <a:p>
            <a:r>
              <a:rPr lang="en-US" sz="675" dirty="0"/>
              <a:t>Multiple BSSID AP</a:t>
            </a:r>
          </a:p>
        </p:txBody>
      </p:sp>
      <p:cxnSp>
        <p:nvCxnSpPr>
          <p:cNvPr id="9" name="Straight Arrow Connector 8">
            <a:extLst>
              <a:ext uri="{FF2B5EF4-FFF2-40B4-BE49-F238E27FC236}">
                <a16:creationId xmlns:a16="http://schemas.microsoft.com/office/drawing/2014/main" id="{9327384A-FB42-41BE-8855-36FC6AF71062}"/>
              </a:ext>
            </a:extLst>
          </p:cNvPr>
          <p:cNvCxnSpPr/>
          <p:nvPr/>
        </p:nvCxnSpPr>
        <p:spPr>
          <a:xfrm>
            <a:off x="6318681" y="6283140"/>
            <a:ext cx="2263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E20499F-B31F-4894-A8CE-66F87F4605A0}"/>
              </a:ext>
            </a:extLst>
          </p:cNvPr>
          <p:cNvSpPr txBox="1"/>
          <p:nvPr/>
        </p:nvSpPr>
        <p:spPr>
          <a:xfrm>
            <a:off x="5711255" y="6193809"/>
            <a:ext cx="692458" cy="300082"/>
          </a:xfrm>
          <a:prstGeom prst="rect">
            <a:avLst/>
          </a:prstGeom>
          <a:noFill/>
        </p:spPr>
        <p:txBody>
          <a:bodyPr wrap="square" rtlCol="0">
            <a:spAutoFit/>
          </a:bodyPr>
          <a:lstStyle/>
          <a:p>
            <a:r>
              <a:rPr lang="en-US" sz="675" dirty="0"/>
              <a:t>Transmitted BSSID</a:t>
            </a:r>
          </a:p>
        </p:txBody>
      </p:sp>
      <p:sp>
        <p:nvSpPr>
          <p:cNvPr id="13" name="TextBox 12">
            <a:extLst>
              <a:ext uri="{FF2B5EF4-FFF2-40B4-BE49-F238E27FC236}">
                <a16:creationId xmlns:a16="http://schemas.microsoft.com/office/drawing/2014/main" id="{3B59A6AE-4158-48C9-A012-DE78A394E0C5}"/>
              </a:ext>
            </a:extLst>
          </p:cNvPr>
          <p:cNvSpPr txBox="1"/>
          <p:nvPr/>
        </p:nvSpPr>
        <p:spPr>
          <a:xfrm>
            <a:off x="809554" y="5442592"/>
            <a:ext cx="1165610" cy="196208"/>
          </a:xfrm>
          <a:prstGeom prst="rect">
            <a:avLst/>
          </a:prstGeom>
          <a:noFill/>
        </p:spPr>
        <p:txBody>
          <a:bodyPr wrap="square" rtlCol="0">
            <a:spAutoFit/>
          </a:bodyPr>
          <a:lstStyle/>
          <a:p>
            <a:r>
              <a:rPr lang="en-US" sz="675" dirty="0"/>
              <a:t>Multiple BSSID element</a:t>
            </a:r>
          </a:p>
        </p:txBody>
      </p:sp>
      <p:pic>
        <p:nvPicPr>
          <p:cNvPr id="12" name="Picture 11">
            <a:extLst>
              <a:ext uri="{FF2B5EF4-FFF2-40B4-BE49-F238E27FC236}">
                <a16:creationId xmlns:a16="http://schemas.microsoft.com/office/drawing/2014/main" id="{5C124CC8-0B00-4580-A67B-CBCB9D0B97FB}"/>
              </a:ext>
            </a:extLst>
          </p:cNvPr>
          <p:cNvPicPr>
            <a:picLocks noChangeAspect="1"/>
          </p:cNvPicPr>
          <p:nvPr/>
        </p:nvPicPr>
        <p:blipFill>
          <a:blip r:embed="rId2"/>
          <a:stretch>
            <a:fillRect/>
          </a:stretch>
        </p:blipFill>
        <p:spPr>
          <a:xfrm>
            <a:off x="2575935" y="5819861"/>
            <a:ext cx="2971061" cy="458040"/>
          </a:xfrm>
          <a:prstGeom prst="rect">
            <a:avLst/>
          </a:prstGeom>
        </p:spPr>
      </p:pic>
      <p:sp>
        <p:nvSpPr>
          <p:cNvPr id="15" name="TextBox 14">
            <a:extLst>
              <a:ext uri="{FF2B5EF4-FFF2-40B4-BE49-F238E27FC236}">
                <a16:creationId xmlns:a16="http://schemas.microsoft.com/office/drawing/2014/main" id="{04611499-0F1C-4462-8CF8-893269BD3873}"/>
              </a:ext>
            </a:extLst>
          </p:cNvPr>
          <p:cNvSpPr txBox="1"/>
          <p:nvPr/>
        </p:nvSpPr>
        <p:spPr>
          <a:xfrm>
            <a:off x="3458775" y="6256250"/>
            <a:ext cx="1649029" cy="196208"/>
          </a:xfrm>
          <a:prstGeom prst="rect">
            <a:avLst/>
          </a:prstGeom>
          <a:noFill/>
        </p:spPr>
        <p:txBody>
          <a:bodyPr wrap="square" rtlCol="0">
            <a:spAutoFit/>
          </a:bodyPr>
          <a:lstStyle/>
          <a:p>
            <a:r>
              <a:rPr lang="en-US" sz="675" dirty="0"/>
              <a:t>Multiple BSSID Configuration element</a:t>
            </a:r>
          </a:p>
        </p:txBody>
      </p:sp>
      <p:pic>
        <p:nvPicPr>
          <p:cNvPr id="14" name="Picture 13">
            <a:extLst>
              <a:ext uri="{FF2B5EF4-FFF2-40B4-BE49-F238E27FC236}">
                <a16:creationId xmlns:a16="http://schemas.microsoft.com/office/drawing/2014/main" id="{CEAE65D9-1AB0-4365-8961-602C8F8AB0AD}"/>
              </a:ext>
            </a:extLst>
          </p:cNvPr>
          <p:cNvPicPr>
            <a:picLocks noChangeAspect="1"/>
          </p:cNvPicPr>
          <p:nvPr/>
        </p:nvPicPr>
        <p:blipFill>
          <a:blip r:embed="rId3"/>
          <a:stretch>
            <a:fillRect/>
          </a:stretch>
        </p:blipFill>
        <p:spPr>
          <a:xfrm>
            <a:off x="6042632" y="4904476"/>
            <a:ext cx="2989575" cy="1019920"/>
          </a:xfrm>
          <a:prstGeom prst="rect">
            <a:avLst/>
          </a:prstGeom>
        </p:spPr>
      </p:pic>
      <p:pic>
        <p:nvPicPr>
          <p:cNvPr id="5" name="Picture 4">
            <a:extLst>
              <a:ext uri="{FF2B5EF4-FFF2-40B4-BE49-F238E27FC236}">
                <a16:creationId xmlns:a16="http://schemas.microsoft.com/office/drawing/2014/main" id="{4C5859A1-BEA5-484E-A309-634D59B081F1}"/>
              </a:ext>
            </a:extLst>
          </p:cNvPr>
          <p:cNvPicPr>
            <a:picLocks noChangeAspect="1"/>
          </p:cNvPicPr>
          <p:nvPr/>
        </p:nvPicPr>
        <p:blipFill>
          <a:blip r:embed="rId4"/>
          <a:stretch>
            <a:fillRect/>
          </a:stretch>
        </p:blipFill>
        <p:spPr>
          <a:xfrm>
            <a:off x="2423605" y="4966275"/>
            <a:ext cx="3508899" cy="520125"/>
          </a:xfrm>
          <a:prstGeom prst="rect">
            <a:avLst/>
          </a:prstGeom>
        </p:spPr>
      </p:pic>
      <p:sp>
        <p:nvSpPr>
          <p:cNvPr id="17" name="TextBox 16">
            <a:extLst>
              <a:ext uri="{FF2B5EF4-FFF2-40B4-BE49-F238E27FC236}">
                <a16:creationId xmlns:a16="http://schemas.microsoft.com/office/drawing/2014/main" id="{74A958CD-DB88-4144-949D-B5F8ABD253F0}"/>
              </a:ext>
            </a:extLst>
          </p:cNvPr>
          <p:cNvSpPr txBox="1"/>
          <p:nvPr/>
        </p:nvSpPr>
        <p:spPr>
          <a:xfrm>
            <a:off x="3692209" y="5433230"/>
            <a:ext cx="1165610" cy="196208"/>
          </a:xfrm>
          <a:prstGeom prst="rect">
            <a:avLst/>
          </a:prstGeom>
          <a:noFill/>
        </p:spPr>
        <p:txBody>
          <a:bodyPr wrap="square" rtlCol="0">
            <a:spAutoFit/>
          </a:bodyPr>
          <a:lstStyle/>
          <a:p>
            <a:r>
              <a:rPr lang="en-US" sz="675" dirty="0"/>
              <a:t>Non-inherit element</a:t>
            </a:r>
          </a:p>
        </p:txBody>
      </p:sp>
      <p:pic>
        <p:nvPicPr>
          <p:cNvPr id="10" name="Picture 9">
            <a:extLst>
              <a:ext uri="{FF2B5EF4-FFF2-40B4-BE49-F238E27FC236}">
                <a16:creationId xmlns:a16="http://schemas.microsoft.com/office/drawing/2014/main" id="{3E13ADD3-5686-4C72-BBE5-F632987A8236}"/>
              </a:ext>
            </a:extLst>
          </p:cNvPr>
          <p:cNvPicPr>
            <a:picLocks noChangeAspect="1"/>
          </p:cNvPicPr>
          <p:nvPr/>
        </p:nvPicPr>
        <p:blipFill>
          <a:blip r:embed="rId5"/>
          <a:stretch>
            <a:fillRect/>
          </a:stretch>
        </p:blipFill>
        <p:spPr>
          <a:xfrm>
            <a:off x="0" y="4952549"/>
            <a:ext cx="2329280" cy="472874"/>
          </a:xfrm>
          <a:prstGeom prst="rect">
            <a:avLst/>
          </a:prstGeom>
        </p:spPr>
      </p:pic>
      <p:sp>
        <p:nvSpPr>
          <p:cNvPr id="18" name="Slide Number Placeholder 2">
            <a:extLst>
              <a:ext uri="{FF2B5EF4-FFF2-40B4-BE49-F238E27FC236}">
                <a16:creationId xmlns:a16="http://schemas.microsoft.com/office/drawing/2014/main" id="{DC960B44-6D8D-4A1D-81D4-1ED650CE13AC}"/>
              </a:ext>
            </a:extLst>
          </p:cNvPr>
          <p:cNvSpPr>
            <a:spLocks noGrp="1"/>
          </p:cNvSpPr>
          <p:nvPr>
            <p:ph type="sldNum" sz="quarter" idx="12"/>
          </p:nvPr>
        </p:nvSpPr>
        <p:spPr>
          <a:xfrm>
            <a:off x="4344988" y="6520934"/>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9568E7B8-E4F1-4C21-9CAA-565A3077DF40}"/>
              </a:ext>
            </a:extLst>
          </p:cNvPr>
          <p:cNvSpPr>
            <a:spLocks noGrp="1"/>
          </p:cNvSpPr>
          <p:nvPr>
            <p:ph type="ftr" sz="quarter" idx="11"/>
          </p:nvPr>
        </p:nvSpPr>
        <p:spPr>
          <a:xfrm>
            <a:off x="7106032" y="6520934"/>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4C9461AC-B9BB-4003-A097-25F2AAB1B904}"/>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43649"/>
            <a:ext cx="8955349" cy="367868"/>
          </a:xfrm>
        </p:spPr>
        <p:txBody>
          <a:bodyPr/>
          <a:lstStyle/>
          <a:p>
            <a:r>
              <a:rPr lang="en-US" sz="2100" dirty="0"/>
              <a:t>Recap: AP MLD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 y="1032025"/>
            <a:ext cx="9144000" cy="4025183"/>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An AP multi-link device (MLD) includes multiple APs:</a:t>
            </a:r>
          </a:p>
          <a:p>
            <a:pPr lvl="1"/>
            <a:r>
              <a:rPr lang="en-US" sz="1400" kern="0" dirty="0"/>
              <a:t>Each AP works in different link.</a:t>
            </a:r>
          </a:p>
          <a:p>
            <a:pPr lvl="1"/>
            <a:r>
              <a:rPr lang="en-US" sz="1400" kern="0" dirty="0"/>
              <a:t>All the APs share the same security policy, BA agreement, SSID, same MAC SAP.</a:t>
            </a:r>
          </a:p>
          <a:p>
            <a:pPr lvl="1"/>
            <a:r>
              <a:rPr lang="en-US" sz="1400" kern="0" dirty="0"/>
              <a:t>The APs have different medium access procedures.</a:t>
            </a:r>
          </a:p>
          <a:p>
            <a:pPr lvl="1"/>
            <a:r>
              <a:rPr lang="en-US" sz="1400" kern="0" dirty="0"/>
              <a:t>Each AP may transmit its own management frames with different TSF time, BI, TBTT etc.</a:t>
            </a:r>
          </a:p>
          <a:p>
            <a:pPr lvl="1"/>
            <a:r>
              <a:rPr lang="en-US" sz="1400" kern="0" dirty="0"/>
              <a:t>When an AP of an AP MLD transmits a management frame in link1, the management frame doesn’t need to carry a element of another AP’s capabilities or operating parameters in link2 if the element is same as the related element in link1.</a:t>
            </a:r>
          </a:p>
          <a:p>
            <a:pPr lvl="1"/>
            <a:r>
              <a:rPr lang="en-US" sz="1400" kern="0" dirty="0"/>
              <a:t>In a management frame of link1, the information of an AP in link2 may not include an element of the specific capabilities or operating parameters, and the AP in link2 doesn’t want to inherit the related element in link1 </a:t>
            </a:r>
          </a:p>
          <a:p>
            <a:pPr lvl="2"/>
            <a:r>
              <a:rPr lang="en-US" sz="1200" kern="0" dirty="0"/>
              <a:t>The non-inherit Information (identified by the Element ID, Element ID Extension) can be announced to let the STAs associated with the AP in link2 know the element that are not inherited from the AP that transmitted the management frame in link1.</a:t>
            </a:r>
          </a:p>
          <a:p>
            <a:pPr lvl="1"/>
            <a:r>
              <a:rPr lang="en-US" sz="1400" kern="0" dirty="0"/>
              <a:t>The AP MLD transmits buffered frame indication of one link in another link.</a:t>
            </a:r>
          </a:p>
          <a:p>
            <a:pPr lvl="2"/>
            <a:r>
              <a:rPr lang="en-US" sz="1200" kern="0" dirty="0"/>
              <a:t>The buffer indication of the other link takes effect right away or after the following TBTT of another link.</a:t>
            </a:r>
          </a:p>
          <a:p>
            <a:pPr lvl="3"/>
            <a:r>
              <a:rPr lang="en-US" sz="1200" kern="0" dirty="0"/>
              <a:t>No indication about whether this applied to unicast or group-addressed frames. This may not be applicable to group addressed frames.</a:t>
            </a:r>
          </a:p>
        </p:txBody>
      </p:sp>
      <p:sp>
        <p:nvSpPr>
          <p:cNvPr id="16" name="Rectangle 15">
            <a:extLst>
              <a:ext uri="{FF2B5EF4-FFF2-40B4-BE49-F238E27FC236}">
                <a16:creationId xmlns:a16="http://schemas.microsoft.com/office/drawing/2014/main" id="{F7CF3405-8CC2-4DF5-846D-179A7EC765CA}"/>
              </a:ext>
            </a:extLst>
          </p:cNvPr>
          <p:cNvSpPr/>
          <p:nvPr/>
        </p:nvSpPr>
        <p:spPr bwMode="auto">
          <a:xfrm>
            <a:off x="7435137" y="532758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7" name="Rectangle 16">
            <a:extLst>
              <a:ext uri="{FF2B5EF4-FFF2-40B4-BE49-F238E27FC236}">
                <a16:creationId xmlns:a16="http://schemas.microsoft.com/office/drawing/2014/main" id="{9EEBB253-05E7-4984-801F-64975266DA54}"/>
              </a:ext>
            </a:extLst>
          </p:cNvPr>
          <p:cNvSpPr/>
          <p:nvPr/>
        </p:nvSpPr>
        <p:spPr bwMode="auto">
          <a:xfrm>
            <a:off x="7550269" y="572763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8" name="Rectangle 17">
            <a:extLst>
              <a:ext uri="{FF2B5EF4-FFF2-40B4-BE49-F238E27FC236}">
                <a16:creationId xmlns:a16="http://schemas.microsoft.com/office/drawing/2014/main" id="{F81686EC-FFC7-4868-9E90-5182E91FCEE7}"/>
              </a:ext>
            </a:extLst>
          </p:cNvPr>
          <p:cNvSpPr/>
          <p:nvPr/>
        </p:nvSpPr>
        <p:spPr bwMode="auto">
          <a:xfrm>
            <a:off x="7858352" y="572763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9" name="TextBox 18">
            <a:extLst>
              <a:ext uri="{FF2B5EF4-FFF2-40B4-BE49-F238E27FC236}">
                <a16:creationId xmlns:a16="http://schemas.microsoft.com/office/drawing/2014/main" id="{010BACC8-FA52-4C85-8CB8-8DDF7764CFFD}"/>
              </a:ext>
            </a:extLst>
          </p:cNvPr>
          <p:cNvSpPr txBox="1"/>
          <p:nvPr/>
        </p:nvSpPr>
        <p:spPr>
          <a:xfrm>
            <a:off x="7042979" y="5173574"/>
            <a:ext cx="805750" cy="300082"/>
          </a:xfrm>
          <a:prstGeom prst="rect">
            <a:avLst/>
          </a:prstGeom>
          <a:noFill/>
        </p:spPr>
        <p:txBody>
          <a:bodyPr wrap="square" rtlCol="0">
            <a:spAutoFit/>
          </a:bodyPr>
          <a:lstStyle/>
          <a:p>
            <a:r>
              <a:rPr lang="en-US" sz="675" dirty="0"/>
              <a:t>Multi-link AP device</a:t>
            </a:r>
          </a:p>
        </p:txBody>
      </p:sp>
      <p:sp>
        <p:nvSpPr>
          <p:cNvPr id="20" name="TextBox 19">
            <a:extLst>
              <a:ext uri="{FF2B5EF4-FFF2-40B4-BE49-F238E27FC236}">
                <a16:creationId xmlns:a16="http://schemas.microsoft.com/office/drawing/2014/main" id="{043C886E-3269-4BE7-A073-0F7C7146A4F0}"/>
              </a:ext>
            </a:extLst>
          </p:cNvPr>
          <p:cNvSpPr txBox="1"/>
          <p:nvPr/>
        </p:nvSpPr>
        <p:spPr>
          <a:xfrm>
            <a:off x="7113252" y="5736387"/>
            <a:ext cx="489659" cy="403957"/>
          </a:xfrm>
          <a:prstGeom prst="rect">
            <a:avLst/>
          </a:prstGeom>
          <a:noFill/>
        </p:spPr>
        <p:txBody>
          <a:bodyPr wrap="square" rtlCol="0">
            <a:spAutoFit/>
          </a:bodyPr>
          <a:lstStyle/>
          <a:p>
            <a:r>
              <a:rPr lang="en-US" sz="675" dirty="0"/>
              <a:t>MAC with Addr1</a:t>
            </a:r>
          </a:p>
        </p:txBody>
      </p:sp>
      <p:sp>
        <p:nvSpPr>
          <p:cNvPr id="21" name="TextBox 20">
            <a:extLst>
              <a:ext uri="{FF2B5EF4-FFF2-40B4-BE49-F238E27FC236}">
                <a16:creationId xmlns:a16="http://schemas.microsoft.com/office/drawing/2014/main" id="{B71A65BC-3A92-4B59-8B09-68DAECDB80F5}"/>
              </a:ext>
            </a:extLst>
          </p:cNvPr>
          <p:cNvSpPr txBox="1"/>
          <p:nvPr/>
        </p:nvSpPr>
        <p:spPr>
          <a:xfrm>
            <a:off x="8029803" y="5736387"/>
            <a:ext cx="489659" cy="403957"/>
          </a:xfrm>
          <a:prstGeom prst="rect">
            <a:avLst/>
          </a:prstGeom>
          <a:noFill/>
        </p:spPr>
        <p:txBody>
          <a:bodyPr wrap="square" rtlCol="0">
            <a:spAutoFit/>
          </a:bodyPr>
          <a:lstStyle/>
          <a:p>
            <a:r>
              <a:rPr lang="en-US" sz="675" dirty="0"/>
              <a:t>MAC with Addr2</a:t>
            </a:r>
          </a:p>
        </p:txBody>
      </p:sp>
      <p:sp>
        <p:nvSpPr>
          <p:cNvPr id="22" name="TextBox 21">
            <a:extLst>
              <a:ext uri="{FF2B5EF4-FFF2-40B4-BE49-F238E27FC236}">
                <a16:creationId xmlns:a16="http://schemas.microsoft.com/office/drawing/2014/main" id="{E04B9160-50B1-4BFD-92EF-5BD6B0A26312}"/>
              </a:ext>
            </a:extLst>
          </p:cNvPr>
          <p:cNvSpPr txBox="1"/>
          <p:nvPr/>
        </p:nvSpPr>
        <p:spPr>
          <a:xfrm>
            <a:off x="7435137" y="5415063"/>
            <a:ext cx="726481" cy="196208"/>
          </a:xfrm>
          <a:prstGeom prst="rect">
            <a:avLst/>
          </a:prstGeom>
          <a:noFill/>
        </p:spPr>
        <p:txBody>
          <a:bodyPr wrap="none" rtlCol="0">
            <a:spAutoFit/>
          </a:bodyPr>
          <a:lstStyle/>
          <a:p>
            <a:r>
              <a:rPr lang="en-US" sz="675" dirty="0"/>
              <a:t>Common MAC</a:t>
            </a:r>
          </a:p>
        </p:txBody>
      </p:sp>
      <p:sp>
        <p:nvSpPr>
          <p:cNvPr id="24" name="TextBox 23">
            <a:extLst>
              <a:ext uri="{FF2B5EF4-FFF2-40B4-BE49-F238E27FC236}">
                <a16:creationId xmlns:a16="http://schemas.microsoft.com/office/drawing/2014/main" id="{589C3756-FB57-44FE-8CA9-07AFDD939C95}"/>
              </a:ext>
            </a:extLst>
          </p:cNvPr>
          <p:cNvSpPr txBox="1"/>
          <p:nvPr/>
        </p:nvSpPr>
        <p:spPr>
          <a:xfrm>
            <a:off x="7462715" y="6024602"/>
            <a:ext cx="346558" cy="300082"/>
          </a:xfrm>
          <a:prstGeom prst="rect">
            <a:avLst/>
          </a:prstGeom>
          <a:noFill/>
        </p:spPr>
        <p:txBody>
          <a:bodyPr wrap="square" rtlCol="0">
            <a:spAutoFit/>
          </a:bodyPr>
          <a:lstStyle/>
          <a:p>
            <a:r>
              <a:rPr lang="en-US" sz="675" dirty="0"/>
              <a:t>Link1</a:t>
            </a:r>
          </a:p>
        </p:txBody>
      </p:sp>
      <p:sp>
        <p:nvSpPr>
          <p:cNvPr id="25" name="TextBox 24">
            <a:extLst>
              <a:ext uri="{FF2B5EF4-FFF2-40B4-BE49-F238E27FC236}">
                <a16:creationId xmlns:a16="http://schemas.microsoft.com/office/drawing/2014/main" id="{6AA9F748-11DB-4701-B57C-9BE532D046B8}"/>
              </a:ext>
            </a:extLst>
          </p:cNvPr>
          <p:cNvSpPr txBox="1"/>
          <p:nvPr/>
        </p:nvSpPr>
        <p:spPr>
          <a:xfrm>
            <a:off x="7824143" y="6011395"/>
            <a:ext cx="346558" cy="300082"/>
          </a:xfrm>
          <a:prstGeom prst="rect">
            <a:avLst/>
          </a:prstGeom>
          <a:noFill/>
        </p:spPr>
        <p:txBody>
          <a:bodyPr wrap="square" rtlCol="0">
            <a:spAutoFit/>
          </a:bodyPr>
          <a:lstStyle/>
          <a:p>
            <a:r>
              <a:rPr lang="en-US" sz="675" dirty="0"/>
              <a:t>Link2</a:t>
            </a:r>
          </a:p>
        </p:txBody>
      </p:sp>
      <p:cxnSp>
        <p:nvCxnSpPr>
          <p:cNvPr id="26" name="Straight Connector 25">
            <a:extLst>
              <a:ext uri="{FF2B5EF4-FFF2-40B4-BE49-F238E27FC236}">
                <a16:creationId xmlns:a16="http://schemas.microsoft.com/office/drawing/2014/main" id="{AAA8981D-8E7C-4ECD-94C4-64D36AD4AC90}"/>
              </a:ext>
            </a:extLst>
          </p:cNvPr>
          <p:cNvCxnSpPr>
            <a:cxnSpLocks/>
            <a:endCxn id="16" idx="0"/>
          </p:cNvCxnSpPr>
          <p:nvPr/>
        </p:nvCxnSpPr>
        <p:spPr bwMode="auto">
          <a:xfrm>
            <a:off x="7778037" y="5033085"/>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8F3174DF-335B-4A3D-8C97-7A0E17991D73}"/>
              </a:ext>
            </a:extLst>
          </p:cNvPr>
          <p:cNvSpPr txBox="1"/>
          <p:nvPr/>
        </p:nvSpPr>
        <p:spPr>
          <a:xfrm>
            <a:off x="7770084" y="5136708"/>
            <a:ext cx="1034558" cy="196208"/>
          </a:xfrm>
          <a:prstGeom prst="rect">
            <a:avLst/>
          </a:prstGeom>
          <a:noFill/>
        </p:spPr>
        <p:txBody>
          <a:bodyPr wrap="square" rtlCol="0">
            <a:spAutoFit/>
          </a:bodyPr>
          <a:lstStyle/>
          <a:p>
            <a:r>
              <a:rPr lang="en-US" sz="675" dirty="0"/>
              <a:t>SAP of BSSID1 (addr1)</a:t>
            </a:r>
          </a:p>
        </p:txBody>
      </p:sp>
      <p:sp>
        <p:nvSpPr>
          <p:cNvPr id="5" name="Rectangle 4">
            <a:extLst>
              <a:ext uri="{FF2B5EF4-FFF2-40B4-BE49-F238E27FC236}">
                <a16:creationId xmlns:a16="http://schemas.microsoft.com/office/drawing/2014/main" id="{D9A0B314-CB2F-4CCD-B6F5-2DC125DE3F97}"/>
              </a:ext>
            </a:extLst>
          </p:cNvPr>
          <p:cNvSpPr/>
          <p:nvPr/>
        </p:nvSpPr>
        <p:spPr>
          <a:xfrm>
            <a:off x="7003555" y="5105844"/>
            <a:ext cx="1611436" cy="12610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EEF0D402-47E4-415C-B766-5414C74DEC76}"/>
              </a:ext>
            </a:extLst>
          </p:cNvPr>
          <p:cNvSpPr/>
          <p:nvPr/>
        </p:nvSpPr>
        <p:spPr bwMode="auto">
          <a:xfrm>
            <a:off x="2971800" y="5257800"/>
            <a:ext cx="2014501" cy="37078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29" name="TextBox 28">
            <a:extLst>
              <a:ext uri="{FF2B5EF4-FFF2-40B4-BE49-F238E27FC236}">
                <a16:creationId xmlns:a16="http://schemas.microsoft.com/office/drawing/2014/main" id="{6F244B73-F5D4-44D8-8CF3-2A43AECE7FF8}"/>
              </a:ext>
            </a:extLst>
          </p:cNvPr>
          <p:cNvSpPr txBox="1"/>
          <p:nvPr/>
        </p:nvSpPr>
        <p:spPr>
          <a:xfrm>
            <a:off x="1541089" y="5356629"/>
            <a:ext cx="1501970" cy="196208"/>
          </a:xfrm>
          <a:prstGeom prst="rect">
            <a:avLst/>
          </a:prstGeom>
          <a:noFill/>
        </p:spPr>
        <p:txBody>
          <a:bodyPr wrap="square" rtlCol="0">
            <a:spAutoFit/>
          </a:bodyPr>
          <a:lstStyle/>
          <a:p>
            <a:r>
              <a:rPr lang="en-US" sz="675" dirty="0"/>
              <a:t>BSSID1’s management frame</a:t>
            </a:r>
          </a:p>
        </p:txBody>
      </p:sp>
      <p:sp>
        <p:nvSpPr>
          <p:cNvPr id="30" name="Rectangle 29">
            <a:extLst>
              <a:ext uri="{FF2B5EF4-FFF2-40B4-BE49-F238E27FC236}">
                <a16:creationId xmlns:a16="http://schemas.microsoft.com/office/drawing/2014/main" id="{10DEFCE8-F1B0-4751-8BB2-647A16AD3B00}"/>
              </a:ext>
            </a:extLst>
          </p:cNvPr>
          <p:cNvSpPr/>
          <p:nvPr/>
        </p:nvSpPr>
        <p:spPr bwMode="auto">
          <a:xfrm>
            <a:off x="3382514" y="5308226"/>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1" name="Straight Arrow Connector 30">
            <a:extLst>
              <a:ext uri="{FF2B5EF4-FFF2-40B4-BE49-F238E27FC236}">
                <a16:creationId xmlns:a16="http://schemas.microsoft.com/office/drawing/2014/main" id="{6B495357-4FBA-45BA-B62C-4230C2276EC8}"/>
              </a:ext>
            </a:extLst>
          </p:cNvPr>
          <p:cNvCxnSpPr>
            <a:cxnSpLocks/>
            <a:stCxn id="32" idx="0"/>
          </p:cNvCxnSpPr>
          <p:nvPr/>
        </p:nvCxnSpPr>
        <p:spPr bwMode="auto">
          <a:xfrm flipV="1">
            <a:off x="2879321" y="5504540"/>
            <a:ext cx="640404" cy="18802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2" name="TextBox 31">
            <a:extLst>
              <a:ext uri="{FF2B5EF4-FFF2-40B4-BE49-F238E27FC236}">
                <a16:creationId xmlns:a16="http://schemas.microsoft.com/office/drawing/2014/main" id="{85C11F8B-A3E3-4C20-B663-8DB6B1747290}"/>
              </a:ext>
            </a:extLst>
          </p:cNvPr>
          <p:cNvSpPr txBox="1"/>
          <p:nvPr/>
        </p:nvSpPr>
        <p:spPr>
          <a:xfrm>
            <a:off x="2214780" y="5692560"/>
            <a:ext cx="1329082" cy="276999"/>
          </a:xfrm>
          <a:prstGeom prst="rect">
            <a:avLst/>
          </a:prstGeom>
          <a:noFill/>
        </p:spPr>
        <p:txBody>
          <a:bodyPr wrap="square" rtlCol="0">
            <a:spAutoFit/>
          </a:bodyPr>
          <a:lstStyle/>
          <a:p>
            <a:r>
              <a:rPr lang="en-US" sz="600" dirty="0"/>
              <a:t>capabilities, operation parameters of AP with BSSID1</a:t>
            </a:r>
          </a:p>
        </p:txBody>
      </p:sp>
      <p:sp>
        <p:nvSpPr>
          <p:cNvPr id="33" name="Rectangle 32">
            <a:extLst>
              <a:ext uri="{FF2B5EF4-FFF2-40B4-BE49-F238E27FC236}">
                <a16:creationId xmlns:a16="http://schemas.microsoft.com/office/drawing/2014/main" id="{0CEDC7D6-06BC-4B49-BE84-E4D2AB0549FF}"/>
              </a:ext>
            </a:extLst>
          </p:cNvPr>
          <p:cNvSpPr/>
          <p:nvPr/>
        </p:nvSpPr>
        <p:spPr bwMode="auto">
          <a:xfrm>
            <a:off x="4408990" y="5301573"/>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4" name="Straight Arrow Connector 33">
            <a:extLst>
              <a:ext uri="{FF2B5EF4-FFF2-40B4-BE49-F238E27FC236}">
                <a16:creationId xmlns:a16="http://schemas.microsoft.com/office/drawing/2014/main" id="{1CFDEB68-E5E8-45C0-AE4F-E6F654E772A5}"/>
              </a:ext>
            </a:extLst>
          </p:cNvPr>
          <p:cNvCxnSpPr>
            <a:cxnSpLocks/>
          </p:cNvCxnSpPr>
          <p:nvPr/>
        </p:nvCxnSpPr>
        <p:spPr bwMode="auto">
          <a:xfrm flipV="1">
            <a:off x="4413406" y="5510042"/>
            <a:ext cx="217394" cy="274852"/>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5" name="TextBox 34">
            <a:extLst>
              <a:ext uri="{FF2B5EF4-FFF2-40B4-BE49-F238E27FC236}">
                <a16:creationId xmlns:a16="http://schemas.microsoft.com/office/drawing/2014/main" id="{27293DAF-9F9C-4146-AE39-014B16D83A5F}"/>
              </a:ext>
            </a:extLst>
          </p:cNvPr>
          <p:cNvSpPr txBox="1"/>
          <p:nvPr/>
        </p:nvSpPr>
        <p:spPr>
          <a:xfrm>
            <a:off x="4129050" y="5784894"/>
            <a:ext cx="1525626" cy="369332"/>
          </a:xfrm>
          <a:prstGeom prst="rect">
            <a:avLst/>
          </a:prstGeom>
          <a:noFill/>
        </p:spPr>
        <p:txBody>
          <a:bodyPr wrap="square" rtlCol="0">
            <a:spAutoFit/>
          </a:bodyPr>
          <a:lstStyle/>
          <a:p>
            <a:r>
              <a:rPr lang="en-US" sz="600" dirty="0"/>
              <a:t>ML element with Link ID, SAP Addr, capability, operation parameters of AP with BSSID2</a:t>
            </a:r>
          </a:p>
        </p:txBody>
      </p:sp>
      <p:sp>
        <p:nvSpPr>
          <p:cNvPr id="36" name="Slide Number Placeholder 2">
            <a:extLst>
              <a:ext uri="{FF2B5EF4-FFF2-40B4-BE49-F238E27FC236}">
                <a16:creationId xmlns:a16="http://schemas.microsoft.com/office/drawing/2014/main" id="{C4A48BD9-EF85-4156-AAD3-16F850CE65C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37" name="Footer Placeholder 4">
            <a:extLst>
              <a:ext uri="{FF2B5EF4-FFF2-40B4-BE49-F238E27FC236}">
                <a16:creationId xmlns:a16="http://schemas.microsoft.com/office/drawing/2014/main" id="{7A603484-CC1A-4FF0-9E7A-B8851DEDFA5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8" name="Date Placeholder 3">
            <a:extLst>
              <a:ext uri="{FF2B5EF4-FFF2-40B4-BE49-F238E27FC236}">
                <a16:creationId xmlns:a16="http://schemas.microsoft.com/office/drawing/2014/main" id="{2DC70C47-A843-4C82-BC23-4360576D29DE}"/>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9" name="Rectangle 38">
            <a:extLst>
              <a:ext uri="{FF2B5EF4-FFF2-40B4-BE49-F238E27FC236}">
                <a16:creationId xmlns:a16="http://schemas.microsoft.com/office/drawing/2014/main" id="{304128E4-349F-49D5-8CF4-99797468BC90}"/>
              </a:ext>
            </a:extLst>
          </p:cNvPr>
          <p:cNvSpPr/>
          <p:nvPr/>
        </p:nvSpPr>
        <p:spPr bwMode="auto">
          <a:xfrm>
            <a:off x="4008239" y="5308365"/>
            <a:ext cx="180345" cy="24447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40" name="TextBox 39">
            <a:extLst>
              <a:ext uri="{FF2B5EF4-FFF2-40B4-BE49-F238E27FC236}">
                <a16:creationId xmlns:a16="http://schemas.microsoft.com/office/drawing/2014/main" id="{915A057E-CC33-4412-AD69-AD4B4A60E307}"/>
              </a:ext>
            </a:extLst>
          </p:cNvPr>
          <p:cNvSpPr txBox="1"/>
          <p:nvPr/>
        </p:nvSpPr>
        <p:spPr>
          <a:xfrm>
            <a:off x="3727747" y="5753699"/>
            <a:ext cx="340898" cy="184666"/>
          </a:xfrm>
          <a:prstGeom prst="rect">
            <a:avLst/>
          </a:prstGeom>
          <a:noFill/>
        </p:spPr>
        <p:txBody>
          <a:bodyPr wrap="square" rtlCol="0">
            <a:spAutoFit/>
          </a:bodyPr>
          <a:lstStyle/>
          <a:p>
            <a:r>
              <a:rPr lang="en-US" sz="600" dirty="0"/>
              <a:t>RNR</a:t>
            </a:r>
          </a:p>
        </p:txBody>
      </p:sp>
      <p:cxnSp>
        <p:nvCxnSpPr>
          <p:cNvPr id="41" name="Straight Arrow Connector 40">
            <a:extLst>
              <a:ext uri="{FF2B5EF4-FFF2-40B4-BE49-F238E27FC236}">
                <a16:creationId xmlns:a16="http://schemas.microsoft.com/office/drawing/2014/main" id="{DC7FFE51-FC10-4DA8-8112-866D8814B9CC}"/>
              </a:ext>
            </a:extLst>
          </p:cNvPr>
          <p:cNvCxnSpPr>
            <a:cxnSpLocks/>
            <a:stCxn id="40" idx="0"/>
          </p:cNvCxnSpPr>
          <p:nvPr/>
        </p:nvCxnSpPr>
        <p:spPr bwMode="auto">
          <a:xfrm flipV="1">
            <a:off x="3898196" y="5541941"/>
            <a:ext cx="209839" cy="211758"/>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Number of AP MLD with Multiple BSSID in Multiple Links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75418"/>
            <a:ext cx="9144000" cy="3976785"/>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It is not required that when one link implements multiple BSSID, another link also needs to implement multiple BSSID.</a:t>
            </a:r>
          </a:p>
          <a:p>
            <a:pPr lvl="1"/>
            <a:r>
              <a:rPr lang="en-US" sz="1300" kern="0" dirty="0"/>
              <a:t>5GHz legacy STAs, 6GHz HE STAs, and 5GHz + 6GHz STA MLDs</a:t>
            </a:r>
          </a:p>
          <a:p>
            <a:r>
              <a:rPr lang="en-US" sz="1500" kern="0" dirty="0"/>
              <a:t>When two links implement multiple BSSID, the following are the relationship of them:</a:t>
            </a:r>
          </a:p>
          <a:p>
            <a:pPr lvl="1"/>
            <a:r>
              <a:rPr lang="en-US" sz="1300" kern="0" dirty="0"/>
              <a:t>Option 1: </a:t>
            </a:r>
          </a:p>
          <a:p>
            <a:pPr lvl="2"/>
            <a:r>
              <a:rPr lang="en-US" sz="1300" kern="0" dirty="0"/>
              <a:t>If an AP in a link that is affiliated with an AP MLD has transmitted BSSID, the AP in another link that is affiliated with the same AP MLD is the transmitted BSSID.</a:t>
            </a:r>
          </a:p>
          <a:p>
            <a:pPr lvl="3"/>
            <a:r>
              <a:rPr lang="en-US" sz="1300" kern="0" dirty="0"/>
              <a:t>Option 1.1: The Multiple BSSID elements in different links define the same number of non-transmitted BSSIDs.</a:t>
            </a:r>
          </a:p>
          <a:p>
            <a:pPr lvl="3"/>
            <a:r>
              <a:rPr lang="en-US" sz="1300" kern="0" dirty="0"/>
              <a:t>Option 1.2: The Multiple BSSID elements in different links define the different number of non-transmitted BSSIDs.</a:t>
            </a:r>
          </a:p>
          <a:p>
            <a:pPr lvl="1"/>
            <a:r>
              <a:rPr lang="en-US" sz="1300" kern="0" dirty="0"/>
              <a:t>Option 2: </a:t>
            </a:r>
          </a:p>
          <a:p>
            <a:pPr lvl="2"/>
            <a:r>
              <a:rPr lang="en-US" sz="1300" kern="0" dirty="0"/>
              <a:t>If an AP in a link that is affiliated with an AP MLD has transmitted BSSID, the AP in another link that is affiliated with the same AP MLD can be a non-transmitted BSSID.</a:t>
            </a:r>
          </a:p>
          <a:p>
            <a:pPr lvl="3"/>
            <a:r>
              <a:rPr lang="en-US" sz="1300" kern="0" dirty="0"/>
              <a:t>Option 2.1: The Multiple BSSID elements in different links define the same number of non-transmitted BSSIDs.</a:t>
            </a:r>
          </a:p>
          <a:p>
            <a:pPr lvl="3"/>
            <a:r>
              <a:rPr lang="en-US" sz="1300" kern="0" dirty="0"/>
              <a:t>Option 2.2: The Multiple BSSID elements in different links define the different number of non-transmitted BSSIDs.</a:t>
            </a:r>
          </a:p>
          <a:p>
            <a:endParaRPr lang="en-US" sz="1500" kern="0" dirty="0"/>
          </a:p>
          <a:p>
            <a:r>
              <a:rPr lang="en-US" sz="1500" kern="0" dirty="0"/>
              <a:t>We prefer option 2.2. </a:t>
            </a:r>
            <a:endParaRPr lang="en-US" sz="1200" kern="0" dirty="0"/>
          </a:p>
          <a:p>
            <a:pPr lvl="1"/>
            <a:endParaRPr lang="en-US" sz="1275"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938517"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53649"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61732"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46358" y="522284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616632" y="561707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533182" y="561707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938517" y="529575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66095" y="590529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327522" y="589208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81417"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836129" y="503155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93658" y="501739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642175"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57308"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65391"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50017" y="520292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320291" y="561707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236841" y="561707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642175" y="529575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69754" y="590529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5031181" y="589208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85075"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69241" y="502432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118067" y="5196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233199" y="5596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541282" y="5596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733822" y="518231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96182" y="560558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712732" y="560558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118067" y="528425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45645" y="589379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507072" y="588059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60967" y="490228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104378" y="501977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85093" y="5196034"/>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800225" y="5596084"/>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108308" y="5596084"/>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92934" y="5203217"/>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63208" y="5604835"/>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79758" y="5604835"/>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85093" y="528351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712671" y="5893049"/>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74098" y="5879842"/>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8027993" y="490153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639516" y="5024790"/>
            <a:ext cx="1034558" cy="173124"/>
          </a:xfrm>
          <a:prstGeom prst="rect">
            <a:avLst/>
          </a:prstGeom>
          <a:noFill/>
        </p:spPr>
        <p:txBody>
          <a:bodyPr wrap="square" rtlCol="0">
            <a:spAutoFit/>
          </a:bodyPr>
          <a:lstStyle/>
          <a:p>
            <a:r>
              <a:rPr lang="en-US" sz="525" dirty="0"/>
              <a:t>SAP of BSSID14 (addr14)</a:t>
            </a:r>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1687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66074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6"/>
            <a:ext cx="9144000" cy="2416814"/>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This method assume that the transmitted BSSIDs of multiple links can be affiliated with different AP MLDs.</a:t>
            </a:r>
          </a:p>
          <a:p>
            <a:r>
              <a:rPr lang="en-US" sz="1400" kern="0" dirty="0"/>
              <a:t>The method to transmit BSS parameters:</a:t>
            </a:r>
          </a:p>
          <a:p>
            <a:pPr lvl="1"/>
            <a:r>
              <a:rPr lang="en-US" sz="1400" kern="0" dirty="0"/>
              <a:t>APxa’s capabilities and operating parameters</a:t>
            </a:r>
          </a:p>
          <a:p>
            <a:pPr lvl="1"/>
            <a:r>
              <a:rPr lang="en-US" sz="1400" kern="0" dirty="0"/>
              <a:t>APxa’s non-transmitted BSSID profiles of the non-transmitted BSSIDs in link_x</a:t>
            </a:r>
          </a:p>
          <a:p>
            <a:pPr lvl="2"/>
            <a:r>
              <a:rPr lang="en-US" sz="1400" kern="0" dirty="0"/>
              <a:t>each non-transmitted BSSID profile of link_x’s APxb includes the capabilities, operating parameters of link_y’s APyb where APxb and APyb are owned by same AP MLD</a:t>
            </a:r>
          </a:p>
          <a:p>
            <a:pPr lvl="1"/>
            <a:r>
              <a:rPr lang="en-US" sz="1400" kern="0" dirty="0"/>
              <a:t>the AP capabilities and BSS operating parameters of transmitted BSSID AP (APyb) in </a:t>
            </a:r>
            <a:r>
              <a:rPr lang="en-US" sz="1400" kern="0" dirty="0" err="1"/>
              <a:t>link_y</a:t>
            </a:r>
            <a:r>
              <a:rPr lang="en-US" sz="1400" kern="0" dirty="0"/>
              <a:t>.</a:t>
            </a:r>
          </a:p>
          <a:p>
            <a:pPr lvl="1"/>
            <a:r>
              <a:rPr lang="en-US" sz="1400" kern="0" dirty="0"/>
              <a:t>RNR is used for non-EHT STAs and most basic AP MLD announcement.</a:t>
            </a:r>
          </a:p>
          <a:p>
            <a:pPr lvl="2"/>
            <a:r>
              <a:rPr lang="en-US" sz="1200" kern="0" dirty="0"/>
              <a:t>The link identifier (MLD ID + Link ID) in RNR and ML element defines the match between RNR and STA Profile in ML element.</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1407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5350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5350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1370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2324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1003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494949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49353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1208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5350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5350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1370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2324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1003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494227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1147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5147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5147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002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5235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5235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0220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1174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79853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8202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493772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1139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5140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5140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1211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5227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5227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0145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1099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79779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8194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494273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007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872623" y="4216168"/>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3072753" y="450950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961913"/>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7"/>
            <a:ext cx="9144000" cy="140991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method to inherit the parameters:</a:t>
            </a:r>
          </a:p>
          <a:p>
            <a:pPr lvl="1"/>
            <a:r>
              <a:rPr lang="en-US" sz="1400" kern="0" dirty="0"/>
              <a:t>APs affiliated with the same AP MLD as the non-transmitted BSSID AP inherit from the non-transmitted BSSID AP and then inherit from the AP that transmits the Beacon.</a:t>
            </a:r>
          </a:p>
          <a:p>
            <a:pPr lvl="1"/>
            <a:r>
              <a:rPr lang="en-US" sz="1400" kern="0" dirty="0"/>
              <a:t>APs affiliated with the same AP MLD as the transmit AP inherit from the AP that transmits the Beacon.</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441957"/>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836193"/>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836193"/>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514869"/>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124408"/>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111201"/>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250665"/>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236514"/>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422035"/>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836193"/>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836193"/>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514869"/>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124408"/>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111201"/>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243438"/>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41589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81594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81594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401426"/>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824698"/>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824698"/>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503373"/>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112913"/>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099706"/>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12139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238893"/>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415149"/>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815199"/>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815199"/>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422332"/>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823950"/>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823950"/>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502625"/>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6112164"/>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6098957"/>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512064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5243905"/>
            <a:ext cx="1034558" cy="173124"/>
          </a:xfrm>
          <a:prstGeom prst="rect">
            <a:avLst/>
          </a:prstGeom>
          <a:noFill/>
        </p:spPr>
        <p:txBody>
          <a:bodyPr wrap="square" rtlCol="0">
            <a:spAutoFit/>
          </a:bodyPr>
          <a:lstStyle/>
          <a:p>
            <a:r>
              <a:rPr lang="en-US" sz="525" dirty="0"/>
              <a:t>SAP of BSSID14 (addr14)</a:t>
            </a:r>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689372" y="4545825"/>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2764684" y="4570313"/>
            <a:ext cx="1935867" cy="369332"/>
          </a:xfrm>
          <a:prstGeom prst="rect">
            <a:avLst/>
          </a:prstGeom>
          <a:noFill/>
        </p:spPr>
        <p:txBody>
          <a:bodyPr wrap="square" rtlCol="0">
            <a:spAutoFit/>
          </a:bodyPr>
          <a:lstStyle/>
          <a:p>
            <a:r>
              <a:rPr lang="en-US" sz="600" dirty="0"/>
              <a:t>ML element with SAP </a:t>
            </a:r>
            <a:r>
              <a:rPr lang="en-US" sz="600" dirty="0" err="1"/>
              <a:t>Addr</a:t>
            </a:r>
            <a:r>
              <a:rPr lang="en-US" sz="600" dirty="0"/>
              <a:t>, STR/NSTR capability per pair of links, STA Profile (Link ID,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32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(Cont’d)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87632"/>
            <a:ext cx="9144000" cy="3048802"/>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reported by RNR may not include AP in the reporting link, e.g. AP MLD with addr34 SAP address.</a:t>
            </a:r>
          </a:p>
          <a:p>
            <a:r>
              <a:rPr lang="en-US" sz="1400" kern="0" dirty="0"/>
              <a:t>The reporting method of such AP MLD:</a:t>
            </a:r>
          </a:p>
          <a:p>
            <a:pPr lvl="1"/>
            <a:r>
              <a:rPr lang="en-US" sz="1400" kern="0" dirty="0"/>
              <a:t>AP’s report with the announcement of belonging to AP MLD through RNR only.</a:t>
            </a:r>
          </a:p>
          <a:p>
            <a:pPr lvl="2"/>
            <a:r>
              <a:rPr lang="en-US" sz="1400" kern="0" dirty="0"/>
              <a:t>AP MLD report without MLD common info and STA profile. The MLD ID + Link ID can be BSSID Index + Link ID.</a:t>
            </a:r>
          </a:p>
          <a:p>
            <a:pPr lvl="1"/>
            <a:r>
              <a:rPr lang="en-US" sz="1400" kern="0" dirty="0"/>
              <a:t>AP’s report with ML element.</a:t>
            </a:r>
          </a:p>
          <a:p>
            <a:pPr lvl="2"/>
            <a:r>
              <a:rPr lang="en-US" sz="1400" kern="0" dirty="0"/>
              <a:t>More than one ML elements exist in the Management frame. The MLD ID + Link ID can’t be BSSID Index + Link ID.</a:t>
            </a:r>
          </a:p>
          <a:p>
            <a:pPr lvl="1"/>
            <a:r>
              <a:rPr lang="en-US" sz="1600" kern="0" dirty="0"/>
              <a:t>The rule could be </a:t>
            </a:r>
          </a:p>
          <a:p>
            <a:pPr lvl="2"/>
            <a:r>
              <a:rPr lang="en-US" sz="1400" kern="0" dirty="0"/>
              <a:t>If  an MP MLD has an AP in the link where the management frame is transmitted, the ML element with Common Info and STA profile for the AP MLD is included in the Management frame. Otherwise the RNR is used to announce the AP MLD.</a:t>
            </a:r>
          </a:p>
          <a:p>
            <a:pPr marL="233363" lvl="1" indent="0">
              <a:buNone/>
            </a:pPr>
            <a:endParaRPr lang="en-US" sz="1400"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613873"/>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6008109"/>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6008109"/>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686785"/>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296324"/>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283117"/>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422581"/>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408430"/>
            <a:ext cx="6428221" cy="10478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593951"/>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6008109"/>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6008109"/>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686785"/>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296324"/>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283117"/>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415354"/>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587813"/>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987863"/>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987863"/>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573342"/>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996614"/>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996614"/>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675289"/>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284829"/>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271622"/>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29331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410809"/>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467989" y="5634591"/>
            <a:ext cx="685800" cy="4000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rot="16200000">
            <a:off x="8219654" y="5682314"/>
            <a:ext cx="171450" cy="2857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7891204" y="6034641"/>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075830" y="5641774"/>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8134201" y="5528927"/>
            <a:ext cx="642023" cy="253916"/>
          </a:xfrm>
          <a:prstGeom prst="rect">
            <a:avLst/>
          </a:prstGeom>
          <a:noFill/>
        </p:spPr>
        <p:txBody>
          <a:bodyPr wrap="square" rtlCol="0">
            <a:spAutoFit/>
          </a:bodyPr>
          <a:lstStyle/>
          <a:p>
            <a:r>
              <a:rPr lang="en-US" sz="525" dirty="0"/>
              <a:t>MAC with Addr14 (A34)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062654" y="6043392"/>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467989" y="5722067"/>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8443490" y="5763801"/>
            <a:ext cx="346558" cy="173124"/>
          </a:xfrm>
          <a:prstGeom prst="rect">
            <a:avLst/>
          </a:prstGeom>
          <a:noFill/>
        </p:spPr>
        <p:txBody>
          <a:bodyPr wrap="square" rtlCol="0">
            <a:spAutoFit/>
          </a:bodyPr>
          <a:lstStyle/>
          <a:p>
            <a:r>
              <a:rPr lang="en-US" sz="525" dirty="0"/>
              <a:t>Link3</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856994" y="6318399"/>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810889" y="534008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422412" y="5463347"/>
            <a:ext cx="1034558" cy="173124"/>
          </a:xfrm>
          <a:prstGeom prst="rect">
            <a:avLst/>
          </a:prstGeom>
          <a:noFill/>
        </p:spPr>
        <p:txBody>
          <a:bodyPr wrap="square" rtlCol="0">
            <a:spAutoFit/>
          </a:bodyPr>
          <a:lstStyle/>
          <a:p>
            <a:r>
              <a:rPr lang="en-US" sz="525" dirty="0"/>
              <a:t>SAP of BSSID34 (addr34)</a:t>
            </a:r>
          </a:p>
        </p:txBody>
      </p:sp>
      <p:sp>
        <p:nvSpPr>
          <p:cNvPr id="65" name="Rectangle 64">
            <a:extLst>
              <a:ext uri="{FF2B5EF4-FFF2-40B4-BE49-F238E27FC236}">
                <a16:creationId xmlns:a16="http://schemas.microsoft.com/office/drawing/2014/main" id="{4F94DA81-43AC-4EC2-98B8-5D78F20C9098}"/>
              </a:ext>
            </a:extLst>
          </p:cNvPr>
          <p:cNvSpPr/>
          <p:nvPr/>
        </p:nvSpPr>
        <p:spPr>
          <a:xfrm>
            <a:off x="28401" y="4480286"/>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76200" y="5007603"/>
            <a:ext cx="1212385" cy="200055"/>
          </a:xfrm>
          <a:prstGeom prst="rect">
            <a:avLst/>
          </a:prstGeom>
          <a:noFill/>
        </p:spPr>
        <p:txBody>
          <a:bodyPr wrap="square" rtlCol="0">
            <a:spAutoFit/>
          </a:bodyPr>
          <a:lstStyle/>
          <a:p>
            <a:r>
              <a:rPr lang="en-US" sz="700" dirty="0"/>
              <a:t>AP11’s Beacon option 1</a:t>
            </a:r>
          </a:p>
        </p:txBody>
      </p:sp>
      <p:sp>
        <p:nvSpPr>
          <p:cNvPr id="3" name="Rectangle 2">
            <a:extLst>
              <a:ext uri="{FF2B5EF4-FFF2-40B4-BE49-F238E27FC236}">
                <a16:creationId xmlns:a16="http://schemas.microsoft.com/office/drawing/2014/main" id="{1EB87639-E87D-4AF2-A9CA-03FE49AEC8A4}"/>
              </a:ext>
            </a:extLst>
          </p:cNvPr>
          <p:cNvSpPr/>
          <p:nvPr/>
        </p:nvSpPr>
        <p:spPr>
          <a:xfrm>
            <a:off x="2601716" y="453234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2183416" y="4078730"/>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3180667" y="438275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2989258" y="459281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1720144" y="481694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1703465" y="466180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217661" y="460137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469336" y="434109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1926" y="4067361"/>
            <a:ext cx="1225118" cy="276999"/>
          </a:xfrm>
          <a:prstGeom prst="rect">
            <a:avLst/>
          </a:prstGeom>
          <a:noFill/>
        </p:spPr>
        <p:txBody>
          <a:bodyPr wrap="square" rtlCol="0">
            <a:spAutoFit/>
          </a:bodyPr>
          <a:lstStyle/>
          <a:p>
            <a:r>
              <a:rPr lang="en-US" sz="600" dirty="0"/>
              <a:t>Elements for AP11’s capabilities, operating parameters</a:t>
            </a:r>
          </a:p>
        </p:txBody>
      </p:sp>
      <p:sp>
        <p:nvSpPr>
          <p:cNvPr id="106" name="TextBox 105">
            <a:extLst>
              <a:ext uri="{FF2B5EF4-FFF2-40B4-BE49-F238E27FC236}">
                <a16:creationId xmlns:a16="http://schemas.microsoft.com/office/drawing/2014/main" id="{E6D95DC1-04CC-4DAF-B938-04D3319829F9}"/>
              </a:ext>
            </a:extLst>
          </p:cNvPr>
          <p:cNvSpPr txBox="1"/>
          <p:nvPr/>
        </p:nvSpPr>
        <p:spPr>
          <a:xfrm>
            <a:off x="1383233" y="495381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1136186" y="463818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1208800" y="4103817"/>
            <a:ext cx="643028" cy="276999"/>
          </a:xfrm>
          <a:prstGeom prst="rect">
            <a:avLst/>
          </a:prstGeom>
          <a:noFill/>
        </p:spPr>
        <p:txBody>
          <a:bodyPr wrap="square" rtlCol="0">
            <a:spAutoFit/>
          </a:bodyPr>
          <a:lstStyle/>
          <a:p>
            <a:r>
              <a:rPr lang="en-US" sz="600" dirty="0"/>
              <a:t>RNR for AP21 to AP24</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1346193" y="432453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C77372A1-7B64-4EF3-9573-5DC02AAE1DA8}"/>
              </a:ext>
            </a:extLst>
          </p:cNvPr>
          <p:cNvSpPr/>
          <p:nvPr/>
        </p:nvSpPr>
        <p:spPr>
          <a:xfrm>
            <a:off x="4640133" y="4419715"/>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TextBox 72">
            <a:extLst>
              <a:ext uri="{FF2B5EF4-FFF2-40B4-BE49-F238E27FC236}">
                <a16:creationId xmlns:a16="http://schemas.microsoft.com/office/drawing/2014/main" id="{285DCA54-04E8-42EC-BE27-8AA623F261AC}"/>
              </a:ext>
            </a:extLst>
          </p:cNvPr>
          <p:cNvSpPr txBox="1"/>
          <p:nvPr/>
        </p:nvSpPr>
        <p:spPr>
          <a:xfrm>
            <a:off x="4353362" y="4936563"/>
            <a:ext cx="1212385" cy="200055"/>
          </a:xfrm>
          <a:prstGeom prst="rect">
            <a:avLst/>
          </a:prstGeom>
          <a:noFill/>
        </p:spPr>
        <p:txBody>
          <a:bodyPr wrap="square" rtlCol="0">
            <a:spAutoFit/>
          </a:bodyPr>
          <a:lstStyle/>
          <a:p>
            <a:r>
              <a:rPr lang="en-US" sz="700" dirty="0"/>
              <a:t>AP11’s Beacon option 2</a:t>
            </a:r>
          </a:p>
        </p:txBody>
      </p:sp>
      <p:sp>
        <p:nvSpPr>
          <p:cNvPr id="76" name="Rectangle 75">
            <a:extLst>
              <a:ext uri="{FF2B5EF4-FFF2-40B4-BE49-F238E27FC236}">
                <a16:creationId xmlns:a16="http://schemas.microsoft.com/office/drawing/2014/main" id="{64B36550-EACA-4AF7-8B8E-A61359ADF49B}"/>
              </a:ext>
            </a:extLst>
          </p:cNvPr>
          <p:cNvSpPr/>
          <p:nvPr/>
        </p:nvSpPr>
        <p:spPr>
          <a:xfrm>
            <a:off x="7213448" y="4471777"/>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TextBox 77">
            <a:extLst>
              <a:ext uri="{FF2B5EF4-FFF2-40B4-BE49-F238E27FC236}">
                <a16:creationId xmlns:a16="http://schemas.microsoft.com/office/drawing/2014/main" id="{AAE1A486-C6B3-4AEF-A86B-2960E761E814}"/>
              </a:ext>
            </a:extLst>
          </p:cNvPr>
          <p:cNvSpPr txBox="1"/>
          <p:nvPr/>
        </p:nvSpPr>
        <p:spPr>
          <a:xfrm>
            <a:off x="6795148" y="4018159"/>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79" name="Straight Arrow Connector 78">
            <a:extLst>
              <a:ext uri="{FF2B5EF4-FFF2-40B4-BE49-F238E27FC236}">
                <a16:creationId xmlns:a16="http://schemas.microsoft.com/office/drawing/2014/main" id="{DC444816-6760-48E5-8961-8DA6082E643E}"/>
              </a:ext>
            </a:extLst>
          </p:cNvPr>
          <p:cNvCxnSpPr>
            <a:cxnSpLocks/>
          </p:cNvCxnSpPr>
          <p:nvPr/>
        </p:nvCxnSpPr>
        <p:spPr>
          <a:xfrm>
            <a:off x="7792399" y="4322184"/>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E2ED1B9E-6CB8-4442-800B-ED9A6DA03082}"/>
              </a:ext>
            </a:extLst>
          </p:cNvPr>
          <p:cNvSpPr/>
          <p:nvPr/>
        </p:nvSpPr>
        <p:spPr>
          <a:xfrm>
            <a:off x="7600990" y="4532242"/>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86" name="Straight Arrow Connector 85">
            <a:extLst>
              <a:ext uri="{FF2B5EF4-FFF2-40B4-BE49-F238E27FC236}">
                <a16:creationId xmlns:a16="http://schemas.microsoft.com/office/drawing/2014/main" id="{CC8B2341-F0A6-4183-ACE2-C38C909490A7}"/>
              </a:ext>
            </a:extLst>
          </p:cNvPr>
          <p:cNvCxnSpPr>
            <a:cxnSpLocks/>
          </p:cNvCxnSpPr>
          <p:nvPr/>
        </p:nvCxnSpPr>
        <p:spPr>
          <a:xfrm flipV="1">
            <a:off x="6278086" y="4730692"/>
            <a:ext cx="153711" cy="231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7033C10E-8A97-4017-BCDD-A8E9F3471C67}"/>
              </a:ext>
            </a:extLst>
          </p:cNvPr>
          <p:cNvSpPr/>
          <p:nvPr/>
        </p:nvSpPr>
        <p:spPr>
          <a:xfrm>
            <a:off x="6315197" y="4555573"/>
            <a:ext cx="300995" cy="171239"/>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28916B0B-52AD-4D06-929F-F9D71C157722}"/>
              </a:ext>
            </a:extLst>
          </p:cNvPr>
          <p:cNvSpPr/>
          <p:nvPr/>
        </p:nvSpPr>
        <p:spPr>
          <a:xfrm>
            <a:off x="4829393" y="4540806"/>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2" name="Straight Arrow Connector 91">
            <a:extLst>
              <a:ext uri="{FF2B5EF4-FFF2-40B4-BE49-F238E27FC236}">
                <a16:creationId xmlns:a16="http://schemas.microsoft.com/office/drawing/2014/main" id="{BB1E18CE-F11B-4998-8B7E-8F229920B84E}"/>
              </a:ext>
            </a:extLst>
          </p:cNvPr>
          <p:cNvCxnSpPr>
            <a:cxnSpLocks/>
            <a:endCxn id="91" idx="0"/>
          </p:cNvCxnSpPr>
          <p:nvPr/>
        </p:nvCxnSpPr>
        <p:spPr>
          <a:xfrm>
            <a:off x="5081068" y="4280520"/>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361DF440-C59F-4741-A4DA-2E418C7A3B5A}"/>
              </a:ext>
            </a:extLst>
          </p:cNvPr>
          <p:cNvSpPr txBox="1"/>
          <p:nvPr/>
        </p:nvSpPr>
        <p:spPr>
          <a:xfrm>
            <a:off x="4599806" y="4006790"/>
            <a:ext cx="1225118" cy="276999"/>
          </a:xfrm>
          <a:prstGeom prst="rect">
            <a:avLst/>
          </a:prstGeom>
          <a:noFill/>
        </p:spPr>
        <p:txBody>
          <a:bodyPr wrap="square" rtlCol="0">
            <a:spAutoFit/>
          </a:bodyPr>
          <a:lstStyle/>
          <a:p>
            <a:r>
              <a:rPr lang="en-US" sz="600" dirty="0"/>
              <a:t>Elements for AP11’s capabilities, operating parameters</a:t>
            </a:r>
          </a:p>
        </p:txBody>
      </p:sp>
      <p:sp>
        <p:nvSpPr>
          <p:cNvPr id="94" name="TextBox 93">
            <a:extLst>
              <a:ext uri="{FF2B5EF4-FFF2-40B4-BE49-F238E27FC236}">
                <a16:creationId xmlns:a16="http://schemas.microsoft.com/office/drawing/2014/main" id="{AE093B5F-0C88-4897-B378-15830CB0B63A}"/>
              </a:ext>
            </a:extLst>
          </p:cNvPr>
          <p:cNvSpPr txBox="1"/>
          <p:nvPr/>
        </p:nvSpPr>
        <p:spPr>
          <a:xfrm>
            <a:off x="5492573" y="4929834"/>
            <a:ext cx="1473022"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95" name="Rectangle 94">
            <a:extLst>
              <a:ext uri="{FF2B5EF4-FFF2-40B4-BE49-F238E27FC236}">
                <a16:creationId xmlns:a16="http://schemas.microsoft.com/office/drawing/2014/main" id="{6DC7157F-1CA2-4EB4-A2B0-36B558759555}"/>
              </a:ext>
            </a:extLst>
          </p:cNvPr>
          <p:cNvSpPr/>
          <p:nvPr/>
        </p:nvSpPr>
        <p:spPr>
          <a:xfrm>
            <a:off x="5747918" y="4577618"/>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2A27C2EB-BC66-4196-A938-4917723C933A}"/>
              </a:ext>
            </a:extLst>
          </p:cNvPr>
          <p:cNvSpPr txBox="1"/>
          <p:nvPr/>
        </p:nvSpPr>
        <p:spPr>
          <a:xfrm>
            <a:off x="5820532" y="4043246"/>
            <a:ext cx="643028" cy="276999"/>
          </a:xfrm>
          <a:prstGeom prst="rect">
            <a:avLst/>
          </a:prstGeom>
          <a:noFill/>
        </p:spPr>
        <p:txBody>
          <a:bodyPr wrap="square" rtlCol="0">
            <a:spAutoFit/>
          </a:bodyPr>
          <a:lstStyle/>
          <a:p>
            <a:r>
              <a:rPr lang="en-US" sz="600" dirty="0"/>
              <a:t>RNR for AP21 to AP24</a:t>
            </a:r>
          </a:p>
        </p:txBody>
      </p:sp>
      <p:cxnSp>
        <p:nvCxnSpPr>
          <p:cNvPr id="97" name="Straight Arrow Connector 96">
            <a:extLst>
              <a:ext uri="{FF2B5EF4-FFF2-40B4-BE49-F238E27FC236}">
                <a16:creationId xmlns:a16="http://schemas.microsoft.com/office/drawing/2014/main" id="{F337D019-819C-4E76-87A9-4C95501C3198}"/>
              </a:ext>
            </a:extLst>
          </p:cNvPr>
          <p:cNvCxnSpPr>
            <a:cxnSpLocks/>
          </p:cNvCxnSpPr>
          <p:nvPr/>
        </p:nvCxnSpPr>
        <p:spPr>
          <a:xfrm>
            <a:off x="5957925" y="4263964"/>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79B34C0-841B-41F1-8B89-E235D9952916}"/>
              </a:ext>
            </a:extLst>
          </p:cNvPr>
          <p:cNvSpPr/>
          <p:nvPr/>
        </p:nvSpPr>
        <p:spPr>
          <a:xfrm>
            <a:off x="6758316" y="4572847"/>
            <a:ext cx="300994" cy="16535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9" name="Straight Arrow Connector 98">
            <a:extLst>
              <a:ext uri="{FF2B5EF4-FFF2-40B4-BE49-F238E27FC236}">
                <a16:creationId xmlns:a16="http://schemas.microsoft.com/office/drawing/2014/main" id="{AD8C185C-C4D3-480C-8F4E-6BBDF1BD209F}"/>
              </a:ext>
            </a:extLst>
          </p:cNvPr>
          <p:cNvCxnSpPr>
            <a:cxnSpLocks/>
          </p:cNvCxnSpPr>
          <p:nvPr/>
        </p:nvCxnSpPr>
        <p:spPr>
          <a:xfrm flipH="1" flipV="1">
            <a:off x="6903761" y="4723447"/>
            <a:ext cx="172573" cy="255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0349A369-E611-4B77-B42A-0DEDEDD4C93D}"/>
              </a:ext>
            </a:extLst>
          </p:cNvPr>
          <p:cNvSpPr txBox="1"/>
          <p:nvPr/>
        </p:nvSpPr>
        <p:spPr>
          <a:xfrm>
            <a:off x="6875146" y="5003020"/>
            <a:ext cx="1016058" cy="184666"/>
          </a:xfrm>
          <a:prstGeom prst="rect">
            <a:avLst/>
          </a:prstGeom>
          <a:noFill/>
        </p:spPr>
        <p:txBody>
          <a:bodyPr wrap="square" rtlCol="0">
            <a:spAutoFit/>
          </a:bodyPr>
          <a:lstStyle/>
          <a:p>
            <a:r>
              <a:rPr lang="en-US" sz="600" dirty="0"/>
              <a:t>ML element of AP24</a:t>
            </a:r>
          </a:p>
        </p:txBody>
      </p:sp>
    </p:spTree>
    <p:extLst>
      <p:ext uri="{BB962C8B-B14F-4D97-AF65-F5344CB8AC3E}">
        <p14:creationId xmlns:p14="http://schemas.microsoft.com/office/powerpoint/2010/main" val="50662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382683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it is not required that when one link implements multiple BSSID, another link also needs to implement multiple BSSID</a:t>
            </a:r>
            <a:r>
              <a:rPr lang="en-US" sz="1600" kern="0" dirty="0"/>
              <a:t>?</a:t>
            </a:r>
          </a:p>
          <a:p>
            <a:pPr lvl="1"/>
            <a:endParaRPr lang="en-US" sz="1275"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1747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102816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if an AP in a link that is affiliated with an AP MLD has transmitted BSSID, the AP in another link that is affiliated with the same AP MLD is not required to be the </a:t>
            </a:r>
            <a:r>
              <a:rPr lang="en-US" sz="1600"/>
              <a:t>transmitted BSSID?</a:t>
            </a:r>
            <a:endParaRPr lang="en-US" sz="1600"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839295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2169</Words>
  <Application>Microsoft Office PowerPoint</Application>
  <PresentationFormat>On-screen Show (4:3)</PresentationFormat>
  <Paragraphs>290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Garamond</vt:lpstr>
      <vt:lpstr>Times New Roman</vt:lpstr>
      <vt:lpstr>Wingdings</vt:lpstr>
      <vt:lpstr>802-11-Submission</vt:lpstr>
      <vt:lpstr>MLO BSS Information Transmission and Multiple BSSID Support</vt:lpstr>
      <vt:lpstr>Recap: Multiple BSSID </vt:lpstr>
      <vt:lpstr>Recap: AP MLD</vt:lpstr>
      <vt:lpstr>Number of AP MLD with Multiple BSSID in Multiple Links </vt:lpstr>
      <vt:lpstr>BSS Parameter Transmission Method of AP MLD with Multiple BSSID </vt:lpstr>
      <vt:lpstr>BSS Parameter Transmission Method of AP MLD with Multiple BSSID </vt:lpstr>
      <vt:lpstr>BSS Parameter Transmission Method of AP MLD with Multiple BSSID (Cont’d) </vt:lpstr>
      <vt:lpstr>Straw Poll 1</vt:lpstr>
      <vt:lpstr>Straw Poll 2</vt:lpstr>
      <vt:lpstr>SP 3</vt:lpstr>
      <vt:lpstr>SP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2106</cp:revision>
  <cp:lastPrinted>1998-02-10T13:28:06Z</cp:lastPrinted>
  <dcterms:created xsi:type="dcterms:W3CDTF">2007-05-21T21:00:37Z</dcterms:created>
  <dcterms:modified xsi:type="dcterms:W3CDTF">2020-07-02T19:51:33Z</dcterms:modified>
  <cp:category>Submission</cp:category>
</cp:coreProperties>
</file>