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4"/>
  </p:notesMasterIdLst>
  <p:handoutMasterIdLst>
    <p:handoutMasterId r:id="rId15"/>
  </p:handoutMasterIdLst>
  <p:sldIdLst>
    <p:sldId id="269" r:id="rId2"/>
    <p:sldId id="763" r:id="rId3"/>
    <p:sldId id="785" r:id="rId4"/>
    <p:sldId id="789" r:id="rId5"/>
    <p:sldId id="786" r:id="rId6"/>
    <p:sldId id="787" r:id="rId7"/>
    <p:sldId id="790" r:id="rId8"/>
    <p:sldId id="793" r:id="rId9"/>
    <p:sldId id="794" r:id="rId10"/>
    <p:sldId id="792" r:id="rId11"/>
    <p:sldId id="796" r:id="rId12"/>
    <p:sldId id="795" r:id="rId13"/>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927" autoAdjust="0"/>
    <p:restoredTop sz="86385" autoAdjust="0"/>
  </p:normalViewPr>
  <p:slideViewPr>
    <p:cSldViewPr>
      <p:cViewPr varScale="1">
        <p:scale>
          <a:sx n="86" d="100"/>
          <a:sy n="86" d="100"/>
        </p:scale>
        <p:origin x="1618" y="5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64" d="100"/>
          <a:sy n="64" d="100"/>
        </p:scale>
        <p:origin x="3178" y="77"/>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fld id="{F8F1622B-DF3E-4A4F-8EC7-948B036F3BDE}" type="datetime1">
              <a:rPr lang="en-US" smtClean="0"/>
              <a:t>3/12/2020</a:t>
            </a:fld>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Arial" pitchFamily="34" charset="0"/>
              </a:defRPr>
            </a:lvl1pPr>
          </a:lstStyle>
          <a:p>
            <a:pPr>
              <a:defRPr/>
            </a:pPr>
            <a:r>
              <a:rPr lang="en-US"/>
              <a:t>Page </a:t>
            </a:r>
            <a:fld id="{F54F3633-8635-49BE-B7DB-4FE733D299F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eaLnBrk="0" hangingPunct="0">
              <a:defRPr/>
            </a:pPr>
            <a:r>
              <a:rPr lang="en-US" dirty="0">
                <a:cs typeface="+mn-cs"/>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405360623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5880" y="95706"/>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dirty="0"/>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fld id="{7FCB179B-77EE-4E17-8DD6-3C366A76086D}" type="datetime1">
              <a:rPr lang="en-US" smtClean="0"/>
              <a:t>3/12/2020</a:t>
            </a:fld>
            <a:endParaRPr lang="en-US"/>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Arial" pitchFamily="34" charset="0"/>
              </a:defRPr>
            </a:lvl1pPr>
          </a:lstStyle>
          <a:p>
            <a:pPr>
              <a:defRPr/>
            </a:pPr>
            <a:r>
              <a:rPr lang="en-US"/>
              <a:t>Page </a:t>
            </a:r>
            <a:fld id="{2C873923-7103-4AF9-AECF-EE09B40480BC}"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332033704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a:xfrm>
            <a:off x="4085880" y="95706"/>
            <a:ext cx="2195858" cy="215444"/>
          </a:xfrm>
        </p:spPr>
        <p:txBody>
          <a:bodyPr/>
          <a:lstStyle/>
          <a:p>
            <a:pPr>
              <a:defRPr/>
            </a:pPr>
            <a:r>
              <a:rPr lang="en-US"/>
              <a:t>doc.: IEEE 802.11-yy/xxxxr0</a:t>
            </a:r>
            <a:endParaRPr lang="en-US" dirty="0"/>
          </a:p>
        </p:txBody>
      </p:sp>
      <p:sp>
        <p:nvSpPr>
          <p:cNvPr id="11267" name="Rectangle 3"/>
          <p:cNvSpPr>
            <a:spLocks noGrp="1" noChangeArrowheads="1"/>
          </p:cNvSpPr>
          <p:nvPr>
            <p:ph type="dt" sz="quarter" idx="1"/>
          </p:nvPr>
        </p:nvSpPr>
        <p:spPr/>
        <p:txBody>
          <a:bodyPr/>
          <a:lstStyle/>
          <a:p>
            <a:pPr>
              <a:defRPr/>
            </a:pPr>
            <a:fld id="{749D3E45-C71B-405C-86DD-77B348C7B682}" type="datetime1">
              <a:rPr lang="en-US" smtClean="0"/>
              <a:t>3/12/2020</a:t>
            </a:fld>
            <a:endParaRPr lang="en-US"/>
          </a:p>
        </p:txBody>
      </p:sp>
      <p:sp>
        <p:nvSpPr>
          <p:cNvPr id="11268" name="Rectangle 6"/>
          <p:cNvSpPr>
            <a:spLocks noGrp="1" noChangeArrowheads="1"/>
          </p:cNvSpPr>
          <p:nvPr>
            <p:ph type="ftr" sz="quarter" idx="4"/>
          </p:nvPr>
        </p:nvSpPr>
        <p:spPr/>
        <p:txBody>
          <a:bodyPr/>
          <a:lstStyle/>
          <a:p>
            <a:pPr lvl="4">
              <a:defRPr/>
            </a:pPr>
            <a:r>
              <a:rPr lang="en-US"/>
              <a:t>John Doe, Some Company</a:t>
            </a:r>
          </a:p>
        </p:txBody>
      </p:sp>
      <p:sp>
        <p:nvSpPr>
          <p:cNvPr id="13317" name="Rectangle 7"/>
          <p:cNvSpPr>
            <a:spLocks noGrp="1" noChangeArrowheads="1"/>
          </p:cNvSpPr>
          <p:nvPr>
            <p:ph type="sldNum" sz="quarter" idx="5"/>
          </p:nvPr>
        </p:nvSpPr>
        <p:spPr>
          <a:noFill/>
        </p:spPr>
        <p:txBody>
          <a:bodyPr/>
          <a:lstStyle/>
          <a:p>
            <a:r>
              <a:rPr lang="en-US">
                <a:cs typeface="Arial" charset="0"/>
              </a:rPr>
              <a:t>Page </a:t>
            </a:r>
            <a:fld id="{B376B859-F927-4FFC-938A-1E85F81B0C78}" type="slidenum">
              <a:rPr lang="en-US" smtClean="0">
                <a:cs typeface="Arial" charset="0"/>
              </a:rPr>
              <a:pPr/>
              <a:t>1</a:t>
            </a:fld>
            <a:endParaRPr lang="en-US">
              <a:cs typeface="Arial" charset="0"/>
            </a:endParaRPr>
          </a:p>
        </p:txBody>
      </p:sp>
      <p:sp>
        <p:nvSpPr>
          <p:cNvPr id="13318" name="Rectangle 2"/>
          <p:cNvSpPr>
            <a:spLocks noGrp="1" noRot="1" noChangeAspect="1" noChangeArrowheads="1" noTextEdit="1"/>
          </p:cNvSpPr>
          <p:nvPr>
            <p:ph type="sldImg"/>
          </p:nvPr>
        </p:nvSpPr>
        <p:spPr>
          <a:xfrm>
            <a:off x="1154113" y="701675"/>
            <a:ext cx="4625975" cy="3468688"/>
          </a:xfrm>
          <a:ln/>
        </p:spPr>
      </p:sp>
      <p:sp>
        <p:nvSpPr>
          <p:cNvPr id="13319" name="Rectangle 3"/>
          <p:cNvSpPr>
            <a:spLocks noGrp="1" noChangeArrowheads="1"/>
          </p:cNvSpPr>
          <p:nvPr>
            <p:ph type="body" idx="1"/>
          </p:nvPr>
        </p:nvSpPr>
        <p:spPr>
          <a:noFill/>
          <a:ln/>
        </p:spPr>
        <p:txBody>
          <a:bodyPr/>
          <a:lstStyle/>
          <a:p>
            <a:endParaRPr lang="en-US"/>
          </a:p>
        </p:txBody>
      </p:sp>
    </p:spTree>
    <p:extLst>
      <p:ext uri="{BB962C8B-B14F-4D97-AF65-F5344CB8AC3E}">
        <p14:creationId xmlns:p14="http://schemas.microsoft.com/office/powerpoint/2010/main" val="27077480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xfrm>
            <a:off x="696913" y="332601"/>
            <a:ext cx="1541128" cy="276999"/>
          </a:xfrm>
          <a:ln/>
        </p:spPr>
        <p:txBody>
          <a:bodyPr/>
          <a:lstStyle>
            <a:lvl1pPr>
              <a:defRPr/>
            </a:lvl1pPr>
          </a:lstStyle>
          <a:p>
            <a:pPr>
              <a:defRPr/>
            </a:pPr>
            <a:fld id="{15B13D12-61F7-4E20-B5DA-9E81662E47AB}" type="datetime1">
              <a:rPr lang="en-US" smtClean="0"/>
              <a:t>3/12/2020</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a:t>Hongyuan Zhang et al (NXP)</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0743412-9668-4686-B109-E3B2457EFEE3}"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fld id="{72C5BDF9-8B94-4F21-90DF-D303BDC075A0}" type="datetime1">
              <a:rPr lang="en-US" smtClean="0"/>
              <a:t>3/12/2020</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a:t>Hongyuan Zhang et al (NXP)</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DC9B8F1-287D-4B8B-8904-2261870F7D4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fld id="{E9DE00FA-3959-4373-BC1B-BC6E25140303}" type="datetime1">
              <a:rPr lang="en-US" smtClean="0"/>
              <a:t>3/12/2020</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a:t>Hongyuan Zhang et al (NXP)</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6E05228-1FDB-49BC-8BC4-A91A7D762AB2}"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Bullet">
    <p:spTree>
      <p:nvGrpSpPr>
        <p:cNvPr id="1" name=""/>
        <p:cNvGrpSpPr/>
        <p:nvPr/>
      </p:nvGrpSpPr>
      <p:grpSpPr>
        <a:xfrm>
          <a:off x="0" y="0"/>
          <a:ext cx="0" cy="0"/>
          <a:chOff x="0" y="0"/>
          <a:chExt cx="0" cy="0"/>
        </a:xfrm>
      </p:grpSpPr>
      <p:sp>
        <p:nvSpPr>
          <p:cNvPr id="4" name="Text Placeholder 3"/>
          <p:cNvSpPr>
            <a:spLocks noGrp="1"/>
          </p:cNvSpPr>
          <p:nvPr>
            <p:ph type="body" sz="quarter" idx="10"/>
          </p:nvPr>
        </p:nvSpPr>
        <p:spPr>
          <a:xfrm>
            <a:off x="245457" y="1666619"/>
            <a:ext cx="8582751" cy="4354712"/>
          </a:xfrm>
          <a:prstGeom prst="rect">
            <a:avLst/>
          </a:prstGeom>
        </p:spPr>
        <p:txBody>
          <a:bodyPr>
            <a:noAutofit/>
          </a:bodyPr>
          <a:lstStyle>
            <a:lvl1pPr marL="280988" indent="-223838">
              <a:lnSpc>
                <a:spcPct val="95000"/>
              </a:lnSpc>
              <a:spcBef>
                <a:spcPts val="1110"/>
              </a:spcBef>
              <a:buClr>
                <a:schemeClr val="tx2"/>
              </a:buClr>
              <a:buSzPct val="80000"/>
              <a:buFont typeface="Wingdings" panose="05000000000000000000" pitchFamily="2" charset="2"/>
              <a:buChar char="§"/>
              <a:defRPr sz="1600" b="0" i="0">
                <a:solidFill>
                  <a:schemeClr val="tx2"/>
                </a:solidFill>
                <a:latin typeface="+mn-lt"/>
                <a:cs typeface="CiscoSans ExtraLight"/>
              </a:defRPr>
            </a:lvl1pPr>
            <a:lvl2pPr marL="508000" indent="-215900">
              <a:lnSpc>
                <a:spcPct val="95000"/>
              </a:lnSpc>
              <a:spcBef>
                <a:spcPts val="450"/>
              </a:spcBef>
              <a:buClr>
                <a:schemeClr val="tx2"/>
              </a:buClr>
              <a:buSzPct val="80000"/>
              <a:buFont typeface="Wingdings" panose="05000000000000000000" pitchFamily="2" charset="2"/>
              <a:buChar char="§"/>
              <a:defRPr sz="1400" b="0" i="0">
                <a:solidFill>
                  <a:schemeClr val="tx2"/>
                </a:solidFill>
                <a:latin typeface="+mn-lt"/>
                <a:cs typeface="CiscoSans ExtraLight"/>
              </a:defRPr>
            </a:lvl2pPr>
            <a:lvl3pPr marL="747713" indent="-171450">
              <a:buClr>
                <a:schemeClr val="tx2"/>
              </a:buClr>
              <a:buSzPct val="80000"/>
              <a:buFont typeface="Wingdings" panose="05000000000000000000" pitchFamily="2" charset="2"/>
              <a:buChar char="§"/>
              <a:defRPr sz="1200" b="0" i="0">
                <a:solidFill>
                  <a:schemeClr val="tx2"/>
                </a:solidFill>
                <a:latin typeface="+mn-lt"/>
                <a:cs typeface="CiscoSans ExtraLight"/>
              </a:defRPr>
            </a:lvl3pPr>
            <a:lvl4pPr marL="911225" indent="-171450">
              <a:buClr>
                <a:schemeClr val="tx2"/>
              </a:buClr>
              <a:buSzPct val="80000"/>
              <a:buFont typeface="Wingdings" panose="05000000000000000000" pitchFamily="2" charset="2"/>
              <a:buChar char="§"/>
              <a:defRPr sz="1100" b="0" i="0">
                <a:solidFill>
                  <a:schemeClr val="tx2"/>
                </a:solidFill>
                <a:latin typeface="+mn-lt"/>
                <a:cs typeface="CiscoSans ExtraLight"/>
              </a:defRPr>
            </a:lvl4pPr>
            <a:lvl5pPr marL="1082675" indent="-168275">
              <a:buClr>
                <a:schemeClr val="tx2"/>
              </a:buClr>
              <a:buSzPct val="80000"/>
              <a:buFont typeface="Wingdings" panose="05000000000000000000" pitchFamily="2" charset="2"/>
              <a:buChar char="§"/>
              <a:defRPr sz="1050" b="0" i="0">
                <a:solidFill>
                  <a:schemeClr val="tx2"/>
                </a:solidFill>
                <a:latin typeface="+mn-lt"/>
                <a:cs typeface="CiscoSans ExtraLigh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Title 1"/>
          <p:cNvSpPr>
            <a:spLocks noGrp="1"/>
          </p:cNvSpPr>
          <p:nvPr>
            <p:ph type="ctrTitle" hasCustomPrompt="1"/>
          </p:nvPr>
        </p:nvSpPr>
        <p:spPr>
          <a:xfrm>
            <a:off x="259742" y="404085"/>
            <a:ext cx="8659976" cy="971709"/>
          </a:xfrm>
          <a:prstGeom prst="rect">
            <a:avLst/>
          </a:prstGeom>
        </p:spPr>
        <p:txBody>
          <a:bodyPr anchor="t" anchorCtr="0">
            <a:noAutofit/>
          </a:bodyPr>
          <a:lstStyle>
            <a:lvl1pPr algn="l">
              <a:lnSpc>
                <a:spcPct val="90000"/>
              </a:lnSpc>
              <a:defRPr sz="2500" b="0" i="0" spc="0" baseline="0">
                <a:solidFill>
                  <a:srgbClr val="00A2BF"/>
                </a:solidFill>
                <a:latin typeface="+mj-lt"/>
                <a:cs typeface="CiscoSans Thin"/>
              </a:defRPr>
            </a:lvl1pPr>
          </a:lstStyle>
          <a:p>
            <a:r>
              <a:rPr lang="en-US" dirty="0"/>
              <a:t>Bullet Title Goes Here</a:t>
            </a:r>
          </a:p>
        </p:txBody>
      </p:sp>
    </p:spTree>
    <p:extLst>
      <p:ext uri="{BB962C8B-B14F-4D97-AF65-F5344CB8AC3E}">
        <p14:creationId xmlns:p14="http://schemas.microsoft.com/office/powerpoint/2010/main" val="32216155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ectangle 4"/>
          <p:cNvSpPr>
            <a:spLocks noGrp="1" noChangeArrowheads="1"/>
          </p:cNvSpPr>
          <p:nvPr>
            <p:ph type="dt" sz="half" idx="10"/>
          </p:nvPr>
        </p:nvSpPr>
        <p:spPr>
          <a:xfrm>
            <a:off x="696913" y="332601"/>
            <a:ext cx="1541128" cy="276999"/>
          </a:xfrm>
          <a:ln/>
        </p:spPr>
        <p:txBody>
          <a:bodyPr/>
          <a:lstStyle>
            <a:lvl1pPr>
              <a:defRPr/>
            </a:lvl1pPr>
          </a:lstStyle>
          <a:p>
            <a:pPr>
              <a:defRPr/>
            </a:pPr>
            <a:fld id="{0A6E1F34-58E6-4907-84D7-7733C881E2DD}" type="datetime1">
              <a:rPr lang="en-US" smtClean="0"/>
              <a:t>3/12/2020</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a:t>Hongyuan Zhang et al (NXP)</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1789BC7-C074-42CC-ADF8-5107DF6BD1C1}" type="slidenum">
              <a:rPr lang="en-US"/>
              <a:pPr>
                <a:defRPr/>
              </a:pPr>
              <a:t>‹#›</a:t>
            </a:fld>
            <a:endParaRPr lang="en-US"/>
          </a:p>
        </p:txBody>
      </p:sp>
    </p:spTree>
  </p:cSld>
  <p:clrMapOvr>
    <a:masterClrMapping/>
  </p:clrMapOvr>
  <p:hf hdr="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dirty="0"/>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xfrm>
            <a:off x="696913" y="332601"/>
            <a:ext cx="1541128" cy="276999"/>
          </a:xfrm>
          <a:ln/>
        </p:spPr>
        <p:txBody>
          <a:bodyPr/>
          <a:lstStyle>
            <a:lvl1pPr>
              <a:defRPr/>
            </a:lvl1pPr>
          </a:lstStyle>
          <a:p>
            <a:pPr>
              <a:defRPr/>
            </a:pPr>
            <a:fld id="{4CF222D8-2810-4CF0-A1DA-68C56AB7E42C}" type="datetime1">
              <a:rPr lang="en-US" smtClean="0"/>
              <a:t>3/12/2020</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a:t>Hongyuan Zhang et al (NXP)</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dirty="0"/>
              <a:t>Slide </a:t>
            </a:r>
            <a:fld id="{F652A146-6F07-41EF-8958-F5CF356A0B78}"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fld id="{F2E67C03-48FC-4471-98D4-3A4BA55C5E50}" type="datetime1">
              <a:rPr lang="en-US" smtClean="0"/>
              <a:t>3/12/2020</a:t>
            </a:fld>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a:t>Hongyuan Zhang et al (NXP)</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9B3AFDE4-E638-42C0-A68B-50C601C7C88B}"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fld id="{A31C868E-A55C-4C15-8123-3DE071ACCE60}" type="datetime1">
              <a:rPr lang="en-US" smtClean="0"/>
              <a:t>3/12/2020</a:t>
            </a:fld>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dirty="0"/>
              <a:t>Hongyuan Zhang et al (NXP)</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47F62F27-0EC7-4D1C-8A98-B521A5C1B642}"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fld id="{C47EBD04-52DD-4733-9FF2-6FD5AF55358F}" type="datetime1">
              <a:rPr lang="en-US" smtClean="0"/>
              <a:t>3/12/2020</a:t>
            </a:fld>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dirty="0"/>
              <a:t>Hongyuan Zhang et al (NXP)</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C69D9E18-8FC9-4D6F-9D47-7F236DA35C3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F70F25BF-14C0-45CF-A140-411F0F72F069}" type="datetime1">
              <a:rPr lang="en-US" smtClean="0"/>
              <a:t>3/12/2020</a:t>
            </a:fld>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dirty="0"/>
              <a:t>Hongyuan Zhang et al (NXP)</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4A8CB34A-F2D3-4F3B-AD27-33B98B268C82}"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5228B212-F625-4953-B883-66EEC8E5B462}" type="datetime1">
              <a:rPr lang="en-US" smtClean="0"/>
              <a:t>3/12/2020</a:t>
            </a:fld>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a:t>Hongyuan Zhang et al (NXP)</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842823D-4EFD-4122-8A9F-C6D9274A89D2}"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AF0F1E1A-B4DB-4934-88AC-8AD4207B7778}" type="datetime1">
              <a:rPr lang="en-US" smtClean="0"/>
              <a:t>3/12/2020</a:t>
            </a:fld>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a:t>Hongyuan Zhang et al (NXP)</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41079F9C-5C87-45BF-8450-007BCEAE6FD6}"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5123"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96913" y="332601"/>
            <a:ext cx="154112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fld id="{912FE514-08E9-42E2-8DF6-3F8F916FFC03}" type="datetime1">
              <a:rPr lang="en-US" smtClean="0"/>
              <a:t>3/12/2020</a:t>
            </a:fld>
            <a:endParaRPr lang="en-US" dirty="0"/>
          </a:p>
        </p:txBody>
      </p:sp>
      <p:sp>
        <p:nvSpPr>
          <p:cNvPr id="1029" name="Rectangle 5"/>
          <p:cNvSpPr>
            <a:spLocks noGrp="1" noChangeArrowheads="1"/>
          </p:cNvSpPr>
          <p:nvPr>
            <p:ph type="ftr" sz="quarter" idx="3"/>
          </p:nvPr>
        </p:nvSpPr>
        <p:spPr bwMode="auto">
          <a:xfrm>
            <a:off x="6721310" y="6475413"/>
            <a:ext cx="1822615"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dirty="0"/>
              <a:t>Hongyuan Zhang et al (NXP)</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US"/>
              <a:t>Slide </a:t>
            </a:r>
            <a:fld id="{7614916F-BBEF-4684-B6F5-1E636F42BA02}" type="slidenum">
              <a:rPr lang="en-US"/>
              <a:pPr>
                <a:defRPr/>
              </a:pPr>
              <a:t>‹#›</a:t>
            </a:fld>
            <a:endParaRPr lang="en-US"/>
          </a:p>
        </p:txBody>
      </p:sp>
      <p:sp>
        <p:nvSpPr>
          <p:cNvPr id="1031" name="Rectangle 7"/>
          <p:cNvSpPr>
            <a:spLocks noChangeArrowheads="1"/>
          </p:cNvSpPr>
          <p:nvPr/>
        </p:nvSpPr>
        <p:spPr bwMode="auto">
          <a:xfrm>
            <a:off x="5124013" y="332601"/>
            <a:ext cx="3321487"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b="1" dirty="0">
                <a:cs typeface="+mn-cs"/>
              </a:rPr>
              <a:t>Doc</a:t>
            </a:r>
            <a:r>
              <a:rPr lang="en-GB" altLang="en-US" sz="1800" b="1" kern="1200" dirty="0">
                <a:solidFill>
                  <a:schemeClr val="tx1"/>
                </a:solidFill>
                <a:latin typeface="Times New Roman" pitchFamily="18" charset="0"/>
                <a:ea typeface="+mn-ea"/>
                <a:cs typeface="Arial" charset="0"/>
              </a:rPr>
              <a:t>.: IEEE 802.11-20/</a:t>
            </a:r>
            <a:r>
              <a:rPr lang="en-US" altLang="en-US" sz="1800" b="1" kern="1200" dirty="0">
                <a:solidFill>
                  <a:schemeClr val="tx1"/>
                </a:solidFill>
                <a:latin typeface="Times New Roman" pitchFamily="18" charset="0"/>
                <a:ea typeface="+mn-ea"/>
                <a:cs typeface="+mn-cs"/>
              </a:rPr>
              <a:t>0396</a:t>
            </a:r>
            <a:r>
              <a:rPr lang="en-US" sz="1800" b="1" dirty="0">
                <a:cs typeface="+mn-cs"/>
              </a:rPr>
              <a:t>r0</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Layout" Target="../slideLayouts/slideLayout2.xml"/><Relationship Id="rId5" Type="http://schemas.openxmlformats.org/officeDocument/2006/relationships/image" Target="../media/image4.emf"/><Relationship Id="rId4" Type="http://schemas.openxmlformats.org/officeDocument/2006/relationships/image" Target="../media/image3.emf"/></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9" name="Rectangle 2"/>
          <p:cNvSpPr>
            <a:spLocks noGrp="1" noChangeArrowheads="1"/>
          </p:cNvSpPr>
          <p:nvPr>
            <p:ph type="title"/>
          </p:nvPr>
        </p:nvSpPr>
        <p:spPr>
          <a:xfrm>
            <a:off x="381000" y="685800"/>
            <a:ext cx="8305800" cy="1066800"/>
          </a:xfrm>
        </p:spPr>
        <p:txBody>
          <a:bodyPr/>
          <a:lstStyle/>
          <a:p>
            <a:r>
              <a:rPr lang="en-GB" sz="2400" dirty="0"/>
              <a:t>EHT BSS with Wider BW</a:t>
            </a:r>
            <a:endParaRPr lang="en-US" sz="2400" dirty="0"/>
          </a:p>
        </p:txBody>
      </p:sp>
      <p:sp>
        <p:nvSpPr>
          <p:cNvPr id="1030" name="Rectangle 6"/>
          <p:cNvSpPr>
            <a:spLocks noGrp="1" noChangeArrowheads="1"/>
          </p:cNvSpPr>
          <p:nvPr>
            <p:ph type="body" idx="1"/>
          </p:nvPr>
        </p:nvSpPr>
        <p:spPr>
          <a:xfrm>
            <a:off x="685800" y="1752600"/>
            <a:ext cx="7772400" cy="381000"/>
          </a:xfrm>
        </p:spPr>
        <p:txBody>
          <a:bodyPr/>
          <a:lstStyle/>
          <a:p>
            <a:pPr algn="ctr">
              <a:buFontTx/>
              <a:buNone/>
            </a:pPr>
            <a:r>
              <a:rPr lang="en-US" sz="2000" dirty="0"/>
              <a:t>Date:</a:t>
            </a:r>
            <a:r>
              <a:rPr lang="en-US" sz="2000" b="0" dirty="0"/>
              <a:t> 2020-03-01</a:t>
            </a:r>
          </a:p>
        </p:txBody>
      </p:sp>
      <p:sp>
        <p:nvSpPr>
          <p:cNvPr id="1031" name="Rectangle 12"/>
          <p:cNvSpPr>
            <a:spLocks noChangeArrowheads="1"/>
          </p:cNvSpPr>
          <p:nvPr/>
        </p:nvSpPr>
        <p:spPr bwMode="auto">
          <a:xfrm>
            <a:off x="533400" y="2133600"/>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a:t>Authors:</a:t>
            </a:r>
            <a:endParaRPr lang="en-US" sz="2000" dirty="0"/>
          </a:p>
        </p:txBody>
      </p:sp>
      <p:sp>
        <p:nvSpPr>
          <p:cNvPr id="3" name="Slide Number Placeholder 2"/>
          <p:cNvSpPr>
            <a:spLocks noGrp="1"/>
          </p:cNvSpPr>
          <p:nvPr>
            <p:ph type="sldNum" sz="quarter" idx="12"/>
          </p:nvPr>
        </p:nvSpPr>
        <p:spPr/>
        <p:txBody>
          <a:bodyPr/>
          <a:lstStyle/>
          <a:p>
            <a:pPr>
              <a:defRPr/>
            </a:pPr>
            <a:r>
              <a:rPr lang="en-US"/>
              <a:t>Slide </a:t>
            </a:r>
            <a:fld id="{C1789BC7-C074-42CC-ADF8-5107DF6BD1C1}" type="slidenum">
              <a:rPr lang="en-US" smtClean="0"/>
              <a:pPr>
                <a:defRPr/>
              </a:pPr>
              <a:t>1</a:t>
            </a:fld>
            <a:endParaRPr lang="en-US"/>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03/01/2020</a:t>
            </a:r>
          </a:p>
        </p:txBody>
      </p:sp>
      <p:graphicFrame>
        <p:nvGraphicFramePr>
          <p:cNvPr id="6" name="Table 5"/>
          <p:cNvGraphicFramePr>
            <a:graphicFrameLocks noGrp="1"/>
          </p:cNvGraphicFramePr>
          <p:nvPr>
            <p:extLst>
              <p:ext uri="{D42A27DB-BD31-4B8C-83A1-F6EECF244321}">
                <p14:modId xmlns:p14="http://schemas.microsoft.com/office/powerpoint/2010/main" val="2613650756"/>
              </p:ext>
            </p:extLst>
          </p:nvPr>
        </p:nvGraphicFramePr>
        <p:xfrm>
          <a:off x="685800" y="2824688"/>
          <a:ext cx="7772401" cy="2617314"/>
        </p:xfrm>
        <a:graphic>
          <a:graphicData uri="http://schemas.openxmlformats.org/drawingml/2006/table">
            <a:tbl>
              <a:tblPr/>
              <a:tblGrid>
                <a:gridCol w="1801416">
                  <a:extLst>
                    <a:ext uri="{9D8B030D-6E8A-4147-A177-3AD203B41FA5}">
                      <a16:colId xmlns:a16="http://schemas.microsoft.com/office/drawing/2014/main" val="20000"/>
                    </a:ext>
                  </a:extLst>
                </a:gridCol>
                <a:gridCol w="1265039">
                  <a:extLst>
                    <a:ext uri="{9D8B030D-6E8A-4147-A177-3AD203B41FA5}">
                      <a16:colId xmlns:a16="http://schemas.microsoft.com/office/drawing/2014/main" val="20001"/>
                    </a:ext>
                  </a:extLst>
                </a:gridCol>
                <a:gridCol w="1720453">
                  <a:extLst>
                    <a:ext uri="{9D8B030D-6E8A-4147-A177-3AD203B41FA5}">
                      <a16:colId xmlns:a16="http://schemas.microsoft.com/office/drawing/2014/main" val="20002"/>
                    </a:ext>
                  </a:extLst>
                </a:gridCol>
                <a:gridCol w="961430">
                  <a:extLst>
                    <a:ext uri="{9D8B030D-6E8A-4147-A177-3AD203B41FA5}">
                      <a16:colId xmlns:a16="http://schemas.microsoft.com/office/drawing/2014/main" val="20003"/>
                    </a:ext>
                  </a:extLst>
                </a:gridCol>
                <a:gridCol w="2024063">
                  <a:extLst>
                    <a:ext uri="{9D8B030D-6E8A-4147-A177-3AD203B41FA5}">
                      <a16:colId xmlns:a16="http://schemas.microsoft.com/office/drawing/2014/main" val="20004"/>
                    </a:ext>
                  </a:extLst>
                </a:gridCol>
              </a:tblGrid>
              <a:tr h="303478">
                <a:tc>
                  <a:txBody>
                    <a:bodyPr/>
                    <a:lstStyle/>
                    <a:p>
                      <a:pPr marL="0" marR="0" algn="ctr">
                        <a:spcBef>
                          <a:spcPts val="0"/>
                        </a:spcBef>
                        <a:spcAft>
                          <a:spcPts val="0"/>
                        </a:spcAft>
                      </a:pPr>
                      <a:r>
                        <a:rPr lang="en-US" sz="1600" b="1" kern="0" dirty="0">
                          <a:effectLst/>
                          <a:latin typeface="Times New Roman"/>
                        </a:rPr>
                        <a:t>Name</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Affiliations</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Address</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Phone</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email</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30347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Liwen Chu</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Young Hoon Kwon</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Manish Kumar</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Hongyuan Zhang</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Yan Zhang</a:t>
                      </a:r>
                    </a:p>
                    <a:p>
                      <a:pPr marL="0" marR="0" algn="ctr">
                        <a:spcBef>
                          <a:spcPts val="0"/>
                        </a:spcBef>
                        <a:spcAft>
                          <a:spcPts val="0"/>
                        </a:spcAft>
                      </a:pPr>
                      <a:r>
                        <a:rPr lang="en-US" sz="1400" dirty="0">
                          <a:effectLst/>
                          <a:latin typeface="Times New Roman"/>
                          <a:ea typeface="Times New Roman"/>
                        </a:rPr>
                        <a:t>Rui Cao</a:t>
                      </a:r>
                    </a:p>
                    <a:p>
                      <a:pPr marL="0" marR="0" algn="ctr">
                        <a:spcBef>
                          <a:spcPts val="0"/>
                        </a:spcBef>
                        <a:spcAft>
                          <a:spcPts val="0"/>
                        </a:spcAft>
                      </a:pPr>
                      <a:r>
                        <a:rPr lang="en-US" sz="1400" dirty="0">
                          <a:effectLst/>
                          <a:latin typeface="+mn-lt"/>
                          <a:ea typeface="Times New Roman"/>
                        </a:rPr>
                        <a:t>Sudhir Srinivasa </a:t>
                      </a:r>
                      <a:endParaRPr lang="en-US" sz="1400" dirty="0">
                        <a:effectLst/>
                        <a:latin typeface="Times New Roman"/>
                        <a:ea typeface="Times New Roman"/>
                      </a:endParaRPr>
                    </a:p>
                    <a:p>
                      <a:pPr marL="0" marR="0" algn="ctr">
                        <a:spcBef>
                          <a:spcPts val="0"/>
                        </a:spcBef>
                        <a:spcAft>
                          <a:spcPts val="0"/>
                        </a:spcAft>
                      </a:pPr>
                      <a:r>
                        <a:rPr lang="en-US" sz="1400" dirty="0">
                          <a:effectLst/>
                          <a:latin typeface="Times New Roman"/>
                          <a:ea typeface="Times New Roman"/>
                        </a:rPr>
                        <a:t>Hui-Ling Lou</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dirty="0">
                          <a:effectLst/>
                          <a:latin typeface="Times New Roman"/>
                          <a:ea typeface="Times New Roman"/>
                        </a:rPr>
                        <a:t>NXP</a:t>
                      </a: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dirty="0">
                          <a:effectLst/>
                          <a:latin typeface="Times New Roman"/>
                          <a:ea typeface="Times New Roman"/>
                        </a:rPr>
                        <a:t> </a:t>
                      </a: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dirty="0">
                          <a:effectLst/>
                          <a:latin typeface="Times New Roman"/>
                          <a:ea typeface="Times New Roman"/>
                        </a:rPr>
                        <a:t> </a:t>
                      </a: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303478">
                <a:tc>
                  <a:txBody>
                    <a:bodyPr/>
                    <a:lstStyle/>
                    <a:p>
                      <a:pPr marL="0" marR="0" algn="ctr">
                        <a:spcBef>
                          <a:spcPts val="0"/>
                        </a:spcBef>
                        <a:spcAft>
                          <a:spcPts val="0"/>
                        </a:spcAft>
                      </a:pPr>
                      <a:r>
                        <a:rPr lang="en-US" sz="1200" dirty="0">
                          <a:effectLst/>
                          <a:latin typeface="Times New Roman"/>
                          <a:ea typeface="Times New Roman"/>
                        </a:rPr>
                        <a:t> </a:t>
                      </a:r>
                      <a:endParaRPr lang="en-US" sz="9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303478">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dirty="0">
                          <a:effectLst/>
                          <a:latin typeface="Times New Roman"/>
                          <a:ea typeface="Times New Roman"/>
                        </a:rPr>
                        <a:t> </a:t>
                      </a:r>
                      <a:endParaRPr lang="en-US" sz="9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
        <p:nvSpPr>
          <p:cNvPr id="9" name="Footer Placeholder 4"/>
          <p:cNvSpPr>
            <a:spLocks noGrp="1"/>
          </p:cNvSpPr>
          <p:nvPr>
            <p:ph type="ftr" sz="quarter" idx="11"/>
          </p:nvPr>
        </p:nvSpPr>
        <p:spPr>
          <a:xfrm>
            <a:off x="7106032" y="6475413"/>
            <a:ext cx="1437893" cy="184666"/>
          </a:xfrm>
        </p:spPr>
        <p:txBody>
          <a:bodyPr/>
          <a:lstStyle/>
          <a:p>
            <a:pPr>
              <a:defRPr/>
            </a:pPr>
            <a:r>
              <a:rPr lang="nb-NO" dirty="0"/>
              <a:t>Liwen Chu et al (NXP)</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5" name="Rectangle 84">
            <a:extLst>
              <a:ext uri="{FF2B5EF4-FFF2-40B4-BE49-F238E27FC236}">
                <a16:creationId xmlns:a16="http://schemas.microsoft.com/office/drawing/2014/main" id="{9ACA1A2F-89BB-418D-9E00-A4F49F40494C}"/>
              </a:ext>
            </a:extLst>
          </p:cNvPr>
          <p:cNvSpPr/>
          <p:nvPr/>
        </p:nvSpPr>
        <p:spPr>
          <a:xfrm>
            <a:off x="133165" y="5311941"/>
            <a:ext cx="2082692" cy="59128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84" name="Rectangle 83">
            <a:extLst>
              <a:ext uri="{FF2B5EF4-FFF2-40B4-BE49-F238E27FC236}">
                <a16:creationId xmlns:a16="http://schemas.microsoft.com/office/drawing/2014/main" id="{5072CAFE-F7D5-4BBD-8DCD-44F1219817F2}"/>
              </a:ext>
            </a:extLst>
          </p:cNvPr>
          <p:cNvSpPr/>
          <p:nvPr/>
        </p:nvSpPr>
        <p:spPr>
          <a:xfrm>
            <a:off x="7787450" y="5279044"/>
            <a:ext cx="1337893" cy="59128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2" name="Title 1"/>
          <p:cNvSpPr>
            <a:spLocks noGrp="1"/>
          </p:cNvSpPr>
          <p:nvPr>
            <p:ph type="title"/>
          </p:nvPr>
        </p:nvSpPr>
        <p:spPr>
          <a:xfrm>
            <a:off x="94325" y="631406"/>
            <a:ext cx="8955349" cy="367868"/>
          </a:xfrm>
        </p:spPr>
        <p:txBody>
          <a:bodyPr/>
          <a:lstStyle/>
          <a:p>
            <a:r>
              <a:rPr lang="en-US" sz="2100" dirty="0"/>
              <a:t>Methods to Decrease Management Frame Overhead with Multiple BSSID</a:t>
            </a:r>
          </a:p>
        </p:txBody>
      </p:sp>
      <p:sp>
        <p:nvSpPr>
          <p:cNvPr id="23" name="Content Placeholder 2">
            <a:extLst>
              <a:ext uri="{FF2B5EF4-FFF2-40B4-BE49-F238E27FC236}">
                <a16:creationId xmlns:a16="http://schemas.microsoft.com/office/drawing/2014/main" id="{5E300EB2-1588-4A67-B0F2-E878E6F96D3C}"/>
              </a:ext>
            </a:extLst>
          </p:cNvPr>
          <p:cNvSpPr txBox="1">
            <a:spLocks/>
          </p:cNvSpPr>
          <p:nvPr/>
        </p:nvSpPr>
        <p:spPr>
          <a:xfrm>
            <a:off x="0" y="1066800"/>
            <a:ext cx="9144000" cy="2895600"/>
          </a:xfrm>
          <a:prstGeom prst="rect">
            <a:avLst/>
          </a:prstGeom>
        </p:spPr>
        <p:txBody>
          <a:bodyPr vert="horz" lIns="68580" tIns="34290" rIns="68580" bIns="34290" rtlCol="0">
            <a:normAutofit/>
          </a:bodyPr>
          <a:lstStyle>
            <a:lvl1pPr marL="233363" indent="-233363" algn="l" rtl="0" fontAlgn="base">
              <a:lnSpc>
                <a:spcPct val="100000"/>
              </a:lnSpc>
              <a:spcBef>
                <a:spcPts val="575"/>
              </a:spcBef>
              <a:spcAft>
                <a:spcPts val="75"/>
              </a:spcAft>
              <a:buClr>
                <a:schemeClr val="tx1">
                  <a:lumMod val="85000"/>
                  <a:lumOff val="15000"/>
                </a:schemeClr>
              </a:buClr>
              <a:buSzPct val="80000"/>
              <a:buFont typeface="Arial" pitchFamily="34" charset="0"/>
              <a:buChar char="•"/>
              <a:defRPr sz="2400" b="0">
                <a:solidFill>
                  <a:srgbClr val="000000"/>
                </a:solidFill>
                <a:latin typeface="+mn-lt"/>
                <a:ea typeface="+mn-ea"/>
                <a:cs typeface="+mn-cs"/>
              </a:defRPr>
            </a:lvl1pPr>
            <a:lvl2pPr marL="401638" indent="-168275" algn="l" rtl="0" fontAlgn="base">
              <a:lnSpc>
                <a:spcPct val="100000"/>
              </a:lnSpc>
              <a:spcBef>
                <a:spcPts val="575"/>
              </a:spcBef>
              <a:spcAft>
                <a:spcPts val="75"/>
              </a:spcAft>
              <a:buClr>
                <a:schemeClr val="tx1"/>
              </a:buClr>
              <a:buSzPct val="80000"/>
              <a:buFont typeface="Arial" pitchFamily="34" charset="0"/>
              <a:buChar char="−"/>
              <a:defRPr sz="2200">
                <a:solidFill>
                  <a:srgbClr val="000000"/>
                </a:solidFill>
                <a:latin typeface="+mn-lt"/>
              </a:defRPr>
            </a:lvl2pPr>
            <a:lvl3pPr marL="569913" indent="-168275" algn="l" rtl="0" fontAlgn="base">
              <a:lnSpc>
                <a:spcPct val="100000"/>
              </a:lnSpc>
              <a:spcBef>
                <a:spcPts val="575"/>
              </a:spcBef>
              <a:spcAft>
                <a:spcPts val="75"/>
              </a:spcAft>
              <a:buClr>
                <a:schemeClr val="tx1"/>
              </a:buClr>
              <a:buSzPct val="80000"/>
              <a:buFont typeface="Wingdings" pitchFamily="2" charset="2"/>
              <a:buChar char="§"/>
              <a:defRPr sz="2000">
                <a:solidFill>
                  <a:srgbClr val="000000"/>
                </a:solidFill>
                <a:latin typeface="+mn-lt"/>
              </a:defRPr>
            </a:lvl3pPr>
            <a:lvl4pPr marL="746125" indent="-176213" algn="l" rtl="0" fontAlgn="base">
              <a:lnSpc>
                <a:spcPct val="100000"/>
              </a:lnSpc>
              <a:spcBef>
                <a:spcPts val="575"/>
              </a:spcBef>
              <a:spcAft>
                <a:spcPts val="75"/>
              </a:spcAft>
              <a:buClr>
                <a:schemeClr val="tx1"/>
              </a:buClr>
              <a:buSzPct val="80000"/>
              <a:buFont typeface="Arial" pitchFamily="34" charset="0"/>
              <a:buChar char="•"/>
              <a:defRPr sz="1800">
                <a:solidFill>
                  <a:srgbClr val="000000"/>
                </a:solidFill>
                <a:latin typeface="+mn-lt"/>
              </a:defRPr>
            </a:lvl4pPr>
            <a:lvl5pPr marL="969963" indent="-223838" algn="l" rtl="0" fontAlgn="base">
              <a:lnSpc>
                <a:spcPct val="100000"/>
              </a:lnSpc>
              <a:spcBef>
                <a:spcPts val="575"/>
              </a:spcBef>
              <a:spcAft>
                <a:spcPts val="75"/>
              </a:spcAft>
              <a:buClr>
                <a:schemeClr val="tx1"/>
              </a:buClr>
              <a:buSzPct val="70000"/>
              <a:buFont typeface="Arial" pitchFamily="34" charset="0"/>
              <a:buChar char="−"/>
              <a:defRPr sz="1600">
                <a:solidFill>
                  <a:srgbClr val="000000"/>
                </a:solidFill>
                <a:latin typeface="+mn-lt"/>
              </a:defRPr>
            </a:lvl5pPr>
            <a:lvl6pPr marL="22304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6pPr>
            <a:lvl7pPr marL="26876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7pPr>
            <a:lvl8pPr marL="31448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8pPr>
            <a:lvl9pPr marL="36020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9pPr>
          </a:lstStyle>
          <a:p>
            <a:r>
              <a:rPr lang="en-US" sz="1400" kern="0" dirty="0"/>
              <a:t>Predefined priority:</a:t>
            </a:r>
          </a:p>
          <a:p>
            <a:pPr lvl="1"/>
            <a:r>
              <a:rPr lang="en-US" sz="1400" kern="0" dirty="0"/>
              <a:t>Priorities to select the inherited element: </a:t>
            </a:r>
          </a:p>
          <a:p>
            <a:pPr lvl="2"/>
            <a:r>
              <a:rPr lang="en-US" sz="1400" kern="0" dirty="0"/>
              <a:t>Level 1 inherit &gt; Level 2 inherit.</a:t>
            </a:r>
          </a:p>
          <a:p>
            <a:pPr lvl="1"/>
            <a:r>
              <a:rPr lang="en-US" sz="1400" kern="0" dirty="0"/>
              <a:t>Which one is used of two Level 1 inherit variants</a:t>
            </a:r>
          </a:p>
          <a:p>
            <a:pPr lvl="3"/>
            <a:r>
              <a:rPr lang="en-US" sz="1400" kern="0" dirty="0"/>
              <a:t>Level 1 inherit option 1: One of them is always selected. If the predefined level 1 is not there, level 2 is used.</a:t>
            </a:r>
          </a:p>
          <a:p>
            <a:pPr lvl="3"/>
            <a:r>
              <a:rPr lang="en-US" sz="1400" kern="0" dirty="0"/>
              <a:t>Level 1 inherit option 2: One of them has high priority than another one. And the one with low priority has higher priority than Level 2</a:t>
            </a:r>
          </a:p>
          <a:p>
            <a:r>
              <a:rPr lang="en-US" sz="1400" kern="0" dirty="0"/>
              <a:t>Explicit Priority:</a:t>
            </a:r>
          </a:p>
          <a:p>
            <a:pPr lvl="1"/>
            <a:r>
              <a:rPr lang="en-US" sz="1400" kern="0" dirty="0"/>
              <a:t>In </a:t>
            </a:r>
            <a:r>
              <a:rPr lang="en-US" sz="1400" kern="0" dirty="0" err="1"/>
              <a:t>link_x</a:t>
            </a:r>
            <a:r>
              <a:rPr lang="en-US" sz="1400" kern="0" dirty="0"/>
              <a:t> management frame, the elements being inherited by link_y’s AP from one of link_x’s AP with transmitted BSSID, link_x’s AP with non-transmitted BSSID, link_y’s AP with transmitted BSSID are explicitly announced.</a:t>
            </a:r>
          </a:p>
        </p:txBody>
      </p:sp>
      <p:sp>
        <p:nvSpPr>
          <p:cNvPr id="6" name="Slide Number Placeholder 2">
            <a:extLst>
              <a:ext uri="{FF2B5EF4-FFF2-40B4-BE49-F238E27FC236}">
                <a16:creationId xmlns:a16="http://schemas.microsoft.com/office/drawing/2014/main" id="{58F932A3-DAB0-497C-B271-9347EE4CE43F}"/>
              </a:ext>
            </a:extLst>
          </p:cNvPr>
          <p:cNvSpPr>
            <a:spLocks noGrp="1"/>
          </p:cNvSpPr>
          <p:nvPr>
            <p:ph type="sldNum" sz="quarter" idx="12"/>
          </p:nvPr>
        </p:nvSpPr>
        <p:spPr>
          <a:xfrm>
            <a:off x="4344988" y="6475413"/>
            <a:ext cx="530225" cy="182562"/>
          </a:xfrm>
        </p:spPr>
        <p:txBody>
          <a:bodyPr/>
          <a:lstStyle/>
          <a:p>
            <a:pPr>
              <a:defRPr/>
            </a:pPr>
            <a:r>
              <a:rPr lang="en-US"/>
              <a:t>Slide </a:t>
            </a:r>
            <a:fld id="{C1789BC7-C074-42CC-ADF8-5107DF6BD1C1}" type="slidenum">
              <a:rPr lang="en-US" smtClean="0"/>
              <a:pPr>
                <a:defRPr/>
              </a:pPr>
              <a:t>10</a:t>
            </a:fld>
            <a:endParaRPr lang="en-US"/>
          </a:p>
        </p:txBody>
      </p:sp>
      <p:sp>
        <p:nvSpPr>
          <p:cNvPr id="7" name="Footer Placeholder 4">
            <a:extLst>
              <a:ext uri="{FF2B5EF4-FFF2-40B4-BE49-F238E27FC236}">
                <a16:creationId xmlns:a16="http://schemas.microsoft.com/office/drawing/2014/main" id="{D608B498-C0C7-4479-A104-F6384C653B55}"/>
              </a:ext>
            </a:extLst>
          </p:cNvPr>
          <p:cNvSpPr>
            <a:spLocks noGrp="1"/>
          </p:cNvSpPr>
          <p:nvPr>
            <p:ph type="ftr" sz="quarter" idx="11"/>
          </p:nvPr>
        </p:nvSpPr>
        <p:spPr>
          <a:xfrm>
            <a:off x="7106032" y="6475413"/>
            <a:ext cx="1437893" cy="184666"/>
          </a:xfrm>
        </p:spPr>
        <p:txBody>
          <a:bodyPr/>
          <a:lstStyle/>
          <a:p>
            <a:pPr>
              <a:defRPr/>
            </a:pPr>
            <a:r>
              <a:rPr lang="nb-NO" dirty="0"/>
              <a:t>Liwen Chu et al (NXP)</a:t>
            </a:r>
            <a:endParaRPr lang="en-US" dirty="0"/>
          </a:p>
        </p:txBody>
      </p:sp>
      <p:sp>
        <p:nvSpPr>
          <p:cNvPr id="8" name="Date Placeholder 3">
            <a:extLst>
              <a:ext uri="{FF2B5EF4-FFF2-40B4-BE49-F238E27FC236}">
                <a16:creationId xmlns:a16="http://schemas.microsoft.com/office/drawing/2014/main" id="{ABE07A96-0F9F-42C9-BB27-68C90ABE74A5}"/>
              </a:ext>
            </a:extLst>
          </p:cNvPr>
          <p:cNvSpPr>
            <a:spLocks noGrp="1"/>
          </p:cNvSpPr>
          <p:nvPr>
            <p:ph type="dt" sz="half" idx="10"/>
          </p:nvPr>
        </p:nvSpPr>
        <p:spPr>
          <a:xfrm>
            <a:off x="696913" y="332601"/>
            <a:ext cx="1051570" cy="276999"/>
          </a:xfrm>
        </p:spPr>
        <p:txBody>
          <a:bodyPr/>
          <a:lstStyle/>
          <a:p>
            <a:pPr>
              <a:defRPr/>
            </a:pPr>
            <a:r>
              <a:rPr lang="en-US" dirty="0"/>
              <a:t>03/01/2020</a:t>
            </a:r>
          </a:p>
        </p:txBody>
      </p:sp>
    </p:spTree>
    <p:extLst>
      <p:ext uri="{BB962C8B-B14F-4D97-AF65-F5344CB8AC3E}">
        <p14:creationId xmlns:p14="http://schemas.microsoft.com/office/powerpoint/2010/main" val="99418505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566" y="621299"/>
            <a:ext cx="8955349" cy="367868"/>
          </a:xfrm>
        </p:spPr>
        <p:txBody>
          <a:bodyPr/>
          <a:lstStyle/>
          <a:p>
            <a:r>
              <a:rPr lang="en-US" sz="2100" dirty="0"/>
              <a:t>Straw Poll 1</a:t>
            </a:r>
          </a:p>
        </p:txBody>
      </p:sp>
      <p:sp>
        <p:nvSpPr>
          <p:cNvPr id="23" name="Content Placeholder 2">
            <a:extLst>
              <a:ext uri="{FF2B5EF4-FFF2-40B4-BE49-F238E27FC236}">
                <a16:creationId xmlns:a16="http://schemas.microsoft.com/office/drawing/2014/main" id="{5E300EB2-1588-4A67-B0F2-E878E6F96D3C}"/>
              </a:ext>
            </a:extLst>
          </p:cNvPr>
          <p:cNvSpPr txBox="1">
            <a:spLocks/>
          </p:cNvSpPr>
          <p:nvPr/>
        </p:nvSpPr>
        <p:spPr>
          <a:xfrm>
            <a:off x="0" y="1029231"/>
            <a:ext cx="9144000" cy="3826838"/>
          </a:xfrm>
          <a:prstGeom prst="rect">
            <a:avLst/>
          </a:prstGeom>
        </p:spPr>
        <p:txBody>
          <a:bodyPr vert="horz" lIns="68580" tIns="34290" rIns="68580" bIns="34290" rtlCol="0">
            <a:normAutofit/>
          </a:bodyPr>
          <a:lstStyle>
            <a:lvl1pPr marL="233363" indent="-233363" algn="l" rtl="0" fontAlgn="base">
              <a:lnSpc>
                <a:spcPct val="100000"/>
              </a:lnSpc>
              <a:spcBef>
                <a:spcPts val="575"/>
              </a:spcBef>
              <a:spcAft>
                <a:spcPts val="75"/>
              </a:spcAft>
              <a:buClr>
                <a:schemeClr val="tx1">
                  <a:lumMod val="85000"/>
                  <a:lumOff val="15000"/>
                </a:schemeClr>
              </a:buClr>
              <a:buSzPct val="80000"/>
              <a:buFont typeface="Arial" pitchFamily="34" charset="0"/>
              <a:buChar char="•"/>
              <a:defRPr sz="2400" b="0">
                <a:solidFill>
                  <a:srgbClr val="000000"/>
                </a:solidFill>
                <a:latin typeface="+mn-lt"/>
                <a:ea typeface="+mn-ea"/>
                <a:cs typeface="+mn-cs"/>
              </a:defRPr>
            </a:lvl1pPr>
            <a:lvl2pPr marL="401638" indent="-168275" algn="l" rtl="0" fontAlgn="base">
              <a:lnSpc>
                <a:spcPct val="100000"/>
              </a:lnSpc>
              <a:spcBef>
                <a:spcPts val="575"/>
              </a:spcBef>
              <a:spcAft>
                <a:spcPts val="75"/>
              </a:spcAft>
              <a:buClr>
                <a:schemeClr val="tx1"/>
              </a:buClr>
              <a:buSzPct val="80000"/>
              <a:buFont typeface="Arial" pitchFamily="34" charset="0"/>
              <a:buChar char="−"/>
              <a:defRPr sz="2200">
                <a:solidFill>
                  <a:srgbClr val="000000"/>
                </a:solidFill>
                <a:latin typeface="+mn-lt"/>
              </a:defRPr>
            </a:lvl2pPr>
            <a:lvl3pPr marL="569913" indent="-168275" algn="l" rtl="0" fontAlgn="base">
              <a:lnSpc>
                <a:spcPct val="100000"/>
              </a:lnSpc>
              <a:spcBef>
                <a:spcPts val="575"/>
              </a:spcBef>
              <a:spcAft>
                <a:spcPts val="75"/>
              </a:spcAft>
              <a:buClr>
                <a:schemeClr val="tx1"/>
              </a:buClr>
              <a:buSzPct val="80000"/>
              <a:buFont typeface="Wingdings" pitchFamily="2" charset="2"/>
              <a:buChar char="§"/>
              <a:defRPr sz="2000">
                <a:solidFill>
                  <a:srgbClr val="000000"/>
                </a:solidFill>
                <a:latin typeface="+mn-lt"/>
              </a:defRPr>
            </a:lvl3pPr>
            <a:lvl4pPr marL="746125" indent="-176213" algn="l" rtl="0" fontAlgn="base">
              <a:lnSpc>
                <a:spcPct val="100000"/>
              </a:lnSpc>
              <a:spcBef>
                <a:spcPts val="575"/>
              </a:spcBef>
              <a:spcAft>
                <a:spcPts val="75"/>
              </a:spcAft>
              <a:buClr>
                <a:schemeClr val="tx1"/>
              </a:buClr>
              <a:buSzPct val="80000"/>
              <a:buFont typeface="Arial" pitchFamily="34" charset="0"/>
              <a:buChar char="•"/>
              <a:defRPr sz="1800">
                <a:solidFill>
                  <a:srgbClr val="000000"/>
                </a:solidFill>
                <a:latin typeface="+mn-lt"/>
              </a:defRPr>
            </a:lvl4pPr>
            <a:lvl5pPr marL="969963" indent="-223838" algn="l" rtl="0" fontAlgn="base">
              <a:lnSpc>
                <a:spcPct val="100000"/>
              </a:lnSpc>
              <a:spcBef>
                <a:spcPts val="575"/>
              </a:spcBef>
              <a:spcAft>
                <a:spcPts val="75"/>
              </a:spcAft>
              <a:buClr>
                <a:schemeClr val="tx1"/>
              </a:buClr>
              <a:buSzPct val="70000"/>
              <a:buFont typeface="Arial" pitchFamily="34" charset="0"/>
              <a:buChar char="−"/>
              <a:defRPr sz="1600">
                <a:solidFill>
                  <a:srgbClr val="000000"/>
                </a:solidFill>
                <a:latin typeface="+mn-lt"/>
              </a:defRPr>
            </a:lvl5pPr>
            <a:lvl6pPr marL="22304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6pPr>
            <a:lvl7pPr marL="26876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7pPr>
            <a:lvl8pPr marL="31448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8pPr>
            <a:lvl9pPr marL="36020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9pPr>
          </a:lstStyle>
          <a:p>
            <a:r>
              <a:rPr lang="en-US" sz="1600" dirty="0"/>
              <a:t>Do you support that it is not required that when one link implements multiple BSSID, another link also needs to implement multiple BSSID</a:t>
            </a:r>
            <a:r>
              <a:rPr lang="en-US" sz="1600" kern="0" dirty="0"/>
              <a:t>?</a:t>
            </a:r>
          </a:p>
          <a:p>
            <a:pPr lvl="1"/>
            <a:endParaRPr lang="en-US" sz="1275" kern="0" dirty="0"/>
          </a:p>
        </p:txBody>
      </p:sp>
      <p:sp>
        <p:nvSpPr>
          <p:cNvPr id="63" name="Slide Number Placeholder 2">
            <a:extLst>
              <a:ext uri="{FF2B5EF4-FFF2-40B4-BE49-F238E27FC236}">
                <a16:creationId xmlns:a16="http://schemas.microsoft.com/office/drawing/2014/main" id="{404E04F2-CE38-4180-8B6B-7D8B33FEE080}"/>
              </a:ext>
            </a:extLst>
          </p:cNvPr>
          <p:cNvSpPr>
            <a:spLocks noGrp="1"/>
          </p:cNvSpPr>
          <p:nvPr>
            <p:ph type="sldNum" sz="quarter" idx="12"/>
          </p:nvPr>
        </p:nvSpPr>
        <p:spPr>
          <a:xfrm>
            <a:off x="4344988" y="6475413"/>
            <a:ext cx="530225" cy="182562"/>
          </a:xfrm>
        </p:spPr>
        <p:txBody>
          <a:bodyPr/>
          <a:lstStyle/>
          <a:p>
            <a:pPr>
              <a:defRPr/>
            </a:pPr>
            <a:r>
              <a:rPr lang="en-US"/>
              <a:t>Slide </a:t>
            </a:r>
            <a:fld id="{C1789BC7-C074-42CC-ADF8-5107DF6BD1C1}" type="slidenum">
              <a:rPr lang="en-US" smtClean="0"/>
              <a:pPr>
                <a:defRPr/>
              </a:pPr>
              <a:t>11</a:t>
            </a:fld>
            <a:endParaRPr lang="en-US"/>
          </a:p>
        </p:txBody>
      </p:sp>
      <p:sp>
        <p:nvSpPr>
          <p:cNvPr id="64" name="Footer Placeholder 4">
            <a:extLst>
              <a:ext uri="{FF2B5EF4-FFF2-40B4-BE49-F238E27FC236}">
                <a16:creationId xmlns:a16="http://schemas.microsoft.com/office/drawing/2014/main" id="{C6363178-A957-4A36-BE3F-9A734609C91B}"/>
              </a:ext>
            </a:extLst>
          </p:cNvPr>
          <p:cNvSpPr>
            <a:spLocks noGrp="1"/>
          </p:cNvSpPr>
          <p:nvPr>
            <p:ph type="ftr" sz="quarter" idx="11"/>
          </p:nvPr>
        </p:nvSpPr>
        <p:spPr>
          <a:xfrm>
            <a:off x="7106032" y="6475413"/>
            <a:ext cx="1437893" cy="184666"/>
          </a:xfrm>
        </p:spPr>
        <p:txBody>
          <a:bodyPr/>
          <a:lstStyle/>
          <a:p>
            <a:pPr>
              <a:defRPr/>
            </a:pPr>
            <a:r>
              <a:rPr lang="nb-NO" dirty="0"/>
              <a:t>Liwen Chu et al (NXP)</a:t>
            </a:r>
            <a:endParaRPr lang="en-US" dirty="0"/>
          </a:p>
        </p:txBody>
      </p:sp>
      <p:sp>
        <p:nvSpPr>
          <p:cNvPr id="65" name="Date Placeholder 3">
            <a:extLst>
              <a:ext uri="{FF2B5EF4-FFF2-40B4-BE49-F238E27FC236}">
                <a16:creationId xmlns:a16="http://schemas.microsoft.com/office/drawing/2014/main" id="{63B6DE00-876D-4FB1-B9C0-72698A8A38B2}"/>
              </a:ext>
            </a:extLst>
          </p:cNvPr>
          <p:cNvSpPr>
            <a:spLocks noGrp="1"/>
          </p:cNvSpPr>
          <p:nvPr>
            <p:ph type="dt" sz="half" idx="10"/>
          </p:nvPr>
        </p:nvSpPr>
        <p:spPr>
          <a:xfrm>
            <a:off x="696913" y="332601"/>
            <a:ext cx="1051570" cy="276999"/>
          </a:xfrm>
        </p:spPr>
        <p:txBody>
          <a:bodyPr/>
          <a:lstStyle/>
          <a:p>
            <a:pPr>
              <a:defRPr/>
            </a:pPr>
            <a:r>
              <a:rPr lang="en-US" dirty="0"/>
              <a:t>03/01/2020</a:t>
            </a:r>
          </a:p>
        </p:txBody>
      </p:sp>
    </p:spTree>
    <p:extLst>
      <p:ext uri="{BB962C8B-B14F-4D97-AF65-F5344CB8AC3E}">
        <p14:creationId xmlns:p14="http://schemas.microsoft.com/office/powerpoint/2010/main" val="371747829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566" y="621299"/>
            <a:ext cx="8955349" cy="367868"/>
          </a:xfrm>
        </p:spPr>
        <p:txBody>
          <a:bodyPr/>
          <a:lstStyle/>
          <a:p>
            <a:r>
              <a:rPr lang="en-US" sz="2100" dirty="0"/>
              <a:t>Straw Poll 2</a:t>
            </a:r>
          </a:p>
        </p:txBody>
      </p:sp>
      <p:sp>
        <p:nvSpPr>
          <p:cNvPr id="23" name="Content Placeholder 2">
            <a:extLst>
              <a:ext uri="{FF2B5EF4-FFF2-40B4-BE49-F238E27FC236}">
                <a16:creationId xmlns:a16="http://schemas.microsoft.com/office/drawing/2014/main" id="{5E300EB2-1588-4A67-B0F2-E878E6F96D3C}"/>
              </a:ext>
            </a:extLst>
          </p:cNvPr>
          <p:cNvSpPr txBox="1">
            <a:spLocks/>
          </p:cNvSpPr>
          <p:nvPr/>
        </p:nvSpPr>
        <p:spPr>
          <a:xfrm>
            <a:off x="0" y="1029231"/>
            <a:ext cx="9144000" cy="1028169"/>
          </a:xfrm>
          <a:prstGeom prst="rect">
            <a:avLst/>
          </a:prstGeom>
        </p:spPr>
        <p:txBody>
          <a:bodyPr vert="horz" lIns="68580" tIns="34290" rIns="68580" bIns="34290" rtlCol="0">
            <a:normAutofit/>
          </a:bodyPr>
          <a:lstStyle>
            <a:lvl1pPr marL="233363" indent="-233363" algn="l" rtl="0" fontAlgn="base">
              <a:lnSpc>
                <a:spcPct val="100000"/>
              </a:lnSpc>
              <a:spcBef>
                <a:spcPts val="575"/>
              </a:spcBef>
              <a:spcAft>
                <a:spcPts val="75"/>
              </a:spcAft>
              <a:buClr>
                <a:schemeClr val="tx1">
                  <a:lumMod val="85000"/>
                  <a:lumOff val="15000"/>
                </a:schemeClr>
              </a:buClr>
              <a:buSzPct val="80000"/>
              <a:buFont typeface="Arial" pitchFamily="34" charset="0"/>
              <a:buChar char="•"/>
              <a:defRPr sz="2400" b="0">
                <a:solidFill>
                  <a:srgbClr val="000000"/>
                </a:solidFill>
                <a:latin typeface="+mn-lt"/>
                <a:ea typeface="+mn-ea"/>
                <a:cs typeface="+mn-cs"/>
              </a:defRPr>
            </a:lvl1pPr>
            <a:lvl2pPr marL="401638" indent="-168275" algn="l" rtl="0" fontAlgn="base">
              <a:lnSpc>
                <a:spcPct val="100000"/>
              </a:lnSpc>
              <a:spcBef>
                <a:spcPts val="575"/>
              </a:spcBef>
              <a:spcAft>
                <a:spcPts val="75"/>
              </a:spcAft>
              <a:buClr>
                <a:schemeClr val="tx1"/>
              </a:buClr>
              <a:buSzPct val="80000"/>
              <a:buFont typeface="Arial" pitchFamily="34" charset="0"/>
              <a:buChar char="−"/>
              <a:defRPr sz="2200">
                <a:solidFill>
                  <a:srgbClr val="000000"/>
                </a:solidFill>
                <a:latin typeface="+mn-lt"/>
              </a:defRPr>
            </a:lvl2pPr>
            <a:lvl3pPr marL="569913" indent="-168275" algn="l" rtl="0" fontAlgn="base">
              <a:lnSpc>
                <a:spcPct val="100000"/>
              </a:lnSpc>
              <a:spcBef>
                <a:spcPts val="575"/>
              </a:spcBef>
              <a:spcAft>
                <a:spcPts val="75"/>
              </a:spcAft>
              <a:buClr>
                <a:schemeClr val="tx1"/>
              </a:buClr>
              <a:buSzPct val="80000"/>
              <a:buFont typeface="Wingdings" pitchFamily="2" charset="2"/>
              <a:buChar char="§"/>
              <a:defRPr sz="2000">
                <a:solidFill>
                  <a:srgbClr val="000000"/>
                </a:solidFill>
                <a:latin typeface="+mn-lt"/>
              </a:defRPr>
            </a:lvl3pPr>
            <a:lvl4pPr marL="746125" indent="-176213" algn="l" rtl="0" fontAlgn="base">
              <a:lnSpc>
                <a:spcPct val="100000"/>
              </a:lnSpc>
              <a:spcBef>
                <a:spcPts val="575"/>
              </a:spcBef>
              <a:spcAft>
                <a:spcPts val="75"/>
              </a:spcAft>
              <a:buClr>
                <a:schemeClr val="tx1"/>
              </a:buClr>
              <a:buSzPct val="80000"/>
              <a:buFont typeface="Arial" pitchFamily="34" charset="0"/>
              <a:buChar char="•"/>
              <a:defRPr sz="1800">
                <a:solidFill>
                  <a:srgbClr val="000000"/>
                </a:solidFill>
                <a:latin typeface="+mn-lt"/>
              </a:defRPr>
            </a:lvl4pPr>
            <a:lvl5pPr marL="969963" indent="-223838" algn="l" rtl="0" fontAlgn="base">
              <a:lnSpc>
                <a:spcPct val="100000"/>
              </a:lnSpc>
              <a:spcBef>
                <a:spcPts val="575"/>
              </a:spcBef>
              <a:spcAft>
                <a:spcPts val="75"/>
              </a:spcAft>
              <a:buClr>
                <a:schemeClr val="tx1"/>
              </a:buClr>
              <a:buSzPct val="70000"/>
              <a:buFont typeface="Arial" pitchFamily="34" charset="0"/>
              <a:buChar char="−"/>
              <a:defRPr sz="1600">
                <a:solidFill>
                  <a:srgbClr val="000000"/>
                </a:solidFill>
                <a:latin typeface="+mn-lt"/>
              </a:defRPr>
            </a:lvl5pPr>
            <a:lvl6pPr marL="22304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6pPr>
            <a:lvl7pPr marL="26876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7pPr>
            <a:lvl8pPr marL="31448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8pPr>
            <a:lvl9pPr marL="36020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9pPr>
          </a:lstStyle>
          <a:p>
            <a:r>
              <a:rPr lang="en-US" sz="1600" dirty="0"/>
              <a:t>Do you support that if an AP in a link that is affiliated with an AP MLD has transmitted BSSID, the AP in another link that is affiliated with the same AP MLD is not required to be the </a:t>
            </a:r>
            <a:r>
              <a:rPr lang="en-US" sz="1600"/>
              <a:t>transmitted BSSID?</a:t>
            </a:r>
            <a:endParaRPr lang="en-US" sz="1600" kern="0" dirty="0"/>
          </a:p>
        </p:txBody>
      </p:sp>
      <p:sp>
        <p:nvSpPr>
          <p:cNvPr id="63" name="Slide Number Placeholder 2">
            <a:extLst>
              <a:ext uri="{FF2B5EF4-FFF2-40B4-BE49-F238E27FC236}">
                <a16:creationId xmlns:a16="http://schemas.microsoft.com/office/drawing/2014/main" id="{404E04F2-CE38-4180-8B6B-7D8B33FEE080}"/>
              </a:ext>
            </a:extLst>
          </p:cNvPr>
          <p:cNvSpPr>
            <a:spLocks noGrp="1"/>
          </p:cNvSpPr>
          <p:nvPr>
            <p:ph type="sldNum" sz="quarter" idx="12"/>
          </p:nvPr>
        </p:nvSpPr>
        <p:spPr>
          <a:xfrm>
            <a:off x="4344988" y="6475413"/>
            <a:ext cx="530225" cy="182562"/>
          </a:xfrm>
        </p:spPr>
        <p:txBody>
          <a:bodyPr/>
          <a:lstStyle/>
          <a:p>
            <a:pPr>
              <a:defRPr/>
            </a:pPr>
            <a:r>
              <a:rPr lang="en-US"/>
              <a:t>Slide </a:t>
            </a:r>
            <a:fld id="{C1789BC7-C074-42CC-ADF8-5107DF6BD1C1}" type="slidenum">
              <a:rPr lang="en-US" smtClean="0"/>
              <a:pPr>
                <a:defRPr/>
              </a:pPr>
              <a:t>12</a:t>
            </a:fld>
            <a:endParaRPr lang="en-US"/>
          </a:p>
        </p:txBody>
      </p:sp>
      <p:sp>
        <p:nvSpPr>
          <p:cNvPr id="64" name="Footer Placeholder 4">
            <a:extLst>
              <a:ext uri="{FF2B5EF4-FFF2-40B4-BE49-F238E27FC236}">
                <a16:creationId xmlns:a16="http://schemas.microsoft.com/office/drawing/2014/main" id="{C6363178-A957-4A36-BE3F-9A734609C91B}"/>
              </a:ext>
            </a:extLst>
          </p:cNvPr>
          <p:cNvSpPr>
            <a:spLocks noGrp="1"/>
          </p:cNvSpPr>
          <p:nvPr>
            <p:ph type="ftr" sz="quarter" idx="11"/>
          </p:nvPr>
        </p:nvSpPr>
        <p:spPr>
          <a:xfrm>
            <a:off x="7106032" y="6475413"/>
            <a:ext cx="1437893" cy="184666"/>
          </a:xfrm>
        </p:spPr>
        <p:txBody>
          <a:bodyPr/>
          <a:lstStyle/>
          <a:p>
            <a:pPr>
              <a:defRPr/>
            </a:pPr>
            <a:r>
              <a:rPr lang="nb-NO" dirty="0"/>
              <a:t>Liwen Chu et al (NXP)</a:t>
            </a:r>
            <a:endParaRPr lang="en-US" dirty="0"/>
          </a:p>
        </p:txBody>
      </p:sp>
      <p:sp>
        <p:nvSpPr>
          <p:cNvPr id="65" name="Date Placeholder 3">
            <a:extLst>
              <a:ext uri="{FF2B5EF4-FFF2-40B4-BE49-F238E27FC236}">
                <a16:creationId xmlns:a16="http://schemas.microsoft.com/office/drawing/2014/main" id="{63B6DE00-876D-4FB1-B9C0-72698A8A38B2}"/>
              </a:ext>
            </a:extLst>
          </p:cNvPr>
          <p:cNvSpPr>
            <a:spLocks noGrp="1"/>
          </p:cNvSpPr>
          <p:nvPr>
            <p:ph type="dt" sz="half" idx="10"/>
          </p:nvPr>
        </p:nvSpPr>
        <p:spPr>
          <a:xfrm>
            <a:off x="696913" y="332601"/>
            <a:ext cx="1051570" cy="276999"/>
          </a:xfrm>
        </p:spPr>
        <p:txBody>
          <a:bodyPr/>
          <a:lstStyle/>
          <a:p>
            <a:pPr>
              <a:defRPr/>
            </a:pPr>
            <a:r>
              <a:rPr lang="en-US" dirty="0"/>
              <a:t>03/01/2020</a:t>
            </a:r>
          </a:p>
        </p:txBody>
      </p:sp>
    </p:spTree>
    <p:extLst>
      <p:ext uri="{BB962C8B-B14F-4D97-AF65-F5344CB8AC3E}">
        <p14:creationId xmlns:p14="http://schemas.microsoft.com/office/powerpoint/2010/main" val="16839295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 y="646447"/>
            <a:ext cx="9144000" cy="602793"/>
          </a:xfrm>
        </p:spPr>
        <p:txBody>
          <a:bodyPr/>
          <a:lstStyle/>
          <a:p>
            <a:r>
              <a:rPr lang="en-US" sz="2100" dirty="0"/>
              <a:t>Recap: Multiple BSSID </a:t>
            </a:r>
          </a:p>
        </p:txBody>
      </p:sp>
      <p:sp>
        <p:nvSpPr>
          <p:cNvPr id="23" name="Content Placeholder 2">
            <a:extLst>
              <a:ext uri="{FF2B5EF4-FFF2-40B4-BE49-F238E27FC236}">
                <a16:creationId xmlns:a16="http://schemas.microsoft.com/office/drawing/2014/main" id="{5E300EB2-1588-4A67-B0F2-E878E6F96D3C}"/>
              </a:ext>
            </a:extLst>
          </p:cNvPr>
          <p:cNvSpPr txBox="1">
            <a:spLocks/>
          </p:cNvSpPr>
          <p:nvPr/>
        </p:nvSpPr>
        <p:spPr>
          <a:xfrm>
            <a:off x="0" y="1084553"/>
            <a:ext cx="9144000" cy="3757880"/>
          </a:xfrm>
          <a:prstGeom prst="rect">
            <a:avLst/>
          </a:prstGeom>
        </p:spPr>
        <p:txBody>
          <a:bodyPr vert="horz" lIns="68580" tIns="34290" rIns="68580" bIns="34290" rtlCol="0">
            <a:noAutofit/>
          </a:bodyPr>
          <a:lstStyle>
            <a:lvl1pPr marL="233363" indent="-233363" algn="l" rtl="0" fontAlgn="base">
              <a:lnSpc>
                <a:spcPct val="100000"/>
              </a:lnSpc>
              <a:spcBef>
                <a:spcPts val="575"/>
              </a:spcBef>
              <a:spcAft>
                <a:spcPts val="75"/>
              </a:spcAft>
              <a:buClr>
                <a:schemeClr val="tx1">
                  <a:lumMod val="85000"/>
                  <a:lumOff val="15000"/>
                </a:schemeClr>
              </a:buClr>
              <a:buSzPct val="80000"/>
              <a:buFont typeface="Arial" pitchFamily="34" charset="0"/>
              <a:buChar char="•"/>
              <a:defRPr sz="2400" b="0">
                <a:solidFill>
                  <a:srgbClr val="000000"/>
                </a:solidFill>
                <a:latin typeface="+mn-lt"/>
                <a:ea typeface="+mn-ea"/>
                <a:cs typeface="+mn-cs"/>
              </a:defRPr>
            </a:lvl1pPr>
            <a:lvl2pPr marL="401638" indent="-168275" algn="l" rtl="0" fontAlgn="base">
              <a:lnSpc>
                <a:spcPct val="100000"/>
              </a:lnSpc>
              <a:spcBef>
                <a:spcPts val="575"/>
              </a:spcBef>
              <a:spcAft>
                <a:spcPts val="75"/>
              </a:spcAft>
              <a:buClr>
                <a:schemeClr val="tx1"/>
              </a:buClr>
              <a:buSzPct val="80000"/>
              <a:buFont typeface="Arial" pitchFamily="34" charset="0"/>
              <a:buChar char="−"/>
              <a:defRPr sz="2200">
                <a:solidFill>
                  <a:srgbClr val="000000"/>
                </a:solidFill>
                <a:latin typeface="+mn-lt"/>
              </a:defRPr>
            </a:lvl2pPr>
            <a:lvl3pPr marL="569913" indent="-168275" algn="l" rtl="0" fontAlgn="base">
              <a:lnSpc>
                <a:spcPct val="100000"/>
              </a:lnSpc>
              <a:spcBef>
                <a:spcPts val="575"/>
              </a:spcBef>
              <a:spcAft>
                <a:spcPts val="75"/>
              </a:spcAft>
              <a:buClr>
                <a:schemeClr val="tx1"/>
              </a:buClr>
              <a:buSzPct val="80000"/>
              <a:buFont typeface="Wingdings" pitchFamily="2" charset="2"/>
              <a:buChar char="§"/>
              <a:defRPr sz="2000">
                <a:solidFill>
                  <a:srgbClr val="000000"/>
                </a:solidFill>
                <a:latin typeface="+mn-lt"/>
              </a:defRPr>
            </a:lvl3pPr>
            <a:lvl4pPr marL="746125" indent="-176213" algn="l" rtl="0" fontAlgn="base">
              <a:lnSpc>
                <a:spcPct val="100000"/>
              </a:lnSpc>
              <a:spcBef>
                <a:spcPts val="575"/>
              </a:spcBef>
              <a:spcAft>
                <a:spcPts val="75"/>
              </a:spcAft>
              <a:buClr>
                <a:schemeClr val="tx1"/>
              </a:buClr>
              <a:buSzPct val="80000"/>
              <a:buFont typeface="Arial" pitchFamily="34" charset="0"/>
              <a:buChar char="•"/>
              <a:defRPr sz="1800">
                <a:solidFill>
                  <a:srgbClr val="000000"/>
                </a:solidFill>
                <a:latin typeface="+mn-lt"/>
              </a:defRPr>
            </a:lvl4pPr>
            <a:lvl5pPr marL="969963" indent="-223838" algn="l" rtl="0" fontAlgn="base">
              <a:lnSpc>
                <a:spcPct val="100000"/>
              </a:lnSpc>
              <a:spcBef>
                <a:spcPts val="575"/>
              </a:spcBef>
              <a:spcAft>
                <a:spcPts val="75"/>
              </a:spcAft>
              <a:buClr>
                <a:schemeClr val="tx1"/>
              </a:buClr>
              <a:buSzPct val="70000"/>
              <a:buFont typeface="Arial" pitchFamily="34" charset="0"/>
              <a:buChar char="−"/>
              <a:defRPr sz="1600">
                <a:solidFill>
                  <a:srgbClr val="000000"/>
                </a:solidFill>
                <a:latin typeface="+mn-lt"/>
              </a:defRPr>
            </a:lvl5pPr>
            <a:lvl6pPr marL="22304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6pPr>
            <a:lvl7pPr marL="26876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7pPr>
            <a:lvl8pPr marL="31448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8pPr>
            <a:lvl9pPr marL="36020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9pPr>
          </a:lstStyle>
          <a:p>
            <a:r>
              <a:rPr lang="en-US" sz="1400" kern="0" dirty="0"/>
              <a:t>A single-radio AP device can own multiple virtual APs:</a:t>
            </a:r>
          </a:p>
          <a:p>
            <a:pPr lvl="1"/>
            <a:r>
              <a:rPr lang="en-US" sz="1400" kern="0" dirty="0"/>
              <a:t>Only one AP that has transmitted BSSID transmits management frame frames. The BSSIDs of the other APs are non-transmitted BSSID.</a:t>
            </a:r>
          </a:p>
          <a:p>
            <a:pPr lvl="1"/>
            <a:r>
              <a:rPr lang="en-US" sz="1400" kern="0" dirty="0"/>
              <a:t>The Multiple BSSID element defines the non-transmitted BSSID profiles for APs that have non-transmitted BSSIDs.</a:t>
            </a:r>
          </a:p>
          <a:p>
            <a:pPr lvl="1"/>
            <a:r>
              <a:rPr lang="en-US" sz="1400" kern="0" dirty="0"/>
              <a:t>The non-transmitted BSSID can be figured out through the Multiple BSSID element.</a:t>
            </a:r>
          </a:p>
          <a:p>
            <a:pPr lvl="1"/>
            <a:r>
              <a:rPr lang="en-US" sz="1400" kern="0" dirty="0"/>
              <a:t>Multiple BSSID Configuration element defines the actually number of non transmitted BSSID APs.</a:t>
            </a:r>
          </a:p>
          <a:p>
            <a:pPr lvl="1"/>
            <a:r>
              <a:rPr lang="en-US" sz="1400" kern="0" dirty="0"/>
              <a:t>The non-transmitted profile of a non-transmitted BSSID in the management frame doesn’t need to carry an element of the AP’s capabilities or operating parameters that is same as the related element of the transmitted BSSID.</a:t>
            </a:r>
          </a:p>
          <a:p>
            <a:pPr lvl="2"/>
            <a:r>
              <a:rPr lang="en-US" sz="1200" kern="0" dirty="0"/>
              <a:t>One example is that if the EDCA Parameter Set element is not in the non-transmitted BSSID profile of an AP with non-transmitted BSSID ( e.g. AP2), the EDCA Parameter Set element in the management frame will be used by the STAs associated with AP2.</a:t>
            </a:r>
          </a:p>
          <a:p>
            <a:pPr lvl="1"/>
            <a:r>
              <a:rPr lang="en-US" sz="1400" kern="0" dirty="0"/>
              <a:t>An AP with non-transmitted BSSID may announce the non-inheritance of element from the AP with transmitted BSSID. </a:t>
            </a:r>
          </a:p>
          <a:p>
            <a:pPr lvl="2"/>
            <a:r>
              <a:rPr lang="en-US" sz="1200" kern="0" dirty="0"/>
              <a:t>One example is that in non-Transmitted BSSID Profile of non-transmitted BSSID1, if the Element ID of EDCA Parameter Set is in List Of Element IDs field, the EDCA Parameter Set element in the management frame will not be used by the STAs associated with AP of BSSID1.</a:t>
            </a:r>
          </a:p>
        </p:txBody>
      </p:sp>
      <p:sp>
        <p:nvSpPr>
          <p:cNvPr id="3" name="Rectangle 2">
            <a:extLst>
              <a:ext uri="{FF2B5EF4-FFF2-40B4-BE49-F238E27FC236}">
                <a16:creationId xmlns:a16="http://schemas.microsoft.com/office/drawing/2014/main" id="{38D71F2B-541E-4E6E-BB7F-8511AD139235}"/>
              </a:ext>
            </a:extLst>
          </p:cNvPr>
          <p:cNvSpPr/>
          <p:nvPr/>
        </p:nvSpPr>
        <p:spPr>
          <a:xfrm>
            <a:off x="6738152" y="5986439"/>
            <a:ext cx="506027" cy="250240"/>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4" name="Rectangle 3">
            <a:extLst>
              <a:ext uri="{FF2B5EF4-FFF2-40B4-BE49-F238E27FC236}">
                <a16:creationId xmlns:a16="http://schemas.microsoft.com/office/drawing/2014/main" id="{A6457E6A-60A1-4ADB-9C21-6A411E6CA1D0}"/>
              </a:ext>
            </a:extLst>
          </p:cNvPr>
          <p:cNvSpPr/>
          <p:nvPr/>
        </p:nvSpPr>
        <p:spPr>
          <a:xfrm>
            <a:off x="6874646" y="6236679"/>
            <a:ext cx="206406" cy="250240"/>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6" name="TextBox 5">
            <a:extLst>
              <a:ext uri="{FF2B5EF4-FFF2-40B4-BE49-F238E27FC236}">
                <a16:creationId xmlns:a16="http://schemas.microsoft.com/office/drawing/2014/main" id="{B610FE72-37A3-4CC7-AFBB-039C47F44D6E}"/>
              </a:ext>
            </a:extLst>
          </p:cNvPr>
          <p:cNvSpPr txBox="1"/>
          <p:nvPr/>
        </p:nvSpPr>
        <p:spPr>
          <a:xfrm>
            <a:off x="6429837" y="6217606"/>
            <a:ext cx="521380" cy="300082"/>
          </a:xfrm>
          <a:prstGeom prst="rect">
            <a:avLst/>
          </a:prstGeom>
          <a:noFill/>
        </p:spPr>
        <p:txBody>
          <a:bodyPr wrap="square" rtlCol="0">
            <a:spAutoFit/>
          </a:bodyPr>
          <a:lstStyle/>
          <a:p>
            <a:r>
              <a:rPr lang="en-US" sz="675" dirty="0"/>
              <a:t>BSSID1,</a:t>
            </a:r>
          </a:p>
          <a:p>
            <a:r>
              <a:rPr lang="en-US" sz="675" dirty="0"/>
              <a:t>BSSID2</a:t>
            </a:r>
          </a:p>
        </p:txBody>
      </p:sp>
      <p:sp>
        <p:nvSpPr>
          <p:cNvPr id="7" name="TextBox 6">
            <a:extLst>
              <a:ext uri="{FF2B5EF4-FFF2-40B4-BE49-F238E27FC236}">
                <a16:creationId xmlns:a16="http://schemas.microsoft.com/office/drawing/2014/main" id="{AEAFB889-4229-4826-B4BB-B4AE1CFA1C75}"/>
              </a:ext>
            </a:extLst>
          </p:cNvPr>
          <p:cNvSpPr txBox="1"/>
          <p:nvPr/>
        </p:nvSpPr>
        <p:spPr>
          <a:xfrm>
            <a:off x="7047760" y="6217606"/>
            <a:ext cx="609508" cy="300082"/>
          </a:xfrm>
          <a:prstGeom prst="rect">
            <a:avLst/>
          </a:prstGeom>
          <a:noFill/>
        </p:spPr>
        <p:txBody>
          <a:bodyPr wrap="square" rtlCol="0">
            <a:spAutoFit/>
          </a:bodyPr>
          <a:lstStyle/>
          <a:p>
            <a:r>
              <a:rPr lang="en-US" sz="675" dirty="0"/>
              <a:t>BSSID3,</a:t>
            </a:r>
          </a:p>
          <a:p>
            <a:r>
              <a:rPr lang="en-US" sz="675" dirty="0"/>
              <a:t>BSSID4</a:t>
            </a:r>
          </a:p>
        </p:txBody>
      </p:sp>
      <p:sp>
        <p:nvSpPr>
          <p:cNvPr id="8" name="TextBox 7">
            <a:extLst>
              <a:ext uri="{FF2B5EF4-FFF2-40B4-BE49-F238E27FC236}">
                <a16:creationId xmlns:a16="http://schemas.microsoft.com/office/drawing/2014/main" id="{C2D8844B-1752-440A-B771-CC41F9475171}"/>
              </a:ext>
            </a:extLst>
          </p:cNvPr>
          <p:cNvSpPr txBox="1"/>
          <p:nvPr/>
        </p:nvSpPr>
        <p:spPr>
          <a:xfrm>
            <a:off x="7232664" y="5955164"/>
            <a:ext cx="692458" cy="300082"/>
          </a:xfrm>
          <a:prstGeom prst="rect">
            <a:avLst/>
          </a:prstGeom>
          <a:noFill/>
        </p:spPr>
        <p:txBody>
          <a:bodyPr wrap="square" rtlCol="0">
            <a:spAutoFit/>
          </a:bodyPr>
          <a:lstStyle/>
          <a:p>
            <a:r>
              <a:rPr lang="en-US" sz="675" dirty="0"/>
              <a:t>Multiple BSSID AP</a:t>
            </a:r>
          </a:p>
        </p:txBody>
      </p:sp>
      <p:cxnSp>
        <p:nvCxnSpPr>
          <p:cNvPr id="9" name="Straight Arrow Connector 8">
            <a:extLst>
              <a:ext uri="{FF2B5EF4-FFF2-40B4-BE49-F238E27FC236}">
                <a16:creationId xmlns:a16="http://schemas.microsoft.com/office/drawing/2014/main" id="{9327384A-FB42-41BE-8855-36FC6AF71062}"/>
              </a:ext>
            </a:extLst>
          </p:cNvPr>
          <p:cNvCxnSpPr/>
          <p:nvPr/>
        </p:nvCxnSpPr>
        <p:spPr>
          <a:xfrm>
            <a:off x="6318681" y="6283140"/>
            <a:ext cx="226381"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1" name="TextBox 10">
            <a:extLst>
              <a:ext uri="{FF2B5EF4-FFF2-40B4-BE49-F238E27FC236}">
                <a16:creationId xmlns:a16="http://schemas.microsoft.com/office/drawing/2014/main" id="{6E20499F-B31F-4894-A8CE-66F87F4605A0}"/>
              </a:ext>
            </a:extLst>
          </p:cNvPr>
          <p:cNvSpPr txBox="1"/>
          <p:nvPr/>
        </p:nvSpPr>
        <p:spPr>
          <a:xfrm>
            <a:off x="5711255" y="6193809"/>
            <a:ext cx="692458" cy="300082"/>
          </a:xfrm>
          <a:prstGeom prst="rect">
            <a:avLst/>
          </a:prstGeom>
          <a:noFill/>
        </p:spPr>
        <p:txBody>
          <a:bodyPr wrap="square" rtlCol="0">
            <a:spAutoFit/>
          </a:bodyPr>
          <a:lstStyle/>
          <a:p>
            <a:r>
              <a:rPr lang="en-US" sz="675" dirty="0"/>
              <a:t>Transmitted BSSID</a:t>
            </a:r>
          </a:p>
        </p:txBody>
      </p:sp>
      <p:sp>
        <p:nvSpPr>
          <p:cNvPr id="13" name="TextBox 12">
            <a:extLst>
              <a:ext uri="{FF2B5EF4-FFF2-40B4-BE49-F238E27FC236}">
                <a16:creationId xmlns:a16="http://schemas.microsoft.com/office/drawing/2014/main" id="{3B59A6AE-4158-48C9-A012-DE78A394E0C5}"/>
              </a:ext>
            </a:extLst>
          </p:cNvPr>
          <p:cNvSpPr txBox="1"/>
          <p:nvPr/>
        </p:nvSpPr>
        <p:spPr>
          <a:xfrm>
            <a:off x="809554" y="5442592"/>
            <a:ext cx="1165610" cy="196208"/>
          </a:xfrm>
          <a:prstGeom prst="rect">
            <a:avLst/>
          </a:prstGeom>
          <a:noFill/>
        </p:spPr>
        <p:txBody>
          <a:bodyPr wrap="square" rtlCol="0">
            <a:spAutoFit/>
          </a:bodyPr>
          <a:lstStyle/>
          <a:p>
            <a:r>
              <a:rPr lang="en-US" sz="675" dirty="0"/>
              <a:t>Multiple BSSID element</a:t>
            </a:r>
          </a:p>
        </p:txBody>
      </p:sp>
      <p:pic>
        <p:nvPicPr>
          <p:cNvPr id="12" name="Picture 11">
            <a:extLst>
              <a:ext uri="{FF2B5EF4-FFF2-40B4-BE49-F238E27FC236}">
                <a16:creationId xmlns:a16="http://schemas.microsoft.com/office/drawing/2014/main" id="{5C124CC8-0B00-4580-A67B-CBCB9D0B97FB}"/>
              </a:ext>
            </a:extLst>
          </p:cNvPr>
          <p:cNvPicPr>
            <a:picLocks noChangeAspect="1"/>
          </p:cNvPicPr>
          <p:nvPr/>
        </p:nvPicPr>
        <p:blipFill>
          <a:blip r:embed="rId2"/>
          <a:stretch>
            <a:fillRect/>
          </a:stretch>
        </p:blipFill>
        <p:spPr>
          <a:xfrm>
            <a:off x="2575935" y="5819861"/>
            <a:ext cx="2971061" cy="458040"/>
          </a:xfrm>
          <a:prstGeom prst="rect">
            <a:avLst/>
          </a:prstGeom>
        </p:spPr>
      </p:pic>
      <p:sp>
        <p:nvSpPr>
          <p:cNvPr id="15" name="TextBox 14">
            <a:extLst>
              <a:ext uri="{FF2B5EF4-FFF2-40B4-BE49-F238E27FC236}">
                <a16:creationId xmlns:a16="http://schemas.microsoft.com/office/drawing/2014/main" id="{04611499-0F1C-4462-8CF8-893269BD3873}"/>
              </a:ext>
            </a:extLst>
          </p:cNvPr>
          <p:cNvSpPr txBox="1"/>
          <p:nvPr/>
        </p:nvSpPr>
        <p:spPr>
          <a:xfrm>
            <a:off x="3458775" y="6256250"/>
            <a:ext cx="1649029" cy="196208"/>
          </a:xfrm>
          <a:prstGeom prst="rect">
            <a:avLst/>
          </a:prstGeom>
          <a:noFill/>
        </p:spPr>
        <p:txBody>
          <a:bodyPr wrap="square" rtlCol="0">
            <a:spAutoFit/>
          </a:bodyPr>
          <a:lstStyle/>
          <a:p>
            <a:r>
              <a:rPr lang="en-US" sz="675" dirty="0"/>
              <a:t>Multiple BSSID Configuration element</a:t>
            </a:r>
          </a:p>
        </p:txBody>
      </p:sp>
      <p:pic>
        <p:nvPicPr>
          <p:cNvPr id="14" name="Picture 13">
            <a:extLst>
              <a:ext uri="{FF2B5EF4-FFF2-40B4-BE49-F238E27FC236}">
                <a16:creationId xmlns:a16="http://schemas.microsoft.com/office/drawing/2014/main" id="{CEAE65D9-1AB0-4365-8961-602C8F8AB0AD}"/>
              </a:ext>
            </a:extLst>
          </p:cNvPr>
          <p:cNvPicPr>
            <a:picLocks noChangeAspect="1"/>
          </p:cNvPicPr>
          <p:nvPr/>
        </p:nvPicPr>
        <p:blipFill>
          <a:blip r:embed="rId3"/>
          <a:stretch>
            <a:fillRect/>
          </a:stretch>
        </p:blipFill>
        <p:spPr>
          <a:xfrm>
            <a:off x="6042632" y="4904476"/>
            <a:ext cx="2989575" cy="1019920"/>
          </a:xfrm>
          <a:prstGeom prst="rect">
            <a:avLst/>
          </a:prstGeom>
        </p:spPr>
      </p:pic>
      <p:pic>
        <p:nvPicPr>
          <p:cNvPr id="5" name="Picture 4">
            <a:extLst>
              <a:ext uri="{FF2B5EF4-FFF2-40B4-BE49-F238E27FC236}">
                <a16:creationId xmlns:a16="http://schemas.microsoft.com/office/drawing/2014/main" id="{4C5859A1-BEA5-484E-A309-634D59B081F1}"/>
              </a:ext>
            </a:extLst>
          </p:cNvPr>
          <p:cNvPicPr>
            <a:picLocks noChangeAspect="1"/>
          </p:cNvPicPr>
          <p:nvPr/>
        </p:nvPicPr>
        <p:blipFill>
          <a:blip r:embed="rId4"/>
          <a:stretch>
            <a:fillRect/>
          </a:stretch>
        </p:blipFill>
        <p:spPr>
          <a:xfrm>
            <a:off x="2423605" y="4966275"/>
            <a:ext cx="3508899" cy="520125"/>
          </a:xfrm>
          <a:prstGeom prst="rect">
            <a:avLst/>
          </a:prstGeom>
        </p:spPr>
      </p:pic>
      <p:sp>
        <p:nvSpPr>
          <p:cNvPr id="17" name="TextBox 16">
            <a:extLst>
              <a:ext uri="{FF2B5EF4-FFF2-40B4-BE49-F238E27FC236}">
                <a16:creationId xmlns:a16="http://schemas.microsoft.com/office/drawing/2014/main" id="{74A958CD-DB88-4144-949D-B5F8ABD253F0}"/>
              </a:ext>
            </a:extLst>
          </p:cNvPr>
          <p:cNvSpPr txBox="1"/>
          <p:nvPr/>
        </p:nvSpPr>
        <p:spPr>
          <a:xfrm>
            <a:off x="3692209" y="5433230"/>
            <a:ext cx="1165610" cy="196208"/>
          </a:xfrm>
          <a:prstGeom prst="rect">
            <a:avLst/>
          </a:prstGeom>
          <a:noFill/>
        </p:spPr>
        <p:txBody>
          <a:bodyPr wrap="square" rtlCol="0">
            <a:spAutoFit/>
          </a:bodyPr>
          <a:lstStyle/>
          <a:p>
            <a:r>
              <a:rPr lang="en-US" sz="675" dirty="0"/>
              <a:t>Non-inherit element</a:t>
            </a:r>
          </a:p>
        </p:txBody>
      </p:sp>
      <p:pic>
        <p:nvPicPr>
          <p:cNvPr id="10" name="Picture 9">
            <a:extLst>
              <a:ext uri="{FF2B5EF4-FFF2-40B4-BE49-F238E27FC236}">
                <a16:creationId xmlns:a16="http://schemas.microsoft.com/office/drawing/2014/main" id="{3E13ADD3-5686-4C72-BBE5-F632987A8236}"/>
              </a:ext>
            </a:extLst>
          </p:cNvPr>
          <p:cNvPicPr>
            <a:picLocks noChangeAspect="1"/>
          </p:cNvPicPr>
          <p:nvPr/>
        </p:nvPicPr>
        <p:blipFill>
          <a:blip r:embed="rId5"/>
          <a:stretch>
            <a:fillRect/>
          </a:stretch>
        </p:blipFill>
        <p:spPr>
          <a:xfrm>
            <a:off x="0" y="4952549"/>
            <a:ext cx="2329280" cy="472874"/>
          </a:xfrm>
          <a:prstGeom prst="rect">
            <a:avLst/>
          </a:prstGeom>
        </p:spPr>
      </p:pic>
      <p:sp>
        <p:nvSpPr>
          <p:cNvPr id="18" name="Slide Number Placeholder 2">
            <a:extLst>
              <a:ext uri="{FF2B5EF4-FFF2-40B4-BE49-F238E27FC236}">
                <a16:creationId xmlns:a16="http://schemas.microsoft.com/office/drawing/2014/main" id="{DC960B44-6D8D-4A1D-81D4-1ED650CE13AC}"/>
              </a:ext>
            </a:extLst>
          </p:cNvPr>
          <p:cNvSpPr>
            <a:spLocks noGrp="1"/>
          </p:cNvSpPr>
          <p:nvPr>
            <p:ph type="sldNum" sz="quarter" idx="12"/>
          </p:nvPr>
        </p:nvSpPr>
        <p:spPr>
          <a:xfrm>
            <a:off x="4344988" y="6520934"/>
            <a:ext cx="530225" cy="182562"/>
          </a:xfrm>
        </p:spPr>
        <p:txBody>
          <a:bodyPr/>
          <a:lstStyle/>
          <a:p>
            <a:pPr>
              <a:defRPr/>
            </a:pPr>
            <a:r>
              <a:rPr lang="en-US"/>
              <a:t>Slide </a:t>
            </a:r>
            <a:fld id="{C1789BC7-C074-42CC-ADF8-5107DF6BD1C1}" type="slidenum">
              <a:rPr lang="en-US" smtClean="0"/>
              <a:pPr>
                <a:defRPr/>
              </a:pPr>
              <a:t>2</a:t>
            </a:fld>
            <a:endParaRPr lang="en-US"/>
          </a:p>
        </p:txBody>
      </p:sp>
      <p:sp>
        <p:nvSpPr>
          <p:cNvPr id="19" name="Footer Placeholder 4">
            <a:extLst>
              <a:ext uri="{FF2B5EF4-FFF2-40B4-BE49-F238E27FC236}">
                <a16:creationId xmlns:a16="http://schemas.microsoft.com/office/drawing/2014/main" id="{9568E7B8-E4F1-4C21-9CAA-565A3077DF40}"/>
              </a:ext>
            </a:extLst>
          </p:cNvPr>
          <p:cNvSpPr>
            <a:spLocks noGrp="1"/>
          </p:cNvSpPr>
          <p:nvPr>
            <p:ph type="ftr" sz="quarter" idx="11"/>
          </p:nvPr>
        </p:nvSpPr>
        <p:spPr>
          <a:xfrm>
            <a:off x="7106032" y="6520934"/>
            <a:ext cx="1437893" cy="184666"/>
          </a:xfrm>
        </p:spPr>
        <p:txBody>
          <a:bodyPr/>
          <a:lstStyle/>
          <a:p>
            <a:pPr>
              <a:defRPr/>
            </a:pPr>
            <a:r>
              <a:rPr lang="nb-NO" dirty="0"/>
              <a:t>Liwen Chu et al (NXP)</a:t>
            </a:r>
            <a:endParaRPr lang="en-US" dirty="0"/>
          </a:p>
        </p:txBody>
      </p:sp>
      <p:sp>
        <p:nvSpPr>
          <p:cNvPr id="20" name="Date Placeholder 3">
            <a:extLst>
              <a:ext uri="{FF2B5EF4-FFF2-40B4-BE49-F238E27FC236}">
                <a16:creationId xmlns:a16="http://schemas.microsoft.com/office/drawing/2014/main" id="{4C9461AC-B9BB-4003-A097-25F2AAB1B904}"/>
              </a:ext>
            </a:extLst>
          </p:cNvPr>
          <p:cNvSpPr>
            <a:spLocks noGrp="1"/>
          </p:cNvSpPr>
          <p:nvPr>
            <p:ph type="dt" sz="half" idx="10"/>
          </p:nvPr>
        </p:nvSpPr>
        <p:spPr>
          <a:xfrm>
            <a:off x="696913" y="332601"/>
            <a:ext cx="1051570" cy="276999"/>
          </a:xfrm>
        </p:spPr>
        <p:txBody>
          <a:bodyPr/>
          <a:lstStyle/>
          <a:p>
            <a:pPr>
              <a:defRPr/>
            </a:pPr>
            <a:r>
              <a:rPr lang="en-US" dirty="0"/>
              <a:t>03/01/2020</a:t>
            </a:r>
          </a:p>
        </p:txBody>
      </p:sp>
    </p:spTree>
    <p:extLst>
      <p:ext uri="{BB962C8B-B14F-4D97-AF65-F5344CB8AC3E}">
        <p14:creationId xmlns:p14="http://schemas.microsoft.com/office/powerpoint/2010/main" val="37982429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4325" y="643649"/>
            <a:ext cx="8955349" cy="367868"/>
          </a:xfrm>
        </p:spPr>
        <p:txBody>
          <a:bodyPr/>
          <a:lstStyle/>
          <a:p>
            <a:r>
              <a:rPr lang="en-US" sz="2100" dirty="0"/>
              <a:t>Recap: AP MLD</a:t>
            </a:r>
          </a:p>
        </p:txBody>
      </p:sp>
      <p:sp>
        <p:nvSpPr>
          <p:cNvPr id="23" name="Content Placeholder 2">
            <a:extLst>
              <a:ext uri="{FF2B5EF4-FFF2-40B4-BE49-F238E27FC236}">
                <a16:creationId xmlns:a16="http://schemas.microsoft.com/office/drawing/2014/main" id="{5E300EB2-1588-4A67-B0F2-E878E6F96D3C}"/>
              </a:ext>
            </a:extLst>
          </p:cNvPr>
          <p:cNvSpPr txBox="1">
            <a:spLocks/>
          </p:cNvSpPr>
          <p:nvPr/>
        </p:nvSpPr>
        <p:spPr>
          <a:xfrm>
            <a:off x="0" y="1136295"/>
            <a:ext cx="9144000" cy="3873455"/>
          </a:xfrm>
          <a:prstGeom prst="rect">
            <a:avLst/>
          </a:prstGeom>
        </p:spPr>
        <p:txBody>
          <a:bodyPr vert="horz" lIns="68580" tIns="34290" rIns="68580" bIns="34290" rtlCol="0">
            <a:noAutofit/>
          </a:bodyPr>
          <a:lstStyle>
            <a:lvl1pPr marL="233363" indent="-233363" algn="l" rtl="0" fontAlgn="base">
              <a:lnSpc>
                <a:spcPct val="100000"/>
              </a:lnSpc>
              <a:spcBef>
                <a:spcPts val="575"/>
              </a:spcBef>
              <a:spcAft>
                <a:spcPts val="75"/>
              </a:spcAft>
              <a:buClr>
                <a:schemeClr val="tx1">
                  <a:lumMod val="85000"/>
                  <a:lumOff val="15000"/>
                </a:schemeClr>
              </a:buClr>
              <a:buSzPct val="80000"/>
              <a:buFont typeface="Arial" pitchFamily="34" charset="0"/>
              <a:buChar char="•"/>
              <a:defRPr sz="2400" b="0">
                <a:solidFill>
                  <a:srgbClr val="000000"/>
                </a:solidFill>
                <a:latin typeface="+mn-lt"/>
                <a:ea typeface="+mn-ea"/>
                <a:cs typeface="+mn-cs"/>
              </a:defRPr>
            </a:lvl1pPr>
            <a:lvl2pPr marL="401638" indent="-168275" algn="l" rtl="0" fontAlgn="base">
              <a:lnSpc>
                <a:spcPct val="100000"/>
              </a:lnSpc>
              <a:spcBef>
                <a:spcPts val="575"/>
              </a:spcBef>
              <a:spcAft>
                <a:spcPts val="75"/>
              </a:spcAft>
              <a:buClr>
                <a:schemeClr val="tx1"/>
              </a:buClr>
              <a:buSzPct val="80000"/>
              <a:buFont typeface="Arial" pitchFamily="34" charset="0"/>
              <a:buChar char="−"/>
              <a:defRPr sz="2200">
                <a:solidFill>
                  <a:srgbClr val="000000"/>
                </a:solidFill>
                <a:latin typeface="+mn-lt"/>
              </a:defRPr>
            </a:lvl2pPr>
            <a:lvl3pPr marL="569913" indent="-168275" algn="l" rtl="0" fontAlgn="base">
              <a:lnSpc>
                <a:spcPct val="100000"/>
              </a:lnSpc>
              <a:spcBef>
                <a:spcPts val="575"/>
              </a:spcBef>
              <a:spcAft>
                <a:spcPts val="75"/>
              </a:spcAft>
              <a:buClr>
                <a:schemeClr val="tx1"/>
              </a:buClr>
              <a:buSzPct val="80000"/>
              <a:buFont typeface="Wingdings" pitchFamily="2" charset="2"/>
              <a:buChar char="§"/>
              <a:defRPr sz="2000">
                <a:solidFill>
                  <a:srgbClr val="000000"/>
                </a:solidFill>
                <a:latin typeface="+mn-lt"/>
              </a:defRPr>
            </a:lvl3pPr>
            <a:lvl4pPr marL="746125" indent="-176213" algn="l" rtl="0" fontAlgn="base">
              <a:lnSpc>
                <a:spcPct val="100000"/>
              </a:lnSpc>
              <a:spcBef>
                <a:spcPts val="575"/>
              </a:spcBef>
              <a:spcAft>
                <a:spcPts val="75"/>
              </a:spcAft>
              <a:buClr>
                <a:schemeClr val="tx1"/>
              </a:buClr>
              <a:buSzPct val="80000"/>
              <a:buFont typeface="Arial" pitchFamily="34" charset="0"/>
              <a:buChar char="•"/>
              <a:defRPr sz="1800">
                <a:solidFill>
                  <a:srgbClr val="000000"/>
                </a:solidFill>
                <a:latin typeface="+mn-lt"/>
              </a:defRPr>
            </a:lvl4pPr>
            <a:lvl5pPr marL="969963" indent="-223838" algn="l" rtl="0" fontAlgn="base">
              <a:lnSpc>
                <a:spcPct val="100000"/>
              </a:lnSpc>
              <a:spcBef>
                <a:spcPts val="575"/>
              </a:spcBef>
              <a:spcAft>
                <a:spcPts val="75"/>
              </a:spcAft>
              <a:buClr>
                <a:schemeClr val="tx1"/>
              </a:buClr>
              <a:buSzPct val="70000"/>
              <a:buFont typeface="Arial" pitchFamily="34" charset="0"/>
              <a:buChar char="−"/>
              <a:defRPr sz="1600">
                <a:solidFill>
                  <a:srgbClr val="000000"/>
                </a:solidFill>
                <a:latin typeface="+mn-lt"/>
              </a:defRPr>
            </a:lvl5pPr>
            <a:lvl6pPr marL="22304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6pPr>
            <a:lvl7pPr marL="26876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7pPr>
            <a:lvl8pPr marL="31448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8pPr>
            <a:lvl9pPr marL="36020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9pPr>
          </a:lstStyle>
          <a:p>
            <a:r>
              <a:rPr lang="en-US" sz="1400" kern="0" dirty="0"/>
              <a:t>An AP multi-link device (MLD) includes multiple APs:</a:t>
            </a:r>
          </a:p>
          <a:p>
            <a:pPr lvl="1"/>
            <a:r>
              <a:rPr lang="en-US" sz="1400" kern="0" dirty="0"/>
              <a:t>Each AP works in different link.</a:t>
            </a:r>
          </a:p>
          <a:p>
            <a:pPr lvl="1"/>
            <a:r>
              <a:rPr lang="en-US" sz="1400" kern="0" dirty="0"/>
              <a:t>All the APs share the same security policy, BA agreement, SSID, same MAC SAP.</a:t>
            </a:r>
          </a:p>
          <a:p>
            <a:pPr lvl="1"/>
            <a:r>
              <a:rPr lang="en-US" sz="1400" kern="0" dirty="0"/>
              <a:t>The APs have different medium access procedures.</a:t>
            </a:r>
          </a:p>
          <a:p>
            <a:pPr lvl="1"/>
            <a:r>
              <a:rPr lang="en-US" sz="1400" kern="0" dirty="0"/>
              <a:t>Each AP may transmit its own management frames with different TSF time, BI, TBTT etc.</a:t>
            </a:r>
          </a:p>
          <a:p>
            <a:pPr lvl="1"/>
            <a:r>
              <a:rPr lang="en-US" sz="1400" kern="0" dirty="0"/>
              <a:t>When an AP of an AP MLD transmits a management frame in link1, the management frame doesn’t need to carry a element of another AP’s capabilities or operating parameters in link2 if the element is same as the related element in link1.</a:t>
            </a:r>
          </a:p>
          <a:p>
            <a:pPr lvl="1"/>
            <a:r>
              <a:rPr lang="en-US" sz="1400" kern="0" dirty="0"/>
              <a:t>In a management frame of link1, the information of an AP in link2 may not include an element of the specific capabilities or operating parameters, and the AP in link2 doesn’t want to inherit the related element in link1 </a:t>
            </a:r>
          </a:p>
          <a:p>
            <a:pPr lvl="2"/>
            <a:r>
              <a:rPr lang="en-US" sz="1200" kern="0" dirty="0"/>
              <a:t>The non-inherit Information (identified by the Element ID, Element ID Extension) can be announced to let the STAs associated with the AP in link2 know the element that are not inherited from the AP that transmitted the management frame in link1.</a:t>
            </a:r>
          </a:p>
          <a:p>
            <a:pPr lvl="1"/>
            <a:r>
              <a:rPr lang="en-US" sz="1400" kern="0" dirty="0"/>
              <a:t>The AP MLD transmits buffered frame indication of one link in another link.</a:t>
            </a:r>
          </a:p>
          <a:p>
            <a:pPr lvl="2"/>
            <a:r>
              <a:rPr lang="en-US" sz="1200" kern="0" dirty="0"/>
              <a:t>The buffer indication of the other link takes effect right away or after the following TBTT of another link.</a:t>
            </a:r>
          </a:p>
          <a:p>
            <a:pPr lvl="3"/>
            <a:r>
              <a:rPr lang="en-US" sz="1200" kern="0" dirty="0"/>
              <a:t>No indication about whether this applied to unicast or group-addressed frames. This may not be applicable to group addressed frames.</a:t>
            </a:r>
          </a:p>
        </p:txBody>
      </p:sp>
      <p:sp>
        <p:nvSpPr>
          <p:cNvPr id="16" name="Rectangle 15">
            <a:extLst>
              <a:ext uri="{FF2B5EF4-FFF2-40B4-BE49-F238E27FC236}">
                <a16:creationId xmlns:a16="http://schemas.microsoft.com/office/drawing/2014/main" id="{F7CF3405-8CC2-4DF5-846D-179A7EC765CA}"/>
              </a:ext>
            </a:extLst>
          </p:cNvPr>
          <p:cNvSpPr/>
          <p:nvPr/>
        </p:nvSpPr>
        <p:spPr bwMode="auto">
          <a:xfrm>
            <a:off x="7435137" y="5327587"/>
            <a:ext cx="685800" cy="40005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685800" eaLnBrk="0" hangingPunct="0"/>
            <a:endParaRPr lang="en-US" sz="1800">
              <a:latin typeface="Garamond" pitchFamily="18" charset="0"/>
            </a:endParaRPr>
          </a:p>
        </p:txBody>
      </p:sp>
      <p:sp>
        <p:nvSpPr>
          <p:cNvPr id="17" name="Rectangle 16">
            <a:extLst>
              <a:ext uri="{FF2B5EF4-FFF2-40B4-BE49-F238E27FC236}">
                <a16:creationId xmlns:a16="http://schemas.microsoft.com/office/drawing/2014/main" id="{9EEBB253-05E7-4984-801F-64975266DA54}"/>
              </a:ext>
            </a:extLst>
          </p:cNvPr>
          <p:cNvSpPr/>
          <p:nvPr/>
        </p:nvSpPr>
        <p:spPr bwMode="auto">
          <a:xfrm>
            <a:off x="7550269" y="5727637"/>
            <a:ext cx="171450" cy="28575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685800" eaLnBrk="0" hangingPunct="0"/>
            <a:endParaRPr lang="en-US" sz="1800">
              <a:latin typeface="Garamond" pitchFamily="18" charset="0"/>
            </a:endParaRPr>
          </a:p>
        </p:txBody>
      </p:sp>
      <p:sp>
        <p:nvSpPr>
          <p:cNvPr id="18" name="Rectangle 17">
            <a:extLst>
              <a:ext uri="{FF2B5EF4-FFF2-40B4-BE49-F238E27FC236}">
                <a16:creationId xmlns:a16="http://schemas.microsoft.com/office/drawing/2014/main" id="{F81686EC-FFC7-4868-9E90-5182E91FCEE7}"/>
              </a:ext>
            </a:extLst>
          </p:cNvPr>
          <p:cNvSpPr/>
          <p:nvPr/>
        </p:nvSpPr>
        <p:spPr bwMode="auto">
          <a:xfrm>
            <a:off x="7858352" y="5727637"/>
            <a:ext cx="171450" cy="285750"/>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685800" eaLnBrk="0" hangingPunct="0"/>
            <a:endParaRPr lang="en-US" sz="1800">
              <a:latin typeface="Garamond" pitchFamily="18" charset="0"/>
            </a:endParaRPr>
          </a:p>
        </p:txBody>
      </p:sp>
      <p:sp>
        <p:nvSpPr>
          <p:cNvPr id="19" name="TextBox 18">
            <a:extLst>
              <a:ext uri="{FF2B5EF4-FFF2-40B4-BE49-F238E27FC236}">
                <a16:creationId xmlns:a16="http://schemas.microsoft.com/office/drawing/2014/main" id="{010BACC8-FA52-4C85-8CB8-8DDF7764CFFD}"/>
              </a:ext>
            </a:extLst>
          </p:cNvPr>
          <p:cNvSpPr txBox="1"/>
          <p:nvPr/>
        </p:nvSpPr>
        <p:spPr>
          <a:xfrm>
            <a:off x="7042979" y="5173574"/>
            <a:ext cx="805750" cy="300082"/>
          </a:xfrm>
          <a:prstGeom prst="rect">
            <a:avLst/>
          </a:prstGeom>
          <a:noFill/>
        </p:spPr>
        <p:txBody>
          <a:bodyPr wrap="square" rtlCol="0">
            <a:spAutoFit/>
          </a:bodyPr>
          <a:lstStyle/>
          <a:p>
            <a:r>
              <a:rPr lang="en-US" sz="675" dirty="0"/>
              <a:t>Multi-link AP device</a:t>
            </a:r>
          </a:p>
        </p:txBody>
      </p:sp>
      <p:sp>
        <p:nvSpPr>
          <p:cNvPr id="20" name="TextBox 19">
            <a:extLst>
              <a:ext uri="{FF2B5EF4-FFF2-40B4-BE49-F238E27FC236}">
                <a16:creationId xmlns:a16="http://schemas.microsoft.com/office/drawing/2014/main" id="{043C886E-3269-4BE7-A073-0F7C7146A4F0}"/>
              </a:ext>
            </a:extLst>
          </p:cNvPr>
          <p:cNvSpPr txBox="1"/>
          <p:nvPr/>
        </p:nvSpPr>
        <p:spPr>
          <a:xfrm>
            <a:off x="7113252" y="5736387"/>
            <a:ext cx="489659" cy="403957"/>
          </a:xfrm>
          <a:prstGeom prst="rect">
            <a:avLst/>
          </a:prstGeom>
          <a:noFill/>
        </p:spPr>
        <p:txBody>
          <a:bodyPr wrap="square" rtlCol="0">
            <a:spAutoFit/>
          </a:bodyPr>
          <a:lstStyle/>
          <a:p>
            <a:r>
              <a:rPr lang="en-US" sz="675" dirty="0"/>
              <a:t>MAC with Addr1</a:t>
            </a:r>
          </a:p>
        </p:txBody>
      </p:sp>
      <p:sp>
        <p:nvSpPr>
          <p:cNvPr id="21" name="TextBox 20">
            <a:extLst>
              <a:ext uri="{FF2B5EF4-FFF2-40B4-BE49-F238E27FC236}">
                <a16:creationId xmlns:a16="http://schemas.microsoft.com/office/drawing/2014/main" id="{B71A65BC-3A92-4B59-8B09-68DAECDB80F5}"/>
              </a:ext>
            </a:extLst>
          </p:cNvPr>
          <p:cNvSpPr txBox="1"/>
          <p:nvPr/>
        </p:nvSpPr>
        <p:spPr>
          <a:xfrm>
            <a:off x="8029803" y="5736387"/>
            <a:ext cx="489659" cy="403957"/>
          </a:xfrm>
          <a:prstGeom prst="rect">
            <a:avLst/>
          </a:prstGeom>
          <a:noFill/>
        </p:spPr>
        <p:txBody>
          <a:bodyPr wrap="square" rtlCol="0">
            <a:spAutoFit/>
          </a:bodyPr>
          <a:lstStyle/>
          <a:p>
            <a:r>
              <a:rPr lang="en-US" sz="675" dirty="0"/>
              <a:t>MAC with Addr1</a:t>
            </a:r>
          </a:p>
        </p:txBody>
      </p:sp>
      <p:sp>
        <p:nvSpPr>
          <p:cNvPr id="22" name="TextBox 21">
            <a:extLst>
              <a:ext uri="{FF2B5EF4-FFF2-40B4-BE49-F238E27FC236}">
                <a16:creationId xmlns:a16="http://schemas.microsoft.com/office/drawing/2014/main" id="{E04B9160-50B1-4BFD-92EF-5BD6B0A26312}"/>
              </a:ext>
            </a:extLst>
          </p:cNvPr>
          <p:cNvSpPr txBox="1"/>
          <p:nvPr/>
        </p:nvSpPr>
        <p:spPr>
          <a:xfrm>
            <a:off x="7435137" y="5415063"/>
            <a:ext cx="726481" cy="196208"/>
          </a:xfrm>
          <a:prstGeom prst="rect">
            <a:avLst/>
          </a:prstGeom>
          <a:noFill/>
        </p:spPr>
        <p:txBody>
          <a:bodyPr wrap="none" rtlCol="0">
            <a:spAutoFit/>
          </a:bodyPr>
          <a:lstStyle/>
          <a:p>
            <a:r>
              <a:rPr lang="en-US" sz="675" dirty="0"/>
              <a:t>Common MAC</a:t>
            </a:r>
          </a:p>
        </p:txBody>
      </p:sp>
      <p:sp>
        <p:nvSpPr>
          <p:cNvPr id="24" name="TextBox 23">
            <a:extLst>
              <a:ext uri="{FF2B5EF4-FFF2-40B4-BE49-F238E27FC236}">
                <a16:creationId xmlns:a16="http://schemas.microsoft.com/office/drawing/2014/main" id="{589C3756-FB57-44FE-8CA9-07AFDD939C95}"/>
              </a:ext>
            </a:extLst>
          </p:cNvPr>
          <p:cNvSpPr txBox="1"/>
          <p:nvPr/>
        </p:nvSpPr>
        <p:spPr>
          <a:xfrm>
            <a:off x="7462715" y="6024602"/>
            <a:ext cx="346558" cy="300082"/>
          </a:xfrm>
          <a:prstGeom prst="rect">
            <a:avLst/>
          </a:prstGeom>
          <a:noFill/>
        </p:spPr>
        <p:txBody>
          <a:bodyPr wrap="square" rtlCol="0">
            <a:spAutoFit/>
          </a:bodyPr>
          <a:lstStyle/>
          <a:p>
            <a:r>
              <a:rPr lang="en-US" sz="675" dirty="0"/>
              <a:t>Link1</a:t>
            </a:r>
          </a:p>
        </p:txBody>
      </p:sp>
      <p:sp>
        <p:nvSpPr>
          <p:cNvPr id="25" name="TextBox 24">
            <a:extLst>
              <a:ext uri="{FF2B5EF4-FFF2-40B4-BE49-F238E27FC236}">
                <a16:creationId xmlns:a16="http://schemas.microsoft.com/office/drawing/2014/main" id="{6AA9F748-11DB-4701-B57C-9BE532D046B8}"/>
              </a:ext>
            </a:extLst>
          </p:cNvPr>
          <p:cNvSpPr txBox="1"/>
          <p:nvPr/>
        </p:nvSpPr>
        <p:spPr>
          <a:xfrm>
            <a:off x="7824143" y="6011395"/>
            <a:ext cx="346558" cy="300082"/>
          </a:xfrm>
          <a:prstGeom prst="rect">
            <a:avLst/>
          </a:prstGeom>
          <a:noFill/>
        </p:spPr>
        <p:txBody>
          <a:bodyPr wrap="square" rtlCol="0">
            <a:spAutoFit/>
          </a:bodyPr>
          <a:lstStyle/>
          <a:p>
            <a:r>
              <a:rPr lang="en-US" sz="675" dirty="0"/>
              <a:t>Link2</a:t>
            </a:r>
          </a:p>
        </p:txBody>
      </p:sp>
      <p:cxnSp>
        <p:nvCxnSpPr>
          <p:cNvPr id="26" name="Straight Connector 25">
            <a:extLst>
              <a:ext uri="{FF2B5EF4-FFF2-40B4-BE49-F238E27FC236}">
                <a16:creationId xmlns:a16="http://schemas.microsoft.com/office/drawing/2014/main" id="{AAA8981D-8E7C-4ECD-94C4-64D36AD4AC90}"/>
              </a:ext>
            </a:extLst>
          </p:cNvPr>
          <p:cNvCxnSpPr>
            <a:cxnSpLocks/>
            <a:endCxn id="16" idx="0"/>
          </p:cNvCxnSpPr>
          <p:nvPr/>
        </p:nvCxnSpPr>
        <p:spPr bwMode="auto">
          <a:xfrm>
            <a:off x="7778037" y="5033085"/>
            <a:ext cx="0" cy="294502"/>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27" name="TextBox 26">
            <a:extLst>
              <a:ext uri="{FF2B5EF4-FFF2-40B4-BE49-F238E27FC236}">
                <a16:creationId xmlns:a16="http://schemas.microsoft.com/office/drawing/2014/main" id="{8F3174DF-335B-4A3D-8C97-7A0E17991D73}"/>
              </a:ext>
            </a:extLst>
          </p:cNvPr>
          <p:cNvSpPr txBox="1"/>
          <p:nvPr/>
        </p:nvSpPr>
        <p:spPr>
          <a:xfrm>
            <a:off x="7770084" y="5136708"/>
            <a:ext cx="1034558" cy="196208"/>
          </a:xfrm>
          <a:prstGeom prst="rect">
            <a:avLst/>
          </a:prstGeom>
          <a:noFill/>
        </p:spPr>
        <p:txBody>
          <a:bodyPr wrap="square" rtlCol="0">
            <a:spAutoFit/>
          </a:bodyPr>
          <a:lstStyle/>
          <a:p>
            <a:r>
              <a:rPr lang="en-US" sz="675" dirty="0"/>
              <a:t>SAP of BSSID1 (addr1)</a:t>
            </a:r>
          </a:p>
        </p:txBody>
      </p:sp>
      <p:sp>
        <p:nvSpPr>
          <p:cNvPr id="5" name="Rectangle 4">
            <a:extLst>
              <a:ext uri="{FF2B5EF4-FFF2-40B4-BE49-F238E27FC236}">
                <a16:creationId xmlns:a16="http://schemas.microsoft.com/office/drawing/2014/main" id="{D9A0B314-CB2F-4CCD-B6F5-2DC125DE3F97}"/>
              </a:ext>
            </a:extLst>
          </p:cNvPr>
          <p:cNvSpPr/>
          <p:nvPr/>
        </p:nvSpPr>
        <p:spPr>
          <a:xfrm>
            <a:off x="7003555" y="5105844"/>
            <a:ext cx="1611436" cy="1261087"/>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28" name="Rectangle 27">
            <a:extLst>
              <a:ext uri="{FF2B5EF4-FFF2-40B4-BE49-F238E27FC236}">
                <a16:creationId xmlns:a16="http://schemas.microsoft.com/office/drawing/2014/main" id="{EEF0D402-47E4-415C-B766-5414C74DEC76}"/>
              </a:ext>
            </a:extLst>
          </p:cNvPr>
          <p:cNvSpPr/>
          <p:nvPr/>
        </p:nvSpPr>
        <p:spPr bwMode="auto">
          <a:xfrm>
            <a:off x="2971800" y="5257800"/>
            <a:ext cx="2014501" cy="370782"/>
          </a:xfrm>
          <a:prstGeom prst="rect">
            <a:avLst/>
          </a:prstGeom>
          <a:no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685800" eaLnBrk="0" hangingPunct="0"/>
            <a:endParaRPr lang="en-US" sz="1800">
              <a:latin typeface="Garamond" pitchFamily="18" charset="0"/>
            </a:endParaRPr>
          </a:p>
        </p:txBody>
      </p:sp>
      <p:sp>
        <p:nvSpPr>
          <p:cNvPr id="29" name="TextBox 28">
            <a:extLst>
              <a:ext uri="{FF2B5EF4-FFF2-40B4-BE49-F238E27FC236}">
                <a16:creationId xmlns:a16="http://schemas.microsoft.com/office/drawing/2014/main" id="{6F244B73-F5D4-44D8-8CF3-2A43AECE7FF8}"/>
              </a:ext>
            </a:extLst>
          </p:cNvPr>
          <p:cNvSpPr txBox="1"/>
          <p:nvPr/>
        </p:nvSpPr>
        <p:spPr>
          <a:xfrm>
            <a:off x="1541089" y="5356629"/>
            <a:ext cx="1501970" cy="196208"/>
          </a:xfrm>
          <a:prstGeom prst="rect">
            <a:avLst/>
          </a:prstGeom>
          <a:noFill/>
        </p:spPr>
        <p:txBody>
          <a:bodyPr wrap="square" rtlCol="0">
            <a:spAutoFit/>
          </a:bodyPr>
          <a:lstStyle/>
          <a:p>
            <a:r>
              <a:rPr lang="en-US" sz="675" dirty="0"/>
              <a:t>BSSID1’s management frame</a:t>
            </a:r>
          </a:p>
        </p:txBody>
      </p:sp>
      <p:sp>
        <p:nvSpPr>
          <p:cNvPr id="30" name="Rectangle 29">
            <a:extLst>
              <a:ext uri="{FF2B5EF4-FFF2-40B4-BE49-F238E27FC236}">
                <a16:creationId xmlns:a16="http://schemas.microsoft.com/office/drawing/2014/main" id="{10DEFCE8-F1B0-4751-8BB2-647A16AD3B00}"/>
              </a:ext>
            </a:extLst>
          </p:cNvPr>
          <p:cNvSpPr/>
          <p:nvPr/>
        </p:nvSpPr>
        <p:spPr bwMode="auto">
          <a:xfrm>
            <a:off x="3382514" y="5308226"/>
            <a:ext cx="341369" cy="283236"/>
          </a:xfrm>
          <a:prstGeom prst="rect">
            <a:avLst/>
          </a:prstGeom>
          <a:no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685800" eaLnBrk="0" hangingPunct="0"/>
            <a:endParaRPr lang="en-US" sz="1800">
              <a:latin typeface="Garamond" pitchFamily="18" charset="0"/>
            </a:endParaRPr>
          </a:p>
        </p:txBody>
      </p:sp>
      <p:cxnSp>
        <p:nvCxnSpPr>
          <p:cNvPr id="31" name="Straight Arrow Connector 30">
            <a:extLst>
              <a:ext uri="{FF2B5EF4-FFF2-40B4-BE49-F238E27FC236}">
                <a16:creationId xmlns:a16="http://schemas.microsoft.com/office/drawing/2014/main" id="{6B495357-4FBA-45BA-B62C-4230C2276EC8}"/>
              </a:ext>
            </a:extLst>
          </p:cNvPr>
          <p:cNvCxnSpPr>
            <a:cxnSpLocks/>
            <a:stCxn id="32" idx="0"/>
          </p:cNvCxnSpPr>
          <p:nvPr/>
        </p:nvCxnSpPr>
        <p:spPr bwMode="auto">
          <a:xfrm flipV="1">
            <a:off x="2879321" y="5504540"/>
            <a:ext cx="640404" cy="188020"/>
          </a:xfrm>
          <a:prstGeom prst="straightConnector1">
            <a:avLst/>
          </a:prstGeom>
          <a:solidFill>
            <a:schemeClr val="accent1"/>
          </a:solidFill>
          <a:ln w="9525" cap="flat" cmpd="sng" algn="ctr">
            <a:solidFill>
              <a:schemeClr val="tx1"/>
            </a:solidFill>
            <a:prstDash val="dash"/>
            <a:round/>
            <a:headEnd type="none" w="med" len="med"/>
            <a:tailEnd type="triangle"/>
          </a:ln>
          <a:effectLst/>
        </p:spPr>
      </p:cxnSp>
      <p:sp>
        <p:nvSpPr>
          <p:cNvPr id="32" name="TextBox 31">
            <a:extLst>
              <a:ext uri="{FF2B5EF4-FFF2-40B4-BE49-F238E27FC236}">
                <a16:creationId xmlns:a16="http://schemas.microsoft.com/office/drawing/2014/main" id="{85C11F8B-A3E3-4C20-B663-8DB6B1747290}"/>
              </a:ext>
            </a:extLst>
          </p:cNvPr>
          <p:cNvSpPr txBox="1"/>
          <p:nvPr/>
        </p:nvSpPr>
        <p:spPr>
          <a:xfrm>
            <a:off x="2214780" y="5692560"/>
            <a:ext cx="1329082" cy="276999"/>
          </a:xfrm>
          <a:prstGeom prst="rect">
            <a:avLst/>
          </a:prstGeom>
          <a:noFill/>
        </p:spPr>
        <p:txBody>
          <a:bodyPr wrap="square" rtlCol="0">
            <a:spAutoFit/>
          </a:bodyPr>
          <a:lstStyle/>
          <a:p>
            <a:r>
              <a:rPr lang="en-US" sz="600" dirty="0"/>
              <a:t>capabilities, operation parameters of AP with BSSID1</a:t>
            </a:r>
          </a:p>
        </p:txBody>
      </p:sp>
      <p:sp>
        <p:nvSpPr>
          <p:cNvPr id="33" name="Rectangle 32">
            <a:extLst>
              <a:ext uri="{FF2B5EF4-FFF2-40B4-BE49-F238E27FC236}">
                <a16:creationId xmlns:a16="http://schemas.microsoft.com/office/drawing/2014/main" id="{0CEDC7D6-06BC-4B49-BE84-E4D2AB0549FF}"/>
              </a:ext>
            </a:extLst>
          </p:cNvPr>
          <p:cNvSpPr/>
          <p:nvPr/>
        </p:nvSpPr>
        <p:spPr bwMode="auto">
          <a:xfrm>
            <a:off x="4408990" y="5301573"/>
            <a:ext cx="341369" cy="283236"/>
          </a:xfrm>
          <a:prstGeom prst="rect">
            <a:avLst/>
          </a:prstGeom>
          <a:no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685800" eaLnBrk="0" hangingPunct="0"/>
            <a:endParaRPr lang="en-US" sz="1800">
              <a:latin typeface="Garamond" pitchFamily="18" charset="0"/>
            </a:endParaRPr>
          </a:p>
        </p:txBody>
      </p:sp>
      <p:cxnSp>
        <p:nvCxnSpPr>
          <p:cNvPr id="34" name="Straight Arrow Connector 33">
            <a:extLst>
              <a:ext uri="{FF2B5EF4-FFF2-40B4-BE49-F238E27FC236}">
                <a16:creationId xmlns:a16="http://schemas.microsoft.com/office/drawing/2014/main" id="{1CFDEB68-E5E8-45C0-AE4F-E6F654E772A5}"/>
              </a:ext>
            </a:extLst>
          </p:cNvPr>
          <p:cNvCxnSpPr>
            <a:cxnSpLocks/>
          </p:cNvCxnSpPr>
          <p:nvPr/>
        </p:nvCxnSpPr>
        <p:spPr bwMode="auto">
          <a:xfrm flipV="1">
            <a:off x="4413406" y="5510042"/>
            <a:ext cx="217394" cy="274852"/>
          </a:xfrm>
          <a:prstGeom prst="straightConnector1">
            <a:avLst/>
          </a:prstGeom>
          <a:solidFill>
            <a:schemeClr val="accent1"/>
          </a:solidFill>
          <a:ln w="9525" cap="flat" cmpd="sng" algn="ctr">
            <a:solidFill>
              <a:schemeClr val="tx1"/>
            </a:solidFill>
            <a:prstDash val="dash"/>
            <a:round/>
            <a:headEnd type="none" w="med" len="med"/>
            <a:tailEnd type="triangle"/>
          </a:ln>
          <a:effectLst/>
        </p:spPr>
      </p:cxnSp>
      <p:sp>
        <p:nvSpPr>
          <p:cNvPr id="35" name="TextBox 34">
            <a:extLst>
              <a:ext uri="{FF2B5EF4-FFF2-40B4-BE49-F238E27FC236}">
                <a16:creationId xmlns:a16="http://schemas.microsoft.com/office/drawing/2014/main" id="{27293DAF-9F9C-4146-AE39-014B16D83A5F}"/>
              </a:ext>
            </a:extLst>
          </p:cNvPr>
          <p:cNvSpPr txBox="1"/>
          <p:nvPr/>
        </p:nvSpPr>
        <p:spPr>
          <a:xfrm>
            <a:off x="4129050" y="5784894"/>
            <a:ext cx="1525626" cy="276999"/>
          </a:xfrm>
          <a:prstGeom prst="rect">
            <a:avLst/>
          </a:prstGeom>
          <a:noFill/>
        </p:spPr>
        <p:txBody>
          <a:bodyPr wrap="square" rtlCol="0">
            <a:spAutoFit/>
          </a:bodyPr>
          <a:lstStyle/>
          <a:p>
            <a:r>
              <a:rPr lang="en-US" sz="600" dirty="0"/>
              <a:t>Link ID, SAP Addr, capability, operation parameters of AP with BSSID2</a:t>
            </a:r>
          </a:p>
        </p:txBody>
      </p:sp>
      <p:sp>
        <p:nvSpPr>
          <p:cNvPr id="36" name="Slide Number Placeholder 2">
            <a:extLst>
              <a:ext uri="{FF2B5EF4-FFF2-40B4-BE49-F238E27FC236}">
                <a16:creationId xmlns:a16="http://schemas.microsoft.com/office/drawing/2014/main" id="{C4A48BD9-EF85-4156-AAD3-16F850CE65C7}"/>
              </a:ext>
            </a:extLst>
          </p:cNvPr>
          <p:cNvSpPr>
            <a:spLocks noGrp="1"/>
          </p:cNvSpPr>
          <p:nvPr>
            <p:ph type="sldNum" sz="quarter" idx="12"/>
          </p:nvPr>
        </p:nvSpPr>
        <p:spPr>
          <a:xfrm>
            <a:off x="4344988" y="6475413"/>
            <a:ext cx="530225" cy="182562"/>
          </a:xfrm>
        </p:spPr>
        <p:txBody>
          <a:bodyPr/>
          <a:lstStyle/>
          <a:p>
            <a:pPr>
              <a:defRPr/>
            </a:pPr>
            <a:r>
              <a:rPr lang="en-US"/>
              <a:t>Slide </a:t>
            </a:r>
            <a:fld id="{C1789BC7-C074-42CC-ADF8-5107DF6BD1C1}" type="slidenum">
              <a:rPr lang="en-US" smtClean="0"/>
              <a:pPr>
                <a:defRPr/>
              </a:pPr>
              <a:t>3</a:t>
            </a:fld>
            <a:endParaRPr lang="en-US"/>
          </a:p>
        </p:txBody>
      </p:sp>
      <p:sp>
        <p:nvSpPr>
          <p:cNvPr id="37" name="Footer Placeholder 4">
            <a:extLst>
              <a:ext uri="{FF2B5EF4-FFF2-40B4-BE49-F238E27FC236}">
                <a16:creationId xmlns:a16="http://schemas.microsoft.com/office/drawing/2014/main" id="{7A603484-CC1A-4FF0-9E7A-B8851DEDFA56}"/>
              </a:ext>
            </a:extLst>
          </p:cNvPr>
          <p:cNvSpPr>
            <a:spLocks noGrp="1"/>
          </p:cNvSpPr>
          <p:nvPr>
            <p:ph type="ftr" sz="quarter" idx="11"/>
          </p:nvPr>
        </p:nvSpPr>
        <p:spPr>
          <a:xfrm>
            <a:off x="7106032" y="6475413"/>
            <a:ext cx="1437893" cy="184666"/>
          </a:xfrm>
        </p:spPr>
        <p:txBody>
          <a:bodyPr/>
          <a:lstStyle/>
          <a:p>
            <a:pPr>
              <a:defRPr/>
            </a:pPr>
            <a:r>
              <a:rPr lang="nb-NO" dirty="0"/>
              <a:t>Liwen Chu et al (NXP)</a:t>
            </a:r>
            <a:endParaRPr lang="en-US" dirty="0"/>
          </a:p>
        </p:txBody>
      </p:sp>
      <p:sp>
        <p:nvSpPr>
          <p:cNvPr id="38" name="Date Placeholder 3">
            <a:extLst>
              <a:ext uri="{FF2B5EF4-FFF2-40B4-BE49-F238E27FC236}">
                <a16:creationId xmlns:a16="http://schemas.microsoft.com/office/drawing/2014/main" id="{2DC70C47-A843-4C82-BC23-4360576D29DE}"/>
              </a:ext>
            </a:extLst>
          </p:cNvPr>
          <p:cNvSpPr>
            <a:spLocks noGrp="1"/>
          </p:cNvSpPr>
          <p:nvPr>
            <p:ph type="dt" sz="half" idx="10"/>
          </p:nvPr>
        </p:nvSpPr>
        <p:spPr>
          <a:xfrm>
            <a:off x="696913" y="332601"/>
            <a:ext cx="1051570" cy="276999"/>
          </a:xfrm>
        </p:spPr>
        <p:txBody>
          <a:bodyPr/>
          <a:lstStyle/>
          <a:p>
            <a:pPr>
              <a:defRPr/>
            </a:pPr>
            <a:r>
              <a:rPr lang="en-US" dirty="0"/>
              <a:t>03/01/2020</a:t>
            </a:r>
          </a:p>
        </p:txBody>
      </p:sp>
    </p:spTree>
    <p:extLst>
      <p:ext uri="{BB962C8B-B14F-4D97-AF65-F5344CB8AC3E}">
        <p14:creationId xmlns:p14="http://schemas.microsoft.com/office/powerpoint/2010/main" val="13000080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566" y="621299"/>
            <a:ext cx="8955349" cy="367868"/>
          </a:xfrm>
        </p:spPr>
        <p:txBody>
          <a:bodyPr/>
          <a:lstStyle/>
          <a:p>
            <a:r>
              <a:rPr lang="en-US" sz="2100" dirty="0"/>
              <a:t>Number of AP MLD with Multiple BSSID in Multiple Links </a:t>
            </a:r>
          </a:p>
        </p:txBody>
      </p:sp>
      <p:sp>
        <p:nvSpPr>
          <p:cNvPr id="23" name="Content Placeholder 2">
            <a:extLst>
              <a:ext uri="{FF2B5EF4-FFF2-40B4-BE49-F238E27FC236}">
                <a16:creationId xmlns:a16="http://schemas.microsoft.com/office/drawing/2014/main" id="{5E300EB2-1588-4A67-B0F2-E878E6F96D3C}"/>
              </a:ext>
            </a:extLst>
          </p:cNvPr>
          <p:cNvSpPr txBox="1">
            <a:spLocks/>
          </p:cNvSpPr>
          <p:nvPr/>
        </p:nvSpPr>
        <p:spPr>
          <a:xfrm>
            <a:off x="0" y="975418"/>
            <a:ext cx="9144000" cy="3976785"/>
          </a:xfrm>
          <a:prstGeom prst="rect">
            <a:avLst/>
          </a:prstGeom>
        </p:spPr>
        <p:txBody>
          <a:bodyPr vert="horz" lIns="68580" tIns="34290" rIns="68580" bIns="34290" rtlCol="0">
            <a:normAutofit fontScale="92500" lnSpcReduction="10000"/>
          </a:bodyPr>
          <a:lstStyle>
            <a:lvl1pPr marL="233363" indent="-233363" algn="l" rtl="0" fontAlgn="base">
              <a:lnSpc>
                <a:spcPct val="100000"/>
              </a:lnSpc>
              <a:spcBef>
                <a:spcPts val="575"/>
              </a:spcBef>
              <a:spcAft>
                <a:spcPts val="75"/>
              </a:spcAft>
              <a:buClr>
                <a:schemeClr val="tx1">
                  <a:lumMod val="85000"/>
                  <a:lumOff val="15000"/>
                </a:schemeClr>
              </a:buClr>
              <a:buSzPct val="80000"/>
              <a:buFont typeface="Arial" pitchFamily="34" charset="0"/>
              <a:buChar char="•"/>
              <a:defRPr sz="2400" b="0">
                <a:solidFill>
                  <a:srgbClr val="000000"/>
                </a:solidFill>
                <a:latin typeface="+mn-lt"/>
                <a:ea typeface="+mn-ea"/>
                <a:cs typeface="+mn-cs"/>
              </a:defRPr>
            </a:lvl1pPr>
            <a:lvl2pPr marL="401638" indent="-168275" algn="l" rtl="0" fontAlgn="base">
              <a:lnSpc>
                <a:spcPct val="100000"/>
              </a:lnSpc>
              <a:spcBef>
                <a:spcPts val="575"/>
              </a:spcBef>
              <a:spcAft>
                <a:spcPts val="75"/>
              </a:spcAft>
              <a:buClr>
                <a:schemeClr val="tx1"/>
              </a:buClr>
              <a:buSzPct val="80000"/>
              <a:buFont typeface="Arial" pitchFamily="34" charset="0"/>
              <a:buChar char="−"/>
              <a:defRPr sz="2200">
                <a:solidFill>
                  <a:srgbClr val="000000"/>
                </a:solidFill>
                <a:latin typeface="+mn-lt"/>
              </a:defRPr>
            </a:lvl2pPr>
            <a:lvl3pPr marL="569913" indent="-168275" algn="l" rtl="0" fontAlgn="base">
              <a:lnSpc>
                <a:spcPct val="100000"/>
              </a:lnSpc>
              <a:spcBef>
                <a:spcPts val="575"/>
              </a:spcBef>
              <a:spcAft>
                <a:spcPts val="75"/>
              </a:spcAft>
              <a:buClr>
                <a:schemeClr val="tx1"/>
              </a:buClr>
              <a:buSzPct val="80000"/>
              <a:buFont typeface="Wingdings" pitchFamily="2" charset="2"/>
              <a:buChar char="§"/>
              <a:defRPr sz="2000">
                <a:solidFill>
                  <a:srgbClr val="000000"/>
                </a:solidFill>
                <a:latin typeface="+mn-lt"/>
              </a:defRPr>
            </a:lvl3pPr>
            <a:lvl4pPr marL="746125" indent="-176213" algn="l" rtl="0" fontAlgn="base">
              <a:lnSpc>
                <a:spcPct val="100000"/>
              </a:lnSpc>
              <a:spcBef>
                <a:spcPts val="575"/>
              </a:spcBef>
              <a:spcAft>
                <a:spcPts val="75"/>
              </a:spcAft>
              <a:buClr>
                <a:schemeClr val="tx1"/>
              </a:buClr>
              <a:buSzPct val="80000"/>
              <a:buFont typeface="Arial" pitchFamily="34" charset="0"/>
              <a:buChar char="•"/>
              <a:defRPr sz="1800">
                <a:solidFill>
                  <a:srgbClr val="000000"/>
                </a:solidFill>
                <a:latin typeface="+mn-lt"/>
              </a:defRPr>
            </a:lvl4pPr>
            <a:lvl5pPr marL="969963" indent="-223838" algn="l" rtl="0" fontAlgn="base">
              <a:lnSpc>
                <a:spcPct val="100000"/>
              </a:lnSpc>
              <a:spcBef>
                <a:spcPts val="575"/>
              </a:spcBef>
              <a:spcAft>
                <a:spcPts val="75"/>
              </a:spcAft>
              <a:buClr>
                <a:schemeClr val="tx1"/>
              </a:buClr>
              <a:buSzPct val="70000"/>
              <a:buFont typeface="Arial" pitchFamily="34" charset="0"/>
              <a:buChar char="−"/>
              <a:defRPr sz="1600">
                <a:solidFill>
                  <a:srgbClr val="000000"/>
                </a:solidFill>
                <a:latin typeface="+mn-lt"/>
              </a:defRPr>
            </a:lvl5pPr>
            <a:lvl6pPr marL="22304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6pPr>
            <a:lvl7pPr marL="26876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7pPr>
            <a:lvl8pPr marL="31448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8pPr>
            <a:lvl9pPr marL="36020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9pPr>
          </a:lstStyle>
          <a:p>
            <a:r>
              <a:rPr lang="en-US" sz="1500" kern="0" dirty="0"/>
              <a:t>It is not required that when one link implements multiple BSSID, another link also needs to implement multiple BSSID.</a:t>
            </a:r>
          </a:p>
          <a:p>
            <a:pPr lvl="1"/>
            <a:r>
              <a:rPr lang="en-US" sz="1300" kern="0" dirty="0"/>
              <a:t>5GHz legacy STAs, 6GHz HE STAs, and 5GHz + 6GHz STA MLDs</a:t>
            </a:r>
          </a:p>
          <a:p>
            <a:r>
              <a:rPr lang="en-US" sz="1500" kern="0" dirty="0"/>
              <a:t>When two links implement multiple BSSID, the following are the relationship of them:</a:t>
            </a:r>
          </a:p>
          <a:p>
            <a:pPr lvl="1"/>
            <a:r>
              <a:rPr lang="en-US" sz="1300" kern="0" dirty="0"/>
              <a:t>Option 1: </a:t>
            </a:r>
          </a:p>
          <a:p>
            <a:pPr lvl="2"/>
            <a:r>
              <a:rPr lang="en-US" sz="1300" kern="0" dirty="0"/>
              <a:t>If an AP in a link that is affiliated with an AP MLD has transmitted BSSID, the AP in another link that is affiliated with the same AP MLD is the transmitted BSSID.</a:t>
            </a:r>
          </a:p>
          <a:p>
            <a:pPr lvl="3"/>
            <a:r>
              <a:rPr lang="en-US" sz="1300" kern="0" dirty="0"/>
              <a:t>Option 1.1: The Multiple BSSID elements in different links define the same number of non-transmitted BSSIDs.</a:t>
            </a:r>
          </a:p>
          <a:p>
            <a:pPr lvl="3"/>
            <a:r>
              <a:rPr lang="en-US" sz="1300" kern="0" dirty="0"/>
              <a:t>Option 1.2: The Multiple BSSID elements in different links define the different number of non-transmitted BSSIDs.</a:t>
            </a:r>
          </a:p>
          <a:p>
            <a:pPr lvl="1"/>
            <a:r>
              <a:rPr lang="en-US" sz="1300" kern="0" dirty="0"/>
              <a:t>Option 2: </a:t>
            </a:r>
          </a:p>
          <a:p>
            <a:pPr lvl="2"/>
            <a:r>
              <a:rPr lang="en-US" sz="1300" kern="0" dirty="0"/>
              <a:t>If an AP in a link that is affiliated with an AP MLD has transmitted BSSID, the AP in another link that is affiliated with the same AP MLD can be a non-transmitted BSSID.</a:t>
            </a:r>
          </a:p>
          <a:p>
            <a:pPr lvl="3"/>
            <a:r>
              <a:rPr lang="en-US" sz="1300" kern="0" dirty="0"/>
              <a:t>Option 2.1: The Multiple BSSID elements in different links define the same number of non-transmitted BSSIDs.</a:t>
            </a:r>
          </a:p>
          <a:p>
            <a:pPr lvl="3"/>
            <a:r>
              <a:rPr lang="en-US" sz="1300" kern="0" dirty="0"/>
              <a:t>Option 2.2: The Multiple BSSID elements in different links define the different number of non-transmitted BSSIDs.</a:t>
            </a:r>
          </a:p>
          <a:p>
            <a:endParaRPr lang="en-US" sz="1500" kern="0" dirty="0"/>
          </a:p>
          <a:p>
            <a:r>
              <a:rPr lang="en-US" sz="1500" kern="0" dirty="0"/>
              <a:t>We prefer option 2. </a:t>
            </a:r>
            <a:endParaRPr lang="en-US" sz="1200" kern="0" dirty="0"/>
          </a:p>
          <a:p>
            <a:pPr lvl="1"/>
            <a:endParaRPr lang="en-US" sz="1275" kern="0" dirty="0"/>
          </a:p>
        </p:txBody>
      </p:sp>
      <p:sp>
        <p:nvSpPr>
          <p:cNvPr id="16" name="Rectangle 15">
            <a:extLst>
              <a:ext uri="{FF2B5EF4-FFF2-40B4-BE49-F238E27FC236}">
                <a16:creationId xmlns:a16="http://schemas.microsoft.com/office/drawing/2014/main" id="{B12FCCA0-01A0-4C93-B825-124A35AC8586}"/>
              </a:ext>
            </a:extLst>
          </p:cNvPr>
          <p:cNvSpPr/>
          <p:nvPr/>
        </p:nvSpPr>
        <p:spPr bwMode="auto">
          <a:xfrm>
            <a:off x="2938517" y="5208277"/>
            <a:ext cx="685800" cy="40005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685800" eaLnBrk="0" hangingPunct="0"/>
            <a:endParaRPr lang="en-US" sz="525">
              <a:latin typeface="Garamond" pitchFamily="18" charset="0"/>
            </a:endParaRPr>
          </a:p>
        </p:txBody>
      </p:sp>
      <p:sp>
        <p:nvSpPr>
          <p:cNvPr id="17" name="Rectangle 16">
            <a:extLst>
              <a:ext uri="{FF2B5EF4-FFF2-40B4-BE49-F238E27FC236}">
                <a16:creationId xmlns:a16="http://schemas.microsoft.com/office/drawing/2014/main" id="{49E78423-81B2-49E1-83F1-95123D915DBC}"/>
              </a:ext>
            </a:extLst>
          </p:cNvPr>
          <p:cNvSpPr/>
          <p:nvPr/>
        </p:nvSpPr>
        <p:spPr bwMode="auto">
          <a:xfrm>
            <a:off x="3053649" y="5608327"/>
            <a:ext cx="171450" cy="28575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685800" eaLnBrk="0" hangingPunct="0"/>
            <a:endParaRPr lang="en-US" sz="525">
              <a:latin typeface="Garamond" pitchFamily="18" charset="0"/>
            </a:endParaRPr>
          </a:p>
        </p:txBody>
      </p:sp>
      <p:sp>
        <p:nvSpPr>
          <p:cNvPr id="18" name="Rectangle 17">
            <a:extLst>
              <a:ext uri="{FF2B5EF4-FFF2-40B4-BE49-F238E27FC236}">
                <a16:creationId xmlns:a16="http://schemas.microsoft.com/office/drawing/2014/main" id="{8B8E239B-32EB-4BA7-B37D-561C606A80F6}"/>
              </a:ext>
            </a:extLst>
          </p:cNvPr>
          <p:cNvSpPr/>
          <p:nvPr/>
        </p:nvSpPr>
        <p:spPr bwMode="auto">
          <a:xfrm>
            <a:off x="3361732" y="5608327"/>
            <a:ext cx="171450" cy="285750"/>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685800" eaLnBrk="0" hangingPunct="0"/>
            <a:endParaRPr lang="en-US" sz="525">
              <a:latin typeface="Garamond" pitchFamily="18" charset="0"/>
            </a:endParaRPr>
          </a:p>
        </p:txBody>
      </p:sp>
      <p:sp>
        <p:nvSpPr>
          <p:cNvPr id="19" name="TextBox 18">
            <a:extLst>
              <a:ext uri="{FF2B5EF4-FFF2-40B4-BE49-F238E27FC236}">
                <a16:creationId xmlns:a16="http://schemas.microsoft.com/office/drawing/2014/main" id="{E5AF78EA-EFDE-4C4C-98DF-14ACE046C6DB}"/>
              </a:ext>
            </a:extLst>
          </p:cNvPr>
          <p:cNvSpPr txBox="1"/>
          <p:nvPr/>
        </p:nvSpPr>
        <p:spPr>
          <a:xfrm>
            <a:off x="2546358" y="5222842"/>
            <a:ext cx="507291" cy="173124"/>
          </a:xfrm>
          <a:prstGeom prst="rect">
            <a:avLst/>
          </a:prstGeom>
          <a:noFill/>
        </p:spPr>
        <p:txBody>
          <a:bodyPr wrap="square" rtlCol="0">
            <a:spAutoFit/>
          </a:bodyPr>
          <a:lstStyle/>
          <a:p>
            <a:r>
              <a:rPr lang="en-US" sz="525" dirty="0"/>
              <a:t>AP MLD1</a:t>
            </a:r>
          </a:p>
        </p:txBody>
      </p:sp>
      <p:sp>
        <p:nvSpPr>
          <p:cNvPr id="20" name="TextBox 19">
            <a:extLst>
              <a:ext uri="{FF2B5EF4-FFF2-40B4-BE49-F238E27FC236}">
                <a16:creationId xmlns:a16="http://schemas.microsoft.com/office/drawing/2014/main" id="{037AD00D-B330-4C68-9EE6-9460BF228FB0}"/>
              </a:ext>
            </a:extLst>
          </p:cNvPr>
          <p:cNvSpPr txBox="1"/>
          <p:nvPr/>
        </p:nvSpPr>
        <p:spPr>
          <a:xfrm>
            <a:off x="2616632" y="5617078"/>
            <a:ext cx="489659" cy="334707"/>
          </a:xfrm>
          <a:prstGeom prst="rect">
            <a:avLst/>
          </a:prstGeom>
          <a:noFill/>
        </p:spPr>
        <p:txBody>
          <a:bodyPr wrap="square" rtlCol="0">
            <a:spAutoFit/>
          </a:bodyPr>
          <a:lstStyle/>
          <a:p>
            <a:r>
              <a:rPr lang="en-US" sz="525" dirty="0"/>
              <a:t>MAC with Addr11 (AP11)</a:t>
            </a:r>
          </a:p>
        </p:txBody>
      </p:sp>
      <p:sp>
        <p:nvSpPr>
          <p:cNvPr id="21" name="TextBox 20">
            <a:extLst>
              <a:ext uri="{FF2B5EF4-FFF2-40B4-BE49-F238E27FC236}">
                <a16:creationId xmlns:a16="http://schemas.microsoft.com/office/drawing/2014/main" id="{B3ED2B60-5AE6-41E1-8E2E-76FFC4B94958}"/>
              </a:ext>
            </a:extLst>
          </p:cNvPr>
          <p:cNvSpPr txBox="1"/>
          <p:nvPr/>
        </p:nvSpPr>
        <p:spPr>
          <a:xfrm>
            <a:off x="3533182" y="5617078"/>
            <a:ext cx="489659" cy="334707"/>
          </a:xfrm>
          <a:prstGeom prst="rect">
            <a:avLst/>
          </a:prstGeom>
          <a:noFill/>
        </p:spPr>
        <p:txBody>
          <a:bodyPr wrap="square" rtlCol="0">
            <a:spAutoFit/>
          </a:bodyPr>
          <a:lstStyle/>
          <a:p>
            <a:r>
              <a:rPr lang="en-US" sz="525" dirty="0"/>
              <a:t>MAC with Addr21 (AP21)</a:t>
            </a:r>
          </a:p>
        </p:txBody>
      </p:sp>
      <p:sp>
        <p:nvSpPr>
          <p:cNvPr id="22" name="TextBox 21">
            <a:extLst>
              <a:ext uri="{FF2B5EF4-FFF2-40B4-BE49-F238E27FC236}">
                <a16:creationId xmlns:a16="http://schemas.microsoft.com/office/drawing/2014/main" id="{9AF21C9E-46FC-450E-9855-A8D5FE25E298}"/>
              </a:ext>
            </a:extLst>
          </p:cNvPr>
          <p:cNvSpPr txBox="1"/>
          <p:nvPr/>
        </p:nvSpPr>
        <p:spPr>
          <a:xfrm>
            <a:off x="2938517" y="5295754"/>
            <a:ext cx="606256" cy="173124"/>
          </a:xfrm>
          <a:prstGeom prst="rect">
            <a:avLst/>
          </a:prstGeom>
          <a:noFill/>
        </p:spPr>
        <p:txBody>
          <a:bodyPr wrap="none" rtlCol="0">
            <a:spAutoFit/>
          </a:bodyPr>
          <a:lstStyle/>
          <a:p>
            <a:r>
              <a:rPr lang="en-US" sz="525" dirty="0"/>
              <a:t>Common MAC</a:t>
            </a:r>
          </a:p>
        </p:txBody>
      </p:sp>
      <p:sp>
        <p:nvSpPr>
          <p:cNvPr id="24" name="TextBox 23">
            <a:extLst>
              <a:ext uri="{FF2B5EF4-FFF2-40B4-BE49-F238E27FC236}">
                <a16:creationId xmlns:a16="http://schemas.microsoft.com/office/drawing/2014/main" id="{2F4D21CE-E3E5-48E0-86BA-0D0429E3C86C}"/>
              </a:ext>
            </a:extLst>
          </p:cNvPr>
          <p:cNvSpPr txBox="1"/>
          <p:nvPr/>
        </p:nvSpPr>
        <p:spPr>
          <a:xfrm>
            <a:off x="2966095" y="5905293"/>
            <a:ext cx="346558" cy="173124"/>
          </a:xfrm>
          <a:prstGeom prst="rect">
            <a:avLst/>
          </a:prstGeom>
          <a:noFill/>
        </p:spPr>
        <p:txBody>
          <a:bodyPr wrap="square" rtlCol="0">
            <a:spAutoFit/>
          </a:bodyPr>
          <a:lstStyle/>
          <a:p>
            <a:r>
              <a:rPr lang="en-US" sz="525" dirty="0"/>
              <a:t>Link1</a:t>
            </a:r>
          </a:p>
        </p:txBody>
      </p:sp>
      <p:sp>
        <p:nvSpPr>
          <p:cNvPr id="25" name="TextBox 24">
            <a:extLst>
              <a:ext uri="{FF2B5EF4-FFF2-40B4-BE49-F238E27FC236}">
                <a16:creationId xmlns:a16="http://schemas.microsoft.com/office/drawing/2014/main" id="{100E08B7-EA45-4CB8-BE40-81383F789ABE}"/>
              </a:ext>
            </a:extLst>
          </p:cNvPr>
          <p:cNvSpPr txBox="1"/>
          <p:nvPr/>
        </p:nvSpPr>
        <p:spPr>
          <a:xfrm>
            <a:off x="3327522" y="5892086"/>
            <a:ext cx="346558" cy="173124"/>
          </a:xfrm>
          <a:prstGeom prst="rect">
            <a:avLst/>
          </a:prstGeom>
          <a:noFill/>
        </p:spPr>
        <p:txBody>
          <a:bodyPr wrap="square" rtlCol="0">
            <a:spAutoFit/>
          </a:bodyPr>
          <a:lstStyle/>
          <a:p>
            <a:r>
              <a:rPr lang="en-US" sz="525" dirty="0"/>
              <a:t>Link2</a:t>
            </a:r>
          </a:p>
        </p:txBody>
      </p:sp>
      <p:cxnSp>
        <p:nvCxnSpPr>
          <p:cNvPr id="26" name="Straight Connector 25">
            <a:extLst>
              <a:ext uri="{FF2B5EF4-FFF2-40B4-BE49-F238E27FC236}">
                <a16:creationId xmlns:a16="http://schemas.microsoft.com/office/drawing/2014/main" id="{8B902234-2B89-4CE6-939B-E3D005ECA929}"/>
              </a:ext>
            </a:extLst>
          </p:cNvPr>
          <p:cNvCxnSpPr>
            <a:cxnSpLocks/>
            <a:endCxn id="16" idx="0"/>
          </p:cNvCxnSpPr>
          <p:nvPr/>
        </p:nvCxnSpPr>
        <p:spPr bwMode="auto">
          <a:xfrm>
            <a:off x="3281417" y="4913776"/>
            <a:ext cx="0" cy="294502"/>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27" name="TextBox 26">
            <a:extLst>
              <a:ext uri="{FF2B5EF4-FFF2-40B4-BE49-F238E27FC236}">
                <a16:creationId xmlns:a16="http://schemas.microsoft.com/office/drawing/2014/main" id="{2EBE54CE-98BB-4389-91E0-149BFA628285}"/>
              </a:ext>
            </a:extLst>
          </p:cNvPr>
          <p:cNvSpPr txBox="1"/>
          <p:nvPr/>
        </p:nvSpPr>
        <p:spPr>
          <a:xfrm>
            <a:off x="2836129" y="5031550"/>
            <a:ext cx="1034558" cy="173124"/>
          </a:xfrm>
          <a:prstGeom prst="rect">
            <a:avLst/>
          </a:prstGeom>
          <a:noFill/>
        </p:spPr>
        <p:txBody>
          <a:bodyPr wrap="square" rtlCol="0">
            <a:spAutoFit/>
          </a:bodyPr>
          <a:lstStyle/>
          <a:p>
            <a:r>
              <a:rPr lang="en-US" sz="525" dirty="0"/>
              <a:t>SAP of BSSID11 (addr11)</a:t>
            </a:r>
          </a:p>
        </p:txBody>
      </p:sp>
      <p:sp>
        <p:nvSpPr>
          <p:cNvPr id="28" name="Rectangle 27">
            <a:extLst>
              <a:ext uri="{FF2B5EF4-FFF2-40B4-BE49-F238E27FC236}">
                <a16:creationId xmlns:a16="http://schemas.microsoft.com/office/drawing/2014/main" id="{D886C8AA-03E8-46D1-9DAB-ACDDFB0C26E2}"/>
              </a:ext>
            </a:extLst>
          </p:cNvPr>
          <p:cNvSpPr/>
          <p:nvPr/>
        </p:nvSpPr>
        <p:spPr>
          <a:xfrm>
            <a:off x="2393658" y="5017399"/>
            <a:ext cx="6428221" cy="1121361"/>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29" name="Rectangle 28">
            <a:extLst>
              <a:ext uri="{FF2B5EF4-FFF2-40B4-BE49-F238E27FC236}">
                <a16:creationId xmlns:a16="http://schemas.microsoft.com/office/drawing/2014/main" id="{8240FE37-6336-4D5B-87A9-EB25AF2E1AC8}"/>
              </a:ext>
            </a:extLst>
          </p:cNvPr>
          <p:cNvSpPr/>
          <p:nvPr/>
        </p:nvSpPr>
        <p:spPr bwMode="auto">
          <a:xfrm>
            <a:off x="4642175" y="5208277"/>
            <a:ext cx="685800" cy="40005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685800" eaLnBrk="0" hangingPunct="0"/>
            <a:endParaRPr lang="en-US" sz="525">
              <a:latin typeface="Garamond" pitchFamily="18" charset="0"/>
            </a:endParaRPr>
          </a:p>
        </p:txBody>
      </p:sp>
      <p:sp>
        <p:nvSpPr>
          <p:cNvPr id="30" name="Rectangle 29">
            <a:extLst>
              <a:ext uri="{FF2B5EF4-FFF2-40B4-BE49-F238E27FC236}">
                <a16:creationId xmlns:a16="http://schemas.microsoft.com/office/drawing/2014/main" id="{22392F80-C6D7-4343-8BDF-9C673D118AC5}"/>
              </a:ext>
            </a:extLst>
          </p:cNvPr>
          <p:cNvSpPr/>
          <p:nvPr/>
        </p:nvSpPr>
        <p:spPr bwMode="auto">
          <a:xfrm>
            <a:off x="4757308" y="5608327"/>
            <a:ext cx="171450" cy="28575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685800" eaLnBrk="0" hangingPunct="0"/>
            <a:endParaRPr lang="en-US" sz="525">
              <a:latin typeface="Garamond" pitchFamily="18" charset="0"/>
            </a:endParaRPr>
          </a:p>
        </p:txBody>
      </p:sp>
      <p:sp>
        <p:nvSpPr>
          <p:cNvPr id="31" name="Rectangle 30">
            <a:extLst>
              <a:ext uri="{FF2B5EF4-FFF2-40B4-BE49-F238E27FC236}">
                <a16:creationId xmlns:a16="http://schemas.microsoft.com/office/drawing/2014/main" id="{1C6AF999-B510-4669-9608-16C273FDAD11}"/>
              </a:ext>
            </a:extLst>
          </p:cNvPr>
          <p:cNvSpPr/>
          <p:nvPr/>
        </p:nvSpPr>
        <p:spPr bwMode="auto">
          <a:xfrm>
            <a:off x="5065391" y="5608327"/>
            <a:ext cx="171450" cy="285750"/>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685800" eaLnBrk="0" hangingPunct="0"/>
            <a:endParaRPr lang="en-US" sz="525">
              <a:latin typeface="Garamond" pitchFamily="18" charset="0"/>
            </a:endParaRPr>
          </a:p>
        </p:txBody>
      </p:sp>
      <p:sp>
        <p:nvSpPr>
          <p:cNvPr id="32" name="TextBox 31">
            <a:extLst>
              <a:ext uri="{FF2B5EF4-FFF2-40B4-BE49-F238E27FC236}">
                <a16:creationId xmlns:a16="http://schemas.microsoft.com/office/drawing/2014/main" id="{ADA7DB57-120F-4FB9-95D3-BDA27784D6DC}"/>
              </a:ext>
            </a:extLst>
          </p:cNvPr>
          <p:cNvSpPr txBox="1"/>
          <p:nvPr/>
        </p:nvSpPr>
        <p:spPr>
          <a:xfrm>
            <a:off x="4250017" y="5202920"/>
            <a:ext cx="507291" cy="173124"/>
          </a:xfrm>
          <a:prstGeom prst="rect">
            <a:avLst/>
          </a:prstGeom>
          <a:noFill/>
        </p:spPr>
        <p:txBody>
          <a:bodyPr wrap="square" rtlCol="0">
            <a:spAutoFit/>
          </a:bodyPr>
          <a:lstStyle/>
          <a:p>
            <a:r>
              <a:rPr lang="en-US" sz="525" dirty="0"/>
              <a:t>AP MLD2</a:t>
            </a:r>
          </a:p>
        </p:txBody>
      </p:sp>
      <p:sp>
        <p:nvSpPr>
          <p:cNvPr id="33" name="TextBox 32">
            <a:extLst>
              <a:ext uri="{FF2B5EF4-FFF2-40B4-BE49-F238E27FC236}">
                <a16:creationId xmlns:a16="http://schemas.microsoft.com/office/drawing/2014/main" id="{699843AB-4AAD-48E2-B04C-93E36FF8339E}"/>
              </a:ext>
            </a:extLst>
          </p:cNvPr>
          <p:cNvSpPr txBox="1"/>
          <p:nvPr/>
        </p:nvSpPr>
        <p:spPr>
          <a:xfrm>
            <a:off x="4320291" y="5617078"/>
            <a:ext cx="489659" cy="334707"/>
          </a:xfrm>
          <a:prstGeom prst="rect">
            <a:avLst/>
          </a:prstGeom>
          <a:noFill/>
        </p:spPr>
        <p:txBody>
          <a:bodyPr wrap="square" rtlCol="0">
            <a:spAutoFit/>
          </a:bodyPr>
          <a:lstStyle/>
          <a:p>
            <a:r>
              <a:rPr lang="en-US" sz="525" dirty="0"/>
              <a:t>MAC with Addr12 (AP12)</a:t>
            </a:r>
          </a:p>
        </p:txBody>
      </p:sp>
      <p:sp>
        <p:nvSpPr>
          <p:cNvPr id="34" name="TextBox 33">
            <a:extLst>
              <a:ext uri="{FF2B5EF4-FFF2-40B4-BE49-F238E27FC236}">
                <a16:creationId xmlns:a16="http://schemas.microsoft.com/office/drawing/2014/main" id="{2D5BC75E-113C-4591-903B-71B3AF512C23}"/>
              </a:ext>
            </a:extLst>
          </p:cNvPr>
          <p:cNvSpPr txBox="1"/>
          <p:nvPr/>
        </p:nvSpPr>
        <p:spPr>
          <a:xfrm>
            <a:off x="5236841" y="5617078"/>
            <a:ext cx="489659" cy="334707"/>
          </a:xfrm>
          <a:prstGeom prst="rect">
            <a:avLst/>
          </a:prstGeom>
          <a:noFill/>
        </p:spPr>
        <p:txBody>
          <a:bodyPr wrap="square" rtlCol="0">
            <a:spAutoFit/>
          </a:bodyPr>
          <a:lstStyle/>
          <a:p>
            <a:r>
              <a:rPr lang="en-US" sz="525" dirty="0"/>
              <a:t>MAC with Addr22 (AP22)</a:t>
            </a:r>
          </a:p>
        </p:txBody>
      </p:sp>
      <p:sp>
        <p:nvSpPr>
          <p:cNvPr id="35" name="TextBox 34">
            <a:extLst>
              <a:ext uri="{FF2B5EF4-FFF2-40B4-BE49-F238E27FC236}">
                <a16:creationId xmlns:a16="http://schemas.microsoft.com/office/drawing/2014/main" id="{9406BA83-0425-437A-8437-47EAA669C79F}"/>
              </a:ext>
            </a:extLst>
          </p:cNvPr>
          <p:cNvSpPr txBox="1"/>
          <p:nvPr/>
        </p:nvSpPr>
        <p:spPr>
          <a:xfrm>
            <a:off x="4642175" y="5295754"/>
            <a:ext cx="606256" cy="173124"/>
          </a:xfrm>
          <a:prstGeom prst="rect">
            <a:avLst/>
          </a:prstGeom>
          <a:noFill/>
        </p:spPr>
        <p:txBody>
          <a:bodyPr wrap="none" rtlCol="0">
            <a:spAutoFit/>
          </a:bodyPr>
          <a:lstStyle/>
          <a:p>
            <a:r>
              <a:rPr lang="en-US" sz="525" dirty="0"/>
              <a:t>Common MAC</a:t>
            </a:r>
          </a:p>
        </p:txBody>
      </p:sp>
      <p:sp>
        <p:nvSpPr>
          <p:cNvPr id="36" name="TextBox 35">
            <a:extLst>
              <a:ext uri="{FF2B5EF4-FFF2-40B4-BE49-F238E27FC236}">
                <a16:creationId xmlns:a16="http://schemas.microsoft.com/office/drawing/2014/main" id="{C5365FCF-C64F-4969-85FE-05645C6D06C7}"/>
              </a:ext>
            </a:extLst>
          </p:cNvPr>
          <p:cNvSpPr txBox="1"/>
          <p:nvPr/>
        </p:nvSpPr>
        <p:spPr>
          <a:xfrm>
            <a:off x="4669754" y="5905293"/>
            <a:ext cx="346558" cy="173124"/>
          </a:xfrm>
          <a:prstGeom prst="rect">
            <a:avLst/>
          </a:prstGeom>
          <a:noFill/>
        </p:spPr>
        <p:txBody>
          <a:bodyPr wrap="square" rtlCol="0">
            <a:spAutoFit/>
          </a:bodyPr>
          <a:lstStyle/>
          <a:p>
            <a:r>
              <a:rPr lang="en-US" sz="525" dirty="0"/>
              <a:t>Link1</a:t>
            </a:r>
          </a:p>
        </p:txBody>
      </p:sp>
      <p:sp>
        <p:nvSpPr>
          <p:cNvPr id="37" name="TextBox 36">
            <a:extLst>
              <a:ext uri="{FF2B5EF4-FFF2-40B4-BE49-F238E27FC236}">
                <a16:creationId xmlns:a16="http://schemas.microsoft.com/office/drawing/2014/main" id="{4BC342AB-F328-4F4E-B24C-D12D1A649F39}"/>
              </a:ext>
            </a:extLst>
          </p:cNvPr>
          <p:cNvSpPr txBox="1"/>
          <p:nvPr/>
        </p:nvSpPr>
        <p:spPr>
          <a:xfrm>
            <a:off x="5031181" y="5892086"/>
            <a:ext cx="346558" cy="173124"/>
          </a:xfrm>
          <a:prstGeom prst="rect">
            <a:avLst/>
          </a:prstGeom>
          <a:noFill/>
        </p:spPr>
        <p:txBody>
          <a:bodyPr wrap="square" rtlCol="0">
            <a:spAutoFit/>
          </a:bodyPr>
          <a:lstStyle/>
          <a:p>
            <a:r>
              <a:rPr lang="en-US" sz="525" dirty="0"/>
              <a:t>Link2</a:t>
            </a:r>
          </a:p>
        </p:txBody>
      </p:sp>
      <p:cxnSp>
        <p:nvCxnSpPr>
          <p:cNvPr id="38" name="Straight Connector 37">
            <a:extLst>
              <a:ext uri="{FF2B5EF4-FFF2-40B4-BE49-F238E27FC236}">
                <a16:creationId xmlns:a16="http://schemas.microsoft.com/office/drawing/2014/main" id="{7F66E674-0A76-4B54-89FF-2CA6D4755FDD}"/>
              </a:ext>
            </a:extLst>
          </p:cNvPr>
          <p:cNvCxnSpPr>
            <a:cxnSpLocks/>
            <a:endCxn id="29" idx="0"/>
          </p:cNvCxnSpPr>
          <p:nvPr/>
        </p:nvCxnSpPr>
        <p:spPr bwMode="auto">
          <a:xfrm>
            <a:off x="4985075" y="4913776"/>
            <a:ext cx="0" cy="294502"/>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39" name="TextBox 38">
            <a:extLst>
              <a:ext uri="{FF2B5EF4-FFF2-40B4-BE49-F238E27FC236}">
                <a16:creationId xmlns:a16="http://schemas.microsoft.com/office/drawing/2014/main" id="{70D915B0-2EA6-4F50-8998-624B994A486D}"/>
              </a:ext>
            </a:extLst>
          </p:cNvPr>
          <p:cNvSpPr txBox="1"/>
          <p:nvPr/>
        </p:nvSpPr>
        <p:spPr>
          <a:xfrm>
            <a:off x="4569241" y="5024323"/>
            <a:ext cx="1034558" cy="173124"/>
          </a:xfrm>
          <a:prstGeom prst="rect">
            <a:avLst/>
          </a:prstGeom>
          <a:noFill/>
        </p:spPr>
        <p:txBody>
          <a:bodyPr wrap="square" rtlCol="0">
            <a:spAutoFit/>
          </a:bodyPr>
          <a:lstStyle/>
          <a:p>
            <a:r>
              <a:rPr lang="en-US" sz="525" dirty="0"/>
              <a:t>SAP of BSSID12 (addr12)</a:t>
            </a:r>
          </a:p>
        </p:txBody>
      </p:sp>
      <p:sp>
        <p:nvSpPr>
          <p:cNvPr id="40" name="Rectangle 39">
            <a:extLst>
              <a:ext uri="{FF2B5EF4-FFF2-40B4-BE49-F238E27FC236}">
                <a16:creationId xmlns:a16="http://schemas.microsoft.com/office/drawing/2014/main" id="{766F7E9B-49CB-4CBD-9031-07AB928DEA04}"/>
              </a:ext>
            </a:extLst>
          </p:cNvPr>
          <p:cNvSpPr/>
          <p:nvPr/>
        </p:nvSpPr>
        <p:spPr bwMode="auto">
          <a:xfrm>
            <a:off x="6118067" y="5196782"/>
            <a:ext cx="685800" cy="40005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685800" eaLnBrk="0" hangingPunct="0"/>
            <a:endParaRPr lang="en-US" sz="525">
              <a:latin typeface="Garamond" pitchFamily="18" charset="0"/>
            </a:endParaRPr>
          </a:p>
        </p:txBody>
      </p:sp>
      <p:sp>
        <p:nvSpPr>
          <p:cNvPr id="41" name="Rectangle 40">
            <a:extLst>
              <a:ext uri="{FF2B5EF4-FFF2-40B4-BE49-F238E27FC236}">
                <a16:creationId xmlns:a16="http://schemas.microsoft.com/office/drawing/2014/main" id="{AE3F6CD8-909F-4BB1-B955-BC26239F9BCA}"/>
              </a:ext>
            </a:extLst>
          </p:cNvPr>
          <p:cNvSpPr/>
          <p:nvPr/>
        </p:nvSpPr>
        <p:spPr bwMode="auto">
          <a:xfrm>
            <a:off x="6233199" y="5596832"/>
            <a:ext cx="171450" cy="28575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685800" eaLnBrk="0" hangingPunct="0"/>
            <a:endParaRPr lang="en-US" sz="525">
              <a:latin typeface="Garamond" pitchFamily="18" charset="0"/>
            </a:endParaRPr>
          </a:p>
        </p:txBody>
      </p:sp>
      <p:sp>
        <p:nvSpPr>
          <p:cNvPr id="42" name="Rectangle 41">
            <a:extLst>
              <a:ext uri="{FF2B5EF4-FFF2-40B4-BE49-F238E27FC236}">
                <a16:creationId xmlns:a16="http://schemas.microsoft.com/office/drawing/2014/main" id="{90577202-3DDE-4F40-8A63-9A80906315A0}"/>
              </a:ext>
            </a:extLst>
          </p:cNvPr>
          <p:cNvSpPr/>
          <p:nvPr/>
        </p:nvSpPr>
        <p:spPr bwMode="auto">
          <a:xfrm>
            <a:off x="6541282" y="5596832"/>
            <a:ext cx="171450" cy="285750"/>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685800" eaLnBrk="0" hangingPunct="0"/>
            <a:endParaRPr lang="en-US" sz="525">
              <a:latin typeface="Garamond" pitchFamily="18" charset="0"/>
            </a:endParaRPr>
          </a:p>
        </p:txBody>
      </p:sp>
      <p:sp>
        <p:nvSpPr>
          <p:cNvPr id="43" name="TextBox 42">
            <a:extLst>
              <a:ext uri="{FF2B5EF4-FFF2-40B4-BE49-F238E27FC236}">
                <a16:creationId xmlns:a16="http://schemas.microsoft.com/office/drawing/2014/main" id="{B3D179B6-BA81-4EB7-B0E6-047A993C1511}"/>
              </a:ext>
            </a:extLst>
          </p:cNvPr>
          <p:cNvSpPr txBox="1"/>
          <p:nvPr/>
        </p:nvSpPr>
        <p:spPr>
          <a:xfrm>
            <a:off x="5733822" y="5182311"/>
            <a:ext cx="507291" cy="173124"/>
          </a:xfrm>
          <a:prstGeom prst="rect">
            <a:avLst/>
          </a:prstGeom>
          <a:noFill/>
        </p:spPr>
        <p:txBody>
          <a:bodyPr wrap="square" rtlCol="0">
            <a:spAutoFit/>
          </a:bodyPr>
          <a:lstStyle/>
          <a:p>
            <a:r>
              <a:rPr lang="en-US" sz="525" dirty="0"/>
              <a:t>AP MLD3</a:t>
            </a:r>
          </a:p>
        </p:txBody>
      </p:sp>
      <p:sp>
        <p:nvSpPr>
          <p:cNvPr id="44" name="TextBox 43">
            <a:extLst>
              <a:ext uri="{FF2B5EF4-FFF2-40B4-BE49-F238E27FC236}">
                <a16:creationId xmlns:a16="http://schemas.microsoft.com/office/drawing/2014/main" id="{3BA7B52E-5C13-4BB1-AEFC-C58809D68878}"/>
              </a:ext>
            </a:extLst>
          </p:cNvPr>
          <p:cNvSpPr txBox="1"/>
          <p:nvPr/>
        </p:nvSpPr>
        <p:spPr>
          <a:xfrm>
            <a:off x="5796182" y="5605583"/>
            <a:ext cx="489659" cy="334707"/>
          </a:xfrm>
          <a:prstGeom prst="rect">
            <a:avLst/>
          </a:prstGeom>
          <a:noFill/>
        </p:spPr>
        <p:txBody>
          <a:bodyPr wrap="square" rtlCol="0">
            <a:spAutoFit/>
          </a:bodyPr>
          <a:lstStyle/>
          <a:p>
            <a:r>
              <a:rPr lang="en-US" sz="525" dirty="0"/>
              <a:t>MAC with Addr13 (AP13)</a:t>
            </a:r>
          </a:p>
        </p:txBody>
      </p:sp>
      <p:sp>
        <p:nvSpPr>
          <p:cNvPr id="45" name="TextBox 44">
            <a:extLst>
              <a:ext uri="{FF2B5EF4-FFF2-40B4-BE49-F238E27FC236}">
                <a16:creationId xmlns:a16="http://schemas.microsoft.com/office/drawing/2014/main" id="{DCF888FE-5047-486D-AC6D-92B8B58D825E}"/>
              </a:ext>
            </a:extLst>
          </p:cNvPr>
          <p:cNvSpPr txBox="1"/>
          <p:nvPr/>
        </p:nvSpPr>
        <p:spPr>
          <a:xfrm>
            <a:off x="6712732" y="5605583"/>
            <a:ext cx="489659" cy="334707"/>
          </a:xfrm>
          <a:prstGeom prst="rect">
            <a:avLst/>
          </a:prstGeom>
          <a:noFill/>
        </p:spPr>
        <p:txBody>
          <a:bodyPr wrap="square" rtlCol="0">
            <a:spAutoFit/>
          </a:bodyPr>
          <a:lstStyle/>
          <a:p>
            <a:r>
              <a:rPr lang="en-US" sz="525" dirty="0"/>
              <a:t>MAC with Addr23 (AP23)</a:t>
            </a:r>
          </a:p>
        </p:txBody>
      </p:sp>
      <p:sp>
        <p:nvSpPr>
          <p:cNvPr id="46" name="TextBox 45">
            <a:extLst>
              <a:ext uri="{FF2B5EF4-FFF2-40B4-BE49-F238E27FC236}">
                <a16:creationId xmlns:a16="http://schemas.microsoft.com/office/drawing/2014/main" id="{4D397902-3F81-48C9-BEF7-8273644CEA0D}"/>
              </a:ext>
            </a:extLst>
          </p:cNvPr>
          <p:cNvSpPr txBox="1"/>
          <p:nvPr/>
        </p:nvSpPr>
        <p:spPr>
          <a:xfrm>
            <a:off x="6118067" y="5284258"/>
            <a:ext cx="606256" cy="173124"/>
          </a:xfrm>
          <a:prstGeom prst="rect">
            <a:avLst/>
          </a:prstGeom>
          <a:noFill/>
        </p:spPr>
        <p:txBody>
          <a:bodyPr wrap="none" rtlCol="0">
            <a:spAutoFit/>
          </a:bodyPr>
          <a:lstStyle/>
          <a:p>
            <a:r>
              <a:rPr lang="en-US" sz="525" dirty="0"/>
              <a:t>Common MAC</a:t>
            </a:r>
          </a:p>
        </p:txBody>
      </p:sp>
      <p:sp>
        <p:nvSpPr>
          <p:cNvPr id="47" name="TextBox 46">
            <a:extLst>
              <a:ext uri="{FF2B5EF4-FFF2-40B4-BE49-F238E27FC236}">
                <a16:creationId xmlns:a16="http://schemas.microsoft.com/office/drawing/2014/main" id="{EFB58BBA-A8BE-4CF6-959A-9E95321FE93F}"/>
              </a:ext>
            </a:extLst>
          </p:cNvPr>
          <p:cNvSpPr txBox="1"/>
          <p:nvPr/>
        </p:nvSpPr>
        <p:spPr>
          <a:xfrm>
            <a:off x="6145645" y="5893798"/>
            <a:ext cx="346558" cy="173124"/>
          </a:xfrm>
          <a:prstGeom prst="rect">
            <a:avLst/>
          </a:prstGeom>
          <a:noFill/>
        </p:spPr>
        <p:txBody>
          <a:bodyPr wrap="square" rtlCol="0">
            <a:spAutoFit/>
          </a:bodyPr>
          <a:lstStyle/>
          <a:p>
            <a:r>
              <a:rPr lang="en-US" sz="525" dirty="0"/>
              <a:t>Link1</a:t>
            </a:r>
          </a:p>
        </p:txBody>
      </p:sp>
      <p:sp>
        <p:nvSpPr>
          <p:cNvPr id="48" name="TextBox 47">
            <a:extLst>
              <a:ext uri="{FF2B5EF4-FFF2-40B4-BE49-F238E27FC236}">
                <a16:creationId xmlns:a16="http://schemas.microsoft.com/office/drawing/2014/main" id="{5B9966A7-D989-4F8B-AAEA-F67B29BD4BD7}"/>
              </a:ext>
            </a:extLst>
          </p:cNvPr>
          <p:cNvSpPr txBox="1"/>
          <p:nvPr/>
        </p:nvSpPr>
        <p:spPr>
          <a:xfrm>
            <a:off x="6507072" y="5880591"/>
            <a:ext cx="346558" cy="173124"/>
          </a:xfrm>
          <a:prstGeom prst="rect">
            <a:avLst/>
          </a:prstGeom>
          <a:noFill/>
        </p:spPr>
        <p:txBody>
          <a:bodyPr wrap="square" rtlCol="0">
            <a:spAutoFit/>
          </a:bodyPr>
          <a:lstStyle/>
          <a:p>
            <a:r>
              <a:rPr lang="en-US" sz="525" dirty="0"/>
              <a:t>Link2</a:t>
            </a:r>
          </a:p>
        </p:txBody>
      </p:sp>
      <p:cxnSp>
        <p:nvCxnSpPr>
          <p:cNvPr id="49" name="Straight Connector 48">
            <a:extLst>
              <a:ext uri="{FF2B5EF4-FFF2-40B4-BE49-F238E27FC236}">
                <a16:creationId xmlns:a16="http://schemas.microsoft.com/office/drawing/2014/main" id="{6F1E5B1C-08CF-46CB-86D6-7A1693E6F132}"/>
              </a:ext>
            </a:extLst>
          </p:cNvPr>
          <p:cNvCxnSpPr>
            <a:cxnSpLocks/>
            <a:endCxn id="40" idx="0"/>
          </p:cNvCxnSpPr>
          <p:nvPr/>
        </p:nvCxnSpPr>
        <p:spPr bwMode="auto">
          <a:xfrm>
            <a:off x="6460967" y="4902281"/>
            <a:ext cx="0" cy="294502"/>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50" name="TextBox 49">
            <a:extLst>
              <a:ext uri="{FF2B5EF4-FFF2-40B4-BE49-F238E27FC236}">
                <a16:creationId xmlns:a16="http://schemas.microsoft.com/office/drawing/2014/main" id="{AFC54112-6AB1-4B94-AF0D-3DFF220C39CC}"/>
              </a:ext>
            </a:extLst>
          </p:cNvPr>
          <p:cNvSpPr txBox="1"/>
          <p:nvPr/>
        </p:nvSpPr>
        <p:spPr>
          <a:xfrm>
            <a:off x="6104378" y="5019778"/>
            <a:ext cx="1034558" cy="173124"/>
          </a:xfrm>
          <a:prstGeom prst="rect">
            <a:avLst/>
          </a:prstGeom>
          <a:noFill/>
        </p:spPr>
        <p:txBody>
          <a:bodyPr wrap="square" rtlCol="0">
            <a:spAutoFit/>
          </a:bodyPr>
          <a:lstStyle/>
          <a:p>
            <a:r>
              <a:rPr lang="en-US" sz="525" dirty="0"/>
              <a:t>SAP of BSSID13 (addr13)</a:t>
            </a:r>
          </a:p>
        </p:txBody>
      </p:sp>
      <p:sp>
        <p:nvSpPr>
          <p:cNvPr id="51" name="Rectangle 50">
            <a:extLst>
              <a:ext uri="{FF2B5EF4-FFF2-40B4-BE49-F238E27FC236}">
                <a16:creationId xmlns:a16="http://schemas.microsoft.com/office/drawing/2014/main" id="{1614EFF2-EDBD-4D85-B273-7BA84B691922}"/>
              </a:ext>
            </a:extLst>
          </p:cNvPr>
          <p:cNvSpPr/>
          <p:nvPr/>
        </p:nvSpPr>
        <p:spPr bwMode="auto">
          <a:xfrm>
            <a:off x="7685093" y="5196034"/>
            <a:ext cx="685800" cy="40005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685800" eaLnBrk="0" hangingPunct="0"/>
            <a:endParaRPr lang="en-US" sz="525">
              <a:latin typeface="Garamond" pitchFamily="18" charset="0"/>
            </a:endParaRPr>
          </a:p>
        </p:txBody>
      </p:sp>
      <p:sp>
        <p:nvSpPr>
          <p:cNvPr id="52" name="Rectangle 51">
            <a:extLst>
              <a:ext uri="{FF2B5EF4-FFF2-40B4-BE49-F238E27FC236}">
                <a16:creationId xmlns:a16="http://schemas.microsoft.com/office/drawing/2014/main" id="{0EC32C3A-A43A-4FDC-BC57-0F5B64A55F67}"/>
              </a:ext>
            </a:extLst>
          </p:cNvPr>
          <p:cNvSpPr/>
          <p:nvPr/>
        </p:nvSpPr>
        <p:spPr bwMode="auto">
          <a:xfrm>
            <a:off x="7800225" y="5596084"/>
            <a:ext cx="171450" cy="28575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685800" eaLnBrk="0" hangingPunct="0"/>
            <a:endParaRPr lang="en-US" sz="525">
              <a:latin typeface="Garamond" pitchFamily="18" charset="0"/>
            </a:endParaRPr>
          </a:p>
        </p:txBody>
      </p:sp>
      <p:sp>
        <p:nvSpPr>
          <p:cNvPr id="53" name="Rectangle 52">
            <a:extLst>
              <a:ext uri="{FF2B5EF4-FFF2-40B4-BE49-F238E27FC236}">
                <a16:creationId xmlns:a16="http://schemas.microsoft.com/office/drawing/2014/main" id="{8171E269-CB22-45A4-8297-5A8A80B8C46E}"/>
              </a:ext>
            </a:extLst>
          </p:cNvPr>
          <p:cNvSpPr/>
          <p:nvPr/>
        </p:nvSpPr>
        <p:spPr bwMode="auto">
          <a:xfrm>
            <a:off x="8108308" y="5596084"/>
            <a:ext cx="171450" cy="285750"/>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685800" eaLnBrk="0" hangingPunct="0"/>
            <a:endParaRPr lang="en-US" sz="525">
              <a:latin typeface="Garamond" pitchFamily="18" charset="0"/>
            </a:endParaRPr>
          </a:p>
        </p:txBody>
      </p:sp>
      <p:sp>
        <p:nvSpPr>
          <p:cNvPr id="54" name="TextBox 53">
            <a:extLst>
              <a:ext uri="{FF2B5EF4-FFF2-40B4-BE49-F238E27FC236}">
                <a16:creationId xmlns:a16="http://schemas.microsoft.com/office/drawing/2014/main" id="{D926A0BB-646A-472A-A98E-8976164BE08A}"/>
              </a:ext>
            </a:extLst>
          </p:cNvPr>
          <p:cNvSpPr txBox="1"/>
          <p:nvPr/>
        </p:nvSpPr>
        <p:spPr>
          <a:xfrm>
            <a:off x="7292934" y="5203217"/>
            <a:ext cx="507291" cy="173124"/>
          </a:xfrm>
          <a:prstGeom prst="rect">
            <a:avLst/>
          </a:prstGeom>
          <a:noFill/>
        </p:spPr>
        <p:txBody>
          <a:bodyPr wrap="square" rtlCol="0">
            <a:spAutoFit/>
          </a:bodyPr>
          <a:lstStyle/>
          <a:p>
            <a:r>
              <a:rPr lang="en-US" sz="525" dirty="0"/>
              <a:t>AP MLD4</a:t>
            </a:r>
          </a:p>
        </p:txBody>
      </p:sp>
      <p:sp>
        <p:nvSpPr>
          <p:cNvPr id="55" name="TextBox 54">
            <a:extLst>
              <a:ext uri="{FF2B5EF4-FFF2-40B4-BE49-F238E27FC236}">
                <a16:creationId xmlns:a16="http://schemas.microsoft.com/office/drawing/2014/main" id="{523885C0-D68B-48CA-A4BE-A0E5C55C3823}"/>
              </a:ext>
            </a:extLst>
          </p:cNvPr>
          <p:cNvSpPr txBox="1"/>
          <p:nvPr/>
        </p:nvSpPr>
        <p:spPr>
          <a:xfrm>
            <a:off x="7363208" y="5604835"/>
            <a:ext cx="489659" cy="334707"/>
          </a:xfrm>
          <a:prstGeom prst="rect">
            <a:avLst/>
          </a:prstGeom>
          <a:noFill/>
        </p:spPr>
        <p:txBody>
          <a:bodyPr wrap="square" rtlCol="0">
            <a:spAutoFit/>
          </a:bodyPr>
          <a:lstStyle/>
          <a:p>
            <a:r>
              <a:rPr lang="en-US" sz="525" dirty="0"/>
              <a:t>MAC with Addr14 (AP14)</a:t>
            </a:r>
          </a:p>
        </p:txBody>
      </p:sp>
      <p:sp>
        <p:nvSpPr>
          <p:cNvPr id="56" name="TextBox 55">
            <a:extLst>
              <a:ext uri="{FF2B5EF4-FFF2-40B4-BE49-F238E27FC236}">
                <a16:creationId xmlns:a16="http://schemas.microsoft.com/office/drawing/2014/main" id="{88246DAA-3EFC-452E-A2EF-F7125B827BA5}"/>
              </a:ext>
            </a:extLst>
          </p:cNvPr>
          <p:cNvSpPr txBox="1"/>
          <p:nvPr/>
        </p:nvSpPr>
        <p:spPr>
          <a:xfrm>
            <a:off x="8279758" y="5604835"/>
            <a:ext cx="489659" cy="334707"/>
          </a:xfrm>
          <a:prstGeom prst="rect">
            <a:avLst/>
          </a:prstGeom>
          <a:noFill/>
        </p:spPr>
        <p:txBody>
          <a:bodyPr wrap="square" rtlCol="0">
            <a:spAutoFit/>
          </a:bodyPr>
          <a:lstStyle/>
          <a:p>
            <a:r>
              <a:rPr lang="en-US" sz="525" dirty="0"/>
              <a:t>MAC with Addr24 (AP24)</a:t>
            </a:r>
          </a:p>
        </p:txBody>
      </p:sp>
      <p:sp>
        <p:nvSpPr>
          <p:cNvPr id="57" name="TextBox 56">
            <a:extLst>
              <a:ext uri="{FF2B5EF4-FFF2-40B4-BE49-F238E27FC236}">
                <a16:creationId xmlns:a16="http://schemas.microsoft.com/office/drawing/2014/main" id="{0632F536-EA8D-4755-B55D-A19532E46D93}"/>
              </a:ext>
            </a:extLst>
          </p:cNvPr>
          <p:cNvSpPr txBox="1"/>
          <p:nvPr/>
        </p:nvSpPr>
        <p:spPr>
          <a:xfrm>
            <a:off x="7685093" y="5283510"/>
            <a:ext cx="606256" cy="173124"/>
          </a:xfrm>
          <a:prstGeom prst="rect">
            <a:avLst/>
          </a:prstGeom>
          <a:noFill/>
        </p:spPr>
        <p:txBody>
          <a:bodyPr wrap="none" rtlCol="0">
            <a:spAutoFit/>
          </a:bodyPr>
          <a:lstStyle/>
          <a:p>
            <a:r>
              <a:rPr lang="en-US" sz="525" dirty="0"/>
              <a:t>Common MAC</a:t>
            </a:r>
          </a:p>
        </p:txBody>
      </p:sp>
      <p:sp>
        <p:nvSpPr>
          <p:cNvPr id="58" name="TextBox 57">
            <a:extLst>
              <a:ext uri="{FF2B5EF4-FFF2-40B4-BE49-F238E27FC236}">
                <a16:creationId xmlns:a16="http://schemas.microsoft.com/office/drawing/2014/main" id="{C8E956D6-275D-4FF9-98BA-F8BF43AFF243}"/>
              </a:ext>
            </a:extLst>
          </p:cNvPr>
          <p:cNvSpPr txBox="1"/>
          <p:nvPr/>
        </p:nvSpPr>
        <p:spPr>
          <a:xfrm>
            <a:off x="7712671" y="5893049"/>
            <a:ext cx="346558" cy="173124"/>
          </a:xfrm>
          <a:prstGeom prst="rect">
            <a:avLst/>
          </a:prstGeom>
          <a:noFill/>
        </p:spPr>
        <p:txBody>
          <a:bodyPr wrap="square" rtlCol="0">
            <a:spAutoFit/>
          </a:bodyPr>
          <a:lstStyle/>
          <a:p>
            <a:r>
              <a:rPr lang="en-US" sz="525" dirty="0"/>
              <a:t>Link1</a:t>
            </a:r>
          </a:p>
        </p:txBody>
      </p:sp>
      <p:sp>
        <p:nvSpPr>
          <p:cNvPr id="59" name="TextBox 58">
            <a:extLst>
              <a:ext uri="{FF2B5EF4-FFF2-40B4-BE49-F238E27FC236}">
                <a16:creationId xmlns:a16="http://schemas.microsoft.com/office/drawing/2014/main" id="{C124B1FB-FC11-45B5-BA72-20D6AAC11E8A}"/>
              </a:ext>
            </a:extLst>
          </p:cNvPr>
          <p:cNvSpPr txBox="1"/>
          <p:nvPr/>
        </p:nvSpPr>
        <p:spPr>
          <a:xfrm>
            <a:off x="8074098" y="5879842"/>
            <a:ext cx="346558" cy="173124"/>
          </a:xfrm>
          <a:prstGeom prst="rect">
            <a:avLst/>
          </a:prstGeom>
          <a:noFill/>
        </p:spPr>
        <p:txBody>
          <a:bodyPr wrap="square" rtlCol="0">
            <a:spAutoFit/>
          </a:bodyPr>
          <a:lstStyle/>
          <a:p>
            <a:r>
              <a:rPr lang="en-US" sz="525" dirty="0"/>
              <a:t>Link2</a:t>
            </a:r>
          </a:p>
        </p:txBody>
      </p:sp>
      <p:cxnSp>
        <p:nvCxnSpPr>
          <p:cNvPr id="60" name="Straight Connector 59">
            <a:extLst>
              <a:ext uri="{FF2B5EF4-FFF2-40B4-BE49-F238E27FC236}">
                <a16:creationId xmlns:a16="http://schemas.microsoft.com/office/drawing/2014/main" id="{4BEA9FF1-35D9-4FD9-BDF3-C315840AEE60}"/>
              </a:ext>
            </a:extLst>
          </p:cNvPr>
          <p:cNvCxnSpPr>
            <a:cxnSpLocks/>
            <a:endCxn id="51" idx="0"/>
          </p:cNvCxnSpPr>
          <p:nvPr/>
        </p:nvCxnSpPr>
        <p:spPr bwMode="auto">
          <a:xfrm>
            <a:off x="8027993" y="4901532"/>
            <a:ext cx="0" cy="294502"/>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61" name="TextBox 60">
            <a:extLst>
              <a:ext uri="{FF2B5EF4-FFF2-40B4-BE49-F238E27FC236}">
                <a16:creationId xmlns:a16="http://schemas.microsoft.com/office/drawing/2014/main" id="{AF11D45A-2DE2-4E0E-8AD5-8E3FCA12EEB8}"/>
              </a:ext>
            </a:extLst>
          </p:cNvPr>
          <p:cNvSpPr txBox="1"/>
          <p:nvPr/>
        </p:nvSpPr>
        <p:spPr>
          <a:xfrm>
            <a:off x="7639516" y="5024790"/>
            <a:ext cx="1034558" cy="173124"/>
          </a:xfrm>
          <a:prstGeom prst="rect">
            <a:avLst/>
          </a:prstGeom>
          <a:noFill/>
        </p:spPr>
        <p:txBody>
          <a:bodyPr wrap="square" rtlCol="0">
            <a:spAutoFit/>
          </a:bodyPr>
          <a:lstStyle/>
          <a:p>
            <a:r>
              <a:rPr lang="en-US" sz="525" dirty="0"/>
              <a:t>SAP of BSSID14 (addr14)</a:t>
            </a:r>
          </a:p>
        </p:txBody>
      </p:sp>
      <p:sp>
        <p:nvSpPr>
          <p:cNvPr id="62" name="TextBox 61">
            <a:extLst>
              <a:ext uri="{FF2B5EF4-FFF2-40B4-BE49-F238E27FC236}">
                <a16:creationId xmlns:a16="http://schemas.microsoft.com/office/drawing/2014/main" id="{34BAACC9-3D3B-428D-A660-E4E91674547D}"/>
              </a:ext>
            </a:extLst>
          </p:cNvPr>
          <p:cNvSpPr txBox="1"/>
          <p:nvPr/>
        </p:nvSpPr>
        <p:spPr>
          <a:xfrm>
            <a:off x="3175585" y="6182770"/>
            <a:ext cx="2933180" cy="300082"/>
          </a:xfrm>
          <a:prstGeom prst="rect">
            <a:avLst/>
          </a:prstGeom>
          <a:noFill/>
        </p:spPr>
        <p:txBody>
          <a:bodyPr wrap="square" rtlCol="0">
            <a:spAutoFit/>
          </a:bodyPr>
          <a:lstStyle/>
          <a:p>
            <a:r>
              <a:rPr lang="en-US" sz="675" dirty="0"/>
              <a:t>APs with Addr11, 12, 13, 14 are defined by a Multiple BSSID element.</a:t>
            </a:r>
          </a:p>
          <a:p>
            <a:r>
              <a:rPr lang="en-US" sz="675" dirty="0"/>
              <a:t>APs with Addr21, 22, 23, 24 are defined by a Multiple BSSID element.</a:t>
            </a:r>
            <a:endParaRPr lang="en-US" sz="600" dirty="0"/>
          </a:p>
        </p:txBody>
      </p:sp>
      <p:sp>
        <p:nvSpPr>
          <p:cNvPr id="63" name="Slide Number Placeholder 2">
            <a:extLst>
              <a:ext uri="{FF2B5EF4-FFF2-40B4-BE49-F238E27FC236}">
                <a16:creationId xmlns:a16="http://schemas.microsoft.com/office/drawing/2014/main" id="{404E04F2-CE38-4180-8B6B-7D8B33FEE080}"/>
              </a:ext>
            </a:extLst>
          </p:cNvPr>
          <p:cNvSpPr>
            <a:spLocks noGrp="1"/>
          </p:cNvSpPr>
          <p:nvPr>
            <p:ph type="sldNum" sz="quarter" idx="12"/>
          </p:nvPr>
        </p:nvSpPr>
        <p:spPr>
          <a:xfrm>
            <a:off x="4344988" y="6475413"/>
            <a:ext cx="530225" cy="182562"/>
          </a:xfrm>
        </p:spPr>
        <p:txBody>
          <a:bodyPr/>
          <a:lstStyle/>
          <a:p>
            <a:pPr>
              <a:defRPr/>
            </a:pPr>
            <a:r>
              <a:rPr lang="en-US"/>
              <a:t>Slide </a:t>
            </a:r>
            <a:fld id="{C1789BC7-C074-42CC-ADF8-5107DF6BD1C1}" type="slidenum">
              <a:rPr lang="en-US" smtClean="0"/>
              <a:pPr>
                <a:defRPr/>
              </a:pPr>
              <a:t>4</a:t>
            </a:fld>
            <a:endParaRPr lang="en-US"/>
          </a:p>
        </p:txBody>
      </p:sp>
      <p:sp>
        <p:nvSpPr>
          <p:cNvPr id="64" name="Footer Placeholder 4">
            <a:extLst>
              <a:ext uri="{FF2B5EF4-FFF2-40B4-BE49-F238E27FC236}">
                <a16:creationId xmlns:a16="http://schemas.microsoft.com/office/drawing/2014/main" id="{C6363178-A957-4A36-BE3F-9A734609C91B}"/>
              </a:ext>
            </a:extLst>
          </p:cNvPr>
          <p:cNvSpPr>
            <a:spLocks noGrp="1"/>
          </p:cNvSpPr>
          <p:nvPr>
            <p:ph type="ftr" sz="quarter" idx="11"/>
          </p:nvPr>
        </p:nvSpPr>
        <p:spPr>
          <a:xfrm>
            <a:off x="7106032" y="6475413"/>
            <a:ext cx="1437893" cy="184666"/>
          </a:xfrm>
        </p:spPr>
        <p:txBody>
          <a:bodyPr/>
          <a:lstStyle/>
          <a:p>
            <a:pPr>
              <a:defRPr/>
            </a:pPr>
            <a:r>
              <a:rPr lang="nb-NO" dirty="0"/>
              <a:t>Liwen Chu et al (NXP)</a:t>
            </a:r>
            <a:endParaRPr lang="en-US" dirty="0"/>
          </a:p>
        </p:txBody>
      </p:sp>
      <p:sp>
        <p:nvSpPr>
          <p:cNvPr id="65" name="Date Placeholder 3">
            <a:extLst>
              <a:ext uri="{FF2B5EF4-FFF2-40B4-BE49-F238E27FC236}">
                <a16:creationId xmlns:a16="http://schemas.microsoft.com/office/drawing/2014/main" id="{63B6DE00-876D-4FB1-B9C0-72698A8A38B2}"/>
              </a:ext>
            </a:extLst>
          </p:cNvPr>
          <p:cNvSpPr>
            <a:spLocks noGrp="1"/>
          </p:cNvSpPr>
          <p:nvPr>
            <p:ph type="dt" sz="half" idx="10"/>
          </p:nvPr>
        </p:nvSpPr>
        <p:spPr>
          <a:xfrm>
            <a:off x="696913" y="332601"/>
            <a:ext cx="1051570" cy="276999"/>
          </a:xfrm>
        </p:spPr>
        <p:txBody>
          <a:bodyPr/>
          <a:lstStyle/>
          <a:p>
            <a:pPr>
              <a:defRPr/>
            </a:pPr>
            <a:r>
              <a:rPr lang="en-US" dirty="0"/>
              <a:t>03/01/2020</a:t>
            </a:r>
          </a:p>
        </p:txBody>
      </p:sp>
    </p:spTree>
    <p:extLst>
      <p:ext uri="{BB962C8B-B14F-4D97-AF65-F5344CB8AC3E}">
        <p14:creationId xmlns:p14="http://schemas.microsoft.com/office/powerpoint/2010/main" val="16168721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3165" y="609600"/>
            <a:ext cx="8955349" cy="367868"/>
          </a:xfrm>
        </p:spPr>
        <p:txBody>
          <a:bodyPr/>
          <a:lstStyle/>
          <a:p>
            <a:r>
              <a:rPr lang="en-US" sz="1800" dirty="0"/>
              <a:t>BSS Parameter Transmission Method1 of AP MLD with Multiple BSSID </a:t>
            </a:r>
          </a:p>
        </p:txBody>
      </p:sp>
      <p:sp>
        <p:nvSpPr>
          <p:cNvPr id="23" name="Content Placeholder 2">
            <a:extLst>
              <a:ext uri="{FF2B5EF4-FFF2-40B4-BE49-F238E27FC236}">
                <a16:creationId xmlns:a16="http://schemas.microsoft.com/office/drawing/2014/main" id="{5E300EB2-1588-4A67-B0F2-E878E6F96D3C}"/>
              </a:ext>
            </a:extLst>
          </p:cNvPr>
          <p:cNvSpPr txBox="1">
            <a:spLocks/>
          </p:cNvSpPr>
          <p:nvPr/>
        </p:nvSpPr>
        <p:spPr>
          <a:xfrm>
            <a:off x="0" y="1037934"/>
            <a:ext cx="9144000" cy="1970161"/>
          </a:xfrm>
          <a:prstGeom prst="rect">
            <a:avLst/>
          </a:prstGeom>
        </p:spPr>
        <p:txBody>
          <a:bodyPr vert="horz" lIns="68580" tIns="34290" rIns="68580" bIns="34290" rtlCol="0">
            <a:normAutofit/>
          </a:bodyPr>
          <a:lstStyle>
            <a:lvl1pPr marL="233363" indent="-233363" algn="l" rtl="0" fontAlgn="base">
              <a:lnSpc>
                <a:spcPct val="100000"/>
              </a:lnSpc>
              <a:spcBef>
                <a:spcPts val="575"/>
              </a:spcBef>
              <a:spcAft>
                <a:spcPts val="75"/>
              </a:spcAft>
              <a:buClr>
                <a:schemeClr val="tx1">
                  <a:lumMod val="85000"/>
                  <a:lumOff val="15000"/>
                </a:schemeClr>
              </a:buClr>
              <a:buSzPct val="80000"/>
              <a:buFont typeface="Arial" pitchFamily="34" charset="0"/>
              <a:buChar char="•"/>
              <a:defRPr sz="2400" b="0">
                <a:solidFill>
                  <a:srgbClr val="000000"/>
                </a:solidFill>
                <a:latin typeface="+mn-lt"/>
                <a:ea typeface="+mn-ea"/>
                <a:cs typeface="+mn-cs"/>
              </a:defRPr>
            </a:lvl1pPr>
            <a:lvl2pPr marL="401638" indent="-168275" algn="l" rtl="0" fontAlgn="base">
              <a:lnSpc>
                <a:spcPct val="100000"/>
              </a:lnSpc>
              <a:spcBef>
                <a:spcPts val="575"/>
              </a:spcBef>
              <a:spcAft>
                <a:spcPts val="75"/>
              </a:spcAft>
              <a:buClr>
                <a:schemeClr val="tx1"/>
              </a:buClr>
              <a:buSzPct val="80000"/>
              <a:buFont typeface="Arial" pitchFamily="34" charset="0"/>
              <a:buChar char="−"/>
              <a:defRPr sz="2200">
                <a:solidFill>
                  <a:srgbClr val="000000"/>
                </a:solidFill>
                <a:latin typeface="+mn-lt"/>
              </a:defRPr>
            </a:lvl2pPr>
            <a:lvl3pPr marL="569913" indent="-168275" algn="l" rtl="0" fontAlgn="base">
              <a:lnSpc>
                <a:spcPct val="100000"/>
              </a:lnSpc>
              <a:spcBef>
                <a:spcPts val="575"/>
              </a:spcBef>
              <a:spcAft>
                <a:spcPts val="75"/>
              </a:spcAft>
              <a:buClr>
                <a:schemeClr val="tx1"/>
              </a:buClr>
              <a:buSzPct val="80000"/>
              <a:buFont typeface="Wingdings" pitchFamily="2" charset="2"/>
              <a:buChar char="§"/>
              <a:defRPr sz="2000">
                <a:solidFill>
                  <a:srgbClr val="000000"/>
                </a:solidFill>
                <a:latin typeface="+mn-lt"/>
              </a:defRPr>
            </a:lvl3pPr>
            <a:lvl4pPr marL="746125" indent="-176213" algn="l" rtl="0" fontAlgn="base">
              <a:lnSpc>
                <a:spcPct val="100000"/>
              </a:lnSpc>
              <a:spcBef>
                <a:spcPts val="575"/>
              </a:spcBef>
              <a:spcAft>
                <a:spcPts val="75"/>
              </a:spcAft>
              <a:buClr>
                <a:schemeClr val="tx1"/>
              </a:buClr>
              <a:buSzPct val="80000"/>
              <a:buFont typeface="Arial" pitchFamily="34" charset="0"/>
              <a:buChar char="•"/>
              <a:defRPr sz="1800">
                <a:solidFill>
                  <a:srgbClr val="000000"/>
                </a:solidFill>
                <a:latin typeface="+mn-lt"/>
              </a:defRPr>
            </a:lvl4pPr>
            <a:lvl5pPr marL="969963" indent="-223838" algn="l" rtl="0" fontAlgn="base">
              <a:lnSpc>
                <a:spcPct val="100000"/>
              </a:lnSpc>
              <a:spcBef>
                <a:spcPts val="575"/>
              </a:spcBef>
              <a:spcAft>
                <a:spcPts val="75"/>
              </a:spcAft>
              <a:buClr>
                <a:schemeClr val="tx1"/>
              </a:buClr>
              <a:buSzPct val="70000"/>
              <a:buFont typeface="Arial" pitchFamily="34" charset="0"/>
              <a:buChar char="−"/>
              <a:defRPr sz="1600">
                <a:solidFill>
                  <a:srgbClr val="000000"/>
                </a:solidFill>
                <a:latin typeface="+mn-lt"/>
              </a:defRPr>
            </a:lvl5pPr>
            <a:lvl6pPr marL="22304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6pPr>
            <a:lvl7pPr marL="26876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7pPr>
            <a:lvl8pPr marL="31448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8pPr>
            <a:lvl9pPr marL="36020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9pPr>
          </a:lstStyle>
          <a:p>
            <a:r>
              <a:rPr lang="en-US" sz="1600" kern="0" dirty="0"/>
              <a:t>The transmitted BSSID AP (APxa) in link_x transmits management frames with the following information:</a:t>
            </a:r>
          </a:p>
          <a:p>
            <a:pPr lvl="1"/>
            <a:r>
              <a:rPr lang="en-US" sz="1600" kern="0" dirty="0"/>
              <a:t>APxa’s capabilities and operating parameters</a:t>
            </a:r>
          </a:p>
          <a:p>
            <a:pPr lvl="1"/>
            <a:r>
              <a:rPr lang="en-US" sz="1600" kern="0" dirty="0"/>
              <a:t>APxa’s non-transmitted BSSID profiles of the non-transmitted BSSIDs in link_x</a:t>
            </a:r>
          </a:p>
          <a:p>
            <a:pPr lvl="1"/>
            <a:r>
              <a:rPr lang="en-US" sz="1600" kern="0" dirty="0"/>
              <a:t>the AP capabilities and BSS operating parameters of transmitted BSSID AP (APya) in link_y, </a:t>
            </a:r>
          </a:p>
          <a:p>
            <a:pPr lvl="1"/>
            <a:r>
              <a:rPr lang="en-US" sz="1600" kern="0" dirty="0"/>
              <a:t>APya’s Non-transmitted BSSID Profile with AP capabilities and BSS operating parameters of the non-transmitted BSSIDs in link_y.</a:t>
            </a:r>
          </a:p>
        </p:txBody>
      </p:sp>
      <p:sp>
        <p:nvSpPr>
          <p:cNvPr id="16" name="Rectangle 15">
            <a:extLst>
              <a:ext uri="{FF2B5EF4-FFF2-40B4-BE49-F238E27FC236}">
                <a16:creationId xmlns:a16="http://schemas.microsoft.com/office/drawing/2014/main" id="{B12FCCA0-01A0-4C93-B825-124A35AC8586}"/>
              </a:ext>
            </a:extLst>
          </p:cNvPr>
          <p:cNvSpPr/>
          <p:nvPr/>
        </p:nvSpPr>
        <p:spPr bwMode="auto">
          <a:xfrm>
            <a:off x="2881760" y="5214025"/>
            <a:ext cx="685800" cy="40005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685800" eaLnBrk="0" hangingPunct="0"/>
            <a:endParaRPr lang="en-US" sz="525">
              <a:latin typeface="Garamond" pitchFamily="18" charset="0"/>
            </a:endParaRPr>
          </a:p>
        </p:txBody>
      </p:sp>
      <p:sp>
        <p:nvSpPr>
          <p:cNvPr id="17" name="Rectangle 16">
            <a:extLst>
              <a:ext uri="{FF2B5EF4-FFF2-40B4-BE49-F238E27FC236}">
                <a16:creationId xmlns:a16="http://schemas.microsoft.com/office/drawing/2014/main" id="{49E78423-81B2-49E1-83F1-95123D915DBC}"/>
              </a:ext>
            </a:extLst>
          </p:cNvPr>
          <p:cNvSpPr/>
          <p:nvPr/>
        </p:nvSpPr>
        <p:spPr bwMode="auto">
          <a:xfrm>
            <a:off x="2996892" y="5614075"/>
            <a:ext cx="171450" cy="28575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685800" eaLnBrk="0" hangingPunct="0"/>
            <a:endParaRPr lang="en-US" sz="525">
              <a:latin typeface="Garamond" pitchFamily="18" charset="0"/>
            </a:endParaRPr>
          </a:p>
        </p:txBody>
      </p:sp>
      <p:sp>
        <p:nvSpPr>
          <p:cNvPr id="18" name="Rectangle 17">
            <a:extLst>
              <a:ext uri="{FF2B5EF4-FFF2-40B4-BE49-F238E27FC236}">
                <a16:creationId xmlns:a16="http://schemas.microsoft.com/office/drawing/2014/main" id="{8B8E239B-32EB-4BA7-B37D-561C606A80F6}"/>
              </a:ext>
            </a:extLst>
          </p:cNvPr>
          <p:cNvSpPr/>
          <p:nvPr/>
        </p:nvSpPr>
        <p:spPr bwMode="auto">
          <a:xfrm>
            <a:off x="3304975" y="5614075"/>
            <a:ext cx="171450" cy="285750"/>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685800" eaLnBrk="0" hangingPunct="0"/>
            <a:endParaRPr lang="en-US" sz="525">
              <a:latin typeface="Garamond" pitchFamily="18" charset="0"/>
            </a:endParaRPr>
          </a:p>
        </p:txBody>
      </p:sp>
      <p:sp>
        <p:nvSpPr>
          <p:cNvPr id="19" name="TextBox 18">
            <a:extLst>
              <a:ext uri="{FF2B5EF4-FFF2-40B4-BE49-F238E27FC236}">
                <a16:creationId xmlns:a16="http://schemas.microsoft.com/office/drawing/2014/main" id="{E5AF78EA-EFDE-4C4C-98DF-14ACE046C6DB}"/>
              </a:ext>
            </a:extLst>
          </p:cNvPr>
          <p:cNvSpPr txBox="1"/>
          <p:nvPr/>
        </p:nvSpPr>
        <p:spPr>
          <a:xfrm>
            <a:off x="2489601" y="5228590"/>
            <a:ext cx="507291" cy="173124"/>
          </a:xfrm>
          <a:prstGeom prst="rect">
            <a:avLst/>
          </a:prstGeom>
          <a:noFill/>
        </p:spPr>
        <p:txBody>
          <a:bodyPr wrap="square" rtlCol="0">
            <a:spAutoFit/>
          </a:bodyPr>
          <a:lstStyle/>
          <a:p>
            <a:r>
              <a:rPr lang="en-US" sz="525" dirty="0"/>
              <a:t>AP MLD1</a:t>
            </a:r>
          </a:p>
        </p:txBody>
      </p:sp>
      <p:sp>
        <p:nvSpPr>
          <p:cNvPr id="20" name="TextBox 19">
            <a:extLst>
              <a:ext uri="{FF2B5EF4-FFF2-40B4-BE49-F238E27FC236}">
                <a16:creationId xmlns:a16="http://schemas.microsoft.com/office/drawing/2014/main" id="{037AD00D-B330-4C68-9EE6-9460BF228FB0}"/>
              </a:ext>
            </a:extLst>
          </p:cNvPr>
          <p:cNvSpPr txBox="1"/>
          <p:nvPr/>
        </p:nvSpPr>
        <p:spPr>
          <a:xfrm>
            <a:off x="2559875" y="5622826"/>
            <a:ext cx="489659" cy="334707"/>
          </a:xfrm>
          <a:prstGeom prst="rect">
            <a:avLst/>
          </a:prstGeom>
          <a:noFill/>
        </p:spPr>
        <p:txBody>
          <a:bodyPr wrap="square" rtlCol="0">
            <a:spAutoFit/>
          </a:bodyPr>
          <a:lstStyle/>
          <a:p>
            <a:r>
              <a:rPr lang="en-US" sz="525" dirty="0"/>
              <a:t>MAC with Addr11 (AP11)</a:t>
            </a:r>
          </a:p>
        </p:txBody>
      </p:sp>
      <p:sp>
        <p:nvSpPr>
          <p:cNvPr id="21" name="TextBox 20">
            <a:extLst>
              <a:ext uri="{FF2B5EF4-FFF2-40B4-BE49-F238E27FC236}">
                <a16:creationId xmlns:a16="http://schemas.microsoft.com/office/drawing/2014/main" id="{B3ED2B60-5AE6-41E1-8E2E-76FFC4B94958}"/>
              </a:ext>
            </a:extLst>
          </p:cNvPr>
          <p:cNvSpPr txBox="1"/>
          <p:nvPr/>
        </p:nvSpPr>
        <p:spPr>
          <a:xfrm>
            <a:off x="3476425" y="5622826"/>
            <a:ext cx="489659" cy="334707"/>
          </a:xfrm>
          <a:prstGeom prst="rect">
            <a:avLst/>
          </a:prstGeom>
          <a:noFill/>
        </p:spPr>
        <p:txBody>
          <a:bodyPr wrap="square" rtlCol="0">
            <a:spAutoFit/>
          </a:bodyPr>
          <a:lstStyle/>
          <a:p>
            <a:r>
              <a:rPr lang="en-US" sz="525" dirty="0"/>
              <a:t>MAC with Addr21 (AP21)</a:t>
            </a:r>
          </a:p>
        </p:txBody>
      </p:sp>
      <p:sp>
        <p:nvSpPr>
          <p:cNvPr id="22" name="TextBox 21">
            <a:extLst>
              <a:ext uri="{FF2B5EF4-FFF2-40B4-BE49-F238E27FC236}">
                <a16:creationId xmlns:a16="http://schemas.microsoft.com/office/drawing/2014/main" id="{9AF21C9E-46FC-450E-9855-A8D5FE25E298}"/>
              </a:ext>
            </a:extLst>
          </p:cNvPr>
          <p:cNvSpPr txBox="1"/>
          <p:nvPr/>
        </p:nvSpPr>
        <p:spPr>
          <a:xfrm>
            <a:off x="2881760" y="5295380"/>
            <a:ext cx="606256" cy="173124"/>
          </a:xfrm>
          <a:prstGeom prst="rect">
            <a:avLst/>
          </a:prstGeom>
          <a:noFill/>
        </p:spPr>
        <p:txBody>
          <a:bodyPr wrap="none" rtlCol="0">
            <a:spAutoFit/>
          </a:bodyPr>
          <a:lstStyle/>
          <a:p>
            <a:r>
              <a:rPr lang="en-US" sz="525" dirty="0"/>
              <a:t>Common MAC</a:t>
            </a:r>
          </a:p>
        </p:txBody>
      </p:sp>
      <p:sp>
        <p:nvSpPr>
          <p:cNvPr id="24" name="TextBox 23">
            <a:extLst>
              <a:ext uri="{FF2B5EF4-FFF2-40B4-BE49-F238E27FC236}">
                <a16:creationId xmlns:a16="http://schemas.microsoft.com/office/drawing/2014/main" id="{2F4D21CE-E3E5-48E0-86BA-0D0429E3C86C}"/>
              </a:ext>
            </a:extLst>
          </p:cNvPr>
          <p:cNvSpPr txBox="1"/>
          <p:nvPr/>
        </p:nvSpPr>
        <p:spPr>
          <a:xfrm>
            <a:off x="2909338" y="5898315"/>
            <a:ext cx="346558" cy="173124"/>
          </a:xfrm>
          <a:prstGeom prst="rect">
            <a:avLst/>
          </a:prstGeom>
          <a:noFill/>
        </p:spPr>
        <p:txBody>
          <a:bodyPr wrap="square" rtlCol="0">
            <a:spAutoFit/>
          </a:bodyPr>
          <a:lstStyle/>
          <a:p>
            <a:r>
              <a:rPr lang="en-US" sz="525" dirty="0"/>
              <a:t>Link1</a:t>
            </a:r>
          </a:p>
        </p:txBody>
      </p:sp>
      <p:sp>
        <p:nvSpPr>
          <p:cNvPr id="25" name="TextBox 24">
            <a:extLst>
              <a:ext uri="{FF2B5EF4-FFF2-40B4-BE49-F238E27FC236}">
                <a16:creationId xmlns:a16="http://schemas.microsoft.com/office/drawing/2014/main" id="{100E08B7-EA45-4CB8-BE40-81383F789ABE}"/>
              </a:ext>
            </a:extLst>
          </p:cNvPr>
          <p:cNvSpPr txBox="1"/>
          <p:nvPr/>
        </p:nvSpPr>
        <p:spPr>
          <a:xfrm>
            <a:off x="3270765" y="5898315"/>
            <a:ext cx="346558" cy="173124"/>
          </a:xfrm>
          <a:prstGeom prst="rect">
            <a:avLst/>
          </a:prstGeom>
          <a:noFill/>
        </p:spPr>
        <p:txBody>
          <a:bodyPr wrap="square" rtlCol="0">
            <a:spAutoFit/>
          </a:bodyPr>
          <a:lstStyle/>
          <a:p>
            <a:r>
              <a:rPr lang="en-US" sz="525" dirty="0"/>
              <a:t>Link2</a:t>
            </a:r>
          </a:p>
        </p:txBody>
      </p:sp>
      <p:cxnSp>
        <p:nvCxnSpPr>
          <p:cNvPr id="26" name="Straight Connector 25">
            <a:extLst>
              <a:ext uri="{FF2B5EF4-FFF2-40B4-BE49-F238E27FC236}">
                <a16:creationId xmlns:a16="http://schemas.microsoft.com/office/drawing/2014/main" id="{8B902234-2B89-4CE6-939B-E3D005ECA929}"/>
              </a:ext>
            </a:extLst>
          </p:cNvPr>
          <p:cNvCxnSpPr>
            <a:cxnSpLocks/>
            <a:endCxn id="16" idx="0"/>
          </p:cNvCxnSpPr>
          <p:nvPr/>
        </p:nvCxnSpPr>
        <p:spPr bwMode="auto">
          <a:xfrm>
            <a:off x="3224660" y="4919524"/>
            <a:ext cx="0" cy="294502"/>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27" name="TextBox 26">
            <a:extLst>
              <a:ext uri="{FF2B5EF4-FFF2-40B4-BE49-F238E27FC236}">
                <a16:creationId xmlns:a16="http://schemas.microsoft.com/office/drawing/2014/main" id="{2EBE54CE-98BB-4389-91E0-149BFA628285}"/>
              </a:ext>
            </a:extLst>
          </p:cNvPr>
          <p:cNvSpPr txBox="1"/>
          <p:nvPr/>
        </p:nvSpPr>
        <p:spPr>
          <a:xfrm>
            <a:off x="2779372" y="5031412"/>
            <a:ext cx="1034558" cy="173124"/>
          </a:xfrm>
          <a:prstGeom prst="rect">
            <a:avLst/>
          </a:prstGeom>
          <a:noFill/>
        </p:spPr>
        <p:txBody>
          <a:bodyPr wrap="square" rtlCol="0">
            <a:spAutoFit/>
          </a:bodyPr>
          <a:lstStyle/>
          <a:p>
            <a:r>
              <a:rPr lang="en-US" sz="525" dirty="0"/>
              <a:t>SAP of BSSID11 (addr11)</a:t>
            </a:r>
          </a:p>
        </p:txBody>
      </p:sp>
      <p:sp>
        <p:nvSpPr>
          <p:cNvPr id="28" name="Rectangle 27">
            <a:extLst>
              <a:ext uri="{FF2B5EF4-FFF2-40B4-BE49-F238E27FC236}">
                <a16:creationId xmlns:a16="http://schemas.microsoft.com/office/drawing/2014/main" id="{D886C8AA-03E8-46D1-9DAB-ACDDFB0C26E2}"/>
              </a:ext>
            </a:extLst>
          </p:cNvPr>
          <p:cNvSpPr/>
          <p:nvPr/>
        </p:nvSpPr>
        <p:spPr>
          <a:xfrm>
            <a:off x="2336901" y="5023147"/>
            <a:ext cx="6428221" cy="1121361"/>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29" name="Rectangle 28">
            <a:extLst>
              <a:ext uri="{FF2B5EF4-FFF2-40B4-BE49-F238E27FC236}">
                <a16:creationId xmlns:a16="http://schemas.microsoft.com/office/drawing/2014/main" id="{8240FE37-6336-4D5B-87A9-EB25AF2E1AC8}"/>
              </a:ext>
            </a:extLst>
          </p:cNvPr>
          <p:cNvSpPr/>
          <p:nvPr/>
        </p:nvSpPr>
        <p:spPr bwMode="auto">
          <a:xfrm>
            <a:off x="4585418" y="5214025"/>
            <a:ext cx="685800" cy="40005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685800" eaLnBrk="0" hangingPunct="0"/>
            <a:endParaRPr lang="en-US" sz="525">
              <a:latin typeface="Garamond" pitchFamily="18" charset="0"/>
            </a:endParaRPr>
          </a:p>
        </p:txBody>
      </p:sp>
      <p:sp>
        <p:nvSpPr>
          <p:cNvPr id="30" name="Rectangle 29">
            <a:extLst>
              <a:ext uri="{FF2B5EF4-FFF2-40B4-BE49-F238E27FC236}">
                <a16:creationId xmlns:a16="http://schemas.microsoft.com/office/drawing/2014/main" id="{22392F80-C6D7-4343-8BDF-9C673D118AC5}"/>
              </a:ext>
            </a:extLst>
          </p:cNvPr>
          <p:cNvSpPr/>
          <p:nvPr/>
        </p:nvSpPr>
        <p:spPr bwMode="auto">
          <a:xfrm>
            <a:off x="4700551" y="5614075"/>
            <a:ext cx="171450" cy="28575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685800" eaLnBrk="0" hangingPunct="0"/>
            <a:endParaRPr lang="en-US" sz="525">
              <a:latin typeface="Garamond" pitchFamily="18" charset="0"/>
            </a:endParaRPr>
          </a:p>
        </p:txBody>
      </p:sp>
      <p:sp>
        <p:nvSpPr>
          <p:cNvPr id="31" name="Rectangle 30">
            <a:extLst>
              <a:ext uri="{FF2B5EF4-FFF2-40B4-BE49-F238E27FC236}">
                <a16:creationId xmlns:a16="http://schemas.microsoft.com/office/drawing/2014/main" id="{1C6AF999-B510-4669-9608-16C273FDAD11}"/>
              </a:ext>
            </a:extLst>
          </p:cNvPr>
          <p:cNvSpPr/>
          <p:nvPr/>
        </p:nvSpPr>
        <p:spPr bwMode="auto">
          <a:xfrm>
            <a:off x="5008634" y="5614075"/>
            <a:ext cx="171450" cy="285750"/>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685800" eaLnBrk="0" hangingPunct="0"/>
            <a:endParaRPr lang="en-US" sz="525">
              <a:latin typeface="Garamond" pitchFamily="18" charset="0"/>
            </a:endParaRPr>
          </a:p>
        </p:txBody>
      </p:sp>
      <p:sp>
        <p:nvSpPr>
          <p:cNvPr id="32" name="TextBox 31">
            <a:extLst>
              <a:ext uri="{FF2B5EF4-FFF2-40B4-BE49-F238E27FC236}">
                <a16:creationId xmlns:a16="http://schemas.microsoft.com/office/drawing/2014/main" id="{ADA7DB57-120F-4FB9-95D3-BDA27784D6DC}"/>
              </a:ext>
            </a:extLst>
          </p:cNvPr>
          <p:cNvSpPr txBox="1"/>
          <p:nvPr/>
        </p:nvSpPr>
        <p:spPr>
          <a:xfrm>
            <a:off x="4193260" y="5208668"/>
            <a:ext cx="507291" cy="173124"/>
          </a:xfrm>
          <a:prstGeom prst="rect">
            <a:avLst/>
          </a:prstGeom>
          <a:noFill/>
        </p:spPr>
        <p:txBody>
          <a:bodyPr wrap="square" rtlCol="0">
            <a:spAutoFit/>
          </a:bodyPr>
          <a:lstStyle/>
          <a:p>
            <a:r>
              <a:rPr lang="en-US" sz="525" dirty="0"/>
              <a:t>AP MLD2</a:t>
            </a:r>
          </a:p>
        </p:txBody>
      </p:sp>
      <p:sp>
        <p:nvSpPr>
          <p:cNvPr id="33" name="TextBox 32">
            <a:extLst>
              <a:ext uri="{FF2B5EF4-FFF2-40B4-BE49-F238E27FC236}">
                <a16:creationId xmlns:a16="http://schemas.microsoft.com/office/drawing/2014/main" id="{699843AB-4AAD-48E2-B04C-93E36FF8339E}"/>
              </a:ext>
            </a:extLst>
          </p:cNvPr>
          <p:cNvSpPr txBox="1"/>
          <p:nvPr/>
        </p:nvSpPr>
        <p:spPr>
          <a:xfrm>
            <a:off x="4263534" y="5622826"/>
            <a:ext cx="489659" cy="334707"/>
          </a:xfrm>
          <a:prstGeom prst="rect">
            <a:avLst/>
          </a:prstGeom>
          <a:noFill/>
        </p:spPr>
        <p:txBody>
          <a:bodyPr wrap="square" rtlCol="0">
            <a:spAutoFit/>
          </a:bodyPr>
          <a:lstStyle/>
          <a:p>
            <a:r>
              <a:rPr lang="en-US" sz="525" dirty="0"/>
              <a:t>MAC with Addr12 (AP12)</a:t>
            </a:r>
          </a:p>
        </p:txBody>
      </p:sp>
      <p:sp>
        <p:nvSpPr>
          <p:cNvPr id="34" name="TextBox 33">
            <a:extLst>
              <a:ext uri="{FF2B5EF4-FFF2-40B4-BE49-F238E27FC236}">
                <a16:creationId xmlns:a16="http://schemas.microsoft.com/office/drawing/2014/main" id="{2D5BC75E-113C-4591-903B-71B3AF512C23}"/>
              </a:ext>
            </a:extLst>
          </p:cNvPr>
          <p:cNvSpPr txBox="1"/>
          <p:nvPr/>
        </p:nvSpPr>
        <p:spPr>
          <a:xfrm>
            <a:off x="5180084" y="5622826"/>
            <a:ext cx="489659" cy="334707"/>
          </a:xfrm>
          <a:prstGeom prst="rect">
            <a:avLst/>
          </a:prstGeom>
          <a:noFill/>
        </p:spPr>
        <p:txBody>
          <a:bodyPr wrap="square" rtlCol="0">
            <a:spAutoFit/>
          </a:bodyPr>
          <a:lstStyle/>
          <a:p>
            <a:r>
              <a:rPr lang="en-US" sz="525" dirty="0"/>
              <a:t>MAC with Addr22 (AP22)</a:t>
            </a:r>
          </a:p>
        </p:txBody>
      </p:sp>
      <p:sp>
        <p:nvSpPr>
          <p:cNvPr id="35" name="TextBox 34">
            <a:extLst>
              <a:ext uri="{FF2B5EF4-FFF2-40B4-BE49-F238E27FC236}">
                <a16:creationId xmlns:a16="http://schemas.microsoft.com/office/drawing/2014/main" id="{9406BA83-0425-437A-8437-47EAA669C79F}"/>
              </a:ext>
            </a:extLst>
          </p:cNvPr>
          <p:cNvSpPr txBox="1"/>
          <p:nvPr/>
        </p:nvSpPr>
        <p:spPr>
          <a:xfrm>
            <a:off x="4585418" y="5295380"/>
            <a:ext cx="606256" cy="173124"/>
          </a:xfrm>
          <a:prstGeom prst="rect">
            <a:avLst/>
          </a:prstGeom>
          <a:noFill/>
        </p:spPr>
        <p:txBody>
          <a:bodyPr wrap="none" rtlCol="0">
            <a:spAutoFit/>
          </a:bodyPr>
          <a:lstStyle/>
          <a:p>
            <a:r>
              <a:rPr lang="en-US" sz="525" dirty="0"/>
              <a:t>Common MAC</a:t>
            </a:r>
          </a:p>
        </p:txBody>
      </p:sp>
      <p:sp>
        <p:nvSpPr>
          <p:cNvPr id="36" name="TextBox 35">
            <a:extLst>
              <a:ext uri="{FF2B5EF4-FFF2-40B4-BE49-F238E27FC236}">
                <a16:creationId xmlns:a16="http://schemas.microsoft.com/office/drawing/2014/main" id="{C5365FCF-C64F-4969-85FE-05645C6D06C7}"/>
              </a:ext>
            </a:extLst>
          </p:cNvPr>
          <p:cNvSpPr txBox="1"/>
          <p:nvPr/>
        </p:nvSpPr>
        <p:spPr>
          <a:xfrm>
            <a:off x="4612997" y="5898315"/>
            <a:ext cx="346558" cy="173124"/>
          </a:xfrm>
          <a:prstGeom prst="rect">
            <a:avLst/>
          </a:prstGeom>
          <a:noFill/>
        </p:spPr>
        <p:txBody>
          <a:bodyPr wrap="square" rtlCol="0">
            <a:spAutoFit/>
          </a:bodyPr>
          <a:lstStyle/>
          <a:p>
            <a:r>
              <a:rPr lang="en-US" sz="525" dirty="0"/>
              <a:t>Link1</a:t>
            </a:r>
          </a:p>
        </p:txBody>
      </p:sp>
      <p:sp>
        <p:nvSpPr>
          <p:cNvPr id="37" name="TextBox 36">
            <a:extLst>
              <a:ext uri="{FF2B5EF4-FFF2-40B4-BE49-F238E27FC236}">
                <a16:creationId xmlns:a16="http://schemas.microsoft.com/office/drawing/2014/main" id="{4BC342AB-F328-4F4E-B24C-D12D1A649F39}"/>
              </a:ext>
            </a:extLst>
          </p:cNvPr>
          <p:cNvSpPr txBox="1"/>
          <p:nvPr/>
        </p:nvSpPr>
        <p:spPr>
          <a:xfrm>
            <a:off x="4974424" y="5898315"/>
            <a:ext cx="346558" cy="173124"/>
          </a:xfrm>
          <a:prstGeom prst="rect">
            <a:avLst/>
          </a:prstGeom>
          <a:noFill/>
        </p:spPr>
        <p:txBody>
          <a:bodyPr wrap="square" rtlCol="0">
            <a:spAutoFit/>
          </a:bodyPr>
          <a:lstStyle/>
          <a:p>
            <a:r>
              <a:rPr lang="en-US" sz="525" dirty="0"/>
              <a:t>Link2</a:t>
            </a:r>
          </a:p>
        </p:txBody>
      </p:sp>
      <p:cxnSp>
        <p:nvCxnSpPr>
          <p:cNvPr id="38" name="Straight Connector 37">
            <a:extLst>
              <a:ext uri="{FF2B5EF4-FFF2-40B4-BE49-F238E27FC236}">
                <a16:creationId xmlns:a16="http://schemas.microsoft.com/office/drawing/2014/main" id="{7F66E674-0A76-4B54-89FF-2CA6D4755FDD}"/>
              </a:ext>
            </a:extLst>
          </p:cNvPr>
          <p:cNvCxnSpPr>
            <a:cxnSpLocks/>
            <a:endCxn id="29" idx="0"/>
          </p:cNvCxnSpPr>
          <p:nvPr/>
        </p:nvCxnSpPr>
        <p:spPr bwMode="auto">
          <a:xfrm>
            <a:off x="4928318" y="4919524"/>
            <a:ext cx="0" cy="294502"/>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39" name="TextBox 38">
            <a:extLst>
              <a:ext uri="{FF2B5EF4-FFF2-40B4-BE49-F238E27FC236}">
                <a16:creationId xmlns:a16="http://schemas.microsoft.com/office/drawing/2014/main" id="{70D915B0-2EA6-4F50-8998-624B994A486D}"/>
              </a:ext>
            </a:extLst>
          </p:cNvPr>
          <p:cNvSpPr txBox="1"/>
          <p:nvPr/>
        </p:nvSpPr>
        <p:spPr>
          <a:xfrm>
            <a:off x="4512484" y="5031412"/>
            <a:ext cx="1034558" cy="173124"/>
          </a:xfrm>
          <a:prstGeom prst="rect">
            <a:avLst/>
          </a:prstGeom>
          <a:noFill/>
        </p:spPr>
        <p:txBody>
          <a:bodyPr wrap="square" rtlCol="0">
            <a:spAutoFit/>
          </a:bodyPr>
          <a:lstStyle/>
          <a:p>
            <a:r>
              <a:rPr lang="en-US" sz="525" dirty="0"/>
              <a:t>SAP of BSSID12 (addr12)</a:t>
            </a:r>
          </a:p>
        </p:txBody>
      </p:sp>
      <p:sp>
        <p:nvSpPr>
          <p:cNvPr id="40" name="Rectangle 39">
            <a:extLst>
              <a:ext uri="{FF2B5EF4-FFF2-40B4-BE49-F238E27FC236}">
                <a16:creationId xmlns:a16="http://schemas.microsoft.com/office/drawing/2014/main" id="{766F7E9B-49CB-4CBD-9031-07AB928DEA04}"/>
              </a:ext>
            </a:extLst>
          </p:cNvPr>
          <p:cNvSpPr/>
          <p:nvPr/>
        </p:nvSpPr>
        <p:spPr bwMode="auto">
          <a:xfrm>
            <a:off x="6061310" y="5202530"/>
            <a:ext cx="685800" cy="40005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685800" eaLnBrk="0" hangingPunct="0"/>
            <a:endParaRPr lang="en-US" sz="525">
              <a:latin typeface="Garamond" pitchFamily="18" charset="0"/>
            </a:endParaRPr>
          </a:p>
        </p:txBody>
      </p:sp>
      <p:sp>
        <p:nvSpPr>
          <p:cNvPr id="41" name="Rectangle 40">
            <a:extLst>
              <a:ext uri="{FF2B5EF4-FFF2-40B4-BE49-F238E27FC236}">
                <a16:creationId xmlns:a16="http://schemas.microsoft.com/office/drawing/2014/main" id="{AE3F6CD8-909F-4BB1-B955-BC26239F9BCA}"/>
              </a:ext>
            </a:extLst>
          </p:cNvPr>
          <p:cNvSpPr/>
          <p:nvPr/>
        </p:nvSpPr>
        <p:spPr bwMode="auto">
          <a:xfrm>
            <a:off x="6176442" y="5602580"/>
            <a:ext cx="171450" cy="28575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685800" eaLnBrk="0" hangingPunct="0"/>
            <a:endParaRPr lang="en-US" sz="525">
              <a:latin typeface="Garamond" pitchFamily="18" charset="0"/>
            </a:endParaRPr>
          </a:p>
        </p:txBody>
      </p:sp>
      <p:sp>
        <p:nvSpPr>
          <p:cNvPr id="42" name="Rectangle 41">
            <a:extLst>
              <a:ext uri="{FF2B5EF4-FFF2-40B4-BE49-F238E27FC236}">
                <a16:creationId xmlns:a16="http://schemas.microsoft.com/office/drawing/2014/main" id="{90577202-3DDE-4F40-8A63-9A80906315A0}"/>
              </a:ext>
            </a:extLst>
          </p:cNvPr>
          <p:cNvSpPr/>
          <p:nvPr/>
        </p:nvSpPr>
        <p:spPr bwMode="auto">
          <a:xfrm>
            <a:off x="6484525" y="5602580"/>
            <a:ext cx="171450" cy="285750"/>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685800" eaLnBrk="0" hangingPunct="0"/>
            <a:endParaRPr lang="en-US" sz="525">
              <a:latin typeface="Garamond" pitchFamily="18" charset="0"/>
            </a:endParaRPr>
          </a:p>
        </p:txBody>
      </p:sp>
      <p:sp>
        <p:nvSpPr>
          <p:cNvPr id="43" name="TextBox 42">
            <a:extLst>
              <a:ext uri="{FF2B5EF4-FFF2-40B4-BE49-F238E27FC236}">
                <a16:creationId xmlns:a16="http://schemas.microsoft.com/office/drawing/2014/main" id="{B3D179B6-BA81-4EB7-B0E6-047A993C1511}"/>
              </a:ext>
            </a:extLst>
          </p:cNvPr>
          <p:cNvSpPr txBox="1"/>
          <p:nvPr/>
        </p:nvSpPr>
        <p:spPr>
          <a:xfrm>
            <a:off x="5677065" y="5188059"/>
            <a:ext cx="507291" cy="173124"/>
          </a:xfrm>
          <a:prstGeom prst="rect">
            <a:avLst/>
          </a:prstGeom>
          <a:noFill/>
        </p:spPr>
        <p:txBody>
          <a:bodyPr wrap="square" rtlCol="0">
            <a:spAutoFit/>
          </a:bodyPr>
          <a:lstStyle/>
          <a:p>
            <a:r>
              <a:rPr lang="en-US" sz="525" dirty="0"/>
              <a:t>AP MLD3</a:t>
            </a:r>
          </a:p>
        </p:txBody>
      </p:sp>
      <p:sp>
        <p:nvSpPr>
          <p:cNvPr id="44" name="TextBox 43">
            <a:extLst>
              <a:ext uri="{FF2B5EF4-FFF2-40B4-BE49-F238E27FC236}">
                <a16:creationId xmlns:a16="http://schemas.microsoft.com/office/drawing/2014/main" id="{3BA7B52E-5C13-4BB1-AEFC-C58809D68878}"/>
              </a:ext>
            </a:extLst>
          </p:cNvPr>
          <p:cNvSpPr txBox="1"/>
          <p:nvPr/>
        </p:nvSpPr>
        <p:spPr>
          <a:xfrm>
            <a:off x="5739425" y="5611331"/>
            <a:ext cx="489659" cy="334707"/>
          </a:xfrm>
          <a:prstGeom prst="rect">
            <a:avLst/>
          </a:prstGeom>
          <a:noFill/>
        </p:spPr>
        <p:txBody>
          <a:bodyPr wrap="square" rtlCol="0">
            <a:spAutoFit/>
          </a:bodyPr>
          <a:lstStyle/>
          <a:p>
            <a:r>
              <a:rPr lang="en-US" sz="525" dirty="0"/>
              <a:t>MAC with Addr13 (AP13)</a:t>
            </a:r>
          </a:p>
        </p:txBody>
      </p:sp>
      <p:sp>
        <p:nvSpPr>
          <p:cNvPr id="45" name="TextBox 44">
            <a:extLst>
              <a:ext uri="{FF2B5EF4-FFF2-40B4-BE49-F238E27FC236}">
                <a16:creationId xmlns:a16="http://schemas.microsoft.com/office/drawing/2014/main" id="{DCF888FE-5047-486D-AC6D-92B8B58D825E}"/>
              </a:ext>
            </a:extLst>
          </p:cNvPr>
          <p:cNvSpPr txBox="1"/>
          <p:nvPr/>
        </p:nvSpPr>
        <p:spPr>
          <a:xfrm>
            <a:off x="6655975" y="5611331"/>
            <a:ext cx="489659" cy="334707"/>
          </a:xfrm>
          <a:prstGeom prst="rect">
            <a:avLst/>
          </a:prstGeom>
          <a:noFill/>
        </p:spPr>
        <p:txBody>
          <a:bodyPr wrap="square" rtlCol="0">
            <a:spAutoFit/>
          </a:bodyPr>
          <a:lstStyle/>
          <a:p>
            <a:r>
              <a:rPr lang="en-US" sz="525" dirty="0"/>
              <a:t>MAC with Addr23 (AP23)</a:t>
            </a:r>
          </a:p>
        </p:txBody>
      </p:sp>
      <p:sp>
        <p:nvSpPr>
          <p:cNvPr id="46" name="TextBox 45">
            <a:extLst>
              <a:ext uri="{FF2B5EF4-FFF2-40B4-BE49-F238E27FC236}">
                <a16:creationId xmlns:a16="http://schemas.microsoft.com/office/drawing/2014/main" id="{4D397902-3F81-48C9-BEF7-8273644CEA0D}"/>
              </a:ext>
            </a:extLst>
          </p:cNvPr>
          <p:cNvSpPr txBox="1"/>
          <p:nvPr/>
        </p:nvSpPr>
        <p:spPr>
          <a:xfrm>
            <a:off x="6061310" y="5295380"/>
            <a:ext cx="606256" cy="173124"/>
          </a:xfrm>
          <a:prstGeom prst="rect">
            <a:avLst/>
          </a:prstGeom>
          <a:noFill/>
        </p:spPr>
        <p:txBody>
          <a:bodyPr wrap="none" rtlCol="0">
            <a:spAutoFit/>
          </a:bodyPr>
          <a:lstStyle/>
          <a:p>
            <a:r>
              <a:rPr lang="en-US" sz="525" dirty="0"/>
              <a:t>Common MAC</a:t>
            </a:r>
          </a:p>
        </p:txBody>
      </p:sp>
      <p:sp>
        <p:nvSpPr>
          <p:cNvPr id="47" name="TextBox 46">
            <a:extLst>
              <a:ext uri="{FF2B5EF4-FFF2-40B4-BE49-F238E27FC236}">
                <a16:creationId xmlns:a16="http://schemas.microsoft.com/office/drawing/2014/main" id="{EFB58BBA-A8BE-4CF6-959A-9E95321FE93F}"/>
              </a:ext>
            </a:extLst>
          </p:cNvPr>
          <p:cNvSpPr txBox="1"/>
          <p:nvPr/>
        </p:nvSpPr>
        <p:spPr>
          <a:xfrm>
            <a:off x="6088888" y="5898315"/>
            <a:ext cx="346558" cy="173124"/>
          </a:xfrm>
          <a:prstGeom prst="rect">
            <a:avLst/>
          </a:prstGeom>
          <a:noFill/>
        </p:spPr>
        <p:txBody>
          <a:bodyPr wrap="square" rtlCol="0">
            <a:spAutoFit/>
          </a:bodyPr>
          <a:lstStyle/>
          <a:p>
            <a:r>
              <a:rPr lang="en-US" sz="525" dirty="0"/>
              <a:t>Link1</a:t>
            </a:r>
          </a:p>
        </p:txBody>
      </p:sp>
      <p:sp>
        <p:nvSpPr>
          <p:cNvPr id="48" name="TextBox 47">
            <a:extLst>
              <a:ext uri="{FF2B5EF4-FFF2-40B4-BE49-F238E27FC236}">
                <a16:creationId xmlns:a16="http://schemas.microsoft.com/office/drawing/2014/main" id="{5B9966A7-D989-4F8B-AAEA-F67B29BD4BD7}"/>
              </a:ext>
            </a:extLst>
          </p:cNvPr>
          <p:cNvSpPr txBox="1"/>
          <p:nvPr/>
        </p:nvSpPr>
        <p:spPr>
          <a:xfrm>
            <a:off x="6450315" y="5898315"/>
            <a:ext cx="346558" cy="173124"/>
          </a:xfrm>
          <a:prstGeom prst="rect">
            <a:avLst/>
          </a:prstGeom>
          <a:noFill/>
        </p:spPr>
        <p:txBody>
          <a:bodyPr wrap="square" rtlCol="0">
            <a:spAutoFit/>
          </a:bodyPr>
          <a:lstStyle/>
          <a:p>
            <a:r>
              <a:rPr lang="en-US" sz="525" dirty="0"/>
              <a:t>Link2</a:t>
            </a:r>
          </a:p>
        </p:txBody>
      </p:sp>
      <p:cxnSp>
        <p:nvCxnSpPr>
          <p:cNvPr id="49" name="Straight Connector 48">
            <a:extLst>
              <a:ext uri="{FF2B5EF4-FFF2-40B4-BE49-F238E27FC236}">
                <a16:creationId xmlns:a16="http://schemas.microsoft.com/office/drawing/2014/main" id="{6F1E5B1C-08CF-46CB-86D6-7A1693E6F132}"/>
              </a:ext>
            </a:extLst>
          </p:cNvPr>
          <p:cNvCxnSpPr>
            <a:cxnSpLocks/>
            <a:endCxn id="40" idx="0"/>
          </p:cNvCxnSpPr>
          <p:nvPr/>
        </p:nvCxnSpPr>
        <p:spPr bwMode="auto">
          <a:xfrm>
            <a:off x="6404210" y="4908029"/>
            <a:ext cx="0" cy="294502"/>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50" name="TextBox 49">
            <a:extLst>
              <a:ext uri="{FF2B5EF4-FFF2-40B4-BE49-F238E27FC236}">
                <a16:creationId xmlns:a16="http://schemas.microsoft.com/office/drawing/2014/main" id="{AFC54112-6AB1-4B94-AF0D-3DFF220C39CC}"/>
              </a:ext>
            </a:extLst>
          </p:cNvPr>
          <p:cNvSpPr txBox="1"/>
          <p:nvPr/>
        </p:nvSpPr>
        <p:spPr>
          <a:xfrm>
            <a:off x="6047621" y="5031412"/>
            <a:ext cx="1034558" cy="173124"/>
          </a:xfrm>
          <a:prstGeom prst="rect">
            <a:avLst/>
          </a:prstGeom>
          <a:noFill/>
        </p:spPr>
        <p:txBody>
          <a:bodyPr wrap="square" rtlCol="0">
            <a:spAutoFit/>
          </a:bodyPr>
          <a:lstStyle/>
          <a:p>
            <a:r>
              <a:rPr lang="en-US" sz="525" dirty="0"/>
              <a:t>SAP of BSSID13 (addr13)</a:t>
            </a:r>
          </a:p>
        </p:txBody>
      </p:sp>
      <p:sp>
        <p:nvSpPr>
          <p:cNvPr id="51" name="Rectangle 50">
            <a:extLst>
              <a:ext uri="{FF2B5EF4-FFF2-40B4-BE49-F238E27FC236}">
                <a16:creationId xmlns:a16="http://schemas.microsoft.com/office/drawing/2014/main" id="{1614EFF2-EDBD-4D85-B273-7BA84B691922}"/>
              </a:ext>
            </a:extLst>
          </p:cNvPr>
          <p:cNvSpPr/>
          <p:nvPr/>
        </p:nvSpPr>
        <p:spPr bwMode="auto">
          <a:xfrm>
            <a:off x="7628336" y="5201782"/>
            <a:ext cx="685800" cy="40005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685800" eaLnBrk="0" hangingPunct="0"/>
            <a:endParaRPr lang="en-US" sz="525">
              <a:latin typeface="Garamond" pitchFamily="18" charset="0"/>
            </a:endParaRPr>
          </a:p>
        </p:txBody>
      </p:sp>
      <p:sp>
        <p:nvSpPr>
          <p:cNvPr id="52" name="Rectangle 51">
            <a:extLst>
              <a:ext uri="{FF2B5EF4-FFF2-40B4-BE49-F238E27FC236}">
                <a16:creationId xmlns:a16="http://schemas.microsoft.com/office/drawing/2014/main" id="{0EC32C3A-A43A-4FDC-BC57-0F5B64A55F67}"/>
              </a:ext>
            </a:extLst>
          </p:cNvPr>
          <p:cNvSpPr/>
          <p:nvPr/>
        </p:nvSpPr>
        <p:spPr bwMode="auto">
          <a:xfrm>
            <a:off x="7743468" y="5601832"/>
            <a:ext cx="171450" cy="28575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685800" eaLnBrk="0" hangingPunct="0"/>
            <a:endParaRPr lang="en-US" sz="525">
              <a:latin typeface="Garamond" pitchFamily="18" charset="0"/>
            </a:endParaRPr>
          </a:p>
        </p:txBody>
      </p:sp>
      <p:sp>
        <p:nvSpPr>
          <p:cNvPr id="53" name="Rectangle 52">
            <a:extLst>
              <a:ext uri="{FF2B5EF4-FFF2-40B4-BE49-F238E27FC236}">
                <a16:creationId xmlns:a16="http://schemas.microsoft.com/office/drawing/2014/main" id="{8171E269-CB22-45A4-8297-5A8A80B8C46E}"/>
              </a:ext>
            </a:extLst>
          </p:cNvPr>
          <p:cNvSpPr/>
          <p:nvPr/>
        </p:nvSpPr>
        <p:spPr bwMode="auto">
          <a:xfrm>
            <a:off x="8051551" y="5601832"/>
            <a:ext cx="171450" cy="285750"/>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685800" eaLnBrk="0" hangingPunct="0"/>
            <a:endParaRPr lang="en-US" sz="525">
              <a:latin typeface="Garamond" pitchFamily="18" charset="0"/>
            </a:endParaRPr>
          </a:p>
        </p:txBody>
      </p:sp>
      <p:sp>
        <p:nvSpPr>
          <p:cNvPr id="54" name="TextBox 53">
            <a:extLst>
              <a:ext uri="{FF2B5EF4-FFF2-40B4-BE49-F238E27FC236}">
                <a16:creationId xmlns:a16="http://schemas.microsoft.com/office/drawing/2014/main" id="{D926A0BB-646A-472A-A98E-8976164BE08A}"/>
              </a:ext>
            </a:extLst>
          </p:cNvPr>
          <p:cNvSpPr txBox="1"/>
          <p:nvPr/>
        </p:nvSpPr>
        <p:spPr>
          <a:xfrm>
            <a:off x="7236177" y="5208965"/>
            <a:ext cx="507291" cy="173124"/>
          </a:xfrm>
          <a:prstGeom prst="rect">
            <a:avLst/>
          </a:prstGeom>
          <a:noFill/>
        </p:spPr>
        <p:txBody>
          <a:bodyPr wrap="square" rtlCol="0">
            <a:spAutoFit/>
          </a:bodyPr>
          <a:lstStyle/>
          <a:p>
            <a:r>
              <a:rPr lang="en-US" sz="525" dirty="0"/>
              <a:t>AP MLD4</a:t>
            </a:r>
          </a:p>
        </p:txBody>
      </p:sp>
      <p:sp>
        <p:nvSpPr>
          <p:cNvPr id="55" name="TextBox 54">
            <a:extLst>
              <a:ext uri="{FF2B5EF4-FFF2-40B4-BE49-F238E27FC236}">
                <a16:creationId xmlns:a16="http://schemas.microsoft.com/office/drawing/2014/main" id="{523885C0-D68B-48CA-A4BE-A0E5C55C3823}"/>
              </a:ext>
            </a:extLst>
          </p:cNvPr>
          <p:cNvSpPr txBox="1"/>
          <p:nvPr/>
        </p:nvSpPr>
        <p:spPr>
          <a:xfrm>
            <a:off x="7306451" y="5610583"/>
            <a:ext cx="489659" cy="334707"/>
          </a:xfrm>
          <a:prstGeom prst="rect">
            <a:avLst/>
          </a:prstGeom>
          <a:noFill/>
        </p:spPr>
        <p:txBody>
          <a:bodyPr wrap="square" rtlCol="0">
            <a:spAutoFit/>
          </a:bodyPr>
          <a:lstStyle/>
          <a:p>
            <a:r>
              <a:rPr lang="en-US" sz="525" dirty="0"/>
              <a:t>MAC with Addr14 (AP14)</a:t>
            </a:r>
          </a:p>
        </p:txBody>
      </p:sp>
      <p:sp>
        <p:nvSpPr>
          <p:cNvPr id="56" name="TextBox 55">
            <a:extLst>
              <a:ext uri="{FF2B5EF4-FFF2-40B4-BE49-F238E27FC236}">
                <a16:creationId xmlns:a16="http://schemas.microsoft.com/office/drawing/2014/main" id="{88246DAA-3EFC-452E-A2EF-F7125B827BA5}"/>
              </a:ext>
            </a:extLst>
          </p:cNvPr>
          <p:cNvSpPr txBox="1"/>
          <p:nvPr/>
        </p:nvSpPr>
        <p:spPr>
          <a:xfrm>
            <a:off x="8223001" y="5610583"/>
            <a:ext cx="489659" cy="334707"/>
          </a:xfrm>
          <a:prstGeom prst="rect">
            <a:avLst/>
          </a:prstGeom>
          <a:noFill/>
        </p:spPr>
        <p:txBody>
          <a:bodyPr wrap="square" rtlCol="0">
            <a:spAutoFit/>
          </a:bodyPr>
          <a:lstStyle/>
          <a:p>
            <a:r>
              <a:rPr lang="en-US" sz="525" dirty="0"/>
              <a:t>MAC with Addr24 (AP24)</a:t>
            </a:r>
          </a:p>
        </p:txBody>
      </p:sp>
      <p:sp>
        <p:nvSpPr>
          <p:cNvPr id="57" name="TextBox 56">
            <a:extLst>
              <a:ext uri="{FF2B5EF4-FFF2-40B4-BE49-F238E27FC236}">
                <a16:creationId xmlns:a16="http://schemas.microsoft.com/office/drawing/2014/main" id="{0632F536-EA8D-4755-B55D-A19532E46D93}"/>
              </a:ext>
            </a:extLst>
          </p:cNvPr>
          <p:cNvSpPr txBox="1"/>
          <p:nvPr/>
        </p:nvSpPr>
        <p:spPr>
          <a:xfrm>
            <a:off x="7628336" y="5295380"/>
            <a:ext cx="606256" cy="173124"/>
          </a:xfrm>
          <a:prstGeom prst="rect">
            <a:avLst/>
          </a:prstGeom>
          <a:noFill/>
        </p:spPr>
        <p:txBody>
          <a:bodyPr wrap="none" rtlCol="0">
            <a:spAutoFit/>
          </a:bodyPr>
          <a:lstStyle/>
          <a:p>
            <a:r>
              <a:rPr lang="en-US" sz="525" dirty="0"/>
              <a:t>Common MAC</a:t>
            </a:r>
          </a:p>
        </p:txBody>
      </p:sp>
      <p:sp>
        <p:nvSpPr>
          <p:cNvPr id="58" name="TextBox 57">
            <a:extLst>
              <a:ext uri="{FF2B5EF4-FFF2-40B4-BE49-F238E27FC236}">
                <a16:creationId xmlns:a16="http://schemas.microsoft.com/office/drawing/2014/main" id="{C8E956D6-275D-4FF9-98BA-F8BF43AFF243}"/>
              </a:ext>
            </a:extLst>
          </p:cNvPr>
          <p:cNvSpPr txBox="1"/>
          <p:nvPr/>
        </p:nvSpPr>
        <p:spPr>
          <a:xfrm>
            <a:off x="7655914" y="5898315"/>
            <a:ext cx="346558" cy="173124"/>
          </a:xfrm>
          <a:prstGeom prst="rect">
            <a:avLst/>
          </a:prstGeom>
          <a:noFill/>
        </p:spPr>
        <p:txBody>
          <a:bodyPr wrap="square" rtlCol="0">
            <a:spAutoFit/>
          </a:bodyPr>
          <a:lstStyle/>
          <a:p>
            <a:r>
              <a:rPr lang="en-US" sz="525" dirty="0"/>
              <a:t>Link1</a:t>
            </a:r>
          </a:p>
        </p:txBody>
      </p:sp>
      <p:sp>
        <p:nvSpPr>
          <p:cNvPr id="59" name="TextBox 58">
            <a:extLst>
              <a:ext uri="{FF2B5EF4-FFF2-40B4-BE49-F238E27FC236}">
                <a16:creationId xmlns:a16="http://schemas.microsoft.com/office/drawing/2014/main" id="{C124B1FB-FC11-45B5-BA72-20D6AAC11E8A}"/>
              </a:ext>
            </a:extLst>
          </p:cNvPr>
          <p:cNvSpPr txBox="1"/>
          <p:nvPr/>
        </p:nvSpPr>
        <p:spPr>
          <a:xfrm>
            <a:off x="8017341" y="5898315"/>
            <a:ext cx="346558" cy="173124"/>
          </a:xfrm>
          <a:prstGeom prst="rect">
            <a:avLst/>
          </a:prstGeom>
          <a:noFill/>
        </p:spPr>
        <p:txBody>
          <a:bodyPr wrap="square" rtlCol="0">
            <a:spAutoFit/>
          </a:bodyPr>
          <a:lstStyle/>
          <a:p>
            <a:r>
              <a:rPr lang="en-US" sz="525" dirty="0"/>
              <a:t>Link2</a:t>
            </a:r>
          </a:p>
        </p:txBody>
      </p:sp>
      <p:cxnSp>
        <p:nvCxnSpPr>
          <p:cNvPr id="60" name="Straight Connector 59">
            <a:extLst>
              <a:ext uri="{FF2B5EF4-FFF2-40B4-BE49-F238E27FC236}">
                <a16:creationId xmlns:a16="http://schemas.microsoft.com/office/drawing/2014/main" id="{4BEA9FF1-35D9-4FD9-BDF3-C315840AEE60}"/>
              </a:ext>
            </a:extLst>
          </p:cNvPr>
          <p:cNvCxnSpPr>
            <a:cxnSpLocks/>
            <a:endCxn id="51" idx="0"/>
          </p:cNvCxnSpPr>
          <p:nvPr/>
        </p:nvCxnSpPr>
        <p:spPr bwMode="auto">
          <a:xfrm>
            <a:off x="7971236" y="4907280"/>
            <a:ext cx="0" cy="294502"/>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61" name="TextBox 60">
            <a:extLst>
              <a:ext uri="{FF2B5EF4-FFF2-40B4-BE49-F238E27FC236}">
                <a16:creationId xmlns:a16="http://schemas.microsoft.com/office/drawing/2014/main" id="{AF11D45A-2DE2-4E0E-8AD5-8E3FCA12EEB8}"/>
              </a:ext>
            </a:extLst>
          </p:cNvPr>
          <p:cNvSpPr txBox="1"/>
          <p:nvPr/>
        </p:nvSpPr>
        <p:spPr>
          <a:xfrm>
            <a:off x="7582759" y="5031412"/>
            <a:ext cx="1034558" cy="173124"/>
          </a:xfrm>
          <a:prstGeom prst="rect">
            <a:avLst/>
          </a:prstGeom>
          <a:noFill/>
        </p:spPr>
        <p:txBody>
          <a:bodyPr wrap="square" rtlCol="0">
            <a:spAutoFit/>
          </a:bodyPr>
          <a:lstStyle/>
          <a:p>
            <a:r>
              <a:rPr lang="en-US" sz="525" dirty="0"/>
              <a:t>SAP of BSSID14 (addr14)</a:t>
            </a:r>
          </a:p>
        </p:txBody>
      </p:sp>
      <p:sp>
        <p:nvSpPr>
          <p:cNvPr id="62" name="TextBox 61">
            <a:extLst>
              <a:ext uri="{FF2B5EF4-FFF2-40B4-BE49-F238E27FC236}">
                <a16:creationId xmlns:a16="http://schemas.microsoft.com/office/drawing/2014/main" id="{34BAACC9-3D3B-428D-A660-E4E91674547D}"/>
              </a:ext>
            </a:extLst>
          </p:cNvPr>
          <p:cNvSpPr txBox="1"/>
          <p:nvPr/>
        </p:nvSpPr>
        <p:spPr>
          <a:xfrm>
            <a:off x="3118828" y="6188518"/>
            <a:ext cx="2933180" cy="300082"/>
          </a:xfrm>
          <a:prstGeom prst="rect">
            <a:avLst/>
          </a:prstGeom>
          <a:noFill/>
        </p:spPr>
        <p:txBody>
          <a:bodyPr wrap="square" rtlCol="0">
            <a:spAutoFit/>
          </a:bodyPr>
          <a:lstStyle/>
          <a:p>
            <a:r>
              <a:rPr lang="en-US" sz="675" dirty="0"/>
              <a:t>APs with Addr11, 12, 13, 14 are defined by a Multiple BSSID element.</a:t>
            </a:r>
          </a:p>
          <a:p>
            <a:r>
              <a:rPr lang="en-US" sz="675" dirty="0"/>
              <a:t>APs with Addr21, 22, 23, 24 are defined by a Multiple BSSID element.</a:t>
            </a:r>
            <a:endParaRPr lang="en-US" sz="600" dirty="0"/>
          </a:p>
        </p:txBody>
      </p:sp>
      <p:sp>
        <p:nvSpPr>
          <p:cNvPr id="65" name="Rectangle 64">
            <a:extLst>
              <a:ext uri="{FF2B5EF4-FFF2-40B4-BE49-F238E27FC236}">
                <a16:creationId xmlns:a16="http://schemas.microsoft.com/office/drawing/2014/main" id="{4F94DA81-43AC-4EC2-98B8-5D78F20C9098}"/>
              </a:ext>
            </a:extLst>
          </p:cNvPr>
          <p:cNvSpPr/>
          <p:nvPr/>
        </p:nvSpPr>
        <p:spPr>
          <a:xfrm>
            <a:off x="89122" y="3850861"/>
            <a:ext cx="4072811" cy="328371"/>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66" name="TextBox 65">
            <a:extLst>
              <a:ext uri="{FF2B5EF4-FFF2-40B4-BE49-F238E27FC236}">
                <a16:creationId xmlns:a16="http://schemas.microsoft.com/office/drawing/2014/main" id="{D3194DC3-6CF7-4F5A-9C5F-F5AB81DD8248}"/>
              </a:ext>
            </a:extLst>
          </p:cNvPr>
          <p:cNvSpPr txBox="1"/>
          <p:nvPr/>
        </p:nvSpPr>
        <p:spPr>
          <a:xfrm>
            <a:off x="1478077" y="4534984"/>
            <a:ext cx="2231932" cy="261610"/>
          </a:xfrm>
          <a:prstGeom prst="rect">
            <a:avLst/>
          </a:prstGeom>
          <a:noFill/>
        </p:spPr>
        <p:txBody>
          <a:bodyPr wrap="square" rtlCol="0">
            <a:spAutoFit/>
          </a:bodyPr>
          <a:lstStyle/>
          <a:p>
            <a:r>
              <a:rPr lang="en-US" sz="1100" dirty="0"/>
              <a:t>AP11’s management frame</a:t>
            </a:r>
          </a:p>
        </p:txBody>
      </p:sp>
      <p:sp>
        <p:nvSpPr>
          <p:cNvPr id="3" name="Rectangle 2">
            <a:extLst>
              <a:ext uri="{FF2B5EF4-FFF2-40B4-BE49-F238E27FC236}">
                <a16:creationId xmlns:a16="http://schemas.microsoft.com/office/drawing/2014/main" id="{1EB87639-E87D-4AF2-A9CA-03FE49AEC8A4}"/>
              </a:ext>
            </a:extLst>
          </p:cNvPr>
          <p:cNvSpPr/>
          <p:nvPr/>
        </p:nvSpPr>
        <p:spPr>
          <a:xfrm>
            <a:off x="384936" y="3895329"/>
            <a:ext cx="1979763" cy="232656"/>
          </a:xfrm>
          <a:prstGeom prst="rect">
            <a:avLst/>
          </a:prstGeom>
          <a:noFill/>
          <a:ln w="12700">
            <a:solidFill>
              <a:schemeClr val="accent1">
                <a:shade val="95000"/>
                <a:satMod val="10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cxnSp>
        <p:nvCxnSpPr>
          <p:cNvPr id="5" name="Straight Arrow Connector 4">
            <a:extLst>
              <a:ext uri="{FF2B5EF4-FFF2-40B4-BE49-F238E27FC236}">
                <a16:creationId xmlns:a16="http://schemas.microsoft.com/office/drawing/2014/main" id="{AE0D778C-B97E-4178-A4DB-7927696347FB}"/>
              </a:ext>
            </a:extLst>
          </p:cNvPr>
          <p:cNvCxnSpPr>
            <a:cxnSpLocks/>
            <a:stCxn id="63" idx="0"/>
            <a:endCxn id="3" idx="2"/>
          </p:cNvCxnSpPr>
          <p:nvPr/>
        </p:nvCxnSpPr>
        <p:spPr>
          <a:xfrm flipV="1">
            <a:off x="612559" y="4127985"/>
            <a:ext cx="762259" cy="10838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63" name="TextBox 62">
            <a:extLst>
              <a:ext uri="{FF2B5EF4-FFF2-40B4-BE49-F238E27FC236}">
                <a16:creationId xmlns:a16="http://schemas.microsoft.com/office/drawing/2014/main" id="{01679E3E-9D14-4000-8B88-F453B609B425}"/>
              </a:ext>
            </a:extLst>
          </p:cNvPr>
          <p:cNvSpPr txBox="1"/>
          <p:nvPr/>
        </p:nvSpPr>
        <p:spPr>
          <a:xfrm>
            <a:off x="0" y="4236366"/>
            <a:ext cx="1225118" cy="173124"/>
          </a:xfrm>
          <a:prstGeom prst="rect">
            <a:avLst/>
          </a:prstGeom>
          <a:noFill/>
        </p:spPr>
        <p:txBody>
          <a:bodyPr wrap="square" rtlCol="0">
            <a:spAutoFit/>
          </a:bodyPr>
          <a:lstStyle/>
          <a:p>
            <a:r>
              <a:rPr lang="en-US" sz="525" dirty="0"/>
              <a:t>Elements related  to AP11</a:t>
            </a:r>
          </a:p>
        </p:txBody>
      </p:sp>
      <p:sp>
        <p:nvSpPr>
          <p:cNvPr id="64" name="TextBox 63">
            <a:extLst>
              <a:ext uri="{FF2B5EF4-FFF2-40B4-BE49-F238E27FC236}">
                <a16:creationId xmlns:a16="http://schemas.microsoft.com/office/drawing/2014/main" id="{7AFF05BB-2FA7-4CCF-B473-48EF9B5BB48B}"/>
              </a:ext>
            </a:extLst>
          </p:cNvPr>
          <p:cNvSpPr txBox="1"/>
          <p:nvPr/>
        </p:nvSpPr>
        <p:spPr>
          <a:xfrm>
            <a:off x="1189285" y="3356500"/>
            <a:ext cx="1029491" cy="415498"/>
          </a:xfrm>
          <a:prstGeom prst="rect">
            <a:avLst/>
          </a:prstGeom>
          <a:noFill/>
        </p:spPr>
        <p:txBody>
          <a:bodyPr wrap="square" rtlCol="0">
            <a:spAutoFit/>
          </a:bodyPr>
          <a:lstStyle/>
          <a:p>
            <a:r>
              <a:rPr lang="en-US" sz="700" dirty="0"/>
              <a:t>Non-transmit BSSID Profiles subelement for AP12, AP13, AP14</a:t>
            </a:r>
          </a:p>
        </p:txBody>
      </p:sp>
      <p:cxnSp>
        <p:nvCxnSpPr>
          <p:cNvPr id="67" name="Straight Arrow Connector 66">
            <a:extLst>
              <a:ext uri="{FF2B5EF4-FFF2-40B4-BE49-F238E27FC236}">
                <a16:creationId xmlns:a16="http://schemas.microsoft.com/office/drawing/2014/main" id="{20B05343-C3CD-4260-82A5-59000797BC6B}"/>
              </a:ext>
            </a:extLst>
          </p:cNvPr>
          <p:cNvCxnSpPr>
            <a:cxnSpLocks/>
          </p:cNvCxnSpPr>
          <p:nvPr/>
        </p:nvCxnSpPr>
        <p:spPr>
          <a:xfrm>
            <a:off x="1669487" y="3745737"/>
            <a:ext cx="130716" cy="21192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68" name="Rectangle 67">
            <a:extLst>
              <a:ext uri="{FF2B5EF4-FFF2-40B4-BE49-F238E27FC236}">
                <a16:creationId xmlns:a16="http://schemas.microsoft.com/office/drawing/2014/main" id="{A0191EF2-6D4F-47E8-A7B8-E9B403FBA737}"/>
              </a:ext>
            </a:extLst>
          </p:cNvPr>
          <p:cNvSpPr/>
          <p:nvPr/>
        </p:nvSpPr>
        <p:spPr>
          <a:xfrm>
            <a:off x="1478078" y="3955795"/>
            <a:ext cx="740698" cy="150276"/>
          </a:xfrm>
          <a:prstGeom prst="rect">
            <a:avLst/>
          </a:prstGeom>
          <a:noFill/>
          <a:ln w="12700">
            <a:solidFill>
              <a:schemeClr val="accent1">
                <a:shade val="95000"/>
                <a:satMod val="10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69" name="Rectangle 68">
            <a:extLst>
              <a:ext uri="{FF2B5EF4-FFF2-40B4-BE49-F238E27FC236}">
                <a16:creationId xmlns:a16="http://schemas.microsoft.com/office/drawing/2014/main" id="{E61F8E9D-A74F-4596-A84E-A76854CDEBFD}"/>
              </a:ext>
            </a:extLst>
          </p:cNvPr>
          <p:cNvSpPr/>
          <p:nvPr/>
        </p:nvSpPr>
        <p:spPr>
          <a:xfrm>
            <a:off x="2696673" y="3931585"/>
            <a:ext cx="1379358" cy="212532"/>
          </a:xfrm>
          <a:prstGeom prst="rect">
            <a:avLst/>
          </a:prstGeom>
          <a:noFill/>
          <a:ln w="12700">
            <a:solidFill>
              <a:schemeClr val="accent1">
                <a:shade val="95000"/>
                <a:satMod val="10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cxnSp>
        <p:nvCxnSpPr>
          <p:cNvPr id="70" name="Straight Arrow Connector 69">
            <a:extLst>
              <a:ext uri="{FF2B5EF4-FFF2-40B4-BE49-F238E27FC236}">
                <a16:creationId xmlns:a16="http://schemas.microsoft.com/office/drawing/2014/main" id="{ED8169D1-3404-4B00-BC29-CCC433D8DD13}"/>
              </a:ext>
            </a:extLst>
          </p:cNvPr>
          <p:cNvCxnSpPr>
            <a:cxnSpLocks/>
            <a:endCxn id="69" idx="2"/>
          </p:cNvCxnSpPr>
          <p:nvPr/>
        </p:nvCxnSpPr>
        <p:spPr>
          <a:xfrm flipV="1">
            <a:off x="2867134" y="4144117"/>
            <a:ext cx="519218" cy="10194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72" name="Rectangle 71">
            <a:extLst>
              <a:ext uri="{FF2B5EF4-FFF2-40B4-BE49-F238E27FC236}">
                <a16:creationId xmlns:a16="http://schemas.microsoft.com/office/drawing/2014/main" id="{8B03FFF6-4F0E-497E-90AF-3D8639EFA51C}"/>
              </a:ext>
            </a:extLst>
          </p:cNvPr>
          <p:cNvSpPr/>
          <p:nvPr/>
        </p:nvSpPr>
        <p:spPr>
          <a:xfrm>
            <a:off x="2777516" y="3968956"/>
            <a:ext cx="419429" cy="155135"/>
          </a:xfrm>
          <a:prstGeom prst="rect">
            <a:avLst/>
          </a:prstGeom>
          <a:noFill/>
          <a:ln w="12700">
            <a:solidFill>
              <a:schemeClr val="accent1">
                <a:shade val="95000"/>
                <a:satMod val="10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73" name="Rectangle 72">
            <a:extLst>
              <a:ext uri="{FF2B5EF4-FFF2-40B4-BE49-F238E27FC236}">
                <a16:creationId xmlns:a16="http://schemas.microsoft.com/office/drawing/2014/main" id="{726CA8C6-2411-4FB3-9EA5-1257470313DF}"/>
              </a:ext>
            </a:extLst>
          </p:cNvPr>
          <p:cNvSpPr/>
          <p:nvPr/>
        </p:nvSpPr>
        <p:spPr>
          <a:xfrm>
            <a:off x="3459528" y="3962306"/>
            <a:ext cx="419429" cy="155135"/>
          </a:xfrm>
          <a:prstGeom prst="rect">
            <a:avLst/>
          </a:prstGeom>
          <a:noFill/>
          <a:ln w="12700">
            <a:solidFill>
              <a:schemeClr val="accent1">
                <a:shade val="95000"/>
                <a:satMod val="10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74" name="Rectangle 73">
            <a:extLst>
              <a:ext uri="{FF2B5EF4-FFF2-40B4-BE49-F238E27FC236}">
                <a16:creationId xmlns:a16="http://schemas.microsoft.com/office/drawing/2014/main" id="{B1B9A358-B98E-4D4A-854B-124B228DCEBD}"/>
              </a:ext>
            </a:extLst>
          </p:cNvPr>
          <p:cNvSpPr/>
          <p:nvPr/>
        </p:nvSpPr>
        <p:spPr>
          <a:xfrm>
            <a:off x="564565" y="3929705"/>
            <a:ext cx="740698" cy="150276"/>
          </a:xfrm>
          <a:prstGeom prst="rect">
            <a:avLst/>
          </a:prstGeom>
          <a:noFill/>
          <a:ln w="12700">
            <a:solidFill>
              <a:schemeClr val="accent1">
                <a:shade val="95000"/>
                <a:satMod val="10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cxnSp>
        <p:nvCxnSpPr>
          <p:cNvPr id="75" name="Straight Arrow Connector 74">
            <a:extLst>
              <a:ext uri="{FF2B5EF4-FFF2-40B4-BE49-F238E27FC236}">
                <a16:creationId xmlns:a16="http://schemas.microsoft.com/office/drawing/2014/main" id="{2E94A1D6-490D-429C-92D0-D241D488FBD4}"/>
              </a:ext>
            </a:extLst>
          </p:cNvPr>
          <p:cNvCxnSpPr>
            <a:cxnSpLocks/>
          </p:cNvCxnSpPr>
          <p:nvPr/>
        </p:nvCxnSpPr>
        <p:spPr>
          <a:xfrm>
            <a:off x="679605" y="3767172"/>
            <a:ext cx="292209" cy="19876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77" name="TextBox 76">
            <a:extLst>
              <a:ext uri="{FF2B5EF4-FFF2-40B4-BE49-F238E27FC236}">
                <a16:creationId xmlns:a16="http://schemas.microsoft.com/office/drawing/2014/main" id="{2414FB41-2E90-4B2E-8163-165881F784F6}"/>
              </a:ext>
            </a:extLst>
          </p:cNvPr>
          <p:cNvSpPr txBox="1"/>
          <p:nvPr/>
        </p:nvSpPr>
        <p:spPr>
          <a:xfrm>
            <a:off x="89122" y="3356500"/>
            <a:ext cx="1096139" cy="415498"/>
          </a:xfrm>
          <a:prstGeom prst="rect">
            <a:avLst/>
          </a:prstGeom>
          <a:noFill/>
        </p:spPr>
        <p:txBody>
          <a:bodyPr wrap="square" rtlCol="0">
            <a:spAutoFit/>
          </a:bodyPr>
          <a:lstStyle/>
          <a:p>
            <a:r>
              <a:rPr lang="en-US" sz="700" dirty="0"/>
              <a:t>Elements for AP11’s capabilities, operating parameters</a:t>
            </a:r>
          </a:p>
        </p:txBody>
      </p:sp>
      <p:cxnSp>
        <p:nvCxnSpPr>
          <p:cNvPr id="78" name="Straight Arrow Connector 77">
            <a:extLst>
              <a:ext uri="{FF2B5EF4-FFF2-40B4-BE49-F238E27FC236}">
                <a16:creationId xmlns:a16="http://schemas.microsoft.com/office/drawing/2014/main" id="{5715B444-0FAA-483D-9F1D-669494EC5CDD}"/>
              </a:ext>
            </a:extLst>
          </p:cNvPr>
          <p:cNvCxnSpPr>
            <a:cxnSpLocks/>
          </p:cNvCxnSpPr>
          <p:nvPr/>
        </p:nvCxnSpPr>
        <p:spPr>
          <a:xfrm>
            <a:off x="2704114" y="3715021"/>
            <a:ext cx="264564" cy="29481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79" name="TextBox 78">
            <a:extLst>
              <a:ext uri="{FF2B5EF4-FFF2-40B4-BE49-F238E27FC236}">
                <a16:creationId xmlns:a16="http://schemas.microsoft.com/office/drawing/2014/main" id="{523760DE-78C4-490F-9368-46F015FCC4F1}"/>
              </a:ext>
            </a:extLst>
          </p:cNvPr>
          <p:cNvSpPr txBox="1"/>
          <p:nvPr/>
        </p:nvSpPr>
        <p:spPr>
          <a:xfrm>
            <a:off x="2333581" y="3356500"/>
            <a:ext cx="1024242" cy="415498"/>
          </a:xfrm>
          <a:prstGeom prst="rect">
            <a:avLst/>
          </a:prstGeom>
          <a:noFill/>
        </p:spPr>
        <p:txBody>
          <a:bodyPr wrap="square" rtlCol="0">
            <a:spAutoFit/>
          </a:bodyPr>
          <a:lstStyle/>
          <a:p>
            <a:r>
              <a:rPr lang="en-US" sz="700" dirty="0"/>
              <a:t>(Sub)Elements for AP21’s capabilities, operating parameters</a:t>
            </a:r>
          </a:p>
        </p:txBody>
      </p:sp>
      <p:sp>
        <p:nvSpPr>
          <p:cNvPr id="80" name="TextBox 79">
            <a:extLst>
              <a:ext uri="{FF2B5EF4-FFF2-40B4-BE49-F238E27FC236}">
                <a16:creationId xmlns:a16="http://schemas.microsoft.com/office/drawing/2014/main" id="{754CB6B5-39A4-47D4-B175-0D956E147929}"/>
              </a:ext>
            </a:extLst>
          </p:cNvPr>
          <p:cNvSpPr txBox="1"/>
          <p:nvPr/>
        </p:nvSpPr>
        <p:spPr>
          <a:xfrm>
            <a:off x="3483444" y="3356500"/>
            <a:ext cx="1029491" cy="415498"/>
          </a:xfrm>
          <a:prstGeom prst="rect">
            <a:avLst/>
          </a:prstGeom>
          <a:noFill/>
        </p:spPr>
        <p:txBody>
          <a:bodyPr wrap="square" rtlCol="0">
            <a:spAutoFit/>
          </a:bodyPr>
          <a:lstStyle/>
          <a:p>
            <a:r>
              <a:rPr lang="en-US" sz="700" dirty="0"/>
              <a:t>Non-transmit BSSID Profiles subelement for AP22, AP23, AP24</a:t>
            </a:r>
          </a:p>
        </p:txBody>
      </p:sp>
      <p:cxnSp>
        <p:nvCxnSpPr>
          <p:cNvPr id="81" name="Straight Arrow Connector 80">
            <a:extLst>
              <a:ext uri="{FF2B5EF4-FFF2-40B4-BE49-F238E27FC236}">
                <a16:creationId xmlns:a16="http://schemas.microsoft.com/office/drawing/2014/main" id="{B33BF26A-0FF0-47EB-9B37-B8A8A4ED0120}"/>
              </a:ext>
            </a:extLst>
          </p:cNvPr>
          <p:cNvCxnSpPr>
            <a:cxnSpLocks/>
            <a:endCxn id="73" idx="0"/>
          </p:cNvCxnSpPr>
          <p:nvPr/>
        </p:nvCxnSpPr>
        <p:spPr>
          <a:xfrm flipH="1">
            <a:off x="3669243" y="3764593"/>
            <a:ext cx="106908" cy="19771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86" name="Rectangle 85">
            <a:extLst>
              <a:ext uri="{FF2B5EF4-FFF2-40B4-BE49-F238E27FC236}">
                <a16:creationId xmlns:a16="http://schemas.microsoft.com/office/drawing/2014/main" id="{BBACABC9-C028-4DB5-8686-4ED1065A203D}"/>
              </a:ext>
            </a:extLst>
          </p:cNvPr>
          <p:cNvSpPr/>
          <p:nvPr/>
        </p:nvSpPr>
        <p:spPr>
          <a:xfrm>
            <a:off x="4650603" y="3852600"/>
            <a:ext cx="4072811" cy="328371"/>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87" name="TextBox 86">
            <a:extLst>
              <a:ext uri="{FF2B5EF4-FFF2-40B4-BE49-F238E27FC236}">
                <a16:creationId xmlns:a16="http://schemas.microsoft.com/office/drawing/2014/main" id="{5F6F8550-90B3-40BB-8B18-467105FB356E}"/>
              </a:ext>
            </a:extLst>
          </p:cNvPr>
          <p:cNvSpPr txBox="1"/>
          <p:nvPr/>
        </p:nvSpPr>
        <p:spPr>
          <a:xfrm>
            <a:off x="6073851" y="4525676"/>
            <a:ext cx="1897384" cy="261610"/>
          </a:xfrm>
          <a:prstGeom prst="rect">
            <a:avLst/>
          </a:prstGeom>
          <a:noFill/>
        </p:spPr>
        <p:txBody>
          <a:bodyPr wrap="square" rtlCol="0">
            <a:spAutoFit/>
          </a:bodyPr>
          <a:lstStyle/>
          <a:p>
            <a:r>
              <a:rPr lang="en-US" sz="1100" dirty="0"/>
              <a:t>AP21’s management frame</a:t>
            </a:r>
          </a:p>
        </p:txBody>
      </p:sp>
      <p:sp>
        <p:nvSpPr>
          <p:cNvPr id="88" name="Rectangle 87">
            <a:extLst>
              <a:ext uri="{FF2B5EF4-FFF2-40B4-BE49-F238E27FC236}">
                <a16:creationId xmlns:a16="http://schemas.microsoft.com/office/drawing/2014/main" id="{3942BF78-C582-44D9-8888-CDD640E10A3C}"/>
              </a:ext>
            </a:extLst>
          </p:cNvPr>
          <p:cNvSpPr/>
          <p:nvPr/>
        </p:nvSpPr>
        <p:spPr>
          <a:xfrm>
            <a:off x="4946418" y="3897068"/>
            <a:ext cx="1979763" cy="232656"/>
          </a:xfrm>
          <a:prstGeom prst="rect">
            <a:avLst/>
          </a:prstGeom>
          <a:noFill/>
          <a:ln w="12700">
            <a:solidFill>
              <a:schemeClr val="accent1">
                <a:shade val="95000"/>
                <a:satMod val="10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cxnSp>
        <p:nvCxnSpPr>
          <p:cNvPr id="89" name="Straight Arrow Connector 88">
            <a:extLst>
              <a:ext uri="{FF2B5EF4-FFF2-40B4-BE49-F238E27FC236}">
                <a16:creationId xmlns:a16="http://schemas.microsoft.com/office/drawing/2014/main" id="{AD950D65-2DF8-4942-98FB-A1E90243C8FB}"/>
              </a:ext>
            </a:extLst>
          </p:cNvPr>
          <p:cNvCxnSpPr>
            <a:cxnSpLocks/>
            <a:stCxn id="90" idx="0"/>
            <a:endCxn id="88" idx="2"/>
          </p:cNvCxnSpPr>
          <p:nvPr/>
        </p:nvCxnSpPr>
        <p:spPr>
          <a:xfrm flipV="1">
            <a:off x="5174040" y="4129724"/>
            <a:ext cx="762260" cy="10838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90" name="TextBox 89">
            <a:extLst>
              <a:ext uri="{FF2B5EF4-FFF2-40B4-BE49-F238E27FC236}">
                <a16:creationId xmlns:a16="http://schemas.microsoft.com/office/drawing/2014/main" id="{4E6B7B36-E161-458C-84E7-D6E190A06128}"/>
              </a:ext>
            </a:extLst>
          </p:cNvPr>
          <p:cNvSpPr txBox="1"/>
          <p:nvPr/>
        </p:nvSpPr>
        <p:spPr>
          <a:xfrm>
            <a:off x="4561481" y="4238105"/>
            <a:ext cx="1225118" cy="200055"/>
          </a:xfrm>
          <a:prstGeom prst="rect">
            <a:avLst/>
          </a:prstGeom>
          <a:noFill/>
        </p:spPr>
        <p:txBody>
          <a:bodyPr wrap="square" rtlCol="0">
            <a:spAutoFit/>
          </a:bodyPr>
          <a:lstStyle/>
          <a:p>
            <a:r>
              <a:rPr lang="en-US" sz="700" dirty="0"/>
              <a:t>Elements related  to AP21</a:t>
            </a:r>
          </a:p>
        </p:txBody>
      </p:sp>
      <p:sp>
        <p:nvSpPr>
          <p:cNvPr id="91" name="TextBox 90">
            <a:extLst>
              <a:ext uri="{FF2B5EF4-FFF2-40B4-BE49-F238E27FC236}">
                <a16:creationId xmlns:a16="http://schemas.microsoft.com/office/drawing/2014/main" id="{B4E9C7D6-FDEF-447F-A892-1DB0A49F5C28}"/>
              </a:ext>
            </a:extLst>
          </p:cNvPr>
          <p:cNvSpPr txBox="1"/>
          <p:nvPr/>
        </p:nvSpPr>
        <p:spPr>
          <a:xfrm>
            <a:off x="5832611" y="3352800"/>
            <a:ext cx="1019557" cy="415498"/>
          </a:xfrm>
          <a:prstGeom prst="rect">
            <a:avLst/>
          </a:prstGeom>
          <a:noFill/>
        </p:spPr>
        <p:txBody>
          <a:bodyPr wrap="square" rtlCol="0">
            <a:spAutoFit/>
          </a:bodyPr>
          <a:lstStyle/>
          <a:p>
            <a:r>
              <a:rPr lang="en-US" sz="700" dirty="0"/>
              <a:t>Non-transmit BSSID Profiles subelement for AP22, AP23, AP24 </a:t>
            </a:r>
          </a:p>
        </p:txBody>
      </p:sp>
      <p:cxnSp>
        <p:nvCxnSpPr>
          <p:cNvPr id="92" name="Straight Arrow Connector 91">
            <a:extLst>
              <a:ext uri="{FF2B5EF4-FFF2-40B4-BE49-F238E27FC236}">
                <a16:creationId xmlns:a16="http://schemas.microsoft.com/office/drawing/2014/main" id="{D25D505F-B3DD-4AD6-BE5A-BB8581A6F0A2}"/>
              </a:ext>
            </a:extLst>
          </p:cNvPr>
          <p:cNvCxnSpPr>
            <a:cxnSpLocks/>
          </p:cNvCxnSpPr>
          <p:nvPr/>
        </p:nvCxnSpPr>
        <p:spPr>
          <a:xfrm>
            <a:off x="6230968" y="3747476"/>
            <a:ext cx="130716" cy="21192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93" name="Rectangle 92">
            <a:extLst>
              <a:ext uri="{FF2B5EF4-FFF2-40B4-BE49-F238E27FC236}">
                <a16:creationId xmlns:a16="http://schemas.microsoft.com/office/drawing/2014/main" id="{3FC18360-0FE5-4CCE-9CD3-BBDFBAFC886A}"/>
              </a:ext>
            </a:extLst>
          </p:cNvPr>
          <p:cNvSpPr/>
          <p:nvPr/>
        </p:nvSpPr>
        <p:spPr>
          <a:xfrm>
            <a:off x="6039559" y="3957534"/>
            <a:ext cx="740698" cy="150276"/>
          </a:xfrm>
          <a:prstGeom prst="rect">
            <a:avLst/>
          </a:prstGeom>
          <a:noFill/>
          <a:ln w="12700">
            <a:solidFill>
              <a:schemeClr val="accent1">
                <a:shade val="95000"/>
                <a:satMod val="10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94" name="Rectangle 93">
            <a:extLst>
              <a:ext uri="{FF2B5EF4-FFF2-40B4-BE49-F238E27FC236}">
                <a16:creationId xmlns:a16="http://schemas.microsoft.com/office/drawing/2014/main" id="{1DB76CE2-03FF-4531-BD4B-72A0DD5EFEFF}"/>
              </a:ext>
            </a:extLst>
          </p:cNvPr>
          <p:cNvSpPr/>
          <p:nvPr/>
        </p:nvSpPr>
        <p:spPr>
          <a:xfrm>
            <a:off x="7258154" y="3933324"/>
            <a:ext cx="1379358" cy="212532"/>
          </a:xfrm>
          <a:prstGeom prst="rect">
            <a:avLst/>
          </a:prstGeom>
          <a:noFill/>
          <a:ln w="12700">
            <a:solidFill>
              <a:schemeClr val="accent1">
                <a:shade val="95000"/>
                <a:satMod val="10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cxnSp>
        <p:nvCxnSpPr>
          <p:cNvPr id="95" name="Straight Arrow Connector 94">
            <a:extLst>
              <a:ext uri="{FF2B5EF4-FFF2-40B4-BE49-F238E27FC236}">
                <a16:creationId xmlns:a16="http://schemas.microsoft.com/office/drawing/2014/main" id="{3606C858-2226-4F81-80B1-17A1764DF181}"/>
              </a:ext>
            </a:extLst>
          </p:cNvPr>
          <p:cNvCxnSpPr>
            <a:cxnSpLocks/>
            <a:stCxn id="96" idx="0"/>
            <a:endCxn id="94" idx="2"/>
          </p:cNvCxnSpPr>
          <p:nvPr/>
        </p:nvCxnSpPr>
        <p:spPr>
          <a:xfrm flipV="1">
            <a:off x="7609349" y="4145856"/>
            <a:ext cx="338484" cy="9554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96" name="TextBox 95">
            <a:extLst>
              <a:ext uri="{FF2B5EF4-FFF2-40B4-BE49-F238E27FC236}">
                <a16:creationId xmlns:a16="http://schemas.microsoft.com/office/drawing/2014/main" id="{93C8C2DE-CC94-40E8-8D9F-2D2AF6E7DA1F}"/>
              </a:ext>
            </a:extLst>
          </p:cNvPr>
          <p:cNvSpPr txBox="1"/>
          <p:nvPr/>
        </p:nvSpPr>
        <p:spPr>
          <a:xfrm>
            <a:off x="6495283" y="4241399"/>
            <a:ext cx="2228131" cy="307777"/>
          </a:xfrm>
          <a:prstGeom prst="rect">
            <a:avLst/>
          </a:prstGeom>
          <a:noFill/>
        </p:spPr>
        <p:txBody>
          <a:bodyPr wrap="square" rtlCol="0">
            <a:spAutoFit/>
          </a:bodyPr>
          <a:lstStyle/>
          <a:p>
            <a:r>
              <a:rPr lang="en-US" sz="700" dirty="0"/>
              <a:t>Elements related to AP11 (may be one element to carry multiple subelement or multiple element with Link ID)</a:t>
            </a:r>
          </a:p>
        </p:txBody>
      </p:sp>
      <p:sp>
        <p:nvSpPr>
          <p:cNvPr id="97" name="Rectangle 96">
            <a:extLst>
              <a:ext uri="{FF2B5EF4-FFF2-40B4-BE49-F238E27FC236}">
                <a16:creationId xmlns:a16="http://schemas.microsoft.com/office/drawing/2014/main" id="{F89E99EF-C64B-4AF5-86DE-183E44680D7F}"/>
              </a:ext>
            </a:extLst>
          </p:cNvPr>
          <p:cNvSpPr/>
          <p:nvPr/>
        </p:nvSpPr>
        <p:spPr>
          <a:xfrm>
            <a:off x="7338997" y="3970695"/>
            <a:ext cx="419429" cy="155135"/>
          </a:xfrm>
          <a:prstGeom prst="rect">
            <a:avLst/>
          </a:prstGeom>
          <a:noFill/>
          <a:ln w="12700">
            <a:solidFill>
              <a:schemeClr val="accent1">
                <a:shade val="95000"/>
                <a:satMod val="10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98" name="Rectangle 97">
            <a:extLst>
              <a:ext uri="{FF2B5EF4-FFF2-40B4-BE49-F238E27FC236}">
                <a16:creationId xmlns:a16="http://schemas.microsoft.com/office/drawing/2014/main" id="{2B803762-8C81-4CC9-BC67-84926298BD93}"/>
              </a:ext>
            </a:extLst>
          </p:cNvPr>
          <p:cNvSpPr/>
          <p:nvPr/>
        </p:nvSpPr>
        <p:spPr>
          <a:xfrm>
            <a:off x="8021009" y="3964045"/>
            <a:ext cx="419429" cy="155135"/>
          </a:xfrm>
          <a:prstGeom prst="rect">
            <a:avLst/>
          </a:prstGeom>
          <a:noFill/>
          <a:ln w="12700">
            <a:solidFill>
              <a:schemeClr val="accent1">
                <a:shade val="95000"/>
                <a:satMod val="10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99" name="Rectangle 98">
            <a:extLst>
              <a:ext uri="{FF2B5EF4-FFF2-40B4-BE49-F238E27FC236}">
                <a16:creationId xmlns:a16="http://schemas.microsoft.com/office/drawing/2014/main" id="{C49794AA-EBD8-4959-8C5D-939D1B276EA6}"/>
              </a:ext>
            </a:extLst>
          </p:cNvPr>
          <p:cNvSpPr/>
          <p:nvPr/>
        </p:nvSpPr>
        <p:spPr>
          <a:xfrm>
            <a:off x="5126046" y="3931443"/>
            <a:ext cx="740698" cy="150276"/>
          </a:xfrm>
          <a:prstGeom prst="rect">
            <a:avLst/>
          </a:prstGeom>
          <a:noFill/>
          <a:ln w="12700">
            <a:solidFill>
              <a:schemeClr val="accent1">
                <a:shade val="95000"/>
                <a:satMod val="10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cxnSp>
        <p:nvCxnSpPr>
          <p:cNvPr id="100" name="Straight Arrow Connector 99">
            <a:extLst>
              <a:ext uri="{FF2B5EF4-FFF2-40B4-BE49-F238E27FC236}">
                <a16:creationId xmlns:a16="http://schemas.microsoft.com/office/drawing/2014/main" id="{80AB5013-698A-4061-A803-553DA988E98D}"/>
              </a:ext>
            </a:extLst>
          </p:cNvPr>
          <p:cNvCxnSpPr>
            <a:cxnSpLocks/>
          </p:cNvCxnSpPr>
          <p:nvPr/>
        </p:nvCxnSpPr>
        <p:spPr>
          <a:xfrm>
            <a:off x="5241087" y="3768911"/>
            <a:ext cx="292209" cy="19876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01" name="TextBox 100">
            <a:extLst>
              <a:ext uri="{FF2B5EF4-FFF2-40B4-BE49-F238E27FC236}">
                <a16:creationId xmlns:a16="http://schemas.microsoft.com/office/drawing/2014/main" id="{512B79FA-6F70-4796-89A6-C3B6FAFC4D3B}"/>
              </a:ext>
            </a:extLst>
          </p:cNvPr>
          <p:cNvSpPr txBox="1"/>
          <p:nvPr/>
        </p:nvSpPr>
        <p:spPr>
          <a:xfrm>
            <a:off x="4543761" y="3352800"/>
            <a:ext cx="1181725" cy="415498"/>
          </a:xfrm>
          <a:prstGeom prst="rect">
            <a:avLst/>
          </a:prstGeom>
          <a:noFill/>
        </p:spPr>
        <p:txBody>
          <a:bodyPr wrap="square" rtlCol="0">
            <a:spAutoFit/>
          </a:bodyPr>
          <a:lstStyle/>
          <a:p>
            <a:r>
              <a:rPr lang="en-US" sz="700" dirty="0"/>
              <a:t>Elements for AP21’s capabilities, operating parameters</a:t>
            </a:r>
          </a:p>
        </p:txBody>
      </p:sp>
      <p:cxnSp>
        <p:nvCxnSpPr>
          <p:cNvPr id="102" name="Straight Arrow Connector 101">
            <a:extLst>
              <a:ext uri="{FF2B5EF4-FFF2-40B4-BE49-F238E27FC236}">
                <a16:creationId xmlns:a16="http://schemas.microsoft.com/office/drawing/2014/main" id="{FC7C7885-2232-4B29-BE17-1480667BD85D}"/>
              </a:ext>
            </a:extLst>
          </p:cNvPr>
          <p:cNvCxnSpPr>
            <a:cxnSpLocks/>
          </p:cNvCxnSpPr>
          <p:nvPr/>
        </p:nvCxnSpPr>
        <p:spPr>
          <a:xfrm>
            <a:off x="7264483" y="3757064"/>
            <a:ext cx="265676" cy="25450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03" name="TextBox 102">
            <a:extLst>
              <a:ext uri="{FF2B5EF4-FFF2-40B4-BE49-F238E27FC236}">
                <a16:creationId xmlns:a16="http://schemas.microsoft.com/office/drawing/2014/main" id="{C84075FC-AD4B-4813-A056-3C04A80C5479}"/>
              </a:ext>
            </a:extLst>
          </p:cNvPr>
          <p:cNvSpPr txBox="1"/>
          <p:nvPr/>
        </p:nvSpPr>
        <p:spPr>
          <a:xfrm>
            <a:off x="6889622" y="3352800"/>
            <a:ext cx="1001687" cy="415498"/>
          </a:xfrm>
          <a:prstGeom prst="rect">
            <a:avLst/>
          </a:prstGeom>
          <a:noFill/>
        </p:spPr>
        <p:txBody>
          <a:bodyPr wrap="square" rtlCol="0">
            <a:spAutoFit/>
          </a:bodyPr>
          <a:lstStyle/>
          <a:p>
            <a:r>
              <a:rPr lang="en-US" sz="700" dirty="0"/>
              <a:t>(Sub)Elements for AP11’s capabilities, operating parameters</a:t>
            </a:r>
          </a:p>
        </p:txBody>
      </p:sp>
      <p:sp>
        <p:nvSpPr>
          <p:cNvPr id="104" name="TextBox 103">
            <a:extLst>
              <a:ext uri="{FF2B5EF4-FFF2-40B4-BE49-F238E27FC236}">
                <a16:creationId xmlns:a16="http://schemas.microsoft.com/office/drawing/2014/main" id="{07D6A2F1-AC78-4444-A3D8-7E6F970553E6}"/>
              </a:ext>
            </a:extLst>
          </p:cNvPr>
          <p:cNvSpPr txBox="1"/>
          <p:nvPr/>
        </p:nvSpPr>
        <p:spPr>
          <a:xfrm>
            <a:off x="7998434" y="3352800"/>
            <a:ext cx="1073802" cy="415498"/>
          </a:xfrm>
          <a:prstGeom prst="rect">
            <a:avLst/>
          </a:prstGeom>
          <a:noFill/>
        </p:spPr>
        <p:txBody>
          <a:bodyPr wrap="square" rtlCol="0">
            <a:spAutoFit/>
          </a:bodyPr>
          <a:lstStyle/>
          <a:p>
            <a:r>
              <a:rPr lang="en-US" sz="700" dirty="0"/>
              <a:t>Non-transmit BSSID Profiles for AP12, AP13, AP14</a:t>
            </a:r>
          </a:p>
        </p:txBody>
      </p:sp>
      <p:cxnSp>
        <p:nvCxnSpPr>
          <p:cNvPr id="105" name="Straight Arrow Connector 104">
            <a:extLst>
              <a:ext uri="{FF2B5EF4-FFF2-40B4-BE49-F238E27FC236}">
                <a16:creationId xmlns:a16="http://schemas.microsoft.com/office/drawing/2014/main" id="{CA1A98DD-84EB-49C2-B5A3-9956C9ED9133}"/>
              </a:ext>
            </a:extLst>
          </p:cNvPr>
          <p:cNvCxnSpPr>
            <a:cxnSpLocks/>
            <a:endCxn id="98" idx="0"/>
          </p:cNvCxnSpPr>
          <p:nvPr/>
        </p:nvCxnSpPr>
        <p:spPr>
          <a:xfrm flipH="1">
            <a:off x="8230724" y="3766332"/>
            <a:ext cx="106908" cy="19771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06" name="TextBox 105">
            <a:extLst>
              <a:ext uri="{FF2B5EF4-FFF2-40B4-BE49-F238E27FC236}">
                <a16:creationId xmlns:a16="http://schemas.microsoft.com/office/drawing/2014/main" id="{E6D95DC1-04CC-4DAF-B938-04D3319829F9}"/>
              </a:ext>
            </a:extLst>
          </p:cNvPr>
          <p:cNvSpPr txBox="1"/>
          <p:nvPr/>
        </p:nvSpPr>
        <p:spPr>
          <a:xfrm>
            <a:off x="2107221" y="4260967"/>
            <a:ext cx="2270116" cy="307777"/>
          </a:xfrm>
          <a:prstGeom prst="rect">
            <a:avLst/>
          </a:prstGeom>
          <a:noFill/>
        </p:spPr>
        <p:txBody>
          <a:bodyPr wrap="square" rtlCol="0">
            <a:spAutoFit/>
          </a:bodyPr>
          <a:lstStyle/>
          <a:p>
            <a:r>
              <a:rPr lang="en-US" sz="700" dirty="0"/>
              <a:t>Elements related to AP21 (may be one element to carry multiple subelement or multiple element with Link ID)</a:t>
            </a:r>
          </a:p>
        </p:txBody>
      </p:sp>
      <p:sp>
        <p:nvSpPr>
          <p:cNvPr id="107" name="Slide Number Placeholder 2">
            <a:extLst>
              <a:ext uri="{FF2B5EF4-FFF2-40B4-BE49-F238E27FC236}">
                <a16:creationId xmlns:a16="http://schemas.microsoft.com/office/drawing/2014/main" id="{5B9D9029-C4AC-48A8-9D46-5F62AB4625E8}"/>
              </a:ext>
            </a:extLst>
          </p:cNvPr>
          <p:cNvSpPr>
            <a:spLocks noGrp="1"/>
          </p:cNvSpPr>
          <p:nvPr>
            <p:ph type="sldNum" sz="quarter" idx="12"/>
          </p:nvPr>
        </p:nvSpPr>
        <p:spPr>
          <a:xfrm>
            <a:off x="4344988" y="6475413"/>
            <a:ext cx="530225" cy="182562"/>
          </a:xfrm>
        </p:spPr>
        <p:txBody>
          <a:bodyPr/>
          <a:lstStyle/>
          <a:p>
            <a:pPr>
              <a:defRPr/>
            </a:pPr>
            <a:r>
              <a:rPr lang="en-US"/>
              <a:t>Slide </a:t>
            </a:r>
            <a:fld id="{C1789BC7-C074-42CC-ADF8-5107DF6BD1C1}" type="slidenum">
              <a:rPr lang="en-US" smtClean="0"/>
              <a:pPr>
                <a:defRPr/>
              </a:pPr>
              <a:t>5</a:t>
            </a:fld>
            <a:endParaRPr lang="en-US"/>
          </a:p>
        </p:txBody>
      </p:sp>
      <p:sp>
        <p:nvSpPr>
          <p:cNvPr id="108" name="Footer Placeholder 4">
            <a:extLst>
              <a:ext uri="{FF2B5EF4-FFF2-40B4-BE49-F238E27FC236}">
                <a16:creationId xmlns:a16="http://schemas.microsoft.com/office/drawing/2014/main" id="{A52037B7-76E5-4531-918A-12685317A4E8}"/>
              </a:ext>
            </a:extLst>
          </p:cNvPr>
          <p:cNvSpPr>
            <a:spLocks noGrp="1"/>
          </p:cNvSpPr>
          <p:nvPr>
            <p:ph type="ftr" sz="quarter" idx="11"/>
          </p:nvPr>
        </p:nvSpPr>
        <p:spPr>
          <a:xfrm>
            <a:off x="7106032" y="6475413"/>
            <a:ext cx="1437893" cy="184666"/>
          </a:xfrm>
        </p:spPr>
        <p:txBody>
          <a:bodyPr/>
          <a:lstStyle/>
          <a:p>
            <a:pPr>
              <a:defRPr/>
            </a:pPr>
            <a:r>
              <a:rPr lang="nb-NO" dirty="0"/>
              <a:t>Liwen Chu et al (NXP)</a:t>
            </a:r>
            <a:endParaRPr lang="en-US" dirty="0"/>
          </a:p>
        </p:txBody>
      </p:sp>
      <p:sp>
        <p:nvSpPr>
          <p:cNvPr id="109" name="Date Placeholder 3">
            <a:extLst>
              <a:ext uri="{FF2B5EF4-FFF2-40B4-BE49-F238E27FC236}">
                <a16:creationId xmlns:a16="http://schemas.microsoft.com/office/drawing/2014/main" id="{B39E00D2-BDDF-4B62-BF7E-CE6D07FA1FF2}"/>
              </a:ext>
            </a:extLst>
          </p:cNvPr>
          <p:cNvSpPr>
            <a:spLocks noGrp="1"/>
          </p:cNvSpPr>
          <p:nvPr>
            <p:ph type="dt" sz="half" idx="10"/>
          </p:nvPr>
        </p:nvSpPr>
        <p:spPr>
          <a:xfrm>
            <a:off x="696913" y="332601"/>
            <a:ext cx="1051570" cy="276999"/>
          </a:xfrm>
        </p:spPr>
        <p:txBody>
          <a:bodyPr/>
          <a:lstStyle/>
          <a:p>
            <a:pPr>
              <a:defRPr/>
            </a:pPr>
            <a:r>
              <a:rPr lang="en-US" dirty="0"/>
              <a:t>03/01/2020</a:t>
            </a:r>
          </a:p>
        </p:txBody>
      </p:sp>
    </p:spTree>
    <p:extLst>
      <p:ext uri="{BB962C8B-B14F-4D97-AF65-F5344CB8AC3E}">
        <p14:creationId xmlns:p14="http://schemas.microsoft.com/office/powerpoint/2010/main" val="14081701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 name="Rectangle 83">
            <a:extLst>
              <a:ext uri="{FF2B5EF4-FFF2-40B4-BE49-F238E27FC236}">
                <a16:creationId xmlns:a16="http://schemas.microsoft.com/office/drawing/2014/main" id="{5072CAFE-F7D5-4BBD-8DCD-44F1219817F2}"/>
              </a:ext>
            </a:extLst>
          </p:cNvPr>
          <p:cNvSpPr/>
          <p:nvPr/>
        </p:nvSpPr>
        <p:spPr>
          <a:xfrm>
            <a:off x="7787450" y="5660746"/>
            <a:ext cx="1337893" cy="59128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2" name="Title 1"/>
          <p:cNvSpPr>
            <a:spLocks noGrp="1"/>
          </p:cNvSpPr>
          <p:nvPr>
            <p:ph type="title"/>
          </p:nvPr>
        </p:nvSpPr>
        <p:spPr>
          <a:xfrm>
            <a:off x="109180" y="655315"/>
            <a:ext cx="8955349" cy="367868"/>
          </a:xfrm>
        </p:spPr>
        <p:txBody>
          <a:bodyPr/>
          <a:lstStyle/>
          <a:p>
            <a:r>
              <a:rPr lang="en-US" sz="1800" dirty="0"/>
              <a:t>BSS Parameter Transmission Method 2 of AP MLD with Multiple BSSID </a:t>
            </a:r>
          </a:p>
        </p:txBody>
      </p:sp>
      <p:sp>
        <p:nvSpPr>
          <p:cNvPr id="23" name="Content Placeholder 2">
            <a:extLst>
              <a:ext uri="{FF2B5EF4-FFF2-40B4-BE49-F238E27FC236}">
                <a16:creationId xmlns:a16="http://schemas.microsoft.com/office/drawing/2014/main" id="{5E300EB2-1588-4A67-B0F2-E878E6F96D3C}"/>
              </a:ext>
            </a:extLst>
          </p:cNvPr>
          <p:cNvSpPr txBox="1">
            <a:spLocks/>
          </p:cNvSpPr>
          <p:nvPr/>
        </p:nvSpPr>
        <p:spPr>
          <a:xfrm>
            <a:off x="0" y="1160227"/>
            <a:ext cx="9144000" cy="1884163"/>
          </a:xfrm>
          <a:prstGeom prst="rect">
            <a:avLst/>
          </a:prstGeom>
        </p:spPr>
        <p:txBody>
          <a:bodyPr vert="horz" lIns="68580" tIns="34290" rIns="68580" bIns="34290" rtlCol="0">
            <a:normAutofit/>
          </a:bodyPr>
          <a:lstStyle>
            <a:lvl1pPr marL="233363" indent="-233363" algn="l" rtl="0" fontAlgn="base">
              <a:lnSpc>
                <a:spcPct val="100000"/>
              </a:lnSpc>
              <a:spcBef>
                <a:spcPts val="575"/>
              </a:spcBef>
              <a:spcAft>
                <a:spcPts val="75"/>
              </a:spcAft>
              <a:buClr>
                <a:schemeClr val="tx1">
                  <a:lumMod val="85000"/>
                  <a:lumOff val="15000"/>
                </a:schemeClr>
              </a:buClr>
              <a:buSzPct val="80000"/>
              <a:buFont typeface="Arial" pitchFamily="34" charset="0"/>
              <a:buChar char="•"/>
              <a:defRPr sz="2400" b="0">
                <a:solidFill>
                  <a:srgbClr val="000000"/>
                </a:solidFill>
                <a:latin typeface="+mn-lt"/>
                <a:ea typeface="+mn-ea"/>
                <a:cs typeface="+mn-cs"/>
              </a:defRPr>
            </a:lvl1pPr>
            <a:lvl2pPr marL="401638" indent="-168275" algn="l" rtl="0" fontAlgn="base">
              <a:lnSpc>
                <a:spcPct val="100000"/>
              </a:lnSpc>
              <a:spcBef>
                <a:spcPts val="575"/>
              </a:spcBef>
              <a:spcAft>
                <a:spcPts val="75"/>
              </a:spcAft>
              <a:buClr>
                <a:schemeClr val="tx1"/>
              </a:buClr>
              <a:buSzPct val="80000"/>
              <a:buFont typeface="Arial" pitchFamily="34" charset="0"/>
              <a:buChar char="−"/>
              <a:defRPr sz="2200">
                <a:solidFill>
                  <a:srgbClr val="000000"/>
                </a:solidFill>
                <a:latin typeface="+mn-lt"/>
              </a:defRPr>
            </a:lvl2pPr>
            <a:lvl3pPr marL="569913" indent="-168275" algn="l" rtl="0" fontAlgn="base">
              <a:lnSpc>
                <a:spcPct val="100000"/>
              </a:lnSpc>
              <a:spcBef>
                <a:spcPts val="575"/>
              </a:spcBef>
              <a:spcAft>
                <a:spcPts val="75"/>
              </a:spcAft>
              <a:buClr>
                <a:schemeClr val="tx1"/>
              </a:buClr>
              <a:buSzPct val="80000"/>
              <a:buFont typeface="Wingdings" pitchFamily="2" charset="2"/>
              <a:buChar char="§"/>
              <a:defRPr sz="2000">
                <a:solidFill>
                  <a:srgbClr val="000000"/>
                </a:solidFill>
                <a:latin typeface="+mn-lt"/>
              </a:defRPr>
            </a:lvl3pPr>
            <a:lvl4pPr marL="746125" indent="-176213" algn="l" rtl="0" fontAlgn="base">
              <a:lnSpc>
                <a:spcPct val="100000"/>
              </a:lnSpc>
              <a:spcBef>
                <a:spcPts val="575"/>
              </a:spcBef>
              <a:spcAft>
                <a:spcPts val="75"/>
              </a:spcAft>
              <a:buClr>
                <a:schemeClr val="tx1"/>
              </a:buClr>
              <a:buSzPct val="80000"/>
              <a:buFont typeface="Arial" pitchFamily="34" charset="0"/>
              <a:buChar char="•"/>
              <a:defRPr sz="1800">
                <a:solidFill>
                  <a:srgbClr val="000000"/>
                </a:solidFill>
                <a:latin typeface="+mn-lt"/>
              </a:defRPr>
            </a:lvl4pPr>
            <a:lvl5pPr marL="969963" indent="-223838" algn="l" rtl="0" fontAlgn="base">
              <a:lnSpc>
                <a:spcPct val="100000"/>
              </a:lnSpc>
              <a:spcBef>
                <a:spcPts val="575"/>
              </a:spcBef>
              <a:spcAft>
                <a:spcPts val="75"/>
              </a:spcAft>
              <a:buClr>
                <a:schemeClr val="tx1"/>
              </a:buClr>
              <a:buSzPct val="70000"/>
              <a:buFont typeface="Arial" pitchFamily="34" charset="0"/>
              <a:buChar char="−"/>
              <a:defRPr sz="1600">
                <a:solidFill>
                  <a:srgbClr val="000000"/>
                </a:solidFill>
                <a:latin typeface="+mn-lt"/>
              </a:defRPr>
            </a:lvl5pPr>
            <a:lvl6pPr marL="22304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6pPr>
            <a:lvl7pPr marL="26876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7pPr>
            <a:lvl8pPr marL="31448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8pPr>
            <a:lvl9pPr marL="36020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9pPr>
          </a:lstStyle>
          <a:p>
            <a:r>
              <a:rPr lang="en-US" sz="1050" kern="0" dirty="0"/>
              <a:t>This method assume that the transmitted BSSIDs of multiple links can be affiliated with different AP MLDs.</a:t>
            </a:r>
          </a:p>
          <a:p>
            <a:r>
              <a:rPr lang="en-US" sz="1050" kern="0" dirty="0"/>
              <a:t>The method 2 to transmit BSS parameters:</a:t>
            </a:r>
          </a:p>
          <a:p>
            <a:pPr lvl="1"/>
            <a:r>
              <a:rPr lang="en-US" sz="1200" kern="0" dirty="0"/>
              <a:t>APxa’s capabilities and operating parameters</a:t>
            </a:r>
          </a:p>
          <a:p>
            <a:pPr lvl="1"/>
            <a:r>
              <a:rPr lang="en-US" sz="1200" kern="0" dirty="0"/>
              <a:t>APxa’s non-transmitted BSSID profiles of the non-transmitted BSSIDs in link_x</a:t>
            </a:r>
          </a:p>
          <a:p>
            <a:pPr lvl="2"/>
            <a:r>
              <a:rPr lang="en-US" sz="1050" kern="0" dirty="0"/>
              <a:t>each non-transmitted BSSID profile of link_x’s APxb includes the capabilities, operating parameters of link_y’s APyb where APxb and APyb are owned by same AP MLD</a:t>
            </a:r>
          </a:p>
          <a:p>
            <a:pPr lvl="1"/>
            <a:r>
              <a:rPr lang="en-US" sz="1200" kern="0" dirty="0"/>
              <a:t>the AP capabilities and BSS operating parameters of transmitted BSSID AP (APyb) in link_y.</a:t>
            </a:r>
          </a:p>
        </p:txBody>
      </p:sp>
      <p:sp>
        <p:nvSpPr>
          <p:cNvPr id="16" name="Rectangle 15">
            <a:extLst>
              <a:ext uri="{FF2B5EF4-FFF2-40B4-BE49-F238E27FC236}">
                <a16:creationId xmlns:a16="http://schemas.microsoft.com/office/drawing/2014/main" id="{B12FCCA0-01A0-4C93-B825-124A35AC8586}"/>
              </a:ext>
            </a:extLst>
          </p:cNvPr>
          <p:cNvSpPr/>
          <p:nvPr/>
        </p:nvSpPr>
        <p:spPr bwMode="auto">
          <a:xfrm>
            <a:off x="2881760" y="5126225"/>
            <a:ext cx="685800" cy="40005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685800" eaLnBrk="0" hangingPunct="0"/>
            <a:endParaRPr lang="en-US" sz="525">
              <a:latin typeface="Garamond" pitchFamily="18" charset="0"/>
            </a:endParaRPr>
          </a:p>
        </p:txBody>
      </p:sp>
      <p:sp>
        <p:nvSpPr>
          <p:cNvPr id="17" name="Rectangle 16">
            <a:extLst>
              <a:ext uri="{FF2B5EF4-FFF2-40B4-BE49-F238E27FC236}">
                <a16:creationId xmlns:a16="http://schemas.microsoft.com/office/drawing/2014/main" id="{49E78423-81B2-49E1-83F1-95123D915DBC}"/>
              </a:ext>
            </a:extLst>
          </p:cNvPr>
          <p:cNvSpPr/>
          <p:nvPr/>
        </p:nvSpPr>
        <p:spPr bwMode="auto">
          <a:xfrm>
            <a:off x="2996892" y="5526275"/>
            <a:ext cx="171450" cy="28575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685800" eaLnBrk="0" hangingPunct="0"/>
            <a:endParaRPr lang="en-US" sz="525">
              <a:latin typeface="Garamond" pitchFamily="18" charset="0"/>
            </a:endParaRPr>
          </a:p>
        </p:txBody>
      </p:sp>
      <p:sp>
        <p:nvSpPr>
          <p:cNvPr id="18" name="Rectangle 17">
            <a:extLst>
              <a:ext uri="{FF2B5EF4-FFF2-40B4-BE49-F238E27FC236}">
                <a16:creationId xmlns:a16="http://schemas.microsoft.com/office/drawing/2014/main" id="{8B8E239B-32EB-4BA7-B37D-561C606A80F6}"/>
              </a:ext>
            </a:extLst>
          </p:cNvPr>
          <p:cNvSpPr/>
          <p:nvPr/>
        </p:nvSpPr>
        <p:spPr bwMode="auto">
          <a:xfrm>
            <a:off x="3304975" y="5526275"/>
            <a:ext cx="171450" cy="285750"/>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685800" eaLnBrk="0" hangingPunct="0"/>
            <a:endParaRPr lang="en-US" sz="525">
              <a:latin typeface="Garamond" pitchFamily="18" charset="0"/>
            </a:endParaRPr>
          </a:p>
        </p:txBody>
      </p:sp>
      <p:sp>
        <p:nvSpPr>
          <p:cNvPr id="19" name="TextBox 18">
            <a:extLst>
              <a:ext uri="{FF2B5EF4-FFF2-40B4-BE49-F238E27FC236}">
                <a16:creationId xmlns:a16="http://schemas.microsoft.com/office/drawing/2014/main" id="{E5AF78EA-EFDE-4C4C-98DF-14ACE046C6DB}"/>
              </a:ext>
            </a:extLst>
          </p:cNvPr>
          <p:cNvSpPr txBox="1"/>
          <p:nvPr/>
        </p:nvSpPr>
        <p:spPr>
          <a:xfrm>
            <a:off x="2489601" y="5140790"/>
            <a:ext cx="507291" cy="173124"/>
          </a:xfrm>
          <a:prstGeom prst="rect">
            <a:avLst/>
          </a:prstGeom>
          <a:noFill/>
        </p:spPr>
        <p:txBody>
          <a:bodyPr wrap="square" rtlCol="0">
            <a:spAutoFit/>
          </a:bodyPr>
          <a:lstStyle/>
          <a:p>
            <a:r>
              <a:rPr lang="en-US" sz="525" dirty="0"/>
              <a:t>AP MLD1</a:t>
            </a:r>
          </a:p>
        </p:txBody>
      </p:sp>
      <p:sp>
        <p:nvSpPr>
          <p:cNvPr id="20" name="TextBox 19">
            <a:extLst>
              <a:ext uri="{FF2B5EF4-FFF2-40B4-BE49-F238E27FC236}">
                <a16:creationId xmlns:a16="http://schemas.microsoft.com/office/drawing/2014/main" id="{037AD00D-B330-4C68-9EE6-9460BF228FB0}"/>
              </a:ext>
            </a:extLst>
          </p:cNvPr>
          <p:cNvSpPr txBox="1"/>
          <p:nvPr/>
        </p:nvSpPr>
        <p:spPr>
          <a:xfrm>
            <a:off x="2559875" y="5535026"/>
            <a:ext cx="489659" cy="334707"/>
          </a:xfrm>
          <a:prstGeom prst="rect">
            <a:avLst/>
          </a:prstGeom>
          <a:noFill/>
        </p:spPr>
        <p:txBody>
          <a:bodyPr wrap="square" rtlCol="0">
            <a:spAutoFit/>
          </a:bodyPr>
          <a:lstStyle/>
          <a:p>
            <a:r>
              <a:rPr lang="en-US" sz="525" dirty="0"/>
              <a:t>MAC with Addr11 (AP11)</a:t>
            </a:r>
          </a:p>
        </p:txBody>
      </p:sp>
      <p:sp>
        <p:nvSpPr>
          <p:cNvPr id="21" name="TextBox 20">
            <a:extLst>
              <a:ext uri="{FF2B5EF4-FFF2-40B4-BE49-F238E27FC236}">
                <a16:creationId xmlns:a16="http://schemas.microsoft.com/office/drawing/2014/main" id="{B3ED2B60-5AE6-41E1-8E2E-76FFC4B94958}"/>
              </a:ext>
            </a:extLst>
          </p:cNvPr>
          <p:cNvSpPr txBox="1"/>
          <p:nvPr/>
        </p:nvSpPr>
        <p:spPr>
          <a:xfrm>
            <a:off x="3476425" y="5535026"/>
            <a:ext cx="489659" cy="334707"/>
          </a:xfrm>
          <a:prstGeom prst="rect">
            <a:avLst/>
          </a:prstGeom>
          <a:noFill/>
        </p:spPr>
        <p:txBody>
          <a:bodyPr wrap="square" rtlCol="0">
            <a:spAutoFit/>
          </a:bodyPr>
          <a:lstStyle/>
          <a:p>
            <a:r>
              <a:rPr lang="en-US" sz="525" dirty="0"/>
              <a:t>MAC with Addr21 (AP21)</a:t>
            </a:r>
          </a:p>
        </p:txBody>
      </p:sp>
      <p:sp>
        <p:nvSpPr>
          <p:cNvPr id="22" name="TextBox 21">
            <a:extLst>
              <a:ext uri="{FF2B5EF4-FFF2-40B4-BE49-F238E27FC236}">
                <a16:creationId xmlns:a16="http://schemas.microsoft.com/office/drawing/2014/main" id="{9AF21C9E-46FC-450E-9855-A8D5FE25E298}"/>
              </a:ext>
            </a:extLst>
          </p:cNvPr>
          <p:cNvSpPr txBox="1"/>
          <p:nvPr/>
        </p:nvSpPr>
        <p:spPr>
          <a:xfrm>
            <a:off x="2881760" y="5213702"/>
            <a:ext cx="606256" cy="173124"/>
          </a:xfrm>
          <a:prstGeom prst="rect">
            <a:avLst/>
          </a:prstGeom>
          <a:noFill/>
        </p:spPr>
        <p:txBody>
          <a:bodyPr wrap="none" rtlCol="0">
            <a:spAutoFit/>
          </a:bodyPr>
          <a:lstStyle/>
          <a:p>
            <a:r>
              <a:rPr lang="en-US" sz="525" dirty="0"/>
              <a:t>Common MAC</a:t>
            </a:r>
          </a:p>
        </p:txBody>
      </p:sp>
      <p:sp>
        <p:nvSpPr>
          <p:cNvPr id="24" name="TextBox 23">
            <a:extLst>
              <a:ext uri="{FF2B5EF4-FFF2-40B4-BE49-F238E27FC236}">
                <a16:creationId xmlns:a16="http://schemas.microsoft.com/office/drawing/2014/main" id="{2F4D21CE-E3E5-48E0-86BA-0D0429E3C86C}"/>
              </a:ext>
            </a:extLst>
          </p:cNvPr>
          <p:cNvSpPr txBox="1"/>
          <p:nvPr/>
        </p:nvSpPr>
        <p:spPr>
          <a:xfrm>
            <a:off x="2909338" y="5823241"/>
            <a:ext cx="346558" cy="173124"/>
          </a:xfrm>
          <a:prstGeom prst="rect">
            <a:avLst/>
          </a:prstGeom>
          <a:noFill/>
        </p:spPr>
        <p:txBody>
          <a:bodyPr wrap="square" rtlCol="0">
            <a:spAutoFit/>
          </a:bodyPr>
          <a:lstStyle/>
          <a:p>
            <a:r>
              <a:rPr lang="en-US" sz="525" dirty="0"/>
              <a:t>Link1</a:t>
            </a:r>
          </a:p>
        </p:txBody>
      </p:sp>
      <p:sp>
        <p:nvSpPr>
          <p:cNvPr id="25" name="TextBox 24">
            <a:extLst>
              <a:ext uri="{FF2B5EF4-FFF2-40B4-BE49-F238E27FC236}">
                <a16:creationId xmlns:a16="http://schemas.microsoft.com/office/drawing/2014/main" id="{100E08B7-EA45-4CB8-BE40-81383F789ABE}"/>
              </a:ext>
            </a:extLst>
          </p:cNvPr>
          <p:cNvSpPr txBox="1"/>
          <p:nvPr/>
        </p:nvSpPr>
        <p:spPr>
          <a:xfrm>
            <a:off x="3270765" y="5810034"/>
            <a:ext cx="346558" cy="173124"/>
          </a:xfrm>
          <a:prstGeom prst="rect">
            <a:avLst/>
          </a:prstGeom>
          <a:noFill/>
        </p:spPr>
        <p:txBody>
          <a:bodyPr wrap="square" rtlCol="0">
            <a:spAutoFit/>
          </a:bodyPr>
          <a:lstStyle/>
          <a:p>
            <a:r>
              <a:rPr lang="en-US" sz="525" dirty="0"/>
              <a:t>Link2</a:t>
            </a:r>
          </a:p>
        </p:txBody>
      </p:sp>
      <p:cxnSp>
        <p:nvCxnSpPr>
          <p:cNvPr id="26" name="Straight Connector 25">
            <a:extLst>
              <a:ext uri="{FF2B5EF4-FFF2-40B4-BE49-F238E27FC236}">
                <a16:creationId xmlns:a16="http://schemas.microsoft.com/office/drawing/2014/main" id="{8B902234-2B89-4CE6-939B-E3D005ECA929}"/>
              </a:ext>
            </a:extLst>
          </p:cNvPr>
          <p:cNvCxnSpPr>
            <a:cxnSpLocks/>
            <a:endCxn id="16" idx="0"/>
          </p:cNvCxnSpPr>
          <p:nvPr/>
        </p:nvCxnSpPr>
        <p:spPr bwMode="auto">
          <a:xfrm>
            <a:off x="3224660" y="4831724"/>
            <a:ext cx="0" cy="294502"/>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27" name="TextBox 26">
            <a:extLst>
              <a:ext uri="{FF2B5EF4-FFF2-40B4-BE49-F238E27FC236}">
                <a16:creationId xmlns:a16="http://schemas.microsoft.com/office/drawing/2014/main" id="{2EBE54CE-98BB-4389-91E0-149BFA628285}"/>
              </a:ext>
            </a:extLst>
          </p:cNvPr>
          <p:cNvSpPr txBox="1"/>
          <p:nvPr/>
        </p:nvSpPr>
        <p:spPr>
          <a:xfrm>
            <a:off x="2779372" y="4949498"/>
            <a:ext cx="1034558" cy="173124"/>
          </a:xfrm>
          <a:prstGeom prst="rect">
            <a:avLst/>
          </a:prstGeom>
          <a:noFill/>
        </p:spPr>
        <p:txBody>
          <a:bodyPr wrap="square" rtlCol="0">
            <a:spAutoFit/>
          </a:bodyPr>
          <a:lstStyle/>
          <a:p>
            <a:r>
              <a:rPr lang="en-US" sz="525" dirty="0"/>
              <a:t>SAP of BSSID11 (addr11)</a:t>
            </a:r>
          </a:p>
        </p:txBody>
      </p:sp>
      <p:sp>
        <p:nvSpPr>
          <p:cNvPr id="28" name="Rectangle 27">
            <a:extLst>
              <a:ext uri="{FF2B5EF4-FFF2-40B4-BE49-F238E27FC236}">
                <a16:creationId xmlns:a16="http://schemas.microsoft.com/office/drawing/2014/main" id="{D886C8AA-03E8-46D1-9DAB-ACDDFB0C26E2}"/>
              </a:ext>
            </a:extLst>
          </p:cNvPr>
          <p:cNvSpPr/>
          <p:nvPr/>
        </p:nvSpPr>
        <p:spPr>
          <a:xfrm>
            <a:off x="2336901" y="4935347"/>
            <a:ext cx="6428221" cy="1121361"/>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29" name="Rectangle 28">
            <a:extLst>
              <a:ext uri="{FF2B5EF4-FFF2-40B4-BE49-F238E27FC236}">
                <a16:creationId xmlns:a16="http://schemas.microsoft.com/office/drawing/2014/main" id="{8240FE37-6336-4D5B-87A9-EB25AF2E1AC8}"/>
              </a:ext>
            </a:extLst>
          </p:cNvPr>
          <p:cNvSpPr/>
          <p:nvPr/>
        </p:nvSpPr>
        <p:spPr bwMode="auto">
          <a:xfrm>
            <a:off x="4585418" y="5126225"/>
            <a:ext cx="685800" cy="40005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685800" eaLnBrk="0" hangingPunct="0"/>
            <a:endParaRPr lang="en-US" sz="525">
              <a:latin typeface="Garamond" pitchFamily="18" charset="0"/>
            </a:endParaRPr>
          </a:p>
        </p:txBody>
      </p:sp>
      <p:sp>
        <p:nvSpPr>
          <p:cNvPr id="30" name="Rectangle 29">
            <a:extLst>
              <a:ext uri="{FF2B5EF4-FFF2-40B4-BE49-F238E27FC236}">
                <a16:creationId xmlns:a16="http://schemas.microsoft.com/office/drawing/2014/main" id="{22392F80-C6D7-4343-8BDF-9C673D118AC5}"/>
              </a:ext>
            </a:extLst>
          </p:cNvPr>
          <p:cNvSpPr/>
          <p:nvPr/>
        </p:nvSpPr>
        <p:spPr bwMode="auto">
          <a:xfrm>
            <a:off x="4700551" y="5526275"/>
            <a:ext cx="171450" cy="28575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685800" eaLnBrk="0" hangingPunct="0"/>
            <a:endParaRPr lang="en-US" sz="525">
              <a:latin typeface="Garamond" pitchFamily="18" charset="0"/>
            </a:endParaRPr>
          </a:p>
        </p:txBody>
      </p:sp>
      <p:sp>
        <p:nvSpPr>
          <p:cNvPr id="31" name="Rectangle 30">
            <a:extLst>
              <a:ext uri="{FF2B5EF4-FFF2-40B4-BE49-F238E27FC236}">
                <a16:creationId xmlns:a16="http://schemas.microsoft.com/office/drawing/2014/main" id="{1C6AF999-B510-4669-9608-16C273FDAD11}"/>
              </a:ext>
            </a:extLst>
          </p:cNvPr>
          <p:cNvSpPr/>
          <p:nvPr/>
        </p:nvSpPr>
        <p:spPr bwMode="auto">
          <a:xfrm>
            <a:off x="5008634" y="5526275"/>
            <a:ext cx="171450" cy="285750"/>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685800" eaLnBrk="0" hangingPunct="0"/>
            <a:endParaRPr lang="en-US" sz="525">
              <a:latin typeface="Garamond" pitchFamily="18" charset="0"/>
            </a:endParaRPr>
          </a:p>
        </p:txBody>
      </p:sp>
      <p:sp>
        <p:nvSpPr>
          <p:cNvPr id="32" name="TextBox 31">
            <a:extLst>
              <a:ext uri="{FF2B5EF4-FFF2-40B4-BE49-F238E27FC236}">
                <a16:creationId xmlns:a16="http://schemas.microsoft.com/office/drawing/2014/main" id="{ADA7DB57-120F-4FB9-95D3-BDA27784D6DC}"/>
              </a:ext>
            </a:extLst>
          </p:cNvPr>
          <p:cNvSpPr txBox="1"/>
          <p:nvPr/>
        </p:nvSpPr>
        <p:spPr>
          <a:xfrm>
            <a:off x="4193260" y="5120868"/>
            <a:ext cx="507291" cy="173124"/>
          </a:xfrm>
          <a:prstGeom prst="rect">
            <a:avLst/>
          </a:prstGeom>
          <a:noFill/>
        </p:spPr>
        <p:txBody>
          <a:bodyPr wrap="square" rtlCol="0">
            <a:spAutoFit/>
          </a:bodyPr>
          <a:lstStyle/>
          <a:p>
            <a:r>
              <a:rPr lang="en-US" sz="525" dirty="0"/>
              <a:t>AP MLD2</a:t>
            </a:r>
          </a:p>
        </p:txBody>
      </p:sp>
      <p:sp>
        <p:nvSpPr>
          <p:cNvPr id="33" name="TextBox 32">
            <a:extLst>
              <a:ext uri="{FF2B5EF4-FFF2-40B4-BE49-F238E27FC236}">
                <a16:creationId xmlns:a16="http://schemas.microsoft.com/office/drawing/2014/main" id="{699843AB-4AAD-48E2-B04C-93E36FF8339E}"/>
              </a:ext>
            </a:extLst>
          </p:cNvPr>
          <p:cNvSpPr txBox="1"/>
          <p:nvPr/>
        </p:nvSpPr>
        <p:spPr>
          <a:xfrm>
            <a:off x="4263534" y="5535026"/>
            <a:ext cx="489659" cy="334707"/>
          </a:xfrm>
          <a:prstGeom prst="rect">
            <a:avLst/>
          </a:prstGeom>
          <a:noFill/>
        </p:spPr>
        <p:txBody>
          <a:bodyPr wrap="square" rtlCol="0">
            <a:spAutoFit/>
          </a:bodyPr>
          <a:lstStyle/>
          <a:p>
            <a:r>
              <a:rPr lang="en-US" sz="525" dirty="0"/>
              <a:t>MAC with Addr12 (AP12)</a:t>
            </a:r>
          </a:p>
        </p:txBody>
      </p:sp>
      <p:sp>
        <p:nvSpPr>
          <p:cNvPr id="34" name="TextBox 33">
            <a:extLst>
              <a:ext uri="{FF2B5EF4-FFF2-40B4-BE49-F238E27FC236}">
                <a16:creationId xmlns:a16="http://schemas.microsoft.com/office/drawing/2014/main" id="{2D5BC75E-113C-4591-903B-71B3AF512C23}"/>
              </a:ext>
            </a:extLst>
          </p:cNvPr>
          <p:cNvSpPr txBox="1"/>
          <p:nvPr/>
        </p:nvSpPr>
        <p:spPr>
          <a:xfrm>
            <a:off x="5180084" y="5535026"/>
            <a:ext cx="489659" cy="334707"/>
          </a:xfrm>
          <a:prstGeom prst="rect">
            <a:avLst/>
          </a:prstGeom>
          <a:noFill/>
        </p:spPr>
        <p:txBody>
          <a:bodyPr wrap="square" rtlCol="0">
            <a:spAutoFit/>
          </a:bodyPr>
          <a:lstStyle/>
          <a:p>
            <a:r>
              <a:rPr lang="en-US" sz="525" dirty="0"/>
              <a:t>MAC with Addr22 (AP22)</a:t>
            </a:r>
          </a:p>
        </p:txBody>
      </p:sp>
      <p:sp>
        <p:nvSpPr>
          <p:cNvPr id="35" name="TextBox 34">
            <a:extLst>
              <a:ext uri="{FF2B5EF4-FFF2-40B4-BE49-F238E27FC236}">
                <a16:creationId xmlns:a16="http://schemas.microsoft.com/office/drawing/2014/main" id="{9406BA83-0425-437A-8437-47EAA669C79F}"/>
              </a:ext>
            </a:extLst>
          </p:cNvPr>
          <p:cNvSpPr txBox="1"/>
          <p:nvPr/>
        </p:nvSpPr>
        <p:spPr>
          <a:xfrm>
            <a:off x="4585418" y="5213702"/>
            <a:ext cx="606256" cy="173124"/>
          </a:xfrm>
          <a:prstGeom prst="rect">
            <a:avLst/>
          </a:prstGeom>
          <a:noFill/>
        </p:spPr>
        <p:txBody>
          <a:bodyPr wrap="none" rtlCol="0">
            <a:spAutoFit/>
          </a:bodyPr>
          <a:lstStyle/>
          <a:p>
            <a:r>
              <a:rPr lang="en-US" sz="525" dirty="0"/>
              <a:t>Common MAC</a:t>
            </a:r>
          </a:p>
        </p:txBody>
      </p:sp>
      <p:sp>
        <p:nvSpPr>
          <p:cNvPr id="36" name="TextBox 35">
            <a:extLst>
              <a:ext uri="{FF2B5EF4-FFF2-40B4-BE49-F238E27FC236}">
                <a16:creationId xmlns:a16="http://schemas.microsoft.com/office/drawing/2014/main" id="{C5365FCF-C64F-4969-85FE-05645C6D06C7}"/>
              </a:ext>
            </a:extLst>
          </p:cNvPr>
          <p:cNvSpPr txBox="1"/>
          <p:nvPr/>
        </p:nvSpPr>
        <p:spPr>
          <a:xfrm>
            <a:off x="4612997" y="5823241"/>
            <a:ext cx="346558" cy="173124"/>
          </a:xfrm>
          <a:prstGeom prst="rect">
            <a:avLst/>
          </a:prstGeom>
          <a:noFill/>
        </p:spPr>
        <p:txBody>
          <a:bodyPr wrap="square" rtlCol="0">
            <a:spAutoFit/>
          </a:bodyPr>
          <a:lstStyle/>
          <a:p>
            <a:r>
              <a:rPr lang="en-US" sz="525" dirty="0"/>
              <a:t>Link1</a:t>
            </a:r>
          </a:p>
        </p:txBody>
      </p:sp>
      <p:sp>
        <p:nvSpPr>
          <p:cNvPr id="37" name="TextBox 36">
            <a:extLst>
              <a:ext uri="{FF2B5EF4-FFF2-40B4-BE49-F238E27FC236}">
                <a16:creationId xmlns:a16="http://schemas.microsoft.com/office/drawing/2014/main" id="{4BC342AB-F328-4F4E-B24C-D12D1A649F39}"/>
              </a:ext>
            </a:extLst>
          </p:cNvPr>
          <p:cNvSpPr txBox="1"/>
          <p:nvPr/>
        </p:nvSpPr>
        <p:spPr>
          <a:xfrm>
            <a:off x="4974424" y="5810034"/>
            <a:ext cx="346558" cy="173124"/>
          </a:xfrm>
          <a:prstGeom prst="rect">
            <a:avLst/>
          </a:prstGeom>
          <a:noFill/>
        </p:spPr>
        <p:txBody>
          <a:bodyPr wrap="square" rtlCol="0">
            <a:spAutoFit/>
          </a:bodyPr>
          <a:lstStyle/>
          <a:p>
            <a:r>
              <a:rPr lang="en-US" sz="525" dirty="0"/>
              <a:t>Link2</a:t>
            </a:r>
          </a:p>
        </p:txBody>
      </p:sp>
      <p:cxnSp>
        <p:nvCxnSpPr>
          <p:cNvPr id="38" name="Straight Connector 37">
            <a:extLst>
              <a:ext uri="{FF2B5EF4-FFF2-40B4-BE49-F238E27FC236}">
                <a16:creationId xmlns:a16="http://schemas.microsoft.com/office/drawing/2014/main" id="{7F66E674-0A76-4B54-89FF-2CA6D4755FDD}"/>
              </a:ext>
            </a:extLst>
          </p:cNvPr>
          <p:cNvCxnSpPr>
            <a:cxnSpLocks/>
            <a:endCxn id="29" idx="0"/>
          </p:cNvCxnSpPr>
          <p:nvPr/>
        </p:nvCxnSpPr>
        <p:spPr bwMode="auto">
          <a:xfrm>
            <a:off x="4928318" y="4831724"/>
            <a:ext cx="0" cy="294502"/>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39" name="TextBox 38">
            <a:extLst>
              <a:ext uri="{FF2B5EF4-FFF2-40B4-BE49-F238E27FC236}">
                <a16:creationId xmlns:a16="http://schemas.microsoft.com/office/drawing/2014/main" id="{70D915B0-2EA6-4F50-8998-624B994A486D}"/>
              </a:ext>
            </a:extLst>
          </p:cNvPr>
          <p:cNvSpPr txBox="1"/>
          <p:nvPr/>
        </p:nvSpPr>
        <p:spPr>
          <a:xfrm>
            <a:off x="4512484" y="4942271"/>
            <a:ext cx="1034558" cy="173124"/>
          </a:xfrm>
          <a:prstGeom prst="rect">
            <a:avLst/>
          </a:prstGeom>
          <a:noFill/>
        </p:spPr>
        <p:txBody>
          <a:bodyPr wrap="square" rtlCol="0">
            <a:spAutoFit/>
          </a:bodyPr>
          <a:lstStyle/>
          <a:p>
            <a:r>
              <a:rPr lang="en-US" sz="525" dirty="0"/>
              <a:t>SAP of BSSID12 (addr12)</a:t>
            </a:r>
          </a:p>
        </p:txBody>
      </p:sp>
      <p:sp>
        <p:nvSpPr>
          <p:cNvPr id="40" name="Rectangle 39">
            <a:extLst>
              <a:ext uri="{FF2B5EF4-FFF2-40B4-BE49-F238E27FC236}">
                <a16:creationId xmlns:a16="http://schemas.microsoft.com/office/drawing/2014/main" id="{766F7E9B-49CB-4CBD-9031-07AB928DEA04}"/>
              </a:ext>
            </a:extLst>
          </p:cNvPr>
          <p:cNvSpPr/>
          <p:nvPr/>
        </p:nvSpPr>
        <p:spPr bwMode="auto">
          <a:xfrm>
            <a:off x="6061310" y="5114730"/>
            <a:ext cx="685800" cy="40005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685800" eaLnBrk="0" hangingPunct="0"/>
            <a:endParaRPr lang="en-US" sz="525">
              <a:latin typeface="Garamond" pitchFamily="18" charset="0"/>
            </a:endParaRPr>
          </a:p>
        </p:txBody>
      </p:sp>
      <p:sp>
        <p:nvSpPr>
          <p:cNvPr id="41" name="Rectangle 40">
            <a:extLst>
              <a:ext uri="{FF2B5EF4-FFF2-40B4-BE49-F238E27FC236}">
                <a16:creationId xmlns:a16="http://schemas.microsoft.com/office/drawing/2014/main" id="{AE3F6CD8-909F-4BB1-B955-BC26239F9BCA}"/>
              </a:ext>
            </a:extLst>
          </p:cNvPr>
          <p:cNvSpPr/>
          <p:nvPr/>
        </p:nvSpPr>
        <p:spPr bwMode="auto">
          <a:xfrm>
            <a:off x="6176442" y="5514780"/>
            <a:ext cx="171450" cy="28575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685800" eaLnBrk="0" hangingPunct="0"/>
            <a:endParaRPr lang="en-US" sz="525">
              <a:latin typeface="Garamond" pitchFamily="18" charset="0"/>
            </a:endParaRPr>
          </a:p>
        </p:txBody>
      </p:sp>
      <p:sp>
        <p:nvSpPr>
          <p:cNvPr id="42" name="Rectangle 41">
            <a:extLst>
              <a:ext uri="{FF2B5EF4-FFF2-40B4-BE49-F238E27FC236}">
                <a16:creationId xmlns:a16="http://schemas.microsoft.com/office/drawing/2014/main" id="{90577202-3DDE-4F40-8A63-9A80906315A0}"/>
              </a:ext>
            </a:extLst>
          </p:cNvPr>
          <p:cNvSpPr/>
          <p:nvPr/>
        </p:nvSpPr>
        <p:spPr bwMode="auto">
          <a:xfrm>
            <a:off x="6484525" y="5514780"/>
            <a:ext cx="171450" cy="285750"/>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685800" eaLnBrk="0" hangingPunct="0"/>
            <a:endParaRPr lang="en-US" sz="525">
              <a:latin typeface="Garamond" pitchFamily="18" charset="0"/>
            </a:endParaRPr>
          </a:p>
        </p:txBody>
      </p:sp>
      <p:sp>
        <p:nvSpPr>
          <p:cNvPr id="43" name="TextBox 42">
            <a:extLst>
              <a:ext uri="{FF2B5EF4-FFF2-40B4-BE49-F238E27FC236}">
                <a16:creationId xmlns:a16="http://schemas.microsoft.com/office/drawing/2014/main" id="{B3D179B6-BA81-4EB7-B0E6-047A993C1511}"/>
              </a:ext>
            </a:extLst>
          </p:cNvPr>
          <p:cNvSpPr txBox="1"/>
          <p:nvPr/>
        </p:nvSpPr>
        <p:spPr>
          <a:xfrm>
            <a:off x="5677065" y="5100259"/>
            <a:ext cx="507291" cy="173124"/>
          </a:xfrm>
          <a:prstGeom prst="rect">
            <a:avLst/>
          </a:prstGeom>
          <a:noFill/>
        </p:spPr>
        <p:txBody>
          <a:bodyPr wrap="square" rtlCol="0">
            <a:spAutoFit/>
          </a:bodyPr>
          <a:lstStyle/>
          <a:p>
            <a:r>
              <a:rPr lang="en-US" sz="525" dirty="0"/>
              <a:t>AP MLD3</a:t>
            </a:r>
          </a:p>
        </p:txBody>
      </p:sp>
      <p:sp>
        <p:nvSpPr>
          <p:cNvPr id="44" name="TextBox 43">
            <a:extLst>
              <a:ext uri="{FF2B5EF4-FFF2-40B4-BE49-F238E27FC236}">
                <a16:creationId xmlns:a16="http://schemas.microsoft.com/office/drawing/2014/main" id="{3BA7B52E-5C13-4BB1-AEFC-C58809D68878}"/>
              </a:ext>
            </a:extLst>
          </p:cNvPr>
          <p:cNvSpPr txBox="1"/>
          <p:nvPr/>
        </p:nvSpPr>
        <p:spPr>
          <a:xfrm>
            <a:off x="5739425" y="5523531"/>
            <a:ext cx="489659" cy="334707"/>
          </a:xfrm>
          <a:prstGeom prst="rect">
            <a:avLst/>
          </a:prstGeom>
          <a:noFill/>
        </p:spPr>
        <p:txBody>
          <a:bodyPr wrap="square" rtlCol="0">
            <a:spAutoFit/>
          </a:bodyPr>
          <a:lstStyle/>
          <a:p>
            <a:r>
              <a:rPr lang="en-US" sz="525" dirty="0"/>
              <a:t>MAC with Addr13 (AP13)</a:t>
            </a:r>
          </a:p>
        </p:txBody>
      </p:sp>
      <p:sp>
        <p:nvSpPr>
          <p:cNvPr id="45" name="TextBox 44">
            <a:extLst>
              <a:ext uri="{FF2B5EF4-FFF2-40B4-BE49-F238E27FC236}">
                <a16:creationId xmlns:a16="http://schemas.microsoft.com/office/drawing/2014/main" id="{DCF888FE-5047-486D-AC6D-92B8B58D825E}"/>
              </a:ext>
            </a:extLst>
          </p:cNvPr>
          <p:cNvSpPr txBox="1"/>
          <p:nvPr/>
        </p:nvSpPr>
        <p:spPr>
          <a:xfrm>
            <a:off x="6655975" y="5523531"/>
            <a:ext cx="489659" cy="334707"/>
          </a:xfrm>
          <a:prstGeom prst="rect">
            <a:avLst/>
          </a:prstGeom>
          <a:noFill/>
        </p:spPr>
        <p:txBody>
          <a:bodyPr wrap="square" rtlCol="0">
            <a:spAutoFit/>
          </a:bodyPr>
          <a:lstStyle/>
          <a:p>
            <a:r>
              <a:rPr lang="en-US" sz="525" dirty="0"/>
              <a:t>MAC with Addr23 (AP23)</a:t>
            </a:r>
          </a:p>
        </p:txBody>
      </p:sp>
      <p:sp>
        <p:nvSpPr>
          <p:cNvPr id="46" name="TextBox 45">
            <a:extLst>
              <a:ext uri="{FF2B5EF4-FFF2-40B4-BE49-F238E27FC236}">
                <a16:creationId xmlns:a16="http://schemas.microsoft.com/office/drawing/2014/main" id="{4D397902-3F81-48C9-BEF7-8273644CEA0D}"/>
              </a:ext>
            </a:extLst>
          </p:cNvPr>
          <p:cNvSpPr txBox="1"/>
          <p:nvPr/>
        </p:nvSpPr>
        <p:spPr>
          <a:xfrm>
            <a:off x="6061310" y="5202206"/>
            <a:ext cx="606256" cy="173124"/>
          </a:xfrm>
          <a:prstGeom prst="rect">
            <a:avLst/>
          </a:prstGeom>
          <a:noFill/>
        </p:spPr>
        <p:txBody>
          <a:bodyPr wrap="none" rtlCol="0">
            <a:spAutoFit/>
          </a:bodyPr>
          <a:lstStyle/>
          <a:p>
            <a:r>
              <a:rPr lang="en-US" sz="525" dirty="0"/>
              <a:t>Common MAC</a:t>
            </a:r>
          </a:p>
        </p:txBody>
      </p:sp>
      <p:sp>
        <p:nvSpPr>
          <p:cNvPr id="47" name="TextBox 46">
            <a:extLst>
              <a:ext uri="{FF2B5EF4-FFF2-40B4-BE49-F238E27FC236}">
                <a16:creationId xmlns:a16="http://schemas.microsoft.com/office/drawing/2014/main" id="{EFB58BBA-A8BE-4CF6-959A-9E95321FE93F}"/>
              </a:ext>
            </a:extLst>
          </p:cNvPr>
          <p:cNvSpPr txBox="1"/>
          <p:nvPr/>
        </p:nvSpPr>
        <p:spPr>
          <a:xfrm>
            <a:off x="6088888" y="5811746"/>
            <a:ext cx="346558" cy="173124"/>
          </a:xfrm>
          <a:prstGeom prst="rect">
            <a:avLst/>
          </a:prstGeom>
          <a:noFill/>
        </p:spPr>
        <p:txBody>
          <a:bodyPr wrap="square" rtlCol="0">
            <a:spAutoFit/>
          </a:bodyPr>
          <a:lstStyle/>
          <a:p>
            <a:r>
              <a:rPr lang="en-US" sz="525" dirty="0"/>
              <a:t>Link1</a:t>
            </a:r>
          </a:p>
        </p:txBody>
      </p:sp>
      <p:sp>
        <p:nvSpPr>
          <p:cNvPr id="48" name="TextBox 47">
            <a:extLst>
              <a:ext uri="{FF2B5EF4-FFF2-40B4-BE49-F238E27FC236}">
                <a16:creationId xmlns:a16="http://schemas.microsoft.com/office/drawing/2014/main" id="{5B9966A7-D989-4F8B-AAEA-F67B29BD4BD7}"/>
              </a:ext>
            </a:extLst>
          </p:cNvPr>
          <p:cNvSpPr txBox="1"/>
          <p:nvPr/>
        </p:nvSpPr>
        <p:spPr>
          <a:xfrm>
            <a:off x="6450315" y="5798539"/>
            <a:ext cx="346558" cy="173124"/>
          </a:xfrm>
          <a:prstGeom prst="rect">
            <a:avLst/>
          </a:prstGeom>
          <a:noFill/>
        </p:spPr>
        <p:txBody>
          <a:bodyPr wrap="square" rtlCol="0">
            <a:spAutoFit/>
          </a:bodyPr>
          <a:lstStyle/>
          <a:p>
            <a:r>
              <a:rPr lang="en-US" sz="525" dirty="0"/>
              <a:t>Link2</a:t>
            </a:r>
          </a:p>
        </p:txBody>
      </p:sp>
      <p:cxnSp>
        <p:nvCxnSpPr>
          <p:cNvPr id="49" name="Straight Connector 48">
            <a:extLst>
              <a:ext uri="{FF2B5EF4-FFF2-40B4-BE49-F238E27FC236}">
                <a16:creationId xmlns:a16="http://schemas.microsoft.com/office/drawing/2014/main" id="{6F1E5B1C-08CF-46CB-86D6-7A1693E6F132}"/>
              </a:ext>
            </a:extLst>
          </p:cNvPr>
          <p:cNvCxnSpPr>
            <a:cxnSpLocks/>
            <a:endCxn id="40" idx="0"/>
          </p:cNvCxnSpPr>
          <p:nvPr/>
        </p:nvCxnSpPr>
        <p:spPr bwMode="auto">
          <a:xfrm>
            <a:off x="6404210" y="4820229"/>
            <a:ext cx="0" cy="294502"/>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50" name="TextBox 49">
            <a:extLst>
              <a:ext uri="{FF2B5EF4-FFF2-40B4-BE49-F238E27FC236}">
                <a16:creationId xmlns:a16="http://schemas.microsoft.com/office/drawing/2014/main" id="{AFC54112-6AB1-4B94-AF0D-3DFF220C39CC}"/>
              </a:ext>
            </a:extLst>
          </p:cNvPr>
          <p:cNvSpPr txBox="1"/>
          <p:nvPr/>
        </p:nvSpPr>
        <p:spPr>
          <a:xfrm>
            <a:off x="6047621" y="4937726"/>
            <a:ext cx="1034558" cy="173124"/>
          </a:xfrm>
          <a:prstGeom prst="rect">
            <a:avLst/>
          </a:prstGeom>
          <a:noFill/>
        </p:spPr>
        <p:txBody>
          <a:bodyPr wrap="square" rtlCol="0">
            <a:spAutoFit/>
          </a:bodyPr>
          <a:lstStyle/>
          <a:p>
            <a:r>
              <a:rPr lang="en-US" sz="525" dirty="0"/>
              <a:t>SAP of BSSID13 (addr13)</a:t>
            </a:r>
          </a:p>
        </p:txBody>
      </p:sp>
      <p:sp>
        <p:nvSpPr>
          <p:cNvPr id="51" name="Rectangle 50">
            <a:extLst>
              <a:ext uri="{FF2B5EF4-FFF2-40B4-BE49-F238E27FC236}">
                <a16:creationId xmlns:a16="http://schemas.microsoft.com/office/drawing/2014/main" id="{1614EFF2-EDBD-4D85-B273-7BA84B691922}"/>
              </a:ext>
            </a:extLst>
          </p:cNvPr>
          <p:cNvSpPr/>
          <p:nvPr/>
        </p:nvSpPr>
        <p:spPr bwMode="auto">
          <a:xfrm>
            <a:off x="7628336" y="5113982"/>
            <a:ext cx="685800" cy="40005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685800" eaLnBrk="0" hangingPunct="0"/>
            <a:endParaRPr lang="en-US" sz="525">
              <a:latin typeface="Garamond" pitchFamily="18" charset="0"/>
            </a:endParaRPr>
          </a:p>
        </p:txBody>
      </p:sp>
      <p:sp>
        <p:nvSpPr>
          <p:cNvPr id="52" name="Rectangle 51">
            <a:extLst>
              <a:ext uri="{FF2B5EF4-FFF2-40B4-BE49-F238E27FC236}">
                <a16:creationId xmlns:a16="http://schemas.microsoft.com/office/drawing/2014/main" id="{0EC32C3A-A43A-4FDC-BC57-0F5B64A55F67}"/>
              </a:ext>
            </a:extLst>
          </p:cNvPr>
          <p:cNvSpPr/>
          <p:nvPr/>
        </p:nvSpPr>
        <p:spPr bwMode="auto">
          <a:xfrm>
            <a:off x="7743468" y="5514032"/>
            <a:ext cx="171450" cy="28575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685800" eaLnBrk="0" hangingPunct="0"/>
            <a:endParaRPr lang="en-US" sz="525">
              <a:latin typeface="Garamond" pitchFamily="18" charset="0"/>
            </a:endParaRPr>
          </a:p>
        </p:txBody>
      </p:sp>
      <p:sp>
        <p:nvSpPr>
          <p:cNvPr id="53" name="Rectangle 52">
            <a:extLst>
              <a:ext uri="{FF2B5EF4-FFF2-40B4-BE49-F238E27FC236}">
                <a16:creationId xmlns:a16="http://schemas.microsoft.com/office/drawing/2014/main" id="{8171E269-CB22-45A4-8297-5A8A80B8C46E}"/>
              </a:ext>
            </a:extLst>
          </p:cNvPr>
          <p:cNvSpPr/>
          <p:nvPr/>
        </p:nvSpPr>
        <p:spPr bwMode="auto">
          <a:xfrm>
            <a:off x="8051551" y="5514032"/>
            <a:ext cx="171450" cy="285750"/>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685800" eaLnBrk="0" hangingPunct="0"/>
            <a:endParaRPr lang="en-US" sz="525">
              <a:latin typeface="Garamond" pitchFamily="18" charset="0"/>
            </a:endParaRPr>
          </a:p>
        </p:txBody>
      </p:sp>
      <p:sp>
        <p:nvSpPr>
          <p:cNvPr id="54" name="TextBox 53">
            <a:extLst>
              <a:ext uri="{FF2B5EF4-FFF2-40B4-BE49-F238E27FC236}">
                <a16:creationId xmlns:a16="http://schemas.microsoft.com/office/drawing/2014/main" id="{D926A0BB-646A-472A-A98E-8976164BE08A}"/>
              </a:ext>
            </a:extLst>
          </p:cNvPr>
          <p:cNvSpPr txBox="1"/>
          <p:nvPr/>
        </p:nvSpPr>
        <p:spPr>
          <a:xfrm>
            <a:off x="7236177" y="5121165"/>
            <a:ext cx="507291" cy="173124"/>
          </a:xfrm>
          <a:prstGeom prst="rect">
            <a:avLst/>
          </a:prstGeom>
          <a:noFill/>
        </p:spPr>
        <p:txBody>
          <a:bodyPr wrap="square" rtlCol="0">
            <a:spAutoFit/>
          </a:bodyPr>
          <a:lstStyle/>
          <a:p>
            <a:r>
              <a:rPr lang="en-US" sz="525" dirty="0"/>
              <a:t>AP MLD4</a:t>
            </a:r>
          </a:p>
        </p:txBody>
      </p:sp>
      <p:sp>
        <p:nvSpPr>
          <p:cNvPr id="55" name="TextBox 54">
            <a:extLst>
              <a:ext uri="{FF2B5EF4-FFF2-40B4-BE49-F238E27FC236}">
                <a16:creationId xmlns:a16="http://schemas.microsoft.com/office/drawing/2014/main" id="{523885C0-D68B-48CA-A4BE-A0E5C55C3823}"/>
              </a:ext>
            </a:extLst>
          </p:cNvPr>
          <p:cNvSpPr txBox="1"/>
          <p:nvPr/>
        </p:nvSpPr>
        <p:spPr>
          <a:xfrm>
            <a:off x="7306451" y="5522783"/>
            <a:ext cx="489659" cy="334707"/>
          </a:xfrm>
          <a:prstGeom prst="rect">
            <a:avLst/>
          </a:prstGeom>
          <a:noFill/>
        </p:spPr>
        <p:txBody>
          <a:bodyPr wrap="square" rtlCol="0">
            <a:spAutoFit/>
          </a:bodyPr>
          <a:lstStyle/>
          <a:p>
            <a:r>
              <a:rPr lang="en-US" sz="525" dirty="0"/>
              <a:t>MAC with Addr14 (AP14)</a:t>
            </a:r>
          </a:p>
        </p:txBody>
      </p:sp>
      <p:sp>
        <p:nvSpPr>
          <p:cNvPr id="56" name="TextBox 55">
            <a:extLst>
              <a:ext uri="{FF2B5EF4-FFF2-40B4-BE49-F238E27FC236}">
                <a16:creationId xmlns:a16="http://schemas.microsoft.com/office/drawing/2014/main" id="{88246DAA-3EFC-452E-A2EF-F7125B827BA5}"/>
              </a:ext>
            </a:extLst>
          </p:cNvPr>
          <p:cNvSpPr txBox="1"/>
          <p:nvPr/>
        </p:nvSpPr>
        <p:spPr>
          <a:xfrm>
            <a:off x="8223001" y="5522783"/>
            <a:ext cx="489659" cy="334707"/>
          </a:xfrm>
          <a:prstGeom prst="rect">
            <a:avLst/>
          </a:prstGeom>
          <a:noFill/>
        </p:spPr>
        <p:txBody>
          <a:bodyPr wrap="square" rtlCol="0">
            <a:spAutoFit/>
          </a:bodyPr>
          <a:lstStyle/>
          <a:p>
            <a:r>
              <a:rPr lang="en-US" sz="525" dirty="0"/>
              <a:t>MAC with Addr24 (AP24)</a:t>
            </a:r>
          </a:p>
        </p:txBody>
      </p:sp>
      <p:sp>
        <p:nvSpPr>
          <p:cNvPr id="57" name="TextBox 56">
            <a:extLst>
              <a:ext uri="{FF2B5EF4-FFF2-40B4-BE49-F238E27FC236}">
                <a16:creationId xmlns:a16="http://schemas.microsoft.com/office/drawing/2014/main" id="{0632F536-EA8D-4755-B55D-A19532E46D93}"/>
              </a:ext>
            </a:extLst>
          </p:cNvPr>
          <p:cNvSpPr txBox="1"/>
          <p:nvPr/>
        </p:nvSpPr>
        <p:spPr>
          <a:xfrm>
            <a:off x="7628336" y="5201458"/>
            <a:ext cx="606256" cy="173124"/>
          </a:xfrm>
          <a:prstGeom prst="rect">
            <a:avLst/>
          </a:prstGeom>
          <a:noFill/>
        </p:spPr>
        <p:txBody>
          <a:bodyPr wrap="none" rtlCol="0">
            <a:spAutoFit/>
          </a:bodyPr>
          <a:lstStyle/>
          <a:p>
            <a:r>
              <a:rPr lang="en-US" sz="525" dirty="0"/>
              <a:t>Common MAC</a:t>
            </a:r>
          </a:p>
        </p:txBody>
      </p:sp>
      <p:sp>
        <p:nvSpPr>
          <p:cNvPr id="58" name="TextBox 57">
            <a:extLst>
              <a:ext uri="{FF2B5EF4-FFF2-40B4-BE49-F238E27FC236}">
                <a16:creationId xmlns:a16="http://schemas.microsoft.com/office/drawing/2014/main" id="{C8E956D6-275D-4FF9-98BA-F8BF43AFF243}"/>
              </a:ext>
            </a:extLst>
          </p:cNvPr>
          <p:cNvSpPr txBox="1"/>
          <p:nvPr/>
        </p:nvSpPr>
        <p:spPr>
          <a:xfrm>
            <a:off x="7655914" y="5810997"/>
            <a:ext cx="346558" cy="173124"/>
          </a:xfrm>
          <a:prstGeom prst="rect">
            <a:avLst/>
          </a:prstGeom>
          <a:noFill/>
        </p:spPr>
        <p:txBody>
          <a:bodyPr wrap="square" rtlCol="0">
            <a:spAutoFit/>
          </a:bodyPr>
          <a:lstStyle/>
          <a:p>
            <a:r>
              <a:rPr lang="en-US" sz="525" dirty="0"/>
              <a:t>Link1</a:t>
            </a:r>
          </a:p>
        </p:txBody>
      </p:sp>
      <p:sp>
        <p:nvSpPr>
          <p:cNvPr id="59" name="TextBox 58">
            <a:extLst>
              <a:ext uri="{FF2B5EF4-FFF2-40B4-BE49-F238E27FC236}">
                <a16:creationId xmlns:a16="http://schemas.microsoft.com/office/drawing/2014/main" id="{C124B1FB-FC11-45B5-BA72-20D6AAC11E8A}"/>
              </a:ext>
            </a:extLst>
          </p:cNvPr>
          <p:cNvSpPr txBox="1"/>
          <p:nvPr/>
        </p:nvSpPr>
        <p:spPr>
          <a:xfrm>
            <a:off x="8017341" y="5797790"/>
            <a:ext cx="346558" cy="173124"/>
          </a:xfrm>
          <a:prstGeom prst="rect">
            <a:avLst/>
          </a:prstGeom>
          <a:noFill/>
        </p:spPr>
        <p:txBody>
          <a:bodyPr wrap="square" rtlCol="0">
            <a:spAutoFit/>
          </a:bodyPr>
          <a:lstStyle/>
          <a:p>
            <a:r>
              <a:rPr lang="en-US" sz="525" dirty="0"/>
              <a:t>Link2</a:t>
            </a:r>
          </a:p>
        </p:txBody>
      </p:sp>
      <p:cxnSp>
        <p:nvCxnSpPr>
          <p:cNvPr id="60" name="Straight Connector 59">
            <a:extLst>
              <a:ext uri="{FF2B5EF4-FFF2-40B4-BE49-F238E27FC236}">
                <a16:creationId xmlns:a16="http://schemas.microsoft.com/office/drawing/2014/main" id="{4BEA9FF1-35D9-4FD9-BDF3-C315840AEE60}"/>
              </a:ext>
            </a:extLst>
          </p:cNvPr>
          <p:cNvCxnSpPr>
            <a:cxnSpLocks/>
            <a:endCxn id="51" idx="0"/>
          </p:cNvCxnSpPr>
          <p:nvPr/>
        </p:nvCxnSpPr>
        <p:spPr bwMode="auto">
          <a:xfrm>
            <a:off x="7971236" y="4819480"/>
            <a:ext cx="0" cy="294502"/>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61" name="TextBox 60">
            <a:extLst>
              <a:ext uri="{FF2B5EF4-FFF2-40B4-BE49-F238E27FC236}">
                <a16:creationId xmlns:a16="http://schemas.microsoft.com/office/drawing/2014/main" id="{AF11D45A-2DE2-4E0E-8AD5-8E3FCA12EEB8}"/>
              </a:ext>
            </a:extLst>
          </p:cNvPr>
          <p:cNvSpPr txBox="1"/>
          <p:nvPr/>
        </p:nvSpPr>
        <p:spPr>
          <a:xfrm>
            <a:off x="7582759" y="4942738"/>
            <a:ext cx="1034558" cy="173124"/>
          </a:xfrm>
          <a:prstGeom prst="rect">
            <a:avLst/>
          </a:prstGeom>
          <a:noFill/>
        </p:spPr>
        <p:txBody>
          <a:bodyPr wrap="square" rtlCol="0">
            <a:spAutoFit/>
          </a:bodyPr>
          <a:lstStyle/>
          <a:p>
            <a:r>
              <a:rPr lang="en-US" sz="525" dirty="0"/>
              <a:t>SAP of BSSID14 (addr14)</a:t>
            </a:r>
          </a:p>
        </p:txBody>
      </p:sp>
      <p:sp>
        <p:nvSpPr>
          <p:cNvPr id="62" name="TextBox 61">
            <a:extLst>
              <a:ext uri="{FF2B5EF4-FFF2-40B4-BE49-F238E27FC236}">
                <a16:creationId xmlns:a16="http://schemas.microsoft.com/office/drawing/2014/main" id="{34BAACC9-3D3B-428D-A660-E4E91674547D}"/>
              </a:ext>
            </a:extLst>
          </p:cNvPr>
          <p:cNvSpPr txBox="1"/>
          <p:nvPr/>
        </p:nvSpPr>
        <p:spPr>
          <a:xfrm>
            <a:off x="3118828" y="6100718"/>
            <a:ext cx="2933180" cy="300082"/>
          </a:xfrm>
          <a:prstGeom prst="rect">
            <a:avLst/>
          </a:prstGeom>
          <a:noFill/>
        </p:spPr>
        <p:txBody>
          <a:bodyPr wrap="square" rtlCol="0">
            <a:spAutoFit/>
          </a:bodyPr>
          <a:lstStyle/>
          <a:p>
            <a:r>
              <a:rPr lang="en-US" sz="675" dirty="0"/>
              <a:t>APs with Addr11, 12, 13, 14 are defined by a Multiple BSSID element.</a:t>
            </a:r>
          </a:p>
          <a:p>
            <a:r>
              <a:rPr lang="en-US" sz="675" dirty="0"/>
              <a:t>APs with Addr21, 22, 23, 24 are defined by a Multiple BSSID element.</a:t>
            </a:r>
            <a:endParaRPr lang="en-US" sz="600" dirty="0"/>
          </a:p>
        </p:txBody>
      </p:sp>
      <p:sp>
        <p:nvSpPr>
          <p:cNvPr id="65" name="Rectangle 64">
            <a:extLst>
              <a:ext uri="{FF2B5EF4-FFF2-40B4-BE49-F238E27FC236}">
                <a16:creationId xmlns:a16="http://schemas.microsoft.com/office/drawing/2014/main" id="{4F94DA81-43AC-4EC2-98B8-5D78F20C9098}"/>
              </a:ext>
            </a:extLst>
          </p:cNvPr>
          <p:cNvSpPr/>
          <p:nvPr/>
        </p:nvSpPr>
        <p:spPr>
          <a:xfrm>
            <a:off x="191712" y="3705332"/>
            <a:ext cx="4072811" cy="328371"/>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66" name="TextBox 65">
            <a:extLst>
              <a:ext uri="{FF2B5EF4-FFF2-40B4-BE49-F238E27FC236}">
                <a16:creationId xmlns:a16="http://schemas.microsoft.com/office/drawing/2014/main" id="{D3194DC3-6CF7-4F5A-9C5F-F5AB81DD8248}"/>
              </a:ext>
            </a:extLst>
          </p:cNvPr>
          <p:cNvSpPr txBox="1"/>
          <p:nvPr/>
        </p:nvSpPr>
        <p:spPr>
          <a:xfrm>
            <a:off x="1635229" y="4722413"/>
            <a:ext cx="1034558" cy="173124"/>
          </a:xfrm>
          <a:prstGeom prst="rect">
            <a:avLst/>
          </a:prstGeom>
          <a:noFill/>
        </p:spPr>
        <p:txBody>
          <a:bodyPr wrap="square" rtlCol="0">
            <a:spAutoFit/>
          </a:bodyPr>
          <a:lstStyle/>
          <a:p>
            <a:r>
              <a:rPr lang="en-US" sz="525" dirty="0"/>
              <a:t>AP11’s Beacon</a:t>
            </a:r>
          </a:p>
        </p:txBody>
      </p:sp>
      <p:sp>
        <p:nvSpPr>
          <p:cNvPr id="3" name="Rectangle 2">
            <a:extLst>
              <a:ext uri="{FF2B5EF4-FFF2-40B4-BE49-F238E27FC236}">
                <a16:creationId xmlns:a16="http://schemas.microsoft.com/office/drawing/2014/main" id="{1EB87639-E87D-4AF2-A9CA-03FE49AEC8A4}"/>
              </a:ext>
            </a:extLst>
          </p:cNvPr>
          <p:cNvSpPr/>
          <p:nvPr/>
        </p:nvSpPr>
        <p:spPr>
          <a:xfrm>
            <a:off x="487526" y="3749801"/>
            <a:ext cx="1979763" cy="232656"/>
          </a:xfrm>
          <a:prstGeom prst="rect">
            <a:avLst/>
          </a:prstGeom>
          <a:noFill/>
          <a:ln w="12700">
            <a:solidFill>
              <a:schemeClr val="accent1">
                <a:shade val="95000"/>
                <a:satMod val="10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cxnSp>
        <p:nvCxnSpPr>
          <p:cNvPr id="5" name="Straight Arrow Connector 4">
            <a:extLst>
              <a:ext uri="{FF2B5EF4-FFF2-40B4-BE49-F238E27FC236}">
                <a16:creationId xmlns:a16="http://schemas.microsoft.com/office/drawing/2014/main" id="{AE0D778C-B97E-4178-A4DB-7927696347FB}"/>
              </a:ext>
            </a:extLst>
          </p:cNvPr>
          <p:cNvCxnSpPr>
            <a:cxnSpLocks/>
            <a:stCxn id="63" idx="0"/>
            <a:endCxn id="3" idx="2"/>
          </p:cNvCxnSpPr>
          <p:nvPr/>
        </p:nvCxnSpPr>
        <p:spPr>
          <a:xfrm flipV="1">
            <a:off x="715149" y="3982457"/>
            <a:ext cx="762259" cy="10838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63" name="TextBox 62">
            <a:extLst>
              <a:ext uri="{FF2B5EF4-FFF2-40B4-BE49-F238E27FC236}">
                <a16:creationId xmlns:a16="http://schemas.microsoft.com/office/drawing/2014/main" id="{01679E3E-9D14-4000-8B88-F453B609B425}"/>
              </a:ext>
            </a:extLst>
          </p:cNvPr>
          <p:cNvSpPr txBox="1"/>
          <p:nvPr/>
        </p:nvSpPr>
        <p:spPr>
          <a:xfrm>
            <a:off x="102590" y="4090838"/>
            <a:ext cx="1225118" cy="184666"/>
          </a:xfrm>
          <a:prstGeom prst="rect">
            <a:avLst/>
          </a:prstGeom>
          <a:noFill/>
        </p:spPr>
        <p:txBody>
          <a:bodyPr wrap="square" rtlCol="0">
            <a:spAutoFit/>
          </a:bodyPr>
          <a:lstStyle/>
          <a:p>
            <a:r>
              <a:rPr lang="en-US" sz="600" dirty="0"/>
              <a:t>Elements related  to AP11</a:t>
            </a:r>
          </a:p>
        </p:txBody>
      </p:sp>
      <p:sp>
        <p:nvSpPr>
          <p:cNvPr id="64" name="TextBox 63">
            <a:extLst>
              <a:ext uri="{FF2B5EF4-FFF2-40B4-BE49-F238E27FC236}">
                <a16:creationId xmlns:a16="http://schemas.microsoft.com/office/drawing/2014/main" id="{7AFF05BB-2FA7-4CCF-B473-48EF9B5BB48B}"/>
              </a:ext>
            </a:extLst>
          </p:cNvPr>
          <p:cNvSpPr txBox="1"/>
          <p:nvPr/>
        </p:nvSpPr>
        <p:spPr>
          <a:xfrm>
            <a:off x="1264484" y="3243163"/>
            <a:ext cx="2345448" cy="461665"/>
          </a:xfrm>
          <a:prstGeom prst="rect">
            <a:avLst/>
          </a:prstGeom>
          <a:noFill/>
        </p:spPr>
        <p:txBody>
          <a:bodyPr wrap="square" rtlCol="0">
            <a:spAutoFit/>
          </a:bodyPr>
          <a:lstStyle/>
          <a:p>
            <a:r>
              <a:rPr lang="en-US" sz="600" dirty="0"/>
              <a:t>Non-transmit BSSID Profiles subelement for AP12, AP13, AP14. The capabilities, operating parameters of AP22, AP23, AP24 are in AP12, AP13, AP14’s non-transmit BSSID Profiles respectively</a:t>
            </a:r>
          </a:p>
          <a:p>
            <a:endParaRPr lang="en-US" sz="600" dirty="0"/>
          </a:p>
        </p:txBody>
      </p:sp>
      <p:cxnSp>
        <p:nvCxnSpPr>
          <p:cNvPr id="67" name="Straight Arrow Connector 66">
            <a:extLst>
              <a:ext uri="{FF2B5EF4-FFF2-40B4-BE49-F238E27FC236}">
                <a16:creationId xmlns:a16="http://schemas.microsoft.com/office/drawing/2014/main" id="{20B05343-C3CD-4260-82A5-59000797BC6B}"/>
              </a:ext>
            </a:extLst>
          </p:cNvPr>
          <p:cNvCxnSpPr>
            <a:cxnSpLocks/>
          </p:cNvCxnSpPr>
          <p:nvPr/>
        </p:nvCxnSpPr>
        <p:spPr>
          <a:xfrm>
            <a:off x="1772077" y="3600208"/>
            <a:ext cx="130716" cy="21192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68" name="Rectangle 67">
            <a:extLst>
              <a:ext uri="{FF2B5EF4-FFF2-40B4-BE49-F238E27FC236}">
                <a16:creationId xmlns:a16="http://schemas.microsoft.com/office/drawing/2014/main" id="{A0191EF2-6D4F-47E8-A7B8-E9B403FBA737}"/>
              </a:ext>
            </a:extLst>
          </p:cNvPr>
          <p:cNvSpPr/>
          <p:nvPr/>
        </p:nvSpPr>
        <p:spPr>
          <a:xfrm>
            <a:off x="1580668" y="3810266"/>
            <a:ext cx="740698" cy="150276"/>
          </a:xfrm>
          <a:prstGeom prst="rect">
            <a:avLst/>
          </a:prstGeom>
          <a:noFill/>
          <a:ln w="12700">
            <a:solidFill>
              <a:schemeClr val="accent1">
                <a:shade val="95000"/>
                <a:satMod val="10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cxnSp>
        <p:nvCxnSpPr>
          <p:cNvPr id="70" name="Straight Arrow Connector 69">
            <a:extLst>
              <a:ext uri="{FF2B5EF4-FFF2-40B4-BE49-F238E27FC236}">
                <a16:creationId xmlns:a16="http://schemas.microsoft.com/office/drawing/2014/main" id="{ED8169D1-3404-4B00-BC29-CCC433D8DD13}"/>
              </a:ext>
            </a:extLst>
          </p:cNvPr>
          <p:cNvCxnSpPr>
            <a:cxnSpLocks/>
            <a:endCxn id="72" idx="2"/>
          </p:cNvCxnSpPr>
          <p:nvPr/>
        </p:nvCxnSpPr>
        <p:spPr>
          <a:xfrm flipV="1">
            <a:off x="2969724" y="3978563"/>
            <a:ext cx="120096" cy="12197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72" name="Rectangle 71">
            <a:extLst>
              <a:ext uri="{FF2B5EF4-FFF2-40B4-BE49-F238E27FC236}">
                <a16:creationId xmlns:a16="http://schemas.microsoft.com/office/drawing/2014/main" id="{8B03FFF6-4F0E-497E-90AF-3D8639EFA51C}"/>
              </a:ext>
            </a:extLst>
          </p:cNvPr>
          <p:cNvSpPr/>
          <p:nvPr/>
        </p:nvSpPr>
        <p:spPr>
          <a:xfrm>
            <a:off x="2880106" y="3823428"/>
            <a:ext cx="419429" cy="155135"/>
          </a:xfrm>
          <a:prstGeom prst="rect">
            <a:avLst/>
          </a:prstGeom>
          <a:noFill/>
          <a:ln w="12700">
            <a:solidFill>
              <a:schemeClr val="accent1">
                <a:shade val="95000"/>
                <a:satMod val="10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74" name="Rectangle 73">
            <a:extLst>
              <a:ext uri="{FF2B5EF4-FFF2-40B4-BE49-F238E27FC236}">
                <a16:creationId xmlns:a16="http://schemas.microsoft.com/office/drawing/2014/main" id="{B1B9A358-B98E-4D4A-854B-124B228DCEBD}"/>
              </a:ext>
            </a:extLst>
          </p:cNvPr>
          <p:cNvSpPr/>
          <p:nvPr/>
        </p:nvSpPr>
        <p:spPr>
          <a:xfrm>
            <a:off x="667155" y="3784176"/>
            <a:ext cx="740698" cy="150276"/>
          </a:xfrm>
          <a:prstGeom prst="rect">
            <a:avLst/>
          </a:prstGeom>
          <a:noFill/>
          <a:ln w="12700">
            <a:solidFill>
              <a:schemeClr val="accent1">
                <a:shade val="95000"/>
                <a:satMod val="10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cxnSp>
        <p:nvCxnSpPr>
          <p:cNvPr id="75" name="Straight Arrow Connector 74">
            <a:extLst>
              <a:ext uri="{FF2B5EF4-FFF2-40B4-BE49-F238E27FC236}">
                <a16:creationId xmlns:a16="http://schemas.microsoft.com/office/drawing/2014/main" id="{2E94A1D6-490D-429C-92D0-D241D488FBD4}"/>
              </a:ext>
            </a:extLst>
          </p:cNvPr>
          <p:cNvCxnSpPr>
            <a:cxnSpLocks/>
          </p:cNvCxnSpPr>
          <p:nvPr/>
        </p:nvCxnSpPr>
        <p:spPr>
          <a:xfrm>
            <a:off x="782195" y="3621644"/>
            <a:ext cx="292209" cy="19876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77" name="TextBox 76">
            <a:extLst>
              <a:ext uri="{FF2B5EF4-FFF2-40B4-BE49-F238E27FC236}">
                <a16:creationId xmlns:a16="http://schemas.microsoft.com/office/drawing/2014/main" id="{2414FB41-2E90-4B2E-8163-165881F784F6}"/>
              </a:ext>
            </a:extLst>
          </p:cNvPr>
          <p:cNvSpPr txBox="1"/>
          <p:nvPr/>
        </p:nvSpPr>
        <p:spPr>
          <a:xfrm>
            <a:off x="85466" y="3327457"/>
            <a:ext cx="1225118" cy="276999"/>
          </a:xfrm>
          <a:prstGeom prst="rect">
            <a:avLst/>
          </a:prstGeom>
          <a:noFill/>
        </p:spPr>
        <p:txBody>
          <a:bodyPr wrap="square" rtlCol="0">
            <a:spAutoFit/>
          </a:bodyPr>
          <a:lstStyle/>
          <a:p>
            <a:r>
              <a:rPr lang="en-US" sz="600" dirty="0"/>
              <a:t>Elements for AP11’s capabilities, operating parameters</a:t>
            </a:r>
          </a:p>
        </p:txBody>
      </p:sp>
      <p:sp>
        <p:nvSpPr>
          <p:cNvPr id="85" name="Rectangle 84">
            <a:extLst>
              <a:ext uri="{FF2B5EF4-FFF2-40B4-BE49-F238E27FC236}">
                <a16:creationId xmlns:a16="http://schemas.microsoft.com/office/drawing/2014/main" id="{9ACA1A2F-89BB-418D-9E00-A4F49F40494C}"/>
              </a:ext>
            </a:extLst>
          </p:cNvPr>
          <p:cNvSpPr/>
          <p:nvPr/>
        </p:nvSpPr>
        <p:spPr>
          <a:xfrm>
            <a:off x="133165" y="5311941"/>
            <a:ext cx="2082692" cy="59128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06" name="TextBox 105">
            <a:extLst>
              <a:ext uri="{FF2B5EF4-FFF2-40B4-BE49-F238E27FC236}">
                <a16:creationId xmlns:a16="http://schemas.microsoft.com/office/drawing/2014/main" id="{E6D95DC1-04CC-4DAF-B938-04D3319829F9}"/>
              </a:ext>
            </a:extLst>
          </p:cNvPr>
          <p:cNvSpPr txBox="1"/>
          <p:nvPr/>
        </p:nvSpPr>
        <p:spPr>
          <a:xfrm>
            <a:off x="2357164" y="4115438"/>
            <a:ext cx="1794008" cy="276999"/>
          </a:xfrm>
          <a:prstGeom prst="rect">
            <a:avLst/>
          </a:prstGeom>
          <a:noFill/>
        </p:spPr>
        <p:txBody>
          <a:bodyPr wrap="square" rtlCol="0">
            <a:spAutoFit/>
          </a:bodyPr>
          <a:lstStyle/>
          <a:p>
            <a:r>
              <a:rPr lang="en-US" sz="600" dirty="0"/>
              <a:t>Elements related to AP21 ((Sub)Elements for AP21’s capabilities, operating parameters)</a:t>
            </a:r>
          </a:p>
        </p:txBody>
      </p:sp>
      <p:sp>
        <p:nvSpPr>
          <p:cNvPr id="107" name="Rectangle 106">
            <a:extLst>
              <a:ext uri="{FF2B5EF4-FFF2-40B4-BE49-F238E27FC236}">
                <a16:creationId xmlns:a16="http://schemas.microsoft.com/office/drawing/2014/main" id="{072EDB08-5A19-4354-9218-879195F37117}"/>
              </a:ext>
            </a:extLst>
          </p:cNvPr>
          <p:cNvSpPr/>
          <p:nvPr/>
        </p:nvSpPr>
        <p:spPr>
          <a:xfrm>
            <a:off x="4717596" y="3693926"/>
            <a:ext cx="4072811" cy="328371"/>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08" name="TextBox 107">
            <a:extLst>
              <a:ext uri="{FF2B5EF4-FFF2-40B4-BE49-F238E27FC236}">
                <a16:creationId xmlns:a16="http://schemas.microsoft.com/office/drawing/2014/main" id="{00B8F6F9-30D2-4363-B8A2-A5AD7C556F9F}"/>
              </a:ext>
            </a:extLst>
          </p:cNvPr>
          <p:cNvSpPr txBox="1"/>
          <p:nvPr/>
        </p:nvSpPr>
        <p:spPr>
          <a:xfrm>
            <a:off x="6161113" y="4711007"/>
            <a:ext cx="1034558" cy="173124"/>
          </a:xfrm>
          <a:prstGeom prst="rect">
            <a:avLst/>
          </a:prstGeom>
          <a:noFill/>
        </p:spPr>
        <p:txBody>
          <a:bodyPr wrap="square" rtlCol="0">
            <a:spAutoFit/>
          </a:bodyPr>
          <a:lstStyle/>
          <a:p>
            <a:r>
              <a:rPr lang="en-US" sz="525" dirty="0"/>
              <a:t>AP21’s Beacon</a:t>
            </a:r>
          </a:p>
        </p:txBody>
      </p:sp>
      <p:sp>
        <p:nvSpPr>
          <p:cNvPr id="109" name="Rectangle 108">
            <a:extLst>
              <a:ext uri="{FF2B5EF4-FFF2-40B4-BE49-F238E27FC236}">
                <a16:creationId xmlns:a16="http://schemas.microsoft.com/office/drawing/2014/main" id="{343AEEA7-64D0-4B22-ABA5-4AD7302E8F06}"/>
              </a:ext>
            </a:extLst>
          </p:cNvPr>
          <p:cNvSpPr/>
          <p:nvPr/>
        </p:nvSpPr>
        <p:spPr>
          <a:xfrm>
            <a:off x="5013410" y="3738395"/>
            <a:ext cx="1979763" cy="232656"/>
          </a:xfrm>
          <a:prstGeom prst="rect">
            <a:avLst/>
          </a:prstGeom>
          <a:noFill/>
          <a:ln w="12700">
            <a:solidFill>
              <a:schemeClr val="accent1">
                <a:shade val="95000"/>
                <a:satMod val="10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cxnSp>
        <p:nvCxnSpPr>
          <p:cNvPr id="110" name="Straight Arrow Connector 109">
            <a:extLst>
              <a:ext uri="{FF2B5EF4-FFF2-40B4-BE49-F238E27FC236}">
                <a16:creationId xmlns:a16="http://schemas.microsoft.com/office/drawing/2014/main" id="{360528CE-49B3-4A79-8784-63EE314CFCF1}"/>
              </a:ext>
            </a:extLst>
          </p:cNvPr>
          <p:cNvCxnSpPr>
            <a:cxnSpLocks/>
            <a:stCxn id="111" idx="0"/>
            <a:endCxn id="109" idx="2"/>
          </p:cNvCxnSpPr>
          <p:nvPr/>
        </p:nvCxnSpPr>
        <p:spPr>
          <a:xfrm flipV="1">
            <a:off x="5241033" y="3971051"/>
            <a:ext cx="762259" cy="10838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11" name="TextBox 110">
            <a:extLst>
              <a:ext uri="{FF2B5EF4-FFF2-40B4-BE49-F238E27FC236}">
                <a16:creationId xmlns:a16="http://schemas.microsoft.com/office/drawing/2014/main" id="{764F0B07-6A40-4C90-BCC2-5F4473AA04EC}"/>
              </a:ext>
            </a:extLst>
          </p:cNvPr>
          <p:cNvSpPr txBox="1"/>
          <p:nvPr/>
        </p:nvSpPr>
        <p:spPr>
          <a:xfrm>
            <a:off x="4628474" y="4079432"/>
            <a:ext cx="1225118" cy="184666"/>
          </a:xfrm>
          <a:prstGeom prst="rect">
            <a:avLst/>
          </a:prstGeom>
          <a:noFill/>
        </p:spPr>
        <p:txBody>
          <a:bodyPr wrap="square" rtlCol="0">
            <a:spAutoFit/>
          </a:bodyPr>
          <a:lstStyle/>
          <a:p>
            <a:r>
              <a:rPr lang="en-US" sz="600" dirty="0"/>
              <a:t>Elements related  to AP21</a:t>
            </a:r>
          </a:p>
        </p:txBody>
      </p:sp>
      <p:sp>
        <p:nvSpPr>
          <p:cNvPr id="112" name="TextBox 111">
            <a:extLst>
              <a:ext uri="{FF2B5EF4-FFF2-40B4-BE49-F238E27FC236}">
                <a16:creationId xmlns:a16="http://schemas.microsoft.com/office/drawing/2014/main" id="{81F3B6C8-8DD4-413E-AE20-907C9E6956C4}"/>
              </a:ext>
            </a:extLst>
          </p:cNvPr>
          <p:cNvSpPr txBox="1"/>
          <p:nvPr/>
        </p:nvSpPr>
        <p:spPr>
          <a:xfrm>
            <a:off x="5789477" y="3064543"/>
            <a:ext cx="2345448" cy="630942"/>
          </a:xfrm>
          <a:prstGeom prst="rect">
            <a:avLst/>
          </a:prstGeom>
          <a:noFill/>
        </p:spPr>
        <p:txBody>
          <a:bodyPr wrap="square" rtlCol="0">
            <a:spAutoFit/>
          </a:bodyPr>
          <a:lstStyle/>
          <a:p>
            <a:r>
              <a:rPr lang="en-US" sz="700" dirty="0"/>
              <a:t>Non-transmit BSSID Profiles subelement for AP22, AP23, AP24. The capabilities, operating parameters of AP12, AP13, AP14 are in AP22, AP23, AP24’s non-transmit BSSID Profiles respectively</a:t>
            </a:r>
          </a:p>
          <a:p>
            <a:endParaRPr lang="en-US" sz="700" dirty="0"/>
          </a:p>
        </p:txBody>
      </p:sp>
      <p:cxnSp>
        <p:nvCxnSpPr>
          <p:cNvPr id="113" name="Straight Arrow Connector 112">
            <a:extLst>
              <a:ext uri="{FF2B5EF4-FFF2-40B4-BE49-F238E27FC236}">
                <a16:creationId xmlns:a16="http://schemas.microsoft.com/office/drawing/2014/main" id="{A9EDE6CC-3FC8-4204-AC57-29FC31F5CC30}"/>
              </a:ext>
            </a:extLst>
          </p:cNvPr>
          <p:cNvCxnSpPr>
            <a:cxnSpLocks/>
          </p:cNvCxnSpPr>
          <p:nvPr/>
        </p:nvCxnSpPr>
        <p:spPr>
          <a:xfrm>
            <a:off x="6297961" y="3588802"/>
            <a:ext cx="130716" cy="21192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14" name="Rectangle 113">
            <a:extLst>
              <a:ext uri="{FF2B5EF4-FFF2-40B4-BE49-F238E27FC236}">
                <a16:creationId xmlns:a16="http://schemas.microsoft.com/office/drawing/2014/main" id="{204E806C-16A6-4F8F-A1EA-48CA5F3878DB}"/>
              </a:ext>
            </a:extLst>
          </p:cNvPr>
          <p:cNvSpPr/>
          <p:nvPr/>
        </p:nvSpPr>
        <p:spPr>
          <a:xfrm>
            <a:off x="6106552" y="3798860"/>
            <a:ext cx="740698" cy="150276"/>
          </a:xfrm>
          <a:prstGeom prst="rect">
            <a:avLst/>
          </a:prstGeom>
          <a:noFill/>
          <a:ln w="12700">
            <a:solidFill>
              <a:schemeClr val="accent1">
                <a:shade val="95000"/>
                <a:satMod val="10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cxnSp>
        <p:nvCxnSpPr>
          <p:cNvPr id="115" name="Straight Arrow Connector 114">
            <a:extLst>
              <a:ext uri="{FF2B5EF4-FFF2-40B4-BE49-F238E27FC236}">
                <a16:creationId xmlns:a16="http://schemas.microsoft.com/office/drawing/2014/main" id="{966E28CE-8588-4E8C-BC37-9AA7A43022F9}"/>
              </a:ext>
            </a:extLst>
          </p:cNvPr>
          <p:cNvCxnSpPr>
            <a:cxnSpLocks/>
            <a:endCxn id="116" idx="2"/>
          </p:cNvCxnSpPr>
          <p:nvPr/>
        </p:nvCxnSpPr>
        <p:spPr>
          <a:xfrm flipV="1">
            <a:off x="7495608" y="3967157"/>
            <a:ext cx="120096" cy="12197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16" name="Rectangle 115">
            <a:extLst>
              <a:ext uri="{FF2B5EF4-FFF2-40B4-BE49-F238E27FC236}">
                <a16:creationId xmlns:a16="http://schemas.microsoft.com/office/drawing/2014/main" id="{45191F32-8283-4072-9BBD-F89F9F783E15}"/>
              </a:ext>
            </a:extLst>
          </p:cNvPr>
          <p:cNvSpPr/>
          <p:nvPr/>
        </p:nvSpPr>
        <p:spPr>
          <a:xfrm>
            <a:off x="7405990" y="3812022"/>
            <a:ext cx="419429" cy="155135"/>
          </a:xfrm>
          <a:prstGeom prst="rect">
            <a:avLst/>
          </a:prstGeom>
          <a:noFill/>
          <a:ln w="12700">
            <a:solidFill>
              <a:schemeClr val="accent1">
                <a:shade val="95000"/>
                <a:satMod val="10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17" name="Rectangle 116">
            <a:extLst>
              <a:ext uri="{FF2B5EF4-FFF2-40B4-BE49-F238E27FC236}">
                <a16:creationId xmlns:a16="http://schemas.microsoft.com/office/drawing/2014/main" id="{03B53771-6CA2-46FB-A379-37110FF6D4FA}"/>
              </a:ext>
            </a:extLst>
          </p:cNvPr>
          <p:cNvSpPr/>
          <p:nvPr/>
        </p:nvSpPr>
        <p:spPr>
          <a:xfrm>
            <a:off x="5193039" y="3772770"/>
            <a:ext cx="740698" cy="150276"/>
          </a:xfrm>
          <a:prstGeom prst="rect">
            <a:avLst/>
          </a:prstGeom>
          <a:noFill/>
          <a:ln w="12700">
            <a:solidFill>
              <a:schemeClr val="accent1">
                <a:shade val="95000"/>
                <a:satMod val="10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cxnSp>
        <p:nvCxnSpPr>
          <p:cNvPr id="118" name="Straight Arrow Connector 117">
            <a:extLst>
              <a:ext uri="{FF2B5EF4-FFF2-40B4-BE49-F238E27FC236}">
                <a16:creationId xmlns:a16="http://schemas.microsoft.com/office/drawing/2014/main" id="{494285AB-B7A2-424D-8F2E-1FCE0A411003}"/>
              </a:ext>
            </a:extLst>
          </p:cNvPr>
          <p:cNvCxnSpPr>
            <a:cxnSpLocks/>
          </p:cNvCxnSpPr>
          <p:nvPr/>
        </p:nvCxnSpPr>
        <p:spPr>
          <a:xfrm>
            <a:off x="5308079" y="3610238"/>
            <a:ext cx="292209" cy="19876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19" name="TextBox 118">
            <a:extLst>
              <a:ext uri="{FF2B5EF4-FFF2-40B4-BE49-F238E27FC236}">
                <a16:creationId xmlns:a16="http://schemas.microsoft.com/office/drawing/2014/main" id="{59E1B877-2C6E-4A0B-BAE1-9398953D0EFD}"/>
              </a:ext>
            </a:extLst>
          </p:cNvPr>
          <p:cNvSpPr txBox="1"/>
          <p:nvPr/>
        </p:nvSpPr>
        <p:spPr>
          <a:xfrm>
            <a:off x="4525301" y="3137491"/>
            <a:ext cx="1332745" cy="415498"/>
          </a:xfrm>
          <a:prstGeom prst="rect">
            <a:avLst/>
          </a:prstGeom>
          <a:noFill/>
        </p:spPr>
        <p:txBody>
          <a:bodyPr wrap="square" rtlCol="0">
            <a:spAutoFit/>
          </a:bodyPr>
          <a:lstStyle/>
          <a:p>
            <a:r>
              <a:rPr lang="en-US" sz="700" dirty="0"/>
              <a:t>Elements for AP21’s capabilities, operating parameters</a:t>
            </a:r>
          </a:p>
        </p:txBody>
      </p:sp>
      <p:sp>
        <p:nvSpPr>
          <p:cNvPr id="120" name="TextBox 119">
            <a:extLst>
              <a:ext uri="{FF2B5EF4-FFF2-40B4-BE49-F238E27FC236}">
                <a16:creationId xmlns:a16="http://schemas.microsoft.com/office/drawing/2014/main" id="{0F4CF2CE-4921-4AC8-9BA6-0B0CA610582A}"/>
              </a:ext>
            </a:extLst>
          </p:cNvPr>
          <p:cNvSpPr txBox="1"/>
          <p:nvPr/>
        </p:nvSpPr>
        <p:spPr>
          <a:xfrm>
            <a:off x="6883048" y="4104032"/>
            <a:ext cx="1794008" cy="276999"/>
          </a:xfrm>
          <a:prstGeom prst="rect">
            <a:avLst/>
          </a:prstGeom>
          <a:noFill/>
        </p:spPr>
        <p:txBody>
          <a:bodyPr wrap="square" rtlCol="0">
            <a:spAutoFit/>
          </a:bodyPr>
          <a:lstStyle/>
          <a:p>
            <a:r>
              <a:rPr lang="en-US" sz="600" dirty="0"/>
              <a:t>Elements related to AP11 ((Sub)Elements for AP11’s capabilities, operating parameters)</a:t>
            </a:r>
          </a:p>
        </p:txBody>
      </p:sp>
      <p:sp>
        <p:nvSpPr>
          <p:cNvPr id="80" name="Date Placeholder 3">
            <a:extLst>
              <a:ext uri="{FF2B5EF4-FFF2-40B4-BE49-F238E27FC236}">
                <a16:creationId xmlns:a16="http://schemas.microsoft.com/office/drawing/2014/main" id="{E83B0219-2CD2-4D41-8004-8C944C0880C3}"/>
              </a:ext>
            </a:extLst>
          </p:cNvPr>
          <p:cNvSpPr>
            <a:spLocks noGrp="1"/>
          </p:cNvSpPr>
          <p:nvPr>
            <p:ph type="dt" sz="half" idx="10"/>
          </p:nvPr>
        </p:nvSpPr>
        <p:spPr>
          <a:xfrm>
            <a:off x="696913" y="332601"/>
            <a:ext cx="1051570" cy="276999"/>
          </a:xfrm>
        </p:spPr>
        <p:txBody>
          <a:bodyPr/>
          <a:lstStyle/>
          <a:p>
            <a:pPr>
              <a:defRPr/>
            </a:pPr>
            <a:r>
              <a:rPr lang="en-US" dirty="0"/>
              <a:t>03/01/2020</a:t>
            </a:r>
          </a:p>
        </p:txBody>
      </p:sp>
      <p:sp>
        <p:nvSpPr>
          <p:cNvPr id="81" name="Slide Number Placeholder 2">
            <a:extLst>
              <a:ext uri="{FF2B5EF4-FFF2-40B4-BE49-F238E27FC236}">
                <a16:creationId xmlns:a16="http://schemas.microsoft.com/office/drawing/2014/main" id="{752127B9-014B-4A90-82DD-22E1FA33622A}"/>
              </a:ext>
            </a:extLst>
          </p:cNvPr>
          <p:cNvSpPr>
            <a:spLocks noGrp="1"/>
          </p:cNvSpPr>
          <p:nvPr>
            <p:ph type="sldNum" sz="quarter" idx="12"/>
          </p:nvPr>
        </p:nvSpPr>
        <p:spPr>
          <a:xfrm>
            <a:off x="4344988" y="6475413"/>
            <a:ext cx="530225" cy="182562"/>
          </a:xfrm>
        </p:spPr>
        <p:txBody>
          <a:bodyPr/>
          <a:lstStyle/>
          <a:p>
            <a:pPr>
              <a:defRPr/>
            </a:pPr>
            <a:r>
              <a:rPr lang="en-US"/>
              <a:t>Slide </a:t>
            </a:r>
            <a:fld id="{C1789BC7-C074-42CC-ADF8-5107DF6BD1C1}" type="slidenum">
              <a:rPr lang="en-US" smtClean="0"/>
              <a:pPr>
                <a:defRPr/>
              </a:pPr>
              <a:t>6</a:t>
            </a:fld>
            <a:endParaRPr lang="en-US"/>
          </a:p>
        </p:txBody>
      </p:sp>
      <p:sp>
        <p:nvSpPr>
          <p:cNvPr id="82" name="Footer Placeholder 4">
            <a:extLst>
              <a:ext uri="{FF2B5EF4-FFF2-40B4-BE49-F238E27FC236}">
                <a16:creationId xmlns:a16="http://schemas.microsoft.com/office/drawing/2014/main" id="{F98F3635-441C-4181-8A0D-3C4033E473EE}"/>
              </a:ext>
            </a:extLst>
          </p:cNvPr>
          <p:cNvSpPr>
            <a:spLocks noGrp="1"/>
          </p:cNvSpPr>
          <p:nvPr>
            <p:ph type="ftr" sz="quarter" idx="11"/>
          </p:nvPr>
        </p:nvSpPr>
        <p:spPr>
          <a:xfrm>
            <a:off x="7106032" y="6475413"/>
            <a:ext cx="1437893" cy="184666"/>
          </a:xfrm>
        </p:spPr>
        <p:txBody>
          <a:bodyPr/>
          <a:lstStyle/>
          <a:p>
            <a:pPr>
              <a:defRPr/>
            </a:pPr>
            <a:r>
              <a:rPr lang="nb-NO" dirty="0"/>
              <a:t>Liwen Chu et al (NXP)</a:t>
            </a:r>
            <a:endParaRPr lang="en-US" dirty="0"/>
          </a:p>
        </p:txBody>
      </p:sp>
    </p:spTree>
    <p:extLst>
      <p:ext uri="{BB962C8B-B14F-4D97-AF65-F5344CB8AC3E}">
        <p14:creationId xmlns:p14="http://schemas.microsoft.com/office/powerpoint/2010/main" val="24563457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 name="Rectangle 83">
            <a:extLst>
              <a:ext uri="{FF2B5EF4-FFF2-40B4-BE49-F238E27FC236}">
                <a16:creationId xmlns:a16="http://schemas.microsoft.com/office/drawing/2014/main" id="{5072CAFE-F7D5-4BBD-8DCD-44F1219817F2}"/>
              </a:ext>
            </a:extLst>
          </p:cNvPr>
          <p:cNvSpPr/>
          <p:nvPr/>
        </p:nvSpPr>
        <p:spPr>
          <a:xfrm>
            <a:off x="7769857" y="5678399"/>
            <a:ext cx="1337893" cy="59128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2" name="Title 1"/>
          <p:cNvSpPr>
            <a:spLocks noGrp="1"/>
          </p:cNvSpPr>
          <p:nvPr>
            <p:ph type="title"/>
          </p:nvPr>
        </p:nvSpPr>
        <p:spPr>
          <a:xfrm>
            <a:off x="133165" y="673682"/>
            <a:ext cx="8955349" cy="367868"/>
          </a:xfrm>
        </p:spPr>
        <p:txBody>
          <a:bodyPr/>
          <a:lstStyle/>
          <a:p>
            <a:r>
              <a:rPr lang="en-US" sz="2100" dirty="0"/>
              <a:t>Methods to Decrease Management Overhead with Multiple BSSID </a:t>
            </a:r>
          </a:p>
        </p:txBody>
      </p:sp>
      <p:sp>
        <p:nvSpPr>
          <p:cNvPr id="23" name="Content Placeholder 2">
            <a:extLst>
              <a:ext uri="{FF2B5EF4-FFF2-40B4-BE49-F238E27FC236}">
                <a16:creationId xmlns:a16="http://schemas.microsoft.com/office/drawing/2014/main" id="{5E300EB2-1588-4A67-B0F2-E878E6F96D3C}"/>
              </a:ext>
            </a:extLst>
          </p:cNvPr>
          <p:cNvSpPr txBox="1">
            <a:spLocks/>
          </p:cNvSpPr>
          <p:nvPr/>
        </p:nvSpPr>
        <p:spPr>
          <a:xfrm>
            <a:off x="0" y="1129025"/>
            <a:ext cx="9144000" cy="3568658"/>
          </a:xfrm>
          <a:prstGeom prst="rect">
            <a:avLst/>
          </a:prstGeom>
        </p:spPr>
        <p:txBody>
          <a:bodyPr vert="horz" lIns="68580" tIns="34290" rIns="68580" bIns="34290" rtlCol="0">
            <a:normAutofit/>
          </a:bodyPr>
          <a:lstStyle>
            <a:lvl1pPr marL="233363" indent="-233363" algn="l" rtl="0" fontAlgn="base">
              <a:lnSpc>
                <a:spcPct val="100000"/>
              </a:lnSpc>
              <a:spcBef>
                <a:spcPts val="575"/>
              </a:spcBef>
              <a:spcAft>
                <a:spcPts val="75"/>
              </a:spcAft>
              <a:buClr>
                <a:schemeClr val="tx1">
                  <a:lumMod val="85000"/>
                  <a:lumOff val="15000"/>
                </a:schemeClr>
              </a:buClr>
              <a:buSzPct val="80000"/>
              <a:buFont typeface="Arial" pitchFamily="34" charset="0"/>
              <a:buChar char="•"/>
              <a:defRPr sz="2400" b="0">
                <a:solidFill>
                  <a:srgbClr val="000000"/>
                </a:solidFill>
                <a:latin typeface="+mn-lt"/>
                <a:ea typeface="+mn-ea"/>
                <a:cs typeface="+mn-cs"/>
              </a:defRPr>
            </a:lvl1pPr>
            <a:lvl2pPr marL="401638" indent="-168275" algn="l" rtl="0" fontAlgn="base">
              <a:lnSpc>
                <a:spcPct val="100000"/>
              </a:lnSpc>
              <a:spcBef>
                <a:spcPts val="575"/>
              </a:spcBef>
              <a:spcAft>
                <a:spcPts val="75"/>
              </a:spcAft>
              <a:buClr>
                <a:schemeClr val="tx1"/>
              </a:buClr>
              <a:buSzPct val="80000"/>
              <a:buFont typeface="Arial" pitchFamily="34" charset="0"/>
              <a:buChar char="−"/>
              <a:defRPr sz="2200">
                <a:solidFill>
                  <a:srgbClr val="000000"/>
                </a:solidFill>
                <a:latin typeface="+mn-lt"/>
              </a:defRPr>
            </a:lvl2pPr>
            <a:lvl3pPr marL="569913" indent="-168275" algn="l" rtl="0" fontAlgn="base">
              <a:lnSpc>
                <a:spcPct val="100000"/>
              </a:lnSpc>
              <a:spcBef>
                <a:spcPts val="575"/>
              </a:spcBef>
              <a:spcAft>
                <a:spcPts val="75"/>
              </a:spcAft>
              <a:buClr>
                <a:schemeClr val="tx1"/>
              </a:buClr>
              <a:buSzPct val="80000"/>
              <a:buFont typeface="Wingdings" pitchFamily="2" charset="2"/>
              <a:buChar char="§"/>
              <a:defRPr sz="2000">
                <a:solidFill>
                  <a:srgbClr val="000000"/>
                </a:solidFill>
                <a:latin typeface="+mn-lt"/>
              </a:defRPr>
            </a:lvl3pPr>
            <a:lvl4pPr marL="746125" indent="-176213" algn="l" rtl="0" fontAlgn="base">
              <a:lnSpc>
                <a:spcPct val="100000"/>
              </a:lnSpc>
              <a:spcBef>
                <a:spcPts val="575"/>
              </a:spcBef>
              <a:spcAft>
                <a:spcPts val="75"/>
              </a:spcAft>
              <a:buClr>
                <a:schemeClr val="tx1"/>
              </a:buClr>
              <a:buSzPct val="80000"/>
              <a:buFont typeface="Arial" pitchFamily="34" charset="0"/>
              <a:buChar char="•"/>
              <a:defRPr sz="1800">
                <a:solidFill>
                  <a:srgbClr val="000000"/>
                </a:solidFill>
                <a:latin typeface="+mn-lt"/>
              </a:defRPr>
            </a:lvl4pPr>
            <a:lvl5pPr marL="969963" indent="-223838" algn="l" rtl="0" fontAlgn="base">
              <a:lnSpc>
                <a:spcPct val="100000"/>
              </a:lnSpc>
              <a:spcBef>
                <a:spcPts val="575"/>
              </a:spcBef>
              <a:spcAft>
                <a:spcPts val="75"/>
              </a:spcAft>
              <a:buClr>
                <a:schemeClr val="tx1"/>
              </a:buClr>
              <a:buSzPct val="70000"/>
              <a:buFont typeface="Arial" pitchFamily="34" charset="0"/>
              <a:buChar char="−"/>
              <a:defRPr sz="1600">
                <a:solidFill>
                  <a:srgbClr val="000000"/>
                </a:solidFill>
                <a:latin typeface="+mn-lt"/>
              </a:defRPr>
            </a:lvl5pPr>
            <a:lvl6pPr marL="22304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6pPr>
            <a:lvl7pPr marL="26876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7pPr>
            <a:lvl8pPr marL="31448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8pPr>
            <a:lvl9pPr marL="36020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9pPr>
          </a:lstStyle>
          <a:p>
            <a:r>
              <a:rPr lang="en-US" sz="1400" kern="0" dirty="0"/>
              <a:t>When APx1 in link_x and APy1 in link_y are affiliated with one AP MLD, APy1 that is non-transmitted BSSID may inherit the capabilities or operating parameters from the following AP in management frame of Link_x:</a:t>
            </a:r>
          </a:p>
          <a:p>
            <a:pPr lvl="1"/>
            <a:r>
              <a:rPr lang="en-US" sz="1400" kern="0" dirty="0"/>
              <a:t>Level 1 inherit variant 1: the capabilities or operating parameters of APx1 where APx1 in link_x and APy1 are affiliated with the same AP MLD.</a:t>
            </a:r>
          </a:p>
          <a:p>
            <a:pPr lvl="2"/>
            <a:r>
              <a:rPr lang="en-US" sz="1400" kern="0" dirty="0"/>
              <a:t>Here is an example:</a:t>
            </a:r>
          </a:p>
          <a:p>
            <a:pPr lvl="3"/>
            <a:r>
              <a:rPr lang="en-US" sz="1400" kern="0" dirty="0"/>
              <a:t>APy2 is the transmitted BSSID in link_y, </a:t>
            </a:r>
          </a:p>
          <a:p>
            <a:pPr lvl="3"/>
            <a:r>
              <a:rPr lang="en-US" sz="1400" kern="0" dirty="0"/>
              <a:t>the operating parameters of APy1 in management frame of link_x don’t include EDCA parameter set, </a:t>
            </a:r>
          </a:p>
          <a:p>
            <a:pPr lvl="3"/>
            <a:r>
              <a:rPr lang="en-US" sz="1400" kern="0" dirty="0"/>
              <a:t>APx1 in link_x and APy1 are affiliated with a AP MLD, </a:t>
            </a:r>
          </a:p>
          <a:p>
            <a:pPr lvl="3"/>
            <a:r>
              <a:rPr lang="en-US" sz="1400" kern="0" dirty="0"/>
              <a:t>the operating parameters of APy2 in management frame of link_x include EDCA parameter set 1. </a:t>
            </a:r>
          </a:p>
          <a:p>
            <a:pPr lvl="3"/>
            <a:r>
              <a:rPr lang="en-US" sz="1400" kern="0" dirty="0"/>
              <a:t>the operating parameters of APx1 in management frame of link_x include EDCA parameter set 2. </a:t>
            </a:r>
          </a:p>
          <a:p>
            <a:pPr lvl="3"/>
            <a:r>
              <a:rPr lang="en-US" sz="1400" kern="0" dirty="0"/>
              <a:t>the STAs in link_y that are associated with APy1 have EDCA parameter set 2.</a:t>
            </a:r>
          </a:p>
        </p:txBody>
      </p:sp>
      <p:sp>
        <p:nvSpPr>
          <p:cNvPr id="16" name="Rectangle 15">
            <a:extLst>
              <a:ext uri="{FF2B5EF4-FFF2-40B4-BE49-F238E27FC236}">
                <a16:creationId xmlns:a16="http://schemas.microsoft.com/office/drawing/2014/main" id="{B12FCCA0-01A0-4C93-B825-124A35AC8586}"/>
              </a:ext>
            </a:extLst>
          </p:cNvPr>
          <p:cNvSpPr/>
          <p:nvPr/>
        </p:nvSpPr>
        <p:spPr bwMode="auto">
          <a:xfrm>
            <a:off x="2864167" y="5143878"/>
            <a:ext cx="685800" cy="40005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685800" eaLnBrk="0" hangingPunct="0"/>
            <a:endParaRPr lang="en-US" sz="525">
              <a:latin typeface="Garamond" pitchFamily="18" charset="0"/>
            </a:endParaRPr>
          </a:p>
        </p:txBody>
      </p:sp>
      <p:sp>
        <p:nvSpPr>
          <p:cNvPr id="17" name="Rectangle 16">
            <a:extLst>
              <a:ext uri="{FF2B5EF4-FFF2-40B4-BE49-F238E27FC236}">
                <a16:creationId xmlns:a16="http://schemas.microsoft.com/office/drawing/2014/main" id="{49E78423-81B2-49E1-83F1-95123D915DBC}"/>
              </a:ext>
            </a:extLst>
          </p:cNvPr>
          <p:cNvSpPr/>
          <p:nvPr/>
        </p:nvSpPr>
        <p:spPr bwMode="auto">
          <a:xfrm>
            <a:off x="2979299" y="5543928"/>
            <a:ext cx="171450" cy="28575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685800" eaLnBrk="0" hangingPunct="0"/>
            <a:endParaRPr lang="en-US" sz="525">
              <a:latin typeface="Garamond" pitchFamily="18" charset="0"/>
            </a:endParaRPr>
          </a:p>
        </p:txBody>
      </p:sp>
      <p:sp>
        <p:nvSpPr>
          <p:cNvPr id="18" name="Rectangle 17">
            <a:extLst>
              <a:ext uri="{FF2B5EF4-FFF2-40B4-BE49-F238E27FC236}">
                <a16:creationId xmlns:a16="http://schemas.microsoft.com/office/drawing/2014/main" id="{8B8E239B-32EB-4BA7-B37D-561C606A80F6}"/>
              </a:ext>
            </a:extLst>
          </p:cNvPr>
          <p:cNvSpPr/>
          <p:nvPr/>
        </p:nvSpPr>
        <p:spPr bwMode="auto">
          <a:xfrm>
            <a:off x="3287382" y="5543928"/>
            <a:ext cx="171450" cy="285750"/>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685800" eaLnBrk="0" hangingPunct="0"/>
            <a:endParaRPr lang="en-US" sz="525">
              <a:latin typeface="Garamond" pitchFamily="18" charset="0"/>
            </a:endParaRPr>
          </a:p>
        </p:txBody>
      </p:sp>
      <p:sp>
        <p:nvSpPr>
          <p:cNvPr id="19" name="TextBox 18">
            <a:extLst>
              <a:ext uri="{FF2B5EF4-FFF2-40B4-BE49-F238E27FC236}">
                <a16:creationId xmlns:a16="http://schemas.microsoft.com/office/drawing/2014/main" id="{E5AF78EA-EFDE-4C4C-98DF-14ACE046C6DB}"/>
              </a:ext>
            </a:extLst>
          </p:cNvPr>
          <p:cNvSpPr txBox="1"/>
          <p:nvPr/>
        </p:nvSpPr>
        <p:spPr>
          <a:xfrm>
            <a:off x="2472008" y="5158443"/>
            <a:ext cx="507291" cy="173124"/>
          </a:xfrm>
          <a:prstGeom prst="rect">
            <a:avLst/>
          </a:prstGeom>
          <a:noFill/>
        </p:spPr>
        <p:txBody>
          <a:bodyPr wrap="square" rtlCol="0">
            <a:spAutoFit/>
          </a:bodyPr>
          <a:lstStyle/>
          <a:p>
            <a:r>
              <a:rPr lang="en-US" sz="525" dirty="0"/>
              <a:t>AP MLD1</a:t>
            </a:r>
          </a:p>
        </p:txBody>
      </p:sp>
      <p:sp>
        <p:nvSpPr>
          <p:cNvPr id="20" name="TextBox 19">
            <a:extLst>
              <a:ext uri="{FF2B5EF4-FFF2-40B4-BE49-F238E27FC236}">
                <a16:creationId xmlns:a16="http://schemas.microsoft.com/office/drawing/2014/main" id="{037AD00D-B330-4C68-9EE6-9460BF228FB0}"/>
              </a:ext>
            </a:extLst>
          </p:cNvPr>
          <p:cNvSpPr txBox="1"/>
          <p:nvPr/>
        </p:nvSpPr>
        <p:spPr>
          <a:xfrm>
            <a:off x="2542282" y="5552679"/>
            <a:ext cx="489659" cy="334707"/>
          </a:xfrm>
          <a:prstGeom prst="rect">
            <a:avLst/>
          </a:prstGeom>
          <a:noFill/>
        </p:spPr>
        <p:txBody>
          <a:bodyPr wrap="square" rtlCol="0">
            <a:spAutoFit/>
          </a:bodyPr>
          <a:lstStyle/>
          <a:p>
            <a:r>
              <a:rPr lang="en-US" sz="525" dirty="0"/>
              <a:t>MAC with Addr11 (AP11)</a:t>
            </a:r>
          </a:p>
        </p:txBody>
      </p:sp>
      <p:sp>
        <p:nvSpPr>
          <p:cNvPr id="21" name="TextBox 20">
            <a:extLst>
              <a:ext uri="{FF2B5EF4-FFF2-40B4-BE49-F238E27FC236}">
                <a16:creationId xmlns:a16="http://schemas.microsoft.com/office/drawing/2014/main" id="{B3ED2B60-5AE6-41E1-8E2E-76FFC4B94958}"/>
              </a:ext>
            </a:extLst>
          </p:cNvPr>
          <p:cNvSpPr txBox="1"/>
          <p:nvPr/>
        </p:nvSpPr>
        <p:spPr>
          <a:xfrm>
            <a:off x="3458832" y="5552679"/>
            <a:ext cx="489659" cy="334707"/>
          </a:xfrm>
          <a:prstGeom prst="rect">
            <a:avLst/>
          </a:prstGeom>
          <a:noFill/>
        </p:spPr>
        <p:txBody>
          <a:bodyPr wrap="square" rtlCol="0">
            <a:spAutoFit/>
          </a:bodyPr>
          <a:lstStyle/>
          <a:p>
            <a:r>
              <a:rPr lang="en-US" sz="525" dirty="0"/>
              <a:t>MAC with Addr21 (AP21)</a:t>
            </a:r>
          </a:p>
        </p:txBody>
      </p:sp>
      <p:sp>
        <p:nvSpPr>
          <p:cNvPr id="22" name="TextBox 21">
            <a:extLst>
              <a:ext uri="{FF2B5EF4-FFF2-40B4-BE49-F238E27FC236}">
                <a16:creationId xmlns:a16="http://schemas.microsoft.com/office/drawing/2014/main" id="{9AF21C9E-46FC-450E-9855-A8D5FE25E298}"/>
              </a:ext>
            </a:extLst>
          </p:cNvPr>
          <p:cNvSpPr txBox="1"/>
          <p:nvPr/>
        </p:nvSpPr>
        <p:spPr>
          <a:xfrm>
            <a:off x="2864167" y="5231355"/>
            <a:ext cx="606256" cy="173124"/>
          </a:xfrm>
          <a:prstGeom prst="rect">
            <a:avLst/>
          </a:prstGeom>
          <a:noFill/>
        </p:spPr>
        <p:txBody>
          <a:bodyPr wrap="none" rtlCol="0">
            <a:spAutoFit/>
          </a:bodyPr>
          <a:lstStyle/>
          <a:p>
            <a:r>
              <a:rPr lang="en-US" sz="525" dirty="0"/>
              <a:t>Common MAC</a:t>
            </a:r>
          </a:p>
        </p:txBody>
      </p:sp>
      <p:sp>
        <p:nvSpPr>
          <p:cNvPr id="24" name="TextBox 23">
            <a:extLst>
              <a:ext uri="{FF2B5EF4-FFF2-40B4-BE49-F238E27FC236}">
                <a16:creationId xmlns:a16="http://schemas.microsoft.com/office/drawing/2014/main" id="{2F4D21CE-E3E5-48E0-86BA-0D0429E3C86C}"/>
              </a:ext>
            </a:extLst>
          </p:cNvPr>
          <p:cNvSpPr txBox="1"/>
          <p:nvPr/>
        </p:nvSpPr>
        <p:spPr>
          <a:xfrm>
            <a:off x="2891745" y="5840894"/>
            <a:ext cx="346558" cy="173124"/>
          </a:xfrm>
          <a:prstGeom prst="rect">
            <a:avLst/>
          </a:prstGeom>
          <a:noFill/>
        </p:spPr>
        <p:txBody>
          <a:bodyPr wrap="square" rtlCol="0">
            <a:spAutoFit/>
          </a:bodyPr>
          <a:lstStyle/>
          <a:p>
            <a:r>
              <a:rPr lang="en-US" sz="525" dirty="0"/>
              <a:t>Link1</a:t>
            </a:r>
          </a:p>
        </p:txBody>
      </p:sp>
      <p:sp>
        <p:nvSpPr>
          <p:cNvPr id="25" name="TextBox 24">
            <a:extLst>
              <a:ext uri="{FF2B5EF4-FFF2-40B4-BE49-F238E27FC236}">
                <a16:creationId xmlns:a16="http://schemas.microsoft.com/office/drawing/2014/main" id="{100E08B7-EA45-4CB8-BE40-81383F789ABE}"/>
              </a:ext>
            </a:extLst>
          </p:cNvPr>
          <p:cNvSpPr txBox="1"/>
          <p:nvPr/>
        </p:nvSpPr>
        <p:spPr>
          <a:xfrm>
            <a:off x="3253172" y="5827687"/>
            <a:ext cx="346558" cy="173124"/>
          </a:xfrm>
          <a:prstGeom prst="rect">
            <a:avLst/>
          </a:prstGeom>
          <a:noFill/>
        </p:spPr>
        <p:txBody>
          <a:bodyPr wrap="square" rtlCol="0">
            <a:spAutoFit/>
          </a:bodyPr>
          <a:lstStyle/>
          <a:p>
            <a:r>
              <a:rPr lang="en-US" sz="525" dirty="0"/>
              <a:t>Link2</a:t>
            </a:r>
          </a:p>
        </p:txBody>
      </p:sp>
      <p:cxnSp>
        <p:nvCxnSpPr>
          <p:cNvPr id="26" name="Straight Connector 25">
            <a:extLst>
              <a:ext uri="{FF2B5EF4-FFF2-40B4-BE49-F238E27FC236}">
                <a16:creationId xmlns:a16="http://schemas.microsoft.com/office/drawing/2014/main" id="{8B902234-2B89-4CE6-939B-E3D005ECA929}"/>
              </a:ext>
            </a:extLst>
          </p:cNvPr>
          <p:cNvCxnSpPr>
            <a:cxnSpLocks/>
            <a:endCxn id="16" idx="0"/>
          </p:cNvCxnSpPr>
          <p:nvPr/>
        </p:nvCxnSpPr>
        <p:spPr bwMode="auto">
          <a:xfrm>
            <a:off x="3207067" y="4849377"/>
            <a:ext cx="0" cy="294502"/>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27" name="TextBox 26">
            <a:extLst>
              <a:ext uri="{FF2B5EF4-FFF2-40B4-BE49-F238E27FC236}">
                <a16:creationId xmlns:a16="http://schemas.microsoft.com/office/drawing/2014/main" id="{2EBE54CE-98BB-4389-91E0-149BFA628285}"/>
              </a:ext>
            </a:extLst>
          </p:cNvPr>
          <p:cNvSpPr txBox="1"/>
          <p:nvPr/>
        </p:nvSpPr>
        <p:spPr>
          <a:xfrm>
            <a:off x="2761779" y="4967151"/>
            <a:ext cx="1034558" cy="173124"/>
          </a:xfrm>
          <a:prstGeom prst="rect">
            <a:avLst/>
          </a:prstGeom>
          <a:noFill/>
        </p:spPr>
        <p:txBody>
          <a:bodyPr wrap="square" rtlCol="0">
            <a:spAutoFit/>
          </a:bodyPr>
          <a:lstStyle/>
          <a:p>
            <a:r>
              <a:rPr lang="en-US" sz="525" dirty="0"/>
              <a:t>SAP of BSSID11 (addr11)</a:t>
            </a:r>
          </a:p>
        </p:txBody>
      </p:sp>
      <p:sp>
        <p:nvSpPr>
          <p:cNvPr id="28" name="Rectangle 27">
            <a:extLst>
              <a:ext uri="{FF2B5EF4-FFF2-40B4-BE49-F238E27FC236}">
                <a16:creationId xmlns:a16="http://schemas.microsoft.com/office/drawing/2014/main" id="{D886C8AA-03E8-46D1-9DAB-ACDDFB0C26E2}"/>
              </a:ext>
            </a:extLst>
          </p:cNvPr>
          <p:cNvSpPr/>
          <p:nvPr/>
        </p:nvSpPr>
        <p:spPr>
          <a:xfrm>
            <a:off x="2319308" y="4953000"/>
            <a:ext cx="6428221" cy="1121361"/>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29" name="Rectangle 28">
            <a:extLst>
              <a:ext uri="{FF2B5EF4-FFF2-40B4-BE49-F238E27FC236}">
                <a16:creationId xmlns:a16="http://schemas.microsoft.com/office/drawing/2014/main" id="{8240FE37-6336-4D5B-87A9-EB25AF2E1AC8}"/>
              </a:ext>
            </a:extLst>
          </p:cNvPr>
          <p:cNvSpPr/>
          <p:nvPr/>
        </p:nvSpPr>
        <p:spPr bwMode="auto">
          <a:xfrm>
            <a:off x="4567825" y="5143878"/>
            <a:ext cx="685800" cy="40005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685800" eaLnBrk="0" hangingPunct="0"/>
            <a:endParaRPr lang="en-US" sz="525">
              <a:latin typeface="Garamond" pitchFamily="18" charset="0"/>
            </a:endParaRPr>
          </a:p>
        </p:txBody>
      </p:sp>
      <p:sp>
        <p:nvSpPr>
          <p:cNvPr id="30" name="Rectangle 29">
            <a:extLst>
              <a:ext uri="{FF2B5EF4-FFF2-40B4-BE49-F238E27FC236}">
                <a16:creationId xmlns:a16="http://schemas.microsoft.com/office/drawing/2014/main" id="{22392F80-C6D7-4343-8BDF-9C673D118AC5}"/>
              </a:ext>
            </a:extLst>
          </p:cNvPr>
          <p:cNvSpPr/>
          <p:nvPr/>
        </p:nvSpPr>
        <p:spPr bwMode="auto">
          <a:xfrm>
            <a:off x="4682958" y="5543928"/>
            <a:ext cx="171450" cy="28575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685800" eaLnBrk="0" hangingPunct="0"/>
            <a:endParaRPr lang="en-US" sz="525">
              <a:latin typeface="Garamond" pitchFamily="18" charset="0"/>
            </a:endParaRPr>
          </a:p>
        </p:txBody>
      </p:sp>
      <p:sp>
        <p:nvSpPr>
          <p:cNvPr id="31" name="Rectangle 30">
            <a:extLst>
              <a:ext uri="{FF2B5EF4-FFF2-40B4-BE49-F238E27FC236}">
                <a16:creationId xmlns:a16="http://schemas.microsoft.com/office/drawing/2014/main" id="{1C6AF999-B510-4669-9608-16C273FDAD11}"/>
              </a:ext>
            </a:extLst>
          </p:cNvPr>
          <p:cNvSpPr/>
          <p:nvPr/>
        </p:nvSpPr>
        <p:spPr bwMode="auto">
          <a:xfrm>
            <a:off x="4991041" y="5543928"/>
            <a:ext cx="171450" cy="285750"/>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685800" eaLnBrk="0" hangingPunct="0"/>
            <a:endParaRPr lang="en-US" sz="525">
              <a:latin typeface="Garamond" pitchFamily="18" charset="0"/>
            </a:endParaRPr>
          </a:p>
        </p:txBody>
      </p:sp>
      <p:sp>
        <p:nvSpPr>
          <p:cNvPr id="32" name="TextBox 31">
            <a:extLst>
              <a:ext uri="{FF2B5EF4-FFF2-40B4-BE49-F238E27FC236}">
                <a16:creationId xmlns:a16="http://schemas.microsoft.com/office/drawing/2014/main" id="{ADA7DB57-120F-4FB9-95D3-BDA27784D6DC}"/>
              </a:ext>
            </a:extLst>
          </p:cNvPr>
          <p:cNvSpPr txBox="1"/>
          <p:nvPr/>
        </p:nvSpPr>
        <p:spPr>
          <a:xfrm>
            <a:off x="4175667" y="5138521"/>
            <a:ext cx="507291" cy="173124"/>
          </a:xfrm>
          <a:prstGeom prst="rect">
            <a:avLst/>
          </a:prstGeom>
          <a:noFill/>
        </p:spPr>
        <p:txBody>
          <a:bodyPr wrap="square" rtlCol="0">
            <a:spAutoFit/>
          </a:bodyPr>
          <a:lstStyle/>
          <a:p>
            <a:r>
              <a:rPr lang="en-US" sz="525" dirty="0"/>
              <a:t>AP MLD2</a:t>
            </a:r>
          </a:p>
        </p:txBody>
      </p:sp>
      <p:sp>
        <p:nvSpPr>
          <p:cNvPr id="33" name="TextBox 32">
            <a:extLst>
              <a:ext uri="{FF2B5EF4-FFF2-40B4-BE49-F238E27FC236}">
                <a16:creationId xmlns:a16="http://schemas.microsoft.com/office/drawing/2014/main" id="{699843AB-4AAD-48E2-B04C-93E36FF8339E}"/>
              </a:ext>
            </a:extLst>
          </p:cNvPr>
          <p:cNvSpPr txBox="1"/>
          <p:nvPr/>
        </p:nvSpPr>
        <p:spPr>
          <a:xfrm>
            <a:off x="4245941" y="5552679"/>
            <a:ext cx="489659" cy="334707"/>
          </a:xfrm>
          <a:prstGeom prst="rect">
            <a:avLst/>
          </a:prstGeom>
          <a:noFill/>
        </p:spPr>
        <p:txBody>
          <a:bodyPr wrap="square" rtlCol="0">
            <a:spAutoFit/>
          </a:bodyPr>
          <a:lstStyle/>
          <a:p>
            <a:r>
              <a:rPr lang="en-US" sz="525" dirty="0"/>
              <a:t>MAC with Addr12 (AP12)</a:t>
            </a:r>
          </a:p>
        </p:txBody>
      </p:sp>
      <p:sp>
        <p:nvSpPr>
          <p:cNvPr id="34" name="TextBox 33">
            <a:extLst>
              <a:ext uri="{FF2B5EF4-FFF2-40B4-BE49-F238E27FC236}">
                <a16:creationId xmlns:a16="http://schemas.microsoft.com/office/drawing/2014/main" id="{2D5BC75E-113C-4591-903B-71B3AF512C23}"/>
              </a:ext>
            </a:extLst>
          </p:cNvPr>
          <p:cNvSpPr txBox="1"/>
          <p:nvPr/>
        </p:nvSpPr>
        <p:spPr>
          <a:xfrm>
            <a:off x="5162491" y="5552679"/>
            <a:ext cx="489659" cy="334707"/>
          </a:xfrm>
          <a:prstGeom prst="rect">
            <a:avLst/>
          </a:prstGeom>
          <a:noFill/>
        </p:spPr>
        <p:txBody>
          <a:bodyPr wrap="square" rtlCol="0">
            <a:spAutoFit/>
          </a:bodyPr>
          <a:lstStyle/>
          <a:p>
            <a:r>
              <a:rPr lang="en-US" sz="525" dirty="0"/>
              <a:t>MAC with Addr22 (AP22)</a:t>
            </a:r>
          </a:p>
        </p:txBody>
      </p:sp>
      <p:sp>
        <p:nvSpPr>
          <p:cNvPr id="35" name="TextBox 34">
            <a:extLst>
              <a:ext uri="{FF2B5EF4-FFF2-40B4-BE49-F238E27FC236}">
                <a16:creationId xmlns:a16="http://schemas.microsoft.com/office/drawing/2014/main" id="{9406BA83-0425-437A-8437-47EAA669C79F}"/>
              </a:ext>
            </a:extLst>
          </p:cNvPr>
          <p:cNvSpPr txBox="1"/>
          <p:nvPr/>
        </p:nvSpPr>
        <p:spPr>
          <a:xfrm>
            <a:off x="4567825" y="5231355"/>
            <a:ext cx="606256" cy="173124"/>
          </a:xfrm>
          <a:prstGeom prst="rect">
            <a:avLst/>
          </a:prstGeom>
          <a:noFill/>
        </p:spPr>
        <p:txBody>
          <a:bodyPr wrap="none" rtlCol="0">
            <a:spAutoFit/>
          </a:bodyPr>
          <a:lstStyle/>
          <a:p>
            <a:r>
              <a:rPr lang="en-US" sz="525" dirty="0"/>
              <a:t>Common MAC</a:t>
            </a:r>
          </a:p>
        </p:txBody>
      </p:sp>
      <p:sp>
        <p:nvSpPr>
          <p:cNvPr id="36" name="TextBox 35">
            <a:extLst>
              <a:ext uri="{FF2B5EF4-FFF2-40B4-BE49-F238E27FC236}">
                <a16:creationId xmlns:a16="http://schemas.microsoft.com/office/drawing/2014/main" id="{C5365FCF-C64F-4969-85FE-05645C6D06C7}"/>
              </a:ext>
            </a:extLst>
          </p:cNvPr>
          <p:cNvSpPr txBox="1"/>
          <p:nvPr/>
        </p:nvSpPr>
        <p:spPr>
          <a:xfrm>
            <a:off x="4595404" y="5840894"/>
            <a:ext cx="346558" cy="173124"/>
          </a:xfrm>
          <a:prstGeom prst="rect">
            <a:avLst/>
          </a:prstGeom>
          <a:noFill/>
        </p:spPr>
        <p:txBody>
          <a:bodyPr wrap="square" rtlCol="0">
            <a:spAutoFit/>
          </a:bodyPr>
          <a:lstStyle/>
          <a:p>
            <a:r>
              <a:rPr lang="en-US" sz="525" dirty="0"/>
              <a:t>Link1</a:t>
            </a:r>
          </a:p>
        </p:txBody>
      </p:sp>
      <p:sp>
        <p:nvSpPr>
          <p:cNvPr id="37" name="TextBox 36">
            <a:extLst>
              <a:ext uri="{FF2B5EF4-FFF2-40B4-BE49-F238E27FC236}">
                <a16:creationId xmlns:a16="http://schemas.microsoft.com/office/drawing/2014/main" id="{4BC342AB-F328-4F4E-B24C-D12D1A649F39}"/>
              </a:ext>
            </a:extLst>
          </p:cNvPr>
          <p:cNvSpPr txBox="1"/>
          <p:nvPr/>
        </p:nvSpPr>
        <p:spPr>
          <a:xfrm>
            <a:off x="4956831" y="5827687"/>
            <a:ext cx="346558" cy="173124"/>
          </a:xfrm>
          <a:prstGeom prst="rect">
            <a:avLst/>
          </a:prstGeom>
          <a:noFill/>
        </p:spPr>
        <p:txBody>
          <a:bodyPr wrap="square" rtlCol="0">
            <a:spAutoFit/>
          </a:bodyPr>
          <a:lstStyle/>
          <a:p>
            <a:r>
              <a:rPr lang="en-US" sz="525" dirty="0"/>
              <a:t>Link2</a:t>
            </a:r>
          </a:p>
        </p:txBody>
      </p:sp>
      <p:cxnSp>
        <p:nvCxnSpPr>
          <p:cNvPr id="38" name="Straight Connector 37">
            <a:extLst>
              <a:ext uri="{FF2B5EF4-FFF2-40B4-BE49-F238E27FC236}">
                <a16:creationId xmlns:a16="http://schemas.microsoft.com/office/drawing/2014/main" id="{7F66E674-0A76-4B54-89FF-2CA6D4755FDD}"/>
              </a:ext>
            </a:extLst>
          </p:cNvPr>
          <p:cNvCxnSpPr>
            <a:cxnSpLocks/>
            <a:endCxn id="29" idx="0"/>
          </p:cNvCxnSpPr>
          <p:nvPr/>
        </p:nvCxnSpPr>
        <p:spPr bwMode="auto">
          <a:xfrm>
            <a:off x="4910725" y="4849377"/>
            <a:ext cx="0" cy="294502"/>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39" name="TextBox 38">
            <a:extLst>
              <a:ext uri="{FF2B5EF4-FFF2-40B4-BE49-F238E27FC236}">
                <a16:creationId xmlns:a16="http://schemas.microsoft.com/office/drawing/2014/main" id="{70D915B0-2EA6-4F50-8998-624B994A486D}"/>
              </a:ext>
            </a:extLst>
          </p:cNvPr>
          <p:cNvSpPr txBox="1"/>
          <p:nvPr/>
        </p:nvSpPr>
        <p:spPr>
          <a:xfrm>
            <a:off x="4494891" y="4959924"/>
            <a:ext cx="1034558" cy="173124"/>
          </a:xfrm>
          <a:prstGeom prst="rect">
            <a:avLst/>
          </a:prstGeom>
          <a:noFill/>
        </p:spPr>
        <p:txBody>
          <a:bodyPr wrap="square" rtlCol="0">
            <a:spAutoFit/>
          </a:bodyPr>
          <a:lstStyle/>
          <a:p>
            <a:r>
              <a:rPr lang="en-US" sz="525" dirty="0"/>
              <a:t>SAP of BSSID12 (addr12)</a:t>
            </a:r>
          </a:p>
        </p:txBody>
      </p:sp>
      <p:sp>
        <p:nvSpPr>
          <p:cNvPr id="40" name="Rectangle 39">
            <a:extLst>
              <a:ext uri="{FF2B5EF4-FFF2-40B4-BE49-F238E27FC236}">
                <a16:creationId xmlns:a16="http://schemas.microsoft.com/office/drawing/2014/main" id="{766F7E9B-49CB-4CBD-9031-07AB928DEA04}"/>
              </a:ext>
            </a:extLst>
          </p:cNvPr>
          <p:cNvSpPr/>
          <p:nvPr/>
        </p:nvSpPr>
        <p:spPr bwMode="auto">
          <a:xfrm>
            <a:off x="6043717" y="5132383"/>
            <a:ext cx="685800" cy="40005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685800" eaLnBrk="0" hangingPunct="0"/>
            <a:endParaRPr lang="en-US" sz="525">
              <a:latin typeface="Garamond" pitchFamily="18" charset="0"/>
            </a:endParaRPr>
          </a:p>
        </p:txBody>
      </p:sp>
      <p:sp>
        <p:nvSpPr>
          <p:cNvPr id="41" name="Rectangle 40">
            <a:extLst>
              <a:ext uri="{FF2B5EF4-FFF2-40B4-BE49-F238E27FC236}">
                <a16:creationId xmlns:a16="http://schemas.microsoft.com/office/drawing/2014/main" id="{AE3F6CD8-909F-4BB1-B955-BC26239F9BCA}"/>
              </a:ext>
            </a:extLst>
          </p:cNvPr>
          <p:cNvSpPr/>
          <p:nvPr/>
        </p:nvSpPr>
        <p:spPr bwMode="auto">
          <a:xfrm>
            <a:off x="6158849" y="5532433"/>
            <a:ext cx="171450" cy="28575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685800" eaLnBrk="0" hangingPunct="0"/>
            <a:endParaRPr lang="en-US" sz="525">
              <a:latin typeface="Garamond" pitchFamily="18" charset="0"/>
            </a:endParaRPr>
          </a:p>
        </p:txBody>
      </p:sp>
      <p:sp>
        <p:nvSpPr>
          <p:cNvPr id="42" name="Rectangle 41">
            <a:extLst>
              <a:ext uri="{FF2B5EF4-FFF2-40B4-BE49-F238E27FC236}">
                <a16:creationId xmlns:a16="http://schemas.microsoft.com/office/drawing/2014/main" id="{90577202-3DDE-4F40-8A63-9A80906315A0}"/>
              </a:ext>
            </a:extLst>
          </p:cNvPr>
          <p:cNvSpPr/>
          <p:nvPr/>
        </p:nvSpPr>
        <p:spPr bwMode="auto">
          <a:xfrm>
            <a:off x="6466932" y="5532433"/>
            <a:ext cx="171450" cy="285750"/>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685800" eaLnBrk="0" hangingPunct="0"/>
            <a:endParaRPr lang="en-US" sz="525">
              <a:latin typeface="Garamond" pitchFamily="18" charset="0"/>
            </a:endParaRPr>
          </a:p>
        </p:txBody>
      </p:sp>
      <p:sp>
        <p:nvSpPr>
          <p:cNvPr id="43" name="TextBox 42">
            <a:extLst>
              <a:ext uri="{FF2B5EF4-FFF2-40B4-BE49-F238E27FC236}">
                <a16:creationId xmlns:a16="http://schemas.microsoft.com/office/drawing/2014/main" id="{B3D179B6-BA81-4EB7-B0E6-047A993C1511}"/>
              </a:ext>
            </a:extLst>
          </p:cNvPr>
          <p:cNvSpPr txBox="1"/>
          <p:nvPr/>
        </p:nvSpPr>
        <p:spPr>
          <a:xfrm>
            <a:off x="5659472" y="5117912"/>
            <a:ext cx="507291" cy="173124"/>
          </a:xfrm>
          <a:prstGeom prst="rect">
            <a:avLst/>
          </a:prstGeom>
          <a:noFill/>
        </p:spPr>
        <p:txBody>
          <a:bodyPr wrap="square" rtlCol="0">
            <a:spAutoFit/>
          </a:bodyPr>
          <a:lstStyle/>
          <a:p>
            <a:r>
              <a:rPr lang="en-US" sz="525" dirty="0"/>
              <a:t>AP MLD3</a:t>
            </a:r>
          </a:p>
        </p:txBody>
      </p:sp>
      <p:sp>
        <p:nvSpPr>
          <p:cNvPr id="44" name="TextBox 43">
            <a:extLst>
              <a:ext uri="{FF2B5EF4-FFF2-40B4-BE49-F238E27FC236}">
                <a16:creationId xmlns:a16="http://schemas.microsoft.com/office/drawing/2014/main" id="{3BA7B52E-5C13-4BB1-AEFC-C58809D68878}"/>
              </a:ext>
            </a:extLst>
          </p:cNvPr>
          <p:cNvSpPr txBox="1"/>
          <p:nvPr/>
        </p:nvSpPr>
        <p:spPr>
          <a:xfrm>
            <a:off x="5721832" y="5541184"/>
            <a:ext cx="489659" cy="334707"/>
          </a:xfrm>
          <a:prstGeom prst="rect">
            <a:avLst/>
          </a:prstGeom>
          <a:noFill/>
        </p:spPr>
        <p:txBody>
          <a:bodyPr wrap="square" rtlCol="0">
            <a:spAutoFit/>
          </a:bodyPr>
          <a:lstStyle/>
          <a:p>
            <a:r>
              <a:rPr lang="en-US" sz="525" dirty="0"/>
              <a:t>MAC with Addr13 (AP13)</a:t>
            </a:r>
          </a:p>
        </p:txBody>
      </p:sp>
      <p:sp>
        <p:nvSpPr>
          <p:cNvPr id="45" name="TextBox 44">
            <a:extLst>
              <a:ext uri="{FF2B5EF4-FFF2-40B4-BE49-F238E27FC236}">
                <a16:creationId xmlns:a16="http://schemas.microsoft.com/office/drawing/2014/main" id="{DCF888FE-5047-486D-AC6D-92B8B58D825E}"/>
              </a:ext>
            </a:extLst>
          </p:cNvPr>
          <p:cNvSpPr txBox="1"/>
          <p:nvPr/>
        </p:nvSpPr>
        <p:spPr>
          <a:xfrm>
            <a:off x="6638382" y="5541184"/>
            <a:ext cx="489659" cy="334707"/>
          </a:xfrm>
          <a:prstGeom prst="rect">
            <a:avLst/>
          </a:prstGeom>
          <a:noFill/>
        </p:spPr>
        <p:txBody>
          <a:bodyPr wrap="square" rtlCol="0">
            <a:spAutoFit/>
          </a:bodyPr>
          <a:lstStyle/>
          <a:p>
            <a:r>
              <a:rPr lang="en-US" sz="525" dirty="0"/>
              <a:t>MAC with Addr23 (AP23)</a:t>
            </a:r>
          </a:p>
        </p:txBody>
      </p:sp>
      <p:sp>
        <p:nvSpPr>
          <p:cNvPr id="46" name="TextBox 45">
            <a:extLst>
              <a:ext uri="{FF2B5EF4-FFF2-40B4-BE49-F238E27FC236}">
                <a16:creationId xmlns:a16="http://schemas.microsoft.com/office/drawing/2014/main" id="{4D397902-3F81-48C9-BEF7-8273644CEA0D}"/>
              </a:ext>
            </a:extLst>
          </p:cNvPr>
          <p:cNvSpPr txBox="1"/>
          <p:nvPr/>
        </p:nvSpPr>
        <p:spPr>
          <a:xfrm>
            <a:off x="6043717" y="5219859"/>
            <a:ext cx="606256" cy="173124"/>
          </a:xfrm>
          <a:prstGeom prst="rect">
            <a:avLst/>
          </a:prstGeom>
          <a:noFill/>
        </p:spPr>
        <p:txBody>
          <a:bodyPr wrap="none" rtlCol="0">
            <a:spAutoFit/>
          </a:bodyPr>
          <a:lstStyle/>
          <a:p>
            <a:r>
              <a:rPr lang="en-US" sz="525" dirty="0"/>
              <a:t>Common MAC</a:t>
            </a:r>
          </a:p>
        </p:txBody>
      </p:sp>
      <p:sp>
        <p:nvSpPr>
          <p:cNvPr id="47" name="TextBox 46">
            <a:extLst>
              <a:ext uri="{FF2B5EF4-FFF2-40B4-BE49-F238E27FC236}">
                <a16:creationId xmlns:a16="http://schemas.microsoft.com/office/drawing/2014/main" id="{EFB58BBA-A8BE-4CF6-959A-9E95321FE93F}"/>
              </a:ext>
            </a:extLst>
          </p:cNvPr>
          <p:cNvSpPr txBox="1"/>
          <p:nvPr/>
        </p:nvSpPr>
        <p:spPr>
          <a:xfrm>
            <a:off x="6071295" y="5829399"/>
            <a:ext cx="346558" cy="173124"/>
          </a:xfrm>
          <a:prstGeom prst="rect">
            <a:avLst/>
          </a:prstGeom>
          <a:noFill/>
        </p:spPr>
        <p:txBody>
          <a:bodyPr wrap="square" rtlCol="0">
            <a:spAutoFit/>
          </a:bodyPr>
          <a:lstStyle/>
          <a:p>
            <a:r>
              <a:rPr lang="en-US" sz="525" dirty="0"/>
              <a:t>Link1</a:t>
            </a:r>
          </a:p>
        </p:txBody>
      </p:sp>
      <p:sp>
        <p:nvSpPr>
          <p:cNvPr id="48" name="TextBox 47">
            <a:extLst>
              <a:ext uri="{FF2B5EF4-FFF2-40B4-BE49-F238E27FC236}">
                <a16:creationId xmlns:a16="http://schemas.microsoft.com/office/drawing/2014/main" id="{5B9966A7-D989-4F8B-AAEA-F67B29BD4BD7}"/>
              </a:ext>
            </a:extLst>
          </p:cNvPr>
          <p:cNvSpPr txBox="1"/>
          <p:nvPr/>
        </p:nvSpPr>
        <p:spPr>
          <a:xfrm>
            <a:off x="6432722" y="5816192"/>
            <a:ext cx="346558" cy="173124"/>
          </a:xfrm>
          <a:prstGeom prst="rect">
            <a:avLst/>
          </a:prstGeom>
          <a:noFill/>
        </p:spPr>
        <p:txBody>
          <a:bodyPr wrap="square" rtlCol="0">
            <a:spAutoFit/>
          </a:bodyPr>
          <a:lstStyle/>
          <a:p>
            <a:r>
              <a:rPr lang="en-US" sz="525" dirty="0"/>
              <a:t>Link2</a:t>
            </a:r>
          </a:p>
        </p:txBody>
      </p:sp>
      <p:cxnSp>
        <p:nvCxnSpPr>
          <p:cNvPr id="49" name="Straight Connector 48">
            <a:extLst>
              <a:ext uri="{FF2B5EF4-FFF2-40B4-BE49-F238E27FC236}">
                <a16:creationId xmlns:a16="http://schemas.microsoft.com/office/drawing/2014/main" id="{6F1E5B1C-08CF-46CB-86D6-7A1693E6F132}"/>
              </a:ext>
            </a:extLst>
          </p:cNvPr>
          <p:cNvCxnSpPr>
            <a:cxnSpLocks/>
            <a:endCxn id="40" idx="0"/>
          </p:cNvCxnSpPr>
          <p:nvPr/>
        </p:nvCxnSpPr>
        <p:spPr bwMode="auto">
          <a:xfrm>
            <a:off x="6386617" y="4837882"/>
            <a:ext cx="0" cy="294502"/>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50" name="TextBox 49">
            <a:extLst>
              <a:ext uri="{FF2B5EF4-FFF2-40B4-BE49-F238E27FC236}">
                <a16:creationId xmlns:a16="http://schemas.microsoft.com/office/drawing/2014/main" id="{AFC54112-6AB1-4B94-AF0D-3DFF220C39CC}"/>
              </a:ext>
            </a:extLst>
          </p:cNvPr>
          <p:cNvSpPr txBox="1"/>
          <p:nvPr/>
        </p:nvSpPr>
        <p:spPr>
          <a:xfrm>
            <a:off x="6030028" y="4955379"/>
            <a:ext cx="1034558" cy="173124"/>
          </a:xfrm>
          <a:prstGeom prst="rect">
            <a:avLst/>
          </a:prstGeom>
          <a:noFill/>
        </p:spPr>
        <p:txBody>
          <a:bodyPr wrap="square" rtlCol="0">
            <a:spAutoFit/>
          </a:bodyPr>
          <a:lstStyle/>
          <a:p>
            <a:r>
              <a:rPr lang="en-US" sz="525" dirty="0"/>
              <a:t>SAP of BSSID13 (addr13)</a:t>
            </a:r>
          </a:p>
        </p:txBody>
      </p:sp>
      <p:sp>
        <p:nvSpPr>
          <p:cNvPr id="51" name="Rectangle 50">
            <a:extLst>
              <a:ext uri="{FF2B5EF4-FFF2-40B4-BE49-F238E27FC236}">
                <a16:creationId xmlns:a16="http://schemas.microsoft.com/office/drawing/2014/main" id="{1614EFF2-EDBD-4D85-B273-7BA84B691922}"/>
              </a:ext>
            </a:extLst>
          </p:cNvPr>
          <p:cNvSpPr/>
          <p:nvPr/>
        </p:nvSpPr>
        <p:spPr bwMode="auto">
          <a:xfrm>
            <a:off x="7610743" y="5131635"/>
            <a:ext cx="685800" cy="40005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685800" eaLnBrk="0" hangingPunct="0"/>
            <a:endParaRPr lang="en-US" sz="525">
              <a:latin typeface="Garamond" pitchFamily="18" charset="0"/>
            </a:endParaRPr>
          </a:p>
        </p:txBody>
      </p:sp>
      <p:sp>
        <p:nvSpPr>
          <p:cNvPr id="52" name="Rectangle 51">
            <a:extLst>
              <a:ext uri="{FF2B5EF4-FFF2-40B4-BE49-F238E27FC236}">
                <a16:creationId xmlns:a16="http://schemas.microsoft.com/office/drawing/2014/main" id="{0EC32C3A-A43A-4FDC-BC57-0F5B64A55F67}"/>
              </a:ext>
            </a:extLst>
          </p:cNvPr>
          <p:cNvSpPr/>
          <p:nvPr/>
        </p:nvSpPr>
        <p:spPr bwMode="auto">
          <a:xfrm>
            <a:off x="7725875" y="5531685"/>
            <a:ext cx="171450" cy="28575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685800" eaLnBrk="0" hangingPunct="0"/>
            <a:endParaRPr lang="en-US" sz="525">
              <a:latin typeface="Garamond" pitchFamily="18" charset="0"/>
            </a:endParaRPr>
          </a:p>
        </p:txBody>
      </p:sp>
      <p:sp>
        <p:nvSpPr>
          <p:cNvPr id="53" name="Rectangle 52">
            <a:extLst>
              <a:ext uri="{FF2B5EF4-FFF2-40B4-BE49-F238E27FC236}">
                <a16:creationId xmlns:a16="http://schemas.microsoft.com/office/drawing/2014/main" id="{8171E269-CB22-45A4-8297-5A8A80B8C46E}"/>
              </a:ext>
            </a:extLst>
          </p:cNvPr>
          <p:cNvSpPr/>
          <p:nvPr/>
        </p:nvSpPr>
        <p:spPr bwMode="auto">
          <a:xfrm>
            <a:off x="8033958" y="5531685"/>
            <a:ext cx="171450" cy="285750"/>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685800" eaLnBrk="0" hangingPunct="0"/>
            <a:endParaRPr lang="en-US" sz="525">
              <a:latin typeface="Garamond" pitchFamily="18" charset="0"/>
            </a:endParaRPr>
          </a:p>
        </p:txBody>
      </p:sp>
      <p:sp>
        <p:nvSpPr>
          <p:cNvPr id="54" name="TextBox 53">
            <a:extLst>
              <a:ext uri="{FF2B5EF4-FFF2-40B4-BE49-F238E27FC236}">
                <a16:creationId xmlns:a16="http://schemas.microsoft.com/office/drawing/2014/main" id="{D926A0BB-646A-472A-A98E-8976164BE08A}"/>
              </a:ext>
            </a:extLst>
          </p:cNvPr>
          <p:cNvSpPr txBox="1"/>
          <p:nvPr/>
        </p:nvSpPr>
        <p:spPr>
          <a:xfrm>
            <a:off x="7218584" y="5138818"/>
            <a:ext cx="507291" cy="173124"/>
          </a:xfrm>
          <a:prstGeom prst="rect">
            <a:avLst/>
          </a:prstGeom>
          <a:noFill/>
        </p:spPr>
        <p:txBody>
          <a:bodyPr wrap="square" rtlCol="0">
            <a:spAutoFit/>
          </a:bodyPr>
          <a:lstStyle/>
          <a:p>
            <a:r>
              <a:rPr lang="en-US" sz="525" dirty="0"/>
              <a:t>AP MLD4</a:t>
            </a:r>
          </a:p>
        </p:txBody>
      </p:sp>
      <p:sp>
        <p:nvSpPr>
          <p:cNvPr id="55" name="TextBox 54">
            <a:extLst>
              <a:ext uri="{FF2B5EF4-FFF2-40B4-BE49-F238E27FC236}">
                <a16:creationId xmlns:a16="http://schemas.microsoft.com/office/drawing/2014/main" id="{523885C0-D68B-48CA-A4BE-A0E5C55C3823}"/>
              </a:ext>
            </a:extLst>
          </p:cNvPr>
          <p:cNvSpPr txBox="1"/>
          <p:nvPr/>
        </p:nvSpPr>
        <p:spPr>
          <a:xfrm>
            <a:off x="7288858" y="5540436"/>
            <a:ext cx="489659" cy="334707"/>
          </a:xfrm>
          <a:prstGeom prst="rect">
            <a:avLst/>
          </a:prstGeom>
          <a:noFill/>
        </p:spPr>
        <p:txBody>
          <a:bodyPr wrap="square" rtlCol="0">
            <a:spAutoFit/>
          </a:bodyPr>
          <a:lstStyle/>
          <a:p>
            <a:r>
              <a:rPr lang="en-US" sz="525" dirty="0"/>
              <a:t>MAC with Addr14 (AP14)</a:t>
            </a:r>
          </a:p>
        </p:txBody>
      </p:sp>
      <p:sp>
        <p:nvSpPr>
          <p:cNvPr id="56" name="TextBox 55">
            <a:extLst>
              <a:ext uri="{FF2B5EF4-FFF2-40B4-BE49-F238E27FC236}">
                <a16:creationId xmlns:a16="http://schemas.microsoft.com/office/drawing/2014/main" id="{88246DAA-3EFC-452E-A2EF-F7125B827BA5}"/>
              </a:ext>
            </a:extLst>
          </p:cNvPr>
          <p:cNvSpPr txBox="1"/>
          <p:nvPr/>
        </p:nvSpPr>
        <p:spPr>
          <a:xfrm>
            <a:off x="8205408" y="5540436"/>
            <a:ext cx="489659" cy="334707"/>
          </a:xfrm>
          <a:prstGeom prst="rect">
            <a:avLst/>
          </a:prstGeom>
          <a:noFill/>
        </p:spPr>
        <p:txBody>
          <a:bodyPr wrap="square" rtlCol="0">
            <a:spAutoFit/>
          </a:bodyPr>
          <a:lstStyle/>
          <a:p>
            <a:r>
              <a:rPr lang="en-US" sz="525" dirty="0"/>
              <a:t>MAC with Addr24 (AP24)</a:t>
            </a:r>
          </a:p>
        </p:txBody>
      </p:sp>
      <p:sp>
        <p:nvSpPr>
          <p:cNvPr id="57" name="TextBox 56">
            <a:extLst>
              <a:ext uri="{FF2B5EF4-FFF2-40B4-BE49-F238E27FC236}">
                <a16:creationId xmlns:a16="http://schemas.microsoft.com/office/drawing/2014/main" id="{0632F536-EA8D-4755-B55D-A19532E46D93}"/>
              </a:ext>
            </a:extLst>
          </p:cNvPr>
          <p:cNvSpPr txBox="1"/>
          <p:nvPr/>
        </p:nvSpPr>
        <p:spPr>
          <a:xfrm>
            <a:off x="7610743" y="5219111"/>
            <a:ext cx="606256" cy="173124"/>
          </a:xfrm>
          <a:prstGeom prst="rect">
            <a:avLst/>
          </a:prstGeom>
          <a:noFill/>
        </p:spPr>
        <p:txBody>
          <a:bodyPr wrap="none" rtlCol="0">
            <a:spAutoFit/>
          </a:bodyPr>
          <a:lstStyle/>
          <a:p>
            <a:r>
              <a:rPr lang="en-US" sz="525" dirty="0"/>
              <a:t>Common MAC</a:t>
            </a:r>
          </a:p>
        </p:txBody>
      </p:sp>
      <p:sp>
        <p:nvSpPr>
          <p:cNvPr id="58" name="TextBox 57">
            <a:extLst>
              <a:ext uri="{FF2B5EF4-FFF2-40B4-BE49-F238E27FC236}">
                <a16:creationId xmlns:a16="http://schemas.microsoft.com/office/drawing/2014/main" id="{C8E956D6-275D-4FF9-98BA-F8BF43AFF243}"/>
              </a:ext>
            </a:extLst>
          </p:cNvPr>
          <p:cNvSpPr txBox="1"/>
          <p:nvPr/>
        </p:nvSpPr>
        <p:spPr>
          <a:xfrm>
            <a:off x="7638321" y="5828650"/>
            <a:ext cx="346558" cy="173124"/>
          </a:xfrm>
          <a:prstGeom prst="rect">
            <a:avLst/>
          </a:prstGeom>
          <a:noFill/>
        </p:spPr>
        <p:txBody>
          <a:bodyPr wrap="square" rtlCol="0">
            <a:spAutoFit/>
          </a:bodyPr>
          <a:lstStyle/>
          <a:p>
            <a:r>
              <a:rPr lang="en-US" sz="525" dirty="0"/>
              <a:t>Link1</a:t>
            </a:r>
          </a:p>
        </p:txBody>
      </p:sp>
      <p:sp>
        <p:nvSpPr>
          <p:cNvPr id="59" name="TextBox 58">
            <a:extLst>
              <a:ext uri="{FF2B5EF4-FFF2-40B4-BE49-F238E27FC236}">
                <a16:creationId xmlns:a16="http://schemas.microsoft.com/office/drawing/2014/main" id="{C124B1FB-FC11-45B5-BA72-20D6AAC11E8A}"/>
              </a:ext>
            </a:extLst>
          </p:cNvPr>
          <p:cNvSpPr txBox="1"/>
          <p:nvPr/>
        </p:nvSpPr>
        <p:spPr>
          <a:xfrm>
            <a:off x="7999748" y="5815443"/>
            <a:ext cx="346558" cy="173124"/>
          </a:xfrm>
          <a:prstGeom prst="rect">
            <a:avLst/>
          </a:prstGeom>
          <a:noFill/>
        </p:spPr>
        <p:txBody>
          <a:bodyPr wrap="square" rtlCol="0">
            <a:spAutoFit/>
          </a:bodyPr>
          <a:lstStyle/>
          <a:p>
            <a:r>
              <a:rPr lang="en-US" sz="525" dirty="0"/>
              <a:t>Link2</a:t>
            </a:r>
          </a:p>
        </p:txBody>
      </p:sp>
      <p:cxnSp>
        <p:nvCxnSpPr>
          <p:cNvPr id="60" name="Straight Connector 59">
            <a:extLst>
              <a:ext uri="{FF2B5EF4-FFF2-40B4-BE49-F238E27FC236}">
                <a16:creationId xmlns:a16="http://schemas.microsoft.com/office/drawing/2014/main" id="{4BEA9FF1-35D9-4FD9-BDF3-C315840AEE60}"/>
              </a:ext>
            </a:extLst>
          </p:cNvPr>
          <p:cNvCxnSpPr>
            <a:cxnSpLocks/>
            <a:endCxn id="51" idx="0"/>
          </p:cNvCxnSpPr>
          <p:nvPr/>
        </p:nvCxnSpPr>
        <p:spPr bwMode="auto">
          <a:xfrm>
            <a:off x="7953643" y="4837133"/>
            <a:ext cx="0" cy="294502"/>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61" name="TextBox 60">
            <a:extLst>
              <a:ext uri="{FF2B5EF4-FFF2-40B4-BE49-F238E27FC236}">
                <a16:creationId xmlns:a16="http://schemas.microsoft.com/office/drawing/2014/main" id="{AF11D45A-2DE2-4E0E-8AD5-8E3FCA12EEB8}"/>
              </a:ext>
            </a:extLst>
          </p:cNvPr>
          <p:cNvSpPr txBox="1"/>
          <p:nvPr/>
        </p:nvSpPr>
        <p:spPr>
          <a:xfrm>
            <a:off x="7565166" y="4960391"/>
            <a:ext cx="1034558" cy="173124"/>
          </a:xfrm>
          <a:prstGeom prst="rect">
            <a:avLst/>
          </a:prstGeom>
          <a:noFill/>
        </p:spPr>
        <p:txBody>
          <a:bodyPr wrap="square" rtlCol="0">
            <a:spAutoFit/>
          </a:bodyPr>
          <a:lstStyle/>
          <a:p>
            <a:r>
              <a:rPr lang="en-US" sz="525" dirty="0"/>
              <a:t>SAP of BSSID14 (addr14)</a:t>
            </a:r>
          </a:p>
        </p:txBody>
      </p:sp>
      <p:sp>
        <p:nvSpPr>
          <p:cNvPr id="62" name="TextBox 61">
            <a:extLst>
              <a:ext uri="{FF2B5EF4-FFF2-40B4-BE49-F238E27FC236}">
                <a16:creationId xmlns:a16="http://schemas.microsoft.com/office/drawing/2014/main" id="{34BAACC9-3D3B-428D-A660-E4E91674547D}"/>
              </a:ext>
            </a:extLst>
          </p:cNvPr>
          <p:cNvSpPr txBox="1"/>
          <p:nvPr/>
        </p:nvSpPr>
        <p:spPr>
          <a:xfrm>
            <a:off x="3101235" y="6118371"/>
            <a:ext cx="2933180" cy="300082"/>
          </a:xfrm>
          <a:prstGeom prst="rect">
            <a:avLst/>
          </a:prstGeom>
          <a:noFill/>
        </p:spPr>
        <p:txBody>
          <a:bodyPr wrap="square" rtlCol="0">
            <a:spAutoFit/>
          </a:bodyPr>
          <a:lstStyle/>
          <a:p>
            <a:r>
              <a:rPr lang="en-US" sz="675" dirty="0"/>
              <a:t>APs with Addr11, 12, 13, 14 are defined by a Multiple BSSID element.</a:t>
            </a:r>
          </a:p>
          <a:p>
            <a:r>
              <a:rPr lang="en-US" sz="675" dirty="0"/>
              <a:t>APs with Addr21, 22, 23, 24 are defined by a Multiple BSSID element.</a:t>
            </a:r>
            <a:endParaRPr lang="en-US" sz="600" dirty="0"/>
          </a:p>
        </p:txBody>
      </p:sp>
      <p:sp>
        <p:nvSpPr>
          <p:cNvPr id="85" name="Rectangle 84">
            <a:extLst>
              <a:ext uri="{FF2B5EF4-FFF2-40B4-BE49-F238E27FC236}">
                <a16:creationId xmlns:a16="http://schemas.microsoft.com/office/drawing/2014/main" id="{9ACA1A2F-89BB-418D-9E00-A4F49F40494C}"/>
              </a:ext>
            </a:extLst>
          </p:cNvPr>
          <p:cNvSpPr/>
          <p:nvPr/>
        </p:nvSpPr>
        <p:spPr>
          <a:xfrm>
            <a:off x="133165" y="5311941"/>
            <a:ext cx="2082692" cy="59128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63" name="Slide Number Placeholder 2">
            <a:extLst>
              <a:ext uri="{FF2B5EF4-FFF2-40B4-BE49-F238E27FC236}">
                <a16:creationId xmlns:a16="http://schemas.microsoft.com/office/drawing/2014/main" id="{B3AAB8D9-0FAB-472D-8A25-5702A2EE33F8}"/>
              </a:ext>
            </a:extLst>
          </p:cNvPr>
          <p:cNvSpPr>
            <a:spLocks noGrp="1"/>
          </p:cNvSpPr>
          <p:nvPr>
            <p:ph type="sldNum" sz="quarter" idx="12"/>
          </p:nvPr>
        </p:nvSpPr>
        <p:spPr>
          <a:xfrm>
            <a:off x="4344988" y="6475413"/>
            <a:ext cx="530225" cy="182562"/>
          </a:xfrm>
        </p:spPr>
        <p:txBody>
          <a:bodyPr/>
          <a:lstStyle/>
          <a:p>
            <a:pPr>
              <a:defRPr/>
            </a:pPr>
            <a:r>
              <a:rPr lang="en-US"/>
              <a:t>Slide </a:t>
            </a:r>
            <a:fld id="{C1789BC7-C074-42CC-ADF8-5107DF6BD1C1}" type="slidenum">
              <a:rPr lang="en-US" smtClean="0"/>
              <a:pPr>
                <a:defRPr/>
              </a:pPr>
              <a:t>7</a:t>
            </a:fld>
            <a:endParaRPr lang="en-US"/>
          </a:p>
        </p:txBody>
      </p:sp>
      <p:sp>
        <p:nvSpPr>
          <p:cNvPr id="64" name="Footer Placeholder 4">
            <a:extLst>
              <a:ext uri="{FF2B5EF4-FFF2-40B4-BE49-F238E27FC236}">
                <a16:creationId xmlns:a16="http://schemas.microsoft.com/office/drawing/2014/main" id="{5B5D6F97-623C-48EF-8E3E-D17BF2CB7B9E}"/>
              </a:ext>
            </a:extLst>
          </p:cNvPr>
          <p:cNvSpPr>
            <a:spLocks noGrp="1"/>
          </p:cNvSpPr>
          <p:nvPr>
            <p:ph type="ftr" sz="quarter" idx="11"/>
          </p:nvPr>
        </p:nvSpPr>
        <p:spPr>
          <a:xfrm>
            <a:off x="7106032" y="6475413"/>
            <a:ext cx="1437893" cy="184666"/>
          </a:xfrm>
        </p:spPr>
        <p:txBody>
          <a:bodyPr/>
          <a:lstStyle/>
          <a:p>
            <a:pPr>
              <a:defRPr/>
            </a:pPr>
            <a:r>
              <a:rPr lang="nb-NO" dirty="0"/>
              <a:t>Liwen Chu et al (NXP)</a:t>
            </a:r>
            <a:endParaRPr lang="en-US" dirty="0"/>
          </a:p>
        </p:txBody>
      </p:sp>
      <p:sp>
        <p:nvSpPr>
          <p:cNvPr id="65" name="Date Placeholder 3">
            <a:extLst>
              <a:ext uri="{FF2B5EF4-FFF2-40B4-BE49-F238E27FC236}">
                <a16:creationId xmlns:a16="http://schemas.microsoft.com/office/drawing/2014/main" id="{88915303-F7BC-4085-AC55-CC0F6B76040C}"/>
              </a:ext>
            </a:extLst>
          </p:cNvPr>
          <p:cNvSpPr>
            <a:spLocks noGrp="1"/>
          </p:cNvSpPr>
          <p:nvPr>
            <p:ph type="dt" sz="half" idx="10"/>
          </p:nvPr>
        </p:nvSpPr>
        <p:spPr>
          <a:xfrm>
            <a:off x="696913" y="332601"/>
            <a:ext cx="1051570" cy="276999"/>
          </a:xfrm>
        </p:spPr>
        <p:txBody>
          <a:bodyPr/>
          <a:lstStyle/>
          <a:p>
            <a:pPr>
              <a:defRPr/>
            </a:pPr>
            <a:r>
              <a:rPr lang="en-US" dirty="0"/>
              <a:t>03/01/2020</a:t>
            </a:r>
          </a:p>
        </p:txBody>
      </p:sp>
    </p:spTree>
    <p:extLst>
      <p:ext uri="{BB962C8B-B14F-4D97-AF65-F5344CB8AC3E}">
        <p14:creationId xmlns:p14="http://schemas.microsoft.com/office/powerpoint/2010/main" val="31790462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 name="Rectangle 83">
            <a:extLst>
              <a:ext uri="{FF2B5EF4-FFF2-40B4-BE49-F238E27FC236}">
                <a16:creationId xmlns:a16="http://schemas.microsoft.com/office/drawing/2014/main" id="{5072CAFE-F7D5-4BBD-8DCD-44F1219817F2}"/>
              </a:ext>
            </a:extLst>
          </p:cNvPr>
          <p:cNvSpPr/>
          <p:nvPr/>
        </p:nvSpPr>
        <p:spPr>
          <a:xfrm>
            <a:off x="7800135" y="5507266"/>
            <a:ext cx="1337893" cy="59128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2" name="Title 1"/>
          <p:cNvSpPr>
            <a:spLocks noGrp="1"/>
          </p:cNvSpPr>
          <p:nvPr>
            <p:ph type="title"/>
          </p:nvPr>
        </p:nvSpPr>
        <p:spPr>
          <a:xfrm>
            <a:off x="169994" y="674385"/>
            <a:ext cx="8955349" cy="367868"/>
          </a:xfrm>
        </p:spPr>
        <p:txBody>
          <a:bodyPr/>
          <a:lstStyle/>
          <a:p>
            <a:r>
              <a:rPr lang="en-US" sz="2100" dirty="0"/>
              <a:t>Methods to Decrease Management frame Overhead with Multiple BSSID </a:t>
            </a:r>
          </a:p>
        </p:txBody>
      </p:sp>
      <p:sp>
        <p:nvSpPr>
          <p:cNvPr id="23" name="Content Placeholder 2">
            <a:extLst>
              <a:ext uri="{FF2B5EF4-FFF2-40B4-BE49-F238E27FC236}">
                <a16:creationId xmlns:a16="http://schemas.microsoft.com/office/drawing/2014/main" id="{5E300EB2-1588-4A67-B0F2-E878E6F96D3C}"/>
              </a:ext>
            </a:extLst>
          </p:cNvPr>
          <p:cNvSpPr txBox="1">
            <a:spLocks/>
          </p:cNvSpPr>
          <p:nvPr/>
        </p:nvSpPr>
        <p:spPr>
          <a:xfrm>
            <a:off x="0" y="1129728"/>
            <a:ext cx="9144000" cy="3058395"/>
          </a:xfrm>
          <a:prstGeom prst="rect">
            <a:avLst/>
          </a:prstGeom>
        </p:spPr>
        <p:txBody>
          <a:bodyPr vert="horz" lIns="68580" tIns="34290" rIns="68580" bIns="34290" rtlCol="0">
            <a:normAutofit/>
          </a:bodyPr>
          <a:lstStyle>
            <a:lvl1pPr marL="233363" indent="-233363" algn="l" rtl="0" fontAlgn="base">
              <a:lnSpc>
                <a:spcPct val="100000"/>
              </a:lnSpc>
              <a:spcBef>
                <a:spcPts val="575"/>
              </a:spcBef>
              <a:spcAft>
                <a:spcPts val="75"/>
              </a:spcAft>
              <a:buClr>
                <a:schemeClr val="tx1">
                  <a:lumMod val="85000"/>
                  <a:lumOff val="15000"/>
                </a:schemeClr>
              </a:buClr>
              <a:buSzPct val="80000"/>
              <a:buFont typeface="Arial" pitchFamily="34" charset="0"/>
              <a:buChar char="•"/>
              <a:defRPr sz="2400" b="0">
                <a:solidFill>
                  <a:srgbClr val="000000"/>
                </a:solidFill>
                <a:latin typeface="+mn-lt"/>
                <a:ea typeface="+mn-ea"/>
                <a:cs typeface="+mn-cs"/>
              </a:defRPr>
            </a:lvl1pPr>
            <a:lvl2pPr marL="401638" indent="-168275" algn="l" rtl="0" fontAlgn="base">
              <a:lnSpc>
                <a:spcPct val="100000"/>
              </a:lnSpc>
              <a:spcBef>
                <a:spcPts val="575"/>
              </a:spcBef>
              <a:spcAft>
                <a:spcPts val="75"/>
              </a:spcAft>
              <a:buClr>
                <a:schemeClr val="tx1"/>
              </a:buClr>
              <a:buSzPct val="80000"/>
              <a:buFont typeface="Arial" pitchFamily="34" charset="0"/>
              <a:buChar char="−"/>
              <a:defRPr sz="2200">
                <a:solidFill>
                  <a:srgbClr val="000000"/>
                </a:solidFill>
                <a:latin typeface="+mn-lt"/>
              </a:defRPr>
            </a:lvl2pPr>
            <a:lvl3pPr marL="569913" indent="-168275" algn="l" rtl="0" fontAlgn="base">
              <a:lnSpc>
                <a:spcPct val="100000"/>
              </a:lnSpc>
              <a:spcBef>
                <a:spcPts val="575"/>
              </a:spcBef>
              <a:spcAft>
                <a:spcPts val="75"/>
              </a:spcAft>
              <a:buClr>
                <a:schemeClr val="tx1"/>
              </a:buClr>
              <a:buSzPct val="80000"/>
              <a:buFont typeface="Wingdings" pitchFamily="2" charset="2"/>
              <a:buChar char="§"/>
              <a:defRPr sz="2000">
                <a:solidFill>
                  <a:srgbClr val="000000"/>
                </a:solidFill>
                <a:latin typeface="+mn-lt"/>
              </a:defRPr>
            </a:lvl3pPr>
            <a:lvl4pPr marL="746125" indent="-176213" algn="l" rtl="0" fontAlgn="base">
              <a:lnSpc>
                <a:spcPct val="100000"/>
              </a:lnSpc>
              <a:spcBef>
                <a:spcPts val="575"/>
              </a:spcBef>
              <a:spcAft>
                <a:spcPts val="75"/>
              </a:spcAft>
              <a:buClr>
                <a:schemeClr val="tx1"/>
              </a:buClr>
              <a:buSzPct val="80000"/>
              <a:buFont typeface="Arial" pitchFamily="34" charset="0"/>
              <a:buChar char="•"/>
              <a:defRPr sz="1800">
                <a:solidFill>
                  <a:srgbClr val="000000"/>
                </a:solidFill>
                <a:latin typeface="+mn-lt"/>
              </a:defRPr>
            </a:lvl4pPr>
            <a:lvl5pPr marL="969963" indent="-223838" algn="l" rtl="0" fontAlgn="base">
              <a:lnSpc>
                <a:spcPct val="100000"/>
              </a:lnSpc>
              <a:spcBef>
                <a:spcPts val="575"/>
              </a:spcBef>
              <a:spcAft>
                <a:spcPts val="75"/>
              </a:spcAft>
              <a:buClr>
                <a:schemeClr val="tx1"/>
              </a:buClr>
              <a:buSzPct val="70000"/>
              <a:buFont typeface="Arial" pitchFamily="34" charset="0"/>
              <a:buChar char="−"/>
              <a:defRPr sz="1600">
                <a:solidFill>
                  <a:srgbClr val="000000"/>
                </a:solidFill>
                <a:latin typeface="+mn-lt"/>
              </a:defRPr>
            </a:lvl5pPr>
            <a:lvl6pPr marL="22304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6pPr>
            <a:lvl7pPr marL="26876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7pPr>
            <a:lvl8pPr marL="31448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8pPr>
            <a:lvl9pPr marL="36020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9pPr>
          </a:lstStyle>
          <a:p>
            <a:r>
              <a:rPr lang="en-US" sz="1400" kern="0" dirty="0"/>
              <a:t>When APx1 in link_x and APy1 in link_y are affiliated with one AP MLD, APy1 that is non-transmitted BSSID may inherit the capabilities or operating parameters from the following AP in management frame of Link_x:</a:t>
            </a:r>
          </a:p>
          <a:p>
            <a:pPr lvl="1"/>
            <a:r>
              <a:rPr lang="en-US" sz="1400" kern="0" dirty="0"/>
              <a:t>Level 1 inherit variant 2: the capabilities or operating parameters of APy2.</a:t>
            </a:r>
          </a:p>
          <a:p>
            <a:pPr lvl="2"/>
            <a:r>
              <a:rPr lang="en-US" sz="1400" kern="0" dirty="0"/>
              <a:t>Here is an example:</a:t>
            </a:r>
          </a:p>
          <a:p>
            <a:pPr lvl="3"/>
            <a:r>
              <a:rPr lang="en-US" sz="1400" kern="0" dirty="0"/>
              <a:t>APy2 is the transmitted BSSID in link_y, </a:t>
            </a:r>
          </a:p>
          <a:p>
            <a:pPr lvl="3"/>
            <a:r>
              <a:rPr lang="en-US" sz="1400" kern="0" dirty="0"/>
              <a:t>the operating parameters of APy1 in management frame of link_x don’t include EDCA parameter set, </a:t>
            </a:r>
          </a:p>
          <a:p>
            <a:pPr lvl="3"/>
            <a:r>
              <a:rPr lang="en-US" sz="1400" kern="0" dirty="0"/>
              <a:t>APx1 in link_x and APy1 are affiliated with a AP MLD, </a:t>
            </a:r>
          </a:p>
          <a:p>
            <a:pPr lvl="3"/>
            <a:r>
              <a:rPr lang="en-US" sz="1400" kern="0" dirty="0"/>
              <a:t>the operating parameters of APy2 in management frame of link_x include EDCA parameter set 1. </a:t>
            </a:r>
          </a:p>
          <a:p>
            <a:pPr lvl="3"/>
            <a:r>
              <a:rPr lang="en-US" sz="1400" kern="0" dirty="0"/>
              <a:t>the operating parameters of APx1 in management frame of link_x include EDCA parameter set 2. </a:t>
            </a:r>
          </a:p>
          <a:p>
            <a:pPr lvl="3"/>
            <a:r>
              <a:rPr lang="en-US" sz="1400" kern="0" dirty="0"/>
              <a:t>the STAs in link_y that are associated with APy1 have EDCA parameter set 1.</a:t>
            </a:r>
          </a:p>
          <a:p>
            <a:pPr marL="0" indent="0">
              <a:buNone/>
            </a:pPr>
            <a:endParaRPr lang="en-US" sz="1050" kern="0" dirty="0"/>
          </a:p>
        </p:txBody>
      </p:sp>
      <p:sp>
        <p:nvSpPr>
          <p:cNvPr id="16" name="Rectangle 15">
            <a:extLst>
              <a:ext uri="{FF2B5EF4-FFF2-40B4-BE49-F238E27FC236}">
                <a16:creationId xmlns:a16="http://schemas.microsoft.com/office/drawing/2014/main" id="{B12FCCA0-01A0-4C93-B825-124A35AC8586}"/>
              </a:ext>
            </a:extLst>
          </p:cNvPr>
          <p:cNvSpPr/>
          <p:nvPr/>
        </p:nvSpPr>
        <p:spPr bwMode="auto">
          <a:xfrm>
            <a:off x="2894445" y="4972745"/>
            <a:ext cx="685800" cy="40005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685800" eaLnBrk="0" hangingPunct="0"/>
            <a:endParaRPr lang="en-US" sz="525">
              <a:latin typeface="Garamond" pitchFamily="18" charset="0"/>
            </a:endParaRPr>
          </a:p>
        </p:txBody>
      </p:sp>
      <p:sp>
        <p:nvSpPr>
          <p:cNvPr id="17" name="Rectangle 16">
            <a:extLst>
              <a:ext uri="{FF2B5EF4-FFF2-40B4-BE49-F238E27FC236}">
                <a16:creationId xmlns:a16="http://schemas.microsoft.com/office/drawing/2014/main" id="{49E78423-81B2-49E1-83F1-95123D915DBC}"/>
              </a:ext>
            </a:extLst>
          </p:cNvPr>
          <p:cNvSpPr/>
          <p:nvPr/>
        </p:nvSpPr>
        <p:spPr bwMode="auto">
          <a:xfrm>
            <a:off x="3009577" y="5372795"/>
            <a:ext cx="171450" cy="28575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685800" eaLnBrk="0" hangingPunct="0"/>
            <a:endParaRPr lang="en-US" sz="525">
              <a:latin typeface="Garamond" pitchFamily="18" charset="0"/>
            </a:endParaRPr>
          </a:p>
        </p:txBody>
      </p:sp>
      <p:sp>
        <p:nvSpPr>
          <p:cNvPr id="18" name="Rectangle 17">
            <a:extLst>
              <a:ext uri="{FF2B5EF4-FFF2-40B4-BE49-F238E27FC236}">
                <a16:creationId xmlns:a16="http://schemas.microsoft.com/office/drawing/2014/main" id="{8B8E239B-32EB-4BA7-B37D-561C606A80F6}"/>
              </a:ext>
            </a:extLst>
          </p:cNvPr>
          <p:cNvSpPr/>
          <p:nvPr/>
        </p:nvSpPr>
        <p:spPr bwMode="auto">
          <a:xfrm>
            <a:off x="3317660" y="5372795"/>
            <a:ext cx="171450" cy="285750"/>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685800" eaLnBrk="0" hangingPunct="0"/>
            <a:endParaRPr lang="en-US" sz="525">
              <a:latin typeface="Garamond" pitchFamily="18" charset="0"/>
            </a:endParaRPr>
          </a:p>
        </p:txBody>
      </p:sp>
      <p:sp>
        <p:nvSpPr>
          <p:cNvPr id="19" name="TextBox 18">
            <a:extLst>
              <a:ext uri="{FF2B5EF4-FFF2-40B4-BE49-F238E27FC236}">
                <a16:creationId xmlns:a16="http://schemas.microsoft.com/office/drawing/2014/main" id="{E5AF78EA-EFDE-4C4C-98DF-14ACE046C6DB}"/>
              </a:ext>
            </a:extLst>
          </p:cNvPr>
          <p:cNvSpPr txBox="1"/>
          <p:nvPr/>
        </p:nvSpPr>
        <p:spPr>
          <a:xfrm>
            <a:off x="2502286" y="4987310"/>
            <a:ext cx="507291" cy="173124"/>
          </a:xfrm>
          <a:prstGeom prst="rect">
            <a:avLst/>
          </a:prstGeom>
          <a:noFill/>
        </p:spPr>
        <p:txBody>
          <a:bodyPr wrap="square" rtlCol="0">
            <a:spAutoFit/>
          </a:bodyPr>
          <a:lstStyle/>
          <a:p>
            <a:r>
              <a:rPr lang="en-US" sz="525" dirty="0"/>
              <a:t>AP MLD1</a:t>
            </a:r>
          </a:p>
        </p:txBody>
      </p:sp>
      <p:sp>
        <p:nvSpPr>
          <p:cNvPr id="20" name="TextBox 19">
            <a:extLst>
              <a:ext uri="{FF2B5EF4-FFF2-40B4-BE49-F238E27FC236}">
                <a16:creationId xmlns:a16="http://schemas.microsoft.com/office/drawing/2014/main" id="{037AD00D-B330-4C68-9EE6-9460BF228FB0}"/>
              </a:ext>
            </a:extLst>
          </p:cNvPr>
          <p:cNvSpPr txBox="1"/>
          <p:nvPr/>
        </p:nvSpPr>
        <p:spPr>
          <a:xfrm>
            <a:off x="2572560" y="5381546"/>
            <a:ext cx="489659" cy="334707"/>
          </a:xfrm>
          <a:prstGeom prst="rect">
            <a:avLst/>
          </a:prstGeom>
          <a:noFill/>
        </p:spPr>
        <p:txBody>
          <a:bodyPr wrap="square" rtlCol="0">
            <a:spAutoFit/>
          </a:bodyPr>
          <a:lstStyle/>
          <a:p>
            <a:r>
              <a:rPr lang="en-US" sz="525" dirty="0"/>
              <a:t>MAC with Addr11 (AP11)</a:t>
            </a:r>
          </a:p>
        </p:txBody>
      </p:sp>
      <p:sp>
        <p:nvSpPr>
          <p:cNvPr id="21" name="TextBox 20">
            <a:extLst>
              <a:ext uri="{FF2B5EF4-FFF2-40B4-BE49-F238E27FC236}">
                <a16:creationId xmlns:a16="http://schemas.microsoft.com/office/drawing/2014/main" id="{B3ED2B60-5AE6-41E1-8E2E-76FFC4B94958}"/>
              </a:ext>
            </a:extLst>
          </p:cNvPr>
          <p:cNvSpPr txBox="1"/>
          <p:nvPr/>
        </p:nvSpPr>
        <p:spPr>
          <a:xfrm>
            <a:off x="3489110" y="5381546"/>
            <a:ext cx="489659" cy="334707"/>
          </a:xfrm>
          <a:prstGeom prst="rect">
            <a:avLst/>
          </a:prstGeom>
          <a:noFill/>
        </p:spPr>
        <p:txBody>
          <a:bodyPr wrap="square" rtlCol="0">
            <a:spAutoFit/>
          </a:bodyPr>
          <a:lstStyle/>
          <a:p>
            <a:r>
              <a:rPr lang="en-US" sz="525" dirty="0"/>
              <a:t>MAC with Addr21 (AP21)</a:t>
            </a:r>
          </a:p>
        </p:txBody>
      </p:sp>
      <p:sp>
        <p:nvSpPr>
          <p:cNvPr id="22" name="TextBox 21">
            <a:extLst>
              <a:ext uri="{FF2B5EF4-FFF2-40B4-BE49-F238E27FC236}">
                <a16:creationId xmlns:a16="http://schemas.microsoft.com/office/drawing/2014/main" id="{9AF21C9E-46FC-450E-9855-A8D5FE25E298}"/>
              </a:ext>
            </a:extLst>
          </p:cNvPr>
          <p:cNvSpPr txBox="1"/>
          <p:nvPr/>
        </p:nvSpPr>
        <p:spPr>
          <a:xfrm>
            <a:off x="2894445" y="5060222"/>
            <a:ext cx="606256" cy="173124"/>
          </a:xfrm>
          <a:prstGeom prst="rect">
            <a:avLst/>
          </a:prstGeom>
          <a:noFill/>
        </p:spPr>
        <p:txBody>
          <a:bodyPr wrap="none" rtlCol="0">
            <a:spAutoFit/>
          </a:bodyPr>
          <a:lstStyle/>
          <a:p>
            <a:r>
              <a:rPr lang="en-US" sz="525" dirty="0"/>
              <a:t>Common MAC</a:t>
            </a:r>
          </a:p>
        </p:txBody>
      </p:sp>
      <p:sp>
        <p:nvSpPr>
          <p:cNvPr id="24" name="TextBox 23">
            <a:extLst>
              <a:ext uri="{FF2B5EF4-FFF2-40B4-BE49-F238E27FC236}">
                <a16:creationId xmlns:a16="http://schemas.microsoft.com/office/drawing/2014/main" id="{2F4D21CE-E3E5-48E0-86BA-0D0429E3C86C}"/>
              </a:ext>
            </a:extLst>
          </p:cNvPr>
          <p:cNvSpPr txBox="1"/>
          <p:nvPr/>
        </p:nvSpPr>
        <p:spPr>
          <a:xfrm>
            <a:off x="2922023" y="5669761"/>
            <a:ext cx="346558" cy="173124"/>
          </a:xfrm>
          <a:prstGeom prst="rect">
            <a:avLst/>
          </a:prstGeom>
          <a:noFill/>
        </p:spPr>
        <p:txBody>
          <a:bodyPr wrap="square" rtlCol="0">
            <a:spAutoFit/>
          </a:bodyPr>
          <a:lstStyle/>
          <a:p>
            <a:r>
              <a:rPr lang="en-US" sz="525" dirty="0"/>
              <a:t>Link1</a:t>
            </a:r>
          </a:p>
        </p:txBody>
      </p:sp>
      <p:sp>
        <p:nvSpPr>
          <p:cNvPr id="25" name="TextBox 24">
            <a:extLst>
              <a:ext uri="{FF2B5EF4-FFF2-40B4-BE49-F238E27FC236}">
                <a16:creationId xmlns:a16="http://schemas.microsoft.com/office/drawing/2014/main" id="{100E08B7-EA45-4CB8-BE40-81383F789ABE}"/>
              </a:ext>
            </a:extLst>
          </p:cNvPr>
          <p:cNvSpPr txBox="1"/>
          <p:nvPr/>
        </p:nvSpPr>
        <p:spPr>
          <a:xfrm>
            <a:off x="3283450" y="5656554"/>
            <a:ext cx="346558" cy="173124"/>
          </a:xfrm>
          <a:prstGeom prst="rect">
            <a:avLst/>
          </a:prstGeom>
          <a:noFill/>
        </p:spPr>
        <p:txBody>
          <a:bodyPr wrap="square" rtlCol="0">
            <a:spAutoFit/>
          </a:bodyPr>
          <a:lstStyle/>
          <a:p>
            <a:r>
              <a:rPr lang="en-US" sz="525" dirty="0"/>
              <a:t>Link2</a:t>
            </a:r>
          </a:p>
        </p:txBody>
      </p:sp>
      <p:cxnSp>
        <p:nvCxnSpPr>
          <p:cNvPr id="26" name="Straight Connector 25">
            <a:extLst>
              <a:ext uri="{FF2B5EF4-FFF2-40B4-BE49-F238E27FC236}">
                <a16:creationId xmlns:a16="http://schemas.microsoft.com/office/drawing/2014/main" id="{8B902234-2B89-4CE6-939B-E3D005ECA929}"/>
              </a:ext>
            </a:extLst>
          </p:cNvPr>
          <p:cNvCxnSpPr>
            <a:cxnSpLocks/>
            <a:endCxn id="16" idx="0"/>
          </p:cNvCxnSpPr>
          <p:nvPr/>
        </p:nvCxnSpPr>
        <p:spPr bwMode="auto">
          <a:xfrm>
            <a:off x="3237345" y="4678244"/>
            <a:ext cx="0" cy="294502"/>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27" name="TextBox 26">
            <a:extLst>
              <a:ext uri="{FF2B5EF4-FFF2-40B4-BE49-F238E27FC236}">
                <a16:creationId xmlns:a16="http://schemas.microsoft.com/office/drawing/2014/main" id="{2EBE54CE-98BB-4389-91E0-149BFA628285}"/>
              </a:ext>
            </a:extLst>
          </p:cNvPr>
          <p:cNvSpPr txBox="1"/>
          <p:nvPr/>
        </p:nvSpPr>
        <p:spPr>
          <a:xfrm>
            <a:off x="2792057" y="4796018"/>
            <a:ext cx="1034558" cy="173124"/>
          </a:xfrm>
          <a:prstGeom prst="rect">
            <a:avLst/>
          </a:prstGeom>
          <a:noFill/>
        </p:spPr>
        <p:txBody>
          <a:bodyPr wrap="square" rtlCol="0">
            <a:spAutoFit/>
          </a:bodyPr>
          <a:lstStyle/>
          <a:p>
            <a:r>
              <a:rPr lang="en-US" sz="525" dirty="0"/>
              <a:t>SAP of BSSID11 (addr11)</a:t>
            </a:r>
          </a:p>
        </p:txBody>
      </p:sp>
      <p:sp>
        <p:nvSpPr>
          <p:cNvPr id="28" name="Rectangle 27">
            <a:extLst>
              <a:ext uri="{FF2B5EF4-FFF2-40B4-BE49-F238E27FC236}">
                <a16:creationId xmlns:a16="http://schemas.microsoft.com/office/drawing/2014/main" id="{D886C8AA-03E8-46D1-9DAB-ACDDFB0C26E2}"/>
              </a:ext>
            </a:extLst>
          </p:cNvPr>
          <p:cNvSpPr/>
          <p:nvPr/>
        </p:nvSpPr>
        <p:spPr>
          <a:xfrm>
            <a:off x="2349586" y="4781867"/>
            <a:ext cx="6428221" cy="1121361"/>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29" name="Rectangle 28">
            <a:extLst>
              <a:ext uri="{FF2B5EF4-FFF2-40B4-BE49-F238E27FC236}">
                <a16:creationId xmlns:a16="http://schemas.microsoft.com/office/drawing/2014/main" id="{8240FE37-6336-4D5B-87A9-EB25AF2E1AC8}"/>
              </a:ext>
            </a:extLst>
          </p:cNvPr>
          <p:cNvSpPr/>
          <p:nvPr/>
        </p:nvSpPr>
        <p:spPr bwMode="auto">
          <a:xfrm>
            <a:off x="4598103" y="4972745"/>
            <a:ext cx="685800" cy="40005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685800" eaLnBrk="0" hangingPunct="0"/>
            <a:endParaRPr lang="en-US" sz="525">
              <a:latin typeface="Garamond" pitchFamily="18" charset="0"/>
            </a:endParaRPr>
          </a:p>
        </p:txBody>
      </p:sp>
      <p:sp>
        <p:nvSpPr>
          <p:cNvPr id="30" name="Rectangle 29">
            <a:extLst>
              <a:ext uri="{FF2B5EF4-FFF2-40B4-BE49-F238E27FC236}">
                <a16:creationId xmlns:a16="http://schemas.microsoft.com/office/drawing/2014/main" id="{22392F80-C6D7-4343-8BDF-9C673D118AC5}"/>
              </a:ext>
            </a:extLst>
          </p:cNvPr>
          <p:cNvSpPr/>
          <p:nvPr/>
        </p:nvSpPr>
        <p:spPr bwMode="auto">
          <a:xfrm>
            <a:off x="4713236" y="5372795"/>
            <a:ext cx="171450" cy="28575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685800" eaLnBrk="0" hangingPunct="0"/>
            <a:endParaRPr lang="en-US" sz="525">
              <a:latin typeface="Garamond" pitchFamily="18" charset="0"/>
            </a:endParaRPr>
          </a:p>
        </p:txBody>
      </p:sp>
      <p:sp>
        <p:nvSpPr>
          <p:cNvPr id="31" name="Rectangle 30">
            <a:extLst>
              <a:ext uri="{FF2B5EF4-FFF2-40B4-BE49-F238E27FC236}">
                <a16:creationId xmlns:a16="http://schemas.microsoft.com/office/drawing/2014/main" id="{1C6AF999-B510-4669-9608-16C273FDAD11}"/>
              </a:ext>
            </a:extLst>
          </p:cNvPr>
          <p:cNvSpPr/>
          <p:nvPr/>
        </p:nvSpPr>
        <p:spPr bwMode="auto">
          <a:xfrm>
            <a:off x="5021319" y="5372795"/>
            <a:ext cx="171450" cy="285750"/>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685800" eaLnBrk="0" hangingPunct="0"/>
            <a:endParaRPr lang="en-US" sz="525">
              <a:latin typeface="Garamond" pitchFamily="18" charset="0"/>
            </a:endParaRPr>
          </a:p>
        </p:txBody>
      </p:sp>
      <p:sp>
        <p:nvSpPr>
          <p:cNvPr id="32" name="TextBox 31">
            <a:extLst>
              <a:ext uri="{FF2B5EF4-FFF2-40B4-BE49-F238E27FC236}">
                <a16:creationId xmlns:a16="http://schemas.microsoft.com/office/drawing/2014/main" id="{ADA7DB57-120F-4FB9-95D3-BDA27784D6DC}"/>
              </a:ext>
            </a:extLst>
          </p:cNvPr>
          <p:cNvSpPr txBox="1"/>
          <p:nvPr/>
        </p:nvSpPr>
        <p:spPr>
          <a:xfrm>
            <a:off x="4205945" y="4967388"/>
            <a:ext cx="507291" cy="173124"/>
          </a:xfrm>
          <a:prstGeom prst="rect">
            <a:avLst/>
          </a:prstGeom>
          <a:noFill/>
        </p:spPr>
        <p:txBody>
          <a:bodyPr wrap="square" rtlCol="0">
            <a:spAutoFit/>
          </a:bodyPr>
          <a:lstStyle/>
          <a:p>
            <a:r>
              <a:rPr lang="en-US" sz="525" dirty="0"/>
              <a:t>AP MLD2</a:t>
            </a:r>
          </a:p>
        </p:txBody>
      </p:sp>
      <p:sp>
        <p:nvSpPr>
          <p:cNvPr id="33" name="TextBox 32">
            <a:extLst>
              <a:ext uri="{FF2B5EF4-FFF2-40B4-BE49-F238E27FC236}">
                <a16:creationId xmlns:a16="http://schemas.microsoft.com/office/drawing/2014/main" id="{699843AB-4AAD-48E2-B04C-93E36FF8339E}"/>
              </a:ext>
            </a:extLst>
          </p:cNvPr>
          <p:cNvSpPr txBox="1"/>
          <p:nvPr/>
        </p:nvSpPr>
        <p:spPr>
          <a:xfrm>
            <a:off x="4276219" y="5381546"/>
            <a:ext cx="489659" cy="334707"/>
          </a:xfrm>
          <a:prstGeom prst="rect">
            <a:avLst/>
          </a:prstGeom>
          <a:noFill/>
        </p:spPr>
        <p:txBody>
          <a:bodyPr wrap="square" rtlCol="0">
            <a:spAutoFit/>
          </a:bodyPr>
          <a:lstStyle/>
          <a:p>
            <a:r>
              <a:rPr lang="en-US" sz="525" dirty="0"/>
              <a:t>MAC with Addr12 (AP12)</a:t>
            </a:r>
          </a:p>
        </p:txBody>
      </p:sp>
      <p:sp>
        <p:nvSpPr>
          <p:cNvPr id="34" name="TextBox 33">
            <a:extLst>
              <a:ext uri="{FF2B5EF4-FFF2-40B4-BE49-F238E27FC236}">
                <a16:creationId xmlns:a16="http://schemas.microsoft.com/office/drawing/2014/main" id="{2D5BC75E-113C-4591-903B-71B3AF512C23}"/>
              </a:ext>
            </a:extLst>
          </p:cNvPr>
          <p:cNvSpPr txBox="1"/>
          <p:nvPr/>
        </p:nvSpPr>
        <p:spPr>
          <a:xfrm>
            <a:off x="5192769" y="5381546"/>
            <a:ext cx="489659" cy="334707"/>
          </a:xfrm>
          <a:prstGeom prst="rect">
            <a:avLst/>
          </a:prstGeom>
          <a:noFill/>
        </p:spPr>
        <p:txBody>
          <a:bodyPr wrap="square" rtlCol="0">
            <a:spAutoFit/>
          </a:bodyPr>
          <a:lstStyle/>
          <a:p>
            <a:r>
              <a:rPr lang="en-US" sz="525" dirty="0"/>
              <a:t>MAC with Addr22 (AP22)</a:t>
            </a:r>
          </a:p>
        </p:txBody>
      </p:sp>
      <p:sp>
        <p:nvSpPr>
          <p:cNvPr id="35" name="TextBox 34">
            <a:extLst>
              <a:ext uri="{FF2B5EF4-FFF2-40B4-BE49-F238E27FC236}">
                <a16:creationId xmlns:a16="http://schemas.microsoft.com/office/drawing/2014/main" id="{9406BA83-0425-437A-8437-47EAA669C79F}"/>
              </a:ext>
            </a:extLst>
          </p:cNvPr>
          <p:cNvSpPr txBox="1"/>
          <p:nvPr/>
        </p:nvSpPr>
        <p:spPr>
          <a:xfrm>
            <a:off x="4598103" y="5060222"/>
            <a:ext cx="606256" cy="173124"/>
          </a:xfrm>
          <a:prstGeom prst="rect">
            <a:avLst/>
          </a:prstGeom>
          <a:noFill/>
        </p:spPr>
        <p:txBody>
          <a:bodyPr wrap="none" rtlCol="0">
            <a:spAutoFit/>
          </a:bodyPr>
          <a:lstStyle/>
          <a:p>
            <a:r>
              <a:rPr lang="en-US" sz="525" dirty="0"/>
              <a:t>Common MAC</a:t>
            </a:r>
          </a:p>
        </p:txBody>
      </p:sp>
      <p:sp>
        <p:nvSpPr>
          <p:cNvPr id="36" name="TextBox 35">
            <a:extLst>
              <a:ext uri="{FF2B5EF4-FFF2-40B4-BE49-F238E27FC236}">
                <a16:creationId xmlns:a16="http://schemas.microsoft.com/office/drawing/2014/main" id="{C5365FCF-C64F-4969-85FE-05645C6D06C7}"/>
              </a:ext>
            </a:extLst>
          </p:cNvPr>
          <p:cNvSpPr txBox="1"/>
          <p:nvPr/>
        </p:nvSpPr>
        <p:spPr>
          <a:xfrm>
            <a:off x="4625682" y="5669761"/>
            <a:ext cx="346558" cy="173124"/>
          </a:xfrm>
          <a:prstGeom prst="rect">
            <a:avLst/>
          </a:prstGeom>
          <a:noFill/>
        </p:spPr>
        <p:txBody>
          <a:bodyPr wrap="square" rtlCol="0">
            <a:spAutoFit/>
          </a:bodyPr>
          <a:lstStyle/>
          <a:p>
            <a:r>
              <a:rPr lang="en-US" sz="525" dirty="0"/>
              <a:t>Link1</a:t>
            </a:r>
          </a:p>
        </p:txBody>
      </p:sp>
      <p:sp>
        <p:nvSpPr>
          <p:cNvPr id="37" name="TextBox 36">
            <a:extLst>
              <a:ext uri="{FF2B5EF4-FFF2-40B4-BE49-F238E27FC236}">
                <a16:creationId xmlns:a16="http://schemas.microsoft.com/office/drawing/2014/main" id="{4BC342AB-F328-4F4E-B24C-D12D1A649F39}"/>
              </a:ext>
            </a:extLst>
          </p:cNvPr>
          <p:cNvSpPr txBox="1"/>
          <p:nvPr/>
        </p:nvSpPr>
        <p:spPr>
          <a:xfrm>
            <a:off x="4987109" y="5656554"/>
            <a:ext cx="346558" cy="173124"/>
          </a:xfrm>
          <a:prstGeom prst="rect">
            <a:avLst/>
          </a:prstGeom>
          <a:noFill/>
        </p:spPr>
        <p:txBody>
          <a:bodyPr wrap="square" rtlCol="0">
            <a:spAutoFit/>
          </a:bodyPr>
          <a:lstStyle/>
          <a:p>
            <a:r>
              <a:rPr lang="en-US" sz="525" dirty="0"/>
              <a:t>Link2</a:t>
            </a:r>
          </a:p>
        </p:txBody>
      </p:sp>
      <p:cxnSp>
        <p:nvCxnSpPr>
          <p:cNvPr id="38" name="Straight Connector 37">
            <a:extLst>
              <a:ext uri="{FF2B5EF4-FFF2-40B4-BE49-F238E27FC236}">
                <a16:creationId xmlns:a16="http://schemas.microsoft.com/office/drawing/2014/main" id="{7F66E674-0A76-4B54-89FF-2CA6D4755FDD}"/>
              </a:ext>
            </a:extLst>
          </p:cNvPr>
          <p:cNvCxnSpPr>
            <a:cxnSpLocks/>
            <a:endCxn id="29" idx="0"/>
          </p:cNvCxnSpPr>
          <p:nvPr/>
        </p:nvCxnSpPr>
        <p:spPr bwMode="auto">
          <a:xfrm>
            <a:off x="4941003" y="4678244"/>
            <a:ext cx="0" cy="294502"/>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39" name="TextBox 38">
            <a:extLst>
              <a:ext uri="{FF2B5EF4-FFF2-40B4-BE49-F238E27FC236}">
                <a16:creationId xmlns:a16="http://schemas.microsoft.com/office/drawing/2014/main" id="{70D915B0-2EA6-4F50-8998-624B994A486D}"/>
              </a:ext>
            </a:extLst>
          </p:cNvPr>
          <p:cNvSpPr txBox="1"/>
          <p:nvPr/>
        </p:nvSpPr>
        <p:spPr>
          <a:xfrm>
            <a:off x="4525169" y="4788791"/>
            <a:ext cx="1034558" cy="173124"/>
          </a:xfrm>
          <a:prstGeom prst="rect">
            <a:avLst/>
          </a:prstGeom>
          <a:noFill/>
        </p:spPr>
        <p:txBody>
          <a:bodyPr wrap="square" rtlCol="0">
            <a:spAutoFit/>
          </a:bodyPr>
          <a:lstStyle/>
          <a:p>
            <a:r>
              <a:rPr lang="en-US" sz="525" dirty="0"/>
              <a:t>SAP of BSSID12 (addr12)</a:t>
            </a:r>
          </a:p>
        </p:txBody>
      </p:sp>
      <p:sp>
        <p:nvSpPr>
          <p:cNvPr id="40" name="Rectangle 39">
            <a:extLst>
              <a:ext uri="{FF2B5EF4-FFF2-40B4-BE49-F238E27FC236}">
                <a16:creationId xmlns:a16="http://schemas.microsoft.com/office/drawing/2014/main" id="{766F7E9B-49CB-4CBD-9031-07AB928DEA04}"/>
              </a:ext>
            </a:extLst>
          </p:cNvPr>
          <p:cNvSpPr/>
          <p:nvPr/>
        </p:nvSpPr>
        <p:spPr bwMode="auto">
          <a:xfrm>
            <a:off x="6073995" y="4961250"/>
            <a:ext cx="685800" cy="40005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685800" eaLnBrk="0" hangingPunct="0"/>
            <a:endParaRPr lang="en-US" sz="525">
              <a:latin typeface="Garamond" pitchFamily="18" charset="0"/>
            </a:endParaRPr>
          </a:p>
        </p:txBody>
      </p:sp>
      <p:sp>
        <p:nvSpPr>
          <p:cNvPr id="41" name="Rectangle 40">
            <a:extLst>
              <a:ext uri="{FF2B5EF4-FFF2-40B4-BE49-F238E27FC236}">
                <a16:creationId xmlns:a16="http://schemas.microsoft.com/office/drawing/2014/main" id="{AE3F6CD8-909F-4BB1-B955-BC26239F9BCA}"/>
              </a:ext>
            </a:extLst>
          </p:cNvPr>
          <p:cNvSpPr/>
          <p:nvPr/>
        </p:nvSpPr>
        <p:spPr bwMode="auto">
          <a:xfrm>
            <a:off x="6189127" y="5361300"/>
            <a:ext cx="171450" cy="28575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685800" eaLnBrk="0" hangingPunct="0"/>
            <a:endParaRPr lang="en-US" sz="525">
              <a:latin typeface="Garamond" pitchFamily="18" charset="0"/>
            </a:endParaRPr>
          </a:p>
        </p:txBody>
      </p:sp>
      <p:sp>
        <p:nvSpPr>
          <p:cNvPr id="42" name="Rectangle 41">
            <a:extLst>
              <a:ext uri="{FF2B5EF4-FFF2-40B4-BE49-F238E27FC236}">
                <a16:creationId xmlns:a16="http://schemas.microsoft.com/office/drawing/2014/main" id="{90577202-3DDE-4F40-8A63-9A80906315A0}"/>
              </a:ext>
            </a:extLst>
          </p:cNvPr>
          <p:cNvSpPr/>
          <p:nvPr/>
        </p:nvSpPr>
        <p:spPr bwMode="auto">
          <a:xfrm>
            <a:off x="6497210" y="5361300"/>
            <a:ext cx="171450" cy="285750"/>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685800" eaLnBrk="0" hangingPunct="0"/>
            <a:endParaRPr lang="en-US" sz="525">
              <a:latin typeface="Garamond" pitchFamily="18" charset="0"/>
            </a:endParaRPr>
          </a:p>
        </p:txBody>
      </p:sp>
      <p:sp>
        <p:nvSpPr>
          <p:cNvPr id="43" name="TextBox 42">
            <a:extLst>
              <a:ext uri="{FF2B5EF4-FFF2-40B4-BE49-F238E27FC236}">
                <a16:creationId xmlns:a16="http://schemas.microsoft.com/office/drawing/2014/main" id="{B3D179B6-BA81-4EB7-B0E6-047A993C1511}"/>
              </a:ext>
            </a:extLst>
          </p:cNvPr>
          <p:cNvSpPr txBox="1"/>
          <p:nvPr/>
        </p:nvSpPr>
        <p:spPr>
          <a:xfrm>
            <a:off x="5689750" y="4946779"/>
            <a:ext cx="507291" cy="173124"/>
          </a:xfrm>
          <a:prstGeom prst="rect">
            <a:avLst/>
          </a:prstGeom>
          <a:noFill/>
        </p:spPr>
        <p:txBody>
          <a:bodyPr wrap="square" rtlCol="0">
            <a:spAutoFit/>
          </a:bodyPr>
          <a:lstStyle/>
          <a:p>
            <a:r>
              <a:rPr lang="en-US" sz="525" dirty="0"/>
              <a:t>AP MLD3</a:t>
            </a:r>
          </a:p>
        </p:txBody>
      </p:sp>
      <p:sp>
        <p:nvSpPr>
          <p:cNvPr id="44" name="TextBox 43">
            <a:extLst>
              <a:ext uri="{FF2B5EF4-FFF2-40B4-BE49-F238E27FC236}">
                <a16:creationId xmlns:a16="http://schemas.microsoft.com/office/drawing/2014/main" id="{3BA7B52E-5C13-4BB1-AEFC-C58809D68878}"/>
              </a:ext>
            </a:extLst>
          </p:cNvPr>
          <p:cNvSpPr txBox="1"/>
          <p:nvPr/>
        </p:nvSpPr>
        <p:spPr>
          <a:xfrm>
            <a:off x="5752110" y="5370051"/>
            <a:ext cx="489659" cy="334707"/>
          </a:xfrm>
          <a:prstGeom prst="rect">
            <a:avLst/>
          </a:prstGeom>
          <a:noFill/>
        </p:spPr>
        <p:txBody>
          <a:bodyPr wrap="square" rtlCol="0">
            <a:spAutoFit/>
          </a:bodyPr>
          <a:lstStyle/>
          <a:p>
            <a:r>
              <a:rPr lang="en-US" sz="525" dirty="0"/>
              <a:t>MAC with Addr13 (AP13)</a:t>
            </a:r>
          </a:p>
        </p:txBody>
      </p:sp>
      <p:sp>
        <p:nvSpPr>
          <p:cNvPr id="45" name="TextBox 44">
            <a:extLst>
              <a:ext uri="{FF2B5EF4-FFF2-40B4-BE49-F238E27FC236}">
                <a16:creationId xmlns:a16="http://schemas.microsoft.com/office/drawing/2014/main" id="{DCF888FE-5047-486D-AC6D-92B8B58D825E}"/>
              </a:ext>
            </a:extLst>
          </p:cNvPr>
          <p:cNvSpPr txBox="1"/>
          <p:nvPr/>
        </p:nvSpPr>
        <p:spPr>
          <a:xfrm>
            <a:off x="6668660" y="5370051"/>
            <a:ext cx="489659" cy="334707"/>
          </a:xfrm>
          <a:prstGeom prst="rect">
            <a:avLst/>
          </a:prstGeom>
          <a:noFill/>
        </p:spPr>
        <p:txBody>
          <a:bodyPr wrap="square" rtlCol="0">
            <a:spAutoFit/>
          </a:bodyPr>
          <a:lstStyle/>
          <a:p>
            <a:r>
              <a:rPr lang="en-US" sz="525" dirty="0"/>
              <a:t>MAC with Addr23 (AP23)</a:t>
            </a:r>
          </a:p>
        </p:txBody>
      </p:sp>
      <p:sp>
        <p:nvSpPr>
          <p:cNvPr id="46" name="TextBox 45">
            <a:extLst>
              <a:ext uri="{FF2B5EF4-FFF2-40B4-BE49-F238E27FC236}">
                <a16:creationId xmlns:a16="http://schemas.microsoft.com/office/drawing/2014/main" id="{4D397902-3F81-48C9-BEF7-8273644CEA0D}"/>
              </a:ext>
            </a:extLst>
          </p:cNvPr>
          <p:cNvSpPr txBox="1"/>
          <p:nvPr/>
        </p:nvSpPr>
        <p:spPr>
          <a:xfrm>
            <a:off x="6073995" y="5048726"/>
            <a:ext cx="606256" cy="173124"/>
          </a:xfrm>
          <a:prstGeom prst="rect">
            <a:avLst/>
          </a:prstGeom>
          <a:noFill/>
        </p:spPr>
        <p:txBody>
          <a:bodyPr wrap="none" rtlCol="0">
            <a:spAutoFit/>
          </a:bodyPr>
          <a:lstStyle/>
          <a:p>
            <a:r>
              <a:rPr lang="en-US" sz="525" dirty="0"/>
              <a:t>Common MAC</a:t>
            </a:r>
          </a:p>
        </p:txBody>
      </p:sp>
      <p:sp>
        <p:nvSpPr>
          <p:cNvPr id="47" name="TextBox 46">
            <a:extLst>
              <a:ext uri="{FF2B5EF4-FFF2-40B4-BE49-F238E27FC236}">
                <a16:creationId xmlns:a16="http://schemas.microsoft.com/office/drawing/2014/main" id="{EFB58BBA-A8BE-4CF6-959A-9E95321FE93F}"/>
              </a:ext>
            </a:extLst>
          </p:cNvPr>
          <p:cNvSpPr txBox="1"/>
          <p:nvPr/>
        </p:nvSpPr>
        <p:spPr>
          <a:xfrm>
            <a:off x="6101573" y="5658266"/>
            <a:ext cx="346558" cy="173124"/>
          </a:xfrm>
          <a:prstGeom prst="rect">
            <a:avLst/>
          </a:prstGeom>
          <a:noFill/>
        </p:spPr>
        <p:txBody>
          <a:bodyPr wrap="square" rtlCol="0">
            <a:spAutoFit/>
          </a:bodyPr>
          <a:lstStyle/>
          <a:p>
            <a:r>
              <a:rPr lang="en-US" sz="525" dirty="0"/>
              <a:t>Link1</a:t>
            </a:r>
          </a:p>
        </p:txBody>
      </p:sp>
      <p:sp>
        <p:nvSpPr>
          <p:cNvPr id="48" name="TextBox 47">
            <a:extLst>
              <a:ext uri="{FF2B5EF4-FFF2-40B4-BE49-F238E27FC236}">
                <a16:creationId xmlns:a16="http://schemas.microsoft.com/office/drawing/2014/main" id="{5B9966A7-D989-4F8B-AAEA-F67B29BD4BD7}"/>
              </a:ext>
            </a:extLst>
          </p:cNvPr>
          <p:cNvSpPr txBox="1"/>
          <p:nvPr/>
        </p:nvSpPr>
        <p:spPr>
          <a:xfrm>
            <a:off x="6463000" y="5645059"/>
            <a:ext cx="346558" cy="173124"/>
          </a:xfrm>
          <a:prstGeom prst="rect">
            <a:avLst/>
          </a:prstGeom>
          <a:noFill/>
        </p:spPr>
        <p:txBody>
          <a:bodyPr wrap="square" rtlCol="0">
            <a:spAutoFit/>
          </a:bodyPr>
          <a:lstStyle/>
          <a:p>
            <a:r>
              <a:rPr lang="en-US" sz="525" dirty="0"/>
              <a:t>Link2</a:t>
            </a:r>
          </a:p>
        </p:txBody>
      </p:sp>
      <p:cxnSp>
        <p:nvCxnSpPr>
          <p:cNvPr id="49" name="Straight Connector 48">
            <a:extLst>
              <a:ext uri="{FF2B5EF4-FFF2-40B4-BE49-F238E27FC236}">
                <a16:creationId xmlns:a16="http://schemas.microsoft.com/office/drawing/2014/main" id="{6F1E5B1C-08CF-46CB-86D6-7A1693E6F132}"/>
              </a:ext>
            </a:extLst>
          </p:cNvPr>
          <p:cNvCxnSpPr>
            <a:cxnSpLocks/>
            <a:endCxn id="40" idx="0"/>
          </p:cNvCxnSpPr>
          <p:nvPr/>
        </p:nvCxnSpPr>
        <p:spPr bwMode="auto">
          <a:xfrm>
            <a:off x="6416895" y="4666749"/>
            <a:ext cx="0" cy="294502"/>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50" name="TextBox 49">
            <a:extLst>
              <a:ext uri="{FF2B5EF4-FFF2-40B4-BE49-F238E27FC236}">
                <a16:creationId xmlns:a16="http://schemas.microsoft.com/office/drawing/2014/main" id="{AFC54112-6AB1-4B94-AF0D-3DFF220C39CC}"/>
              </a:ext>
            </a:extLst>
          </p:cNvPr>
          <p:cNvSpPr txBox="1"/>
          <p:nvPr/>
        </p:nvSpPr>
        <p:spPr>
          <a:xfrm>
            <a:off x="6060306" y="4784246"/>
            <a:ext cx="1034558" cy="173124"/>
          </a:xfrm>
          <a:prstGeom prst="rect">
            <a:avLst/>
          </a:prstGeom>
          <a:noFill/>
        </p:spPr>
        <p:txBody>
          <a:bodyPr wrap="square" rtlCol="0">
            <a:spAutoFit/>
          </a:bodyPr>
          <a:lstStyle/>
          <a:p>
            <a:r>
              <a:rPr lang="en-US" sz="525" dirty="0"/>
              <a:t>SAP of BSSID13 (addr13)</a:t>
            </a:r>
          </a:p>
        </p:txBody>
      </p:sp>
      <p:sp>
        <p:nvSpPr>
          <p:cNvPr id="51" name="Rectangle 50">
            <a:extLst>
              <a:ext uri="{FF2B5EF4-FFF2-40B4-BE49-F238E27FC236}">
                <a16:creationId xmlns:a16="http://schemas.microsoft.com/office/drawing/2014/main" id="{1614EFF2-EDBD-4D85-B273-7BA84B691922}"/>
              </a:ext>
            </a:extLst>
          </p:cNvPr>
          <p:cNvSpPr/>
          <p:nvPr/>
        </p:nvSpPr>
        <p:spPr bwMode="auto">
          <a:xfrm>
            <a:off x="7641021" y="4960502"/>
            <a:ext cx="685800" cy="40005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685800" eaLnBrk="0" hangingPunct="0"/>
            <a:endParaRPr lang="en-US" sz="525">
              <a:latin typeface="Garamond" pitchFamily="18" charset="0"/>
            </a:endParaRPr>
          </a:p>
        </p:txBody>
      </p:sp>
      <p:sp>
        <p:nvSpPr>
          <p:cNvPr id="52" name="Rectangle 51">
            <a:extLst>
              <a:ext uri="{FF2B5EF4-FFF2-40B4-BE49-F238E27FC236}">
                <a16:creationId xmlns:a16="http://schemas.microsoft.com/office/drawing/2014/main" id="{0EC32C3A-A43A-4FDC-BC57-0F5B64A55F67}"/>
              </a:ext>
            </a:extLst>
          </p:cNvPr>
          <p:cNvSpPr/>
          <p:nvPr/>
        </p:nvSpPr>
        <p:spPr bwMode="auto">
          <a:xfrm>
            <a:off x="7756153" y="5360552"/>
            <a:ext cx="171450" cy="28575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685800" eaLnBrk="0" hangingPunct="0"/>
            <a:endParaRPr lang="en-US" sz="525">
              <a:latin typeface="Garamond" pitchFamily="18" charset="0"/>
            </a:endParaRPr>
          </a:p>
        </p:txBody>
      </p:sp>
      <p:sp>
        <p:nvSpPr>
          <p:cNvPr id="53" name="Rectangle 52">
            <a:extLst>
              <a:ext uri="{FF2B5EF4-FFF2-40B4-BE49-F238E27FC236}">
                <a16:creationId xmlns:a16="http://schemas.microsoft.com/office/drawing/2014/main" id="{8171E269-CB22-45A4-8297-5A8A80B8C46E}"/>
              </a:ext>
            </a:extLst>
          </p:cNvPr>
          <p:cNvSpPr/>
          <p:nvPr/>
        </p:nvSpPr>
        <p:spPr bwMode="auto">
          <a:xfrm>
            <a:off x="8064236" y="5360552"/>
            <a:ext cx="171450" cy="285750"/>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685800" eaLnBrk="0" hangingPunct="0"/>
            <a:endParaRPr lang="en-US" sz="525">
              <a:latin typeface="Garamond" pitchFamily="18" charset="0"/>
            </a:endParaRPr>
          </a:p>
        </p:txBody>
      </p:sp>
      <p:sp>
        <p:nvSpPr>
          <p:cNvPr id="54" name="TextBox 53">
            <a:extLst>
              <a:ext uri="{FF2B5EF4-FFF2-40B4-BE49-F238E27FC236}">
                <a16:creationId xmlns:a16="http://schemas.microsoft.com/office/drawing/2014/main" id="{D926A0BB-646A-472A-A98E-8976164BE08A}"/>
              </a:ext>
            </a:extLst>
          </p:cNvPr>
          <p:cNvSpPr txBox="1"/>
          <p:nvPr/>
        </p:nvSpPr>
        <p:spPr>
          <a:xfrm>
            <a:off x="7248862" y="4967685"/>
            <a:ext cx="507291" cy="173124"/>
          </a:xfrm>
          <a:prstGeom prst="rect">
            <a:avLst/>
          </a:prstGeom>
          <a:noFill/>
        </p:spPr>
        <p:txBody>
          <a:bodyPr wrap="square" rtlCol="0">
            <a:spAutoFit/>
          </a:bodyPr>
          <a:lstStyle/>
          <a:p>
            <a:r>
              <a:rPr lang="en-US" sz="525" dirty="0"/>
              <a:t>AP MLD4</a:t>
            </a:r>
          </a:p>
        </p:txBody>
      </p:sp>
      <p:sp>
        <p:nvSpPr>
          <p:cNvPr id="55" name="TextBox 54">
            <a:extLst>
              <a:ext uri="{FF2B5EF4-FFF2-40B4-BE49-F238E27FC236}">
                <a16:creationId xmlns:a16="http://schemas.microsoft.com/office/drawing/2014/main" id="{523885C0-D68B-48CA-A4BE-A0E5C55C3823}"/>
              </a:ext>
            </a:extLst>
          </p:cNvPr>
          <p:cNvSpPr txBox="1"/>
          <p:nvPr/>
        </p:nvSpPr>
        <p:spPr>
          <a:xfrm>
            <a:off x="7319136" y="5369303"/>
            <a:ext cx="489659" cy="334707"/>
          </a:xfrm>
          <a:prstGeom prst="rect">
            <a:avLst/>
          </a:prstGeom>
          <a:noFill/>
        </p:spPr>
        <p:txBody>
          <a:bodyPr wrap="square" rtlCol="0">
            <a:spAutoFit/>
          </a:bodyPr>
          <a:lstStyle/>
          <a:p>
            <a:r>
              <a:rPr lang="en-US" sz="525" dirty="0"/>
              <a:t>MAC with Addr14 (AP14)</a:t>
            </a:r>
          </a:p>
        </p:txBody>
      </p:sp>
      <p:sp>
        <p:nvSpPr>
          <p:cNvPr id="56" name="TextBox 55">
            <a:extLst>
              <a:ext uri="{FF2B5EF4-FFF2-40B4-BE49-F238E27FC236}">
                <a16:creationId xmlns:a16="http://schemas.microsoft.com/office/drawing/2014/main" id="{88246DAA-3EFC-452E-A2EF-F7125B827BA5}"/>
              </a:ext>
            </a:extLst>
          </p:cNvPr>
          <p:cNvSpPr txBox="1"/>
          <p:nvPr/>
        </p:nvSpPr>
        <p:spPr>
          <a:xfrm>
            <a:off x="8235686" y="5369303"/>
            <a:ext cx="489659" cy="334707"/>
          </a:xfrm>
          <a:prstGeom prst="rect">
            <a:avLst/>
          </a:prstGeom>
          <a:noFill/>
        </p:spPr>
        <p:txBody>
          <a:bodyPr wrap="square" rtlCol="0">
            <a:spAutoFit/>
          </a:bodyPr>
          <a:lstStyle/>
          <a:p>
            <a:r>
              <a:rPr lang="en-US" sz="525" dirty="0"/>
              <a:t>MAC with Addr24 (AP24)</a:t>
            </a:r>
          </a:p>
        </p:txBody>
      </p:sp>
      <p:sp>
        <p:nvSpPr>
          <p:cNvPr id="57" name="TextBox 56">
            <a:extLst>
              <a:ext uri="{FF2B5EF4-FFF2-40B4-BE49-F238E27FC236}">
                <a16:creationId xmlns:a16="http://schemas.microsoft.com/office/drawing/2014/main" id="{0632F536-EA8D-4755-B55D-A19532E46D93}"/>
              </a:ext>
            </a:extLst>
          </p:cNvPr>
          <p:cNvSpPr txBox="1"/>
          <p:nvPr/>
        </p:nvSpPr>
        <p:spPr>
          <a:xfrm>
            <a:off x="7641021" y="5047978"/>
            <a:ext cx="606256" cy="173124"/>
          </a:xfrm>
          <a:prstGeom prst="rect">
            <a:avLst/>
          </a:prstGeom>
          <a:noFill/>
        </p:spPr>
        <p:txBody>
          <a:bodyPr wrap="none" rtlCol="0">
            <a:spAutoFit/>
          </a:bodyPr>
          <a:lstStyle/>
          <a:p>
            <a:r>
              <a:rPr lang="en-US" sz="525" dirty="0"/>
              <a:t>Common MAC</a:t>
            </a:r>
          </a:p>
        </p:txBody>
      </p:sp>
      <p:sp>
        <p:nvSpPr>
          <p:cNvPr id="58" name="TextBox 57">
            <a:extLst>
              <a:ext uri="{FF2B5EF4-FFF2-40B4-BE49-F238E27FC236}">
                <a16:creationId xmlns:a16="http://schemas.microsoft.com/office/drawing/2014/main" id="{C8E956D6-275D-4FF9-98BA-F8BF43AFF243}"/>
              </a:ext>
            </a:extLst>
          </p:cNvPr>
          <p:cNvSpPr txBox="1"/>
          <p:nvPr/>
        </p:nvSpPr>
        <p:spPr>
          <a:xfrm>
            <a:off x="7668599" y="5657517"/>
            <a:ext cx="346558" cy="173124"/>
          </a:xfrm>
          <a:prstGeom prst="rect">
            <a:avLst/>
          </a:prstGeom>
          <a:noFill/>
        </p:spPr>
        <p:txBody>
          <a:bodyPr wrap="square" rtlCol="0">
            <a:spAutoFit/>
          </a:bodyPr>
          <a:lstStyle/>
          <a:p>
            <a:r>
              <a:rPr lang="en-US" sz="525" dirty="0"/>
              <a:t>Link1</a:t>
            </a:r>
          </a:p>
        </p:txBody>
      </p:sp>
      <p:sp>
        <p:nvSpPr>
          <p:cNvPr id="59" name="TextBox 58">
            <a:extLst>
              <a:ext uri="{FF2B5EF4-FFF2-40B4-BE49-F238E27FC236}">
                <a16:creationId xmlns:a16="http://schemas.microsoft.com/office/drawing/2014/main" id="{C124B1FB-FC11-45B5-BA72-20D6AAC11E8A}"/>
              </a:ext>
            </a:extLst>
          </p:cNvPr>
          <p:cNvSpPr txBox="1"/>
          <p:nvPr/>
        </p:nvSpPr>
        <p:spPr>
          <a:xfrm>
            <a:off x="8030026" y="5644310"/>
            <a:ext cx="346558" cy="173124"/>
          </a:xfrm>
          <a:prstGeom prst="rect">
            <a:avLst/>
          </a:prstGeom>
          <a:noFill/>
        </p:spPr>
        <p:txBody>
          <a:bodyPr wrap="square" rtlCol="0">
            <a:spAutoFit/>
          </a:bodyPr>
          <a:lstStyle/>
          <a:p>
            <a:r>
              <a:rPr lang="en-US" sz="525" dirty="0"/>
              <a:t>Link2</a:t>
            </a:r>
          </a:p>
        </p:txBody>
      </p:sp>
      <p:cxnSp>
        <p:nvCxnSpPr>
          <p:cNvPr id="60" name="Straight Connector 59">
            <a:extLst>
              <a:ext uri="{FF2B5EF4-FFF2-40B4-BE49-F238E27FC236}">
                <a16:creationId xmlns:a16="http://schemas.microsoft.com/office/drawing/2014/main" id="{4BEA9FF1-35D9-4FD9-BDF3-C315840AEE60}"/>
              </a:ext>
            </a:extLst>
          </p:cNvPr>
          <p:cNvCxnSpPr>
            <a:cxnSpLocks/>
            <a:endCxn id="51" idx="0"/>
          </p:cNvCxnSpPr>
          <p:nvPr/>
        </p:nvCxnSpPr>
        <p:spPr bwMode="auto">
          <a:xfrm>
            <a:off x="7983921" y="4666000"/>
            <a:ext cx="0" cy="294502"/>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61" name="TextBox 60">
            <a:extLst>
              <a:ext uri="{FF2B5EF4-FFF2-40B4-BE49-F238E27FC236}">
                <a16:creationId xmlns:a16="http://schemas.microsoft.com/office/drawing/2014/main" id="{AF11D45A-2DE2-4E0E-8AD5-8E3FCA12EEB8}"/>
              </a:ext>
            </a:extLst>
          </p:cNvPr>
          <p:cNvSpPr txBox="1"/>
          <p:nvPr/>
        </p:nvSpPr>
        <p:spPr>
          <a:xfrm>
            <a:off x="7595444" y="4789258"/>
            <a:ext cx="1034558" cy="173124"/>
          </a:xfrm>
          <a:prstGeom prst="rect">
            <a:avLst/>
          </a:prstGeom>
          <a:noFill/>
        </p:spPr>
        <p:txBody>
          <a:bodyPr wrap="square" rtlCol="0">
            <a:spAutoFit/>
          </a:bodyPr>
          <a:lstStyle/>
          <a:p>
            <a:r>
              <a:rPr lang="en-US" sz="525" dirty="0"/>
              <a:t>SAP of BSSID14 (addr14)</a:t>
            </a:r>
          </a:p>
        </p:txBody>
      </p:sp>
      <p:sp>
        <p:nvSpPr>
          <p:cNvPr id="62" name="TextBox 61">
            <a:extLst>
              <a:ext uri="{FF2B5EF4-FFF2-40B4-BE49-F238E27FC236}">
                <a16:creationId xmlns:a16="http://schemas.microsoft.com/office/drawing/2014/main" id="{34BAACC9-3D3B-428D-A660-E4E91674547D}"/>
              </a:ext>
            </a:extLst>
          </p:cNvPr>
          <p:cNvSpPr txBox="1"/>
          <p:nvPr/>
        </p:nvSpPr>
        <p:spPr>
          <a:xfrm>
            <a:off x="3131513" y="5947238"/>
            <a:ext cx="2933180" cy="300082"/>
          </a:xfrm>
          <a:prstGeom prst="rect">
            <a:avLst/>
          </a:prstGeom>
          <a:noFill/>
        </p:spPr>
        <p:txBody>
          <a:bodyPr wrap="square" rtlCol="0">
            <a:spAutoFit/>
          </a:bodyPr>
          <a:lstStyle/>
          <a:p>
            <a:r>
              <a:rPr lang="en-US" sz="675" dirty="0"/>
              <a:t>APs with Addr11, 12, 13, 14 are defined by a Multiple BSSID element.</a:t>
            </a:r>
          </a:p>
          <a:p>
            <a:r>
              <a:rPr lang="en-US" sz="675" dirty="0"/>
              <a:t>APs with Addr21, 22, 23, 24 are defined by a Multiple BSSID element.</a:t>
            </a:r>
            <a:endParaRPr lang="en-US" sz="600" dirty="0"/>
          </a:p>
        </p:txBody>
      </p:sp>
      <p:sp>
        <p:nvSpPr>
          <p:cNvPr id="85" name="Rectangle 84">
            <a:extLst>
              <a:ext uri="{FF2B5EF4-FFF2-40B4-BE49-F238E27FC236}">
                <a16:creationId xmlns:a16="http://schemas.microsoft.com/office/drawing/2014/main" id="{9ACA1A2F-89BB-418D-9E00-A4F49F40494C}"/>
              </a:ext>
            </a:extLst>
          </p:cNvPr>
          <p:cNvSpPr/>
          <p:nvPr/>
        </p:nvSpPr>
        <p:spPr>
          <a:xfrm>
            <a:off x="133165" y="5311941"/>
            <a:ext cx="2082692" cy="59128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63" name="Slide Number Placeholder 2">
            <a:extLst>
              <a:ext uri="{FF2B5EF4-FFF2-40B4-BE49-F238E27FC236}">
                <a16:creationId xmlns:a16="http://schemas.microsoft.com/office/drawing/2014/main" id="{F372F367-73B3-48A2-9350-10BCCF8CC717}"/>
              </a:ext>
            </a:extLst>
          </p:cNvPr>
          <p:cNvSpPr>
            <a:spLocks noGrp="1"/>
          </p:cNvSpPr>
          <p:nvPr>
            <p:ph type="sldNum" sz="quarter" idx="12"/>
          </p:nvPr>
        </p:nvSpPr>
        <p:spPr>
          <a:xfrm>
            <a:off x="4344988" y="6475413"/>
            <a:ext cx="530225" cy="182562"/>
          </a:xfrm>
        </p:spPr>
        <p:txBody>
          <a:bodyPr/>
          <a:lstStyle/>
          <a:p>
            <a:pPr>
              <a:defRPr/>
            </a:pPr>
            <a:r>
              <a:rPr lang="en-US"/>
              <a:t>Slide </a:t>
            </a:r>
            <a:fld id="{C1789BC7-C074-42CC-ADF8-5107DF6BD1C1}" type="slidenum">
              <a:rPr lang="en-US" smtClean="0"/>
              <a:pPr>
                <a:defRPr/>
              </a:pPr>
              <a:t>8</a:t>
            </a:fld>
            <a:endParaRPr lang="en-US"/>
          </a:p>
        </p:txBody>
      </p:sp>
      <p:sp>
        <p:nvSpPr>
          <p:cNvPr id="64" name="Footer Placeholder 4">
            <a:extLst>
              <a:ext uri="{FF2B5EF4-FFF2-40B4-BE49-F238E27FC236}">
                <a16:creationId xmlns:a16="http://schemas.microsoft.com/office/drawing/2014/main" id="{BC374B09-4E86-471B-AC43-16A52C682797}"/>
              </a:ext>
            </a:extLst>
          </p:cNvPr>
          <p:cNvSpPr>
            <a:spLocks noGrp="1"/>
          </p:cNvSpPr>
          <p:nvPr>
            <p:ph type="ftr" sz="quarter" idx="11"/>
          </p:nvPr>
        </p:nvSpPr>
        <p:spPr>
          <a:xfrm>
            <a:off x="7106032" y="6475413"/>
            <a:ext cx="1437893" cy="184666"/>
          </a:xfrm>
        </p:spPr>
        <p:txBody>
          <a:bodyPr/>
          <a:lstStyle/>
          <a:p>
            <a:pPr>
              <a:defRPr/>
            </a:pPr>
            <a:r>
              <a:rPr lang="nb-NO" dirty="0"/>
              <a:t>Liwen Chu et al (NXP)</a:t>
            </a:r>
            <a:endParaRPr lang="en-US" dirty="0"/>
          </a:p>
        </p:txBody>
      </p:sp>
      <p:sp>
        <p:nvSpPr>
          <p:cNvPr id="65" name="Date Placeholder 3">
            <a:extLst>
              <a:ext uri="{FF2B5EF4-FFF2-40B4-BE49-F238E27FC236}">
                <a16:creationId xmlns:a16="http://schemas.microsoft.com/office/drawing/2014/main" id="{2AB31D9A-016C-4ABD-AAF4-E0480B4C486E}"/>
              </a:ext>
            </a:extLst>
          </p:cNvPr>
          <p:cNvSpPr>
            <a:spLocks noGrp="1"/>
          </p:cNvSpPr>
          <p:nvPr>
            <p:ph type="dt" sz="half" idx="10"/>
          </p:nvPr>
        </p:nvSpPr>
        <p:spPr>
          <a:xfrm>
            <a:off x="696913" y="332601"/>
            <a:ext cx="1051570" cy="276999"/>
          </a:xfrm>
        </p:spPr>
        <p:txBody>
          <a:bodyPr/>
          <a:lstStyle/>
          <a:p>
            <a:pPr>
              <a:defRPr/>
            </a:pPr>
            <a:r>
              <a:rPr lang="en-US" dirty="0"/>
              <a:t>03/01/2020</a:t>
            </a:r>
          </a:p>
        </p:txBody>
      </p:sp>
    </p:spTree>
    <p:extLst>
      <p:ext uri="{BB962C8B-B14F-4D97-AF65-F5344CB8AC3E}">
        <p14:creationId xmlns:p14="http://schemas.microsoft.com/office/powerpoint/2010/main" val="23374289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 name="Rectangle 83">
            <a:extLst>
              <a:ext uri="{FF2B5EF4-FFF2-40B4-BE49-F238E27FC236}">
                <a16:creationId xmlns:a16="http://schemas.microsoft.com/office/drawing/2014/main" id="{5072CAFE-F7D5-4BBD-8DCD-44F1219817F2}"/>
              </a:ext>
            </a:extLst>
          </p:cNvPr>
          <p:cNvSpPr/>
          <p:nvPr/>
        </p:nvSpPr>
        <p:spPr>
          <a:xfrm>
            <a:off x="7666406" y="5678399"/>
            <a:ext cx="1337893" cy="59128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2" name="Title 1"/>
          <p:cNvSpPr>
            <a:spLocks noGrp="1"/>
          </p:cNvSpPr>
          <p:nvPr>
            <p:ph type="title"/>
          </p:nvPr>
        </p:nvSpPr>
        <p:spPr>
          <a:xfrm>
            <a:off x="133165" y="666700"/>
            <a:ext cx="8955349" cy="367868"/>
          </a:xfrm>
        </p:spPr>
        <p:txBody>
          <a:bodyPr/>
          <a:lstStyle/>
          <a:p>
            <a:r>
              <a:rPr lang="en-US" sz="2100" dirty="0"/>
              <a:t>Methods to Decrease Management Frame Overhead with Multiple BSSID </a:t>
            </a:r>
          </a:p>
        </p:txBody>
      </p:sp>
      <p:sp>
        <p:nvSpPr>
          <p:cNvPr id="23" name="Content Placeholder 2">
            <a:extLst>
              <a:ext uri="{FF2B5EF4-FFF2-40B4-BE49-F238E27FC236}">
                <a16:creationId xmlns:a16="http://schemas.microsoft.com/office/drawing/2014/main" id="{5E300EB2-1588-4A67-B0F2-E878E6F96D3C}"/>
              </a:ext>
            </a:extLst>
          </p:cNvPr>
          <p:cNvSpPr txBox="1">
            <a:spLocks/>
          </p:cNvSpPr>
          <p:nvPr/>
        </p:nvSpPr>
        <p:spPr>
          <a:xfrm>
            <a:off x="0" y="1107480"/>
            <a:ext cx="9144000" cy="3240573"/>
          </a:xfrm>
          <a:prstGeom prst="rect">
            <a:avLst/>
          </a:prstGeom>
        </p:spPr>
        <p:txBody>
          <a:bodyPr vert="horz" lIns="68580" tIns="34290" rIns="68580" bIns="34290" rtlCol="0">
            <a:normAutofit/>
          </a:bodyPr>
          <a:lstStyle>
            <a:lvl1pPr marL="233363" indent="-233363" algn="l" rtl="0" fontAlgn="base">
              <a:lnSpc>
                <a:spcPct val="100000"/>
              </a:lnSpc>
              <a:spcBef>
                <a:spcPts val="575"/>
              </a:spcBef>
              <a:spcAft>
                <a:spcPts val="75"/>
              </a:spcAft>
              <a:buClr>
                <a:schemeClr val="tx1">
                  <a:lumMod val="85000"/>
                  <a:lumOff val="15000"/>
                </a:schemeClr>
              </a:buClr>
              <a:buSzPct val="80000"/>
              <a:buFont typeface="Arial" pitchFamily="34" charset="0"/>
              <a:buChar char="•"/>
              <a:defRPr sz="2400" b="0">
                <a:solidFill>
                  <a:srgbClr val="000000"/>
                </a:solidFill>
                <a:latin typeface="+mn-lt"/>
                <a:ea typeface="+mn-ea"/>
                <a:cs typeface="+mn-cs"/>
              </a:defRPr>
            </a:lvl1pPr>
            <a:lvl2pPr marL="401638" indent="-168275" algn="l" rtl="0" fontAlgn="base">
              <a:lnSpc>
                <a:spcPct val="100000"/>
              </a:lnSpc>
              <a:spcBef>
                <a:spcPts val="575"/>
              </a:spcBef>
              <a:spcAft>
                <a:spcPts val="75"/>
              </a:spcAft>
              <a:buClr>
                <a:schemeClr val="tx1"/>
              </a:buClr>
              <a:buSzPct val="80000"/>
              <a:buFont typeface="Arial" pitchFamily="34" charset="0"/>
              <a:buChar char="−"/>
              <a:defRPr sz="2200">
                <a:solidFill>
                  <a:srgbClr val="000000"/>
                </a:solidFill>
                <a:latin typeface="+mn-lt"/>
              </a:defRPr>
            </a:lvl2pPr>
            <a:lvl3pPr marL="569913" indent="-168275" algn="l" rtl="0" fontAlgn="base">
              <a:lnSpc>
                <a:spcPct val="100000"/>
              </a:lnSpc>
              <a:spcBef>
                <a:spcPts val="575"/>
              </a:spcBef>
              <a:spcAft>
                <a:spcPts val="75"/>
              </a:spcAft>
              <a:buClr>
                <a:schemeClr val="tx1"/>
              </a:buClr>
              <a:buSzPct val="80000"/>
              <a:buFont typeface="Wingdings" pitchFamily="2" charset="2"/>
              <a:buChar char="§"/>
              <a:defRPr sz="2000">
                <a:solidFill>
                  <a:srgbClr val="000000"/>
                </a:solidFill>
                <a:latin typeface="+mn-lt"/>
              </a:defRPr>
            </a:lvl3pPr>
            <a:lvl4pPr marL="746125" indent="-176213" algn="l" rtl="0" fontAlgn="base">
              <a:lnSpc>
                <a:spcPct val="100000"/>
              </a:lnSpc>
              <a:spcBef>
                <a:spcPts val="575"/>
              </a:spcBef>
              <a:spcAft>
                <a:spcPts val="75"/>
              </a:spcAft>
              <a:buClr>
                <a:schemeClr val="tx1"/>
              </a:buClr>
              <a:buSzPct val="80000"/>
              <a:buFont typeface="Arial" pitchFamily="34" charset="0"/>
              <a:buChar char="•"/>
              <a:defRPr sz="1800">
                <a:solidFill>
                  <a:srgbClr val="000000"/>
                </a:solidFill>
                <a:latin typeface="+mn-lt"/>
              </a:defRPr>
            </a:lvl4pPr>
            <a:lvl5pPr marL="969963" indent="-223838" algn="l" rtl="0" fontAlgn="base">
              <a:lnSpc>
                <a:spcPct val="100000"/>
              </a:lnSpc>
              <a:spcBef>
                <a:spcPts val="575"/>
              </a:spcBef>
              <a:spcAft>
                <a:spcPts val="75"/>
              </a:spcAft>
              <a:buClr>
                <a:schemeClr val="tx1"/>
              </a:buClr>
              <a:buSzPct val="70000"/>
              <a:buFont typeface="Arial" pitchFamily="34" charset="0"/>
              <a:buChar char="−"/>
              <a:defRPr sz="1600">
                <a:solidFill>
                  <a:srgbClr val="000000"/>
                </a:solidFill>
                <a:latin typeface="+mn-lt"/>
              </a:defRPr>
            </a:lvl5pPr>
            <a:lvl6pPr marL="22304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6pPr>
            <a:lvl7pPr marL="26876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7pPr>
            <a:lvl8pPr marL="31448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8pPr>
            <a:lvl9pPr marL="36020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9pPr>
          </a:lstStyle>
          <a:p>
            <a:r>
              <a:rPr lang="en-US" sz="1400" kern="0" dirty="0"/>
              <a:t>When APx1 in link_x and APy1 in link_y are affiliated with one AP MLD, APy1 that is non-transmitted BSSID may inherit the capabilities or operating parameters from the following AP in management frame of Link_x:</a:t>
            </a:r>
          </a:p>
          <a:p>
            <a:pPr lvl="1"/>
            <a:r>
              <a:rPr lang="en-US" sz="1400" kern="0" dirty="0">
                <a:solidFill>
                  <a:schemeClr val="tx1"/>
                </a:solidFill>
              </a:rPr>
              <a:t>Level 2 inherit: The capabilities or operating parameters of APx2 that APx2 is the transmitted BSSID.</a:t>
            </a:r>
          </a:p>
          <a:p>
            <a:pPr lvl="2"/>
            <a:r>
              <a:rPr lang="en-US" sz="1400" kern="0" dirty="0"/>
              <a:t>Here is an example:</a:t>
            </a:r>
          </a:p>
          <a:p>
            <a:pPr lvl="3"/>
            <a:r>
              <a:rPr lang="en-US" sz="1400" kern="0" dirty="0"/>
              <a:t>APy2 is the transmitted BSSID in link_y, </a:t>
            </a:r>
          </a:p>
          <a:p>
            <a:pPr lvl="3"/>
            <a:r>
              <a:rPr lang="en-US" sz="1400" kern="0" dirty="0"/>
              <a:t>the operating parameters of APy1 in management frame of link_x don’t include EDCA parameter set, </a:t>
            </a:r>
          </a:p>
          <a:p>
            <a:pPr lvl="3"/>
            <a:r>
              <a:rPr lang="en-US" sz="1400" kern="0" dirty="0"/>
              <a:t>APx1 in link_x and APy1 are affiliated with a AP MLD, </a:t>
            </a:r>
          </a:p>
          <a:p>
            <a:pPr lvl="3"/>
            <a:r>
              <a:rPr lang="en-US" sz="1400" kern="0" dirty="0"/>
              <a:t>the operating parameters of APy2 in management frame of link_x doesn’t include EDCA parameter set. </a:t>
            </a:r>
          </a:p>
          <a:p>
            <a:pPr lvl="3"/>
            <a:r>
              <a:rPr lang="en-US" sz="1400" kern="0" dirty="0"/>
              <a:t>the operating parameters of APx1 in management frame of link_x doesn’t include EDCA parameter set. </a:t>
            </a:r>
          </a:p>
          <a:p>
            <a:pPr lvl="3"/>
            <a:r>
              <a:rPr lang="en-US" sz="1400" kern="0" dirty="0"/>
              <a:t>the STAs in link_y that are associated with APy1 have EDCA parameter set of APx2.</a:t>
            </a:r>
          </a:p>
        </p:txBody>
      </p:sp>
      <p:sp>
        <p:nvSpPr>
          <p:cNvPr id="16" name="Rectangle 15">
            <a:extLst>
              <a:ext uri="{FF2B5EF4-FFF2-40B4-BE49-F238E27FC236}">
                <a16:creationId xmlns:a16="http://schemas.microsoft.com/office/drawing/2014/main" id="{B12FCCA0-01A0-4C93-B825-124A35AC8586}"/>
              </a:ext>
            </a:extLst>
          </p:cNvPr>
          <p:cNvSpPr/>
          <p:nvPr/>
        </p:nvSpPr>
        <p:spPr bwMode="auto">
          <a:xfrm>
            <a:off x="2760716" y="5143878"/>
            <a:ext cx="685800" cy="40005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685800" eaLnBrk="0" hangingPunct="0"/>
            <a:endParaRPr lang="en-US" sz="525">
              <a:latin typeface="Garamond" pitchFamily="18" charset="0"/>
            </a:endParaRPr>
          </a:p>
        </p:txBody>
      </p:sp>
      <p:sp>
        <p:nvSpPr>
          <p:cNvPr id="17" name="Rectangle 16">
            <a:extLst>
              <a:ext uri="{FF2B5EF4-FFF2-40B4-BE49-F238E27FC236}">
                <a16:creationId xmlns:a16="http://schemas.microsoft.com/office/drawing/2014/main" id="{49E78423-81B2-49E1-83F1-95123D915DBC}"/>
              </a:ext>
            </a:extLst>
          </p:cNvPr>
          <p:cNvSpPr/>
          <p:nvPr/>
        </p:nvSpPr>
        <p:spPr bwMode="auto">
          <a:xfrm>
            <a:off x="2875848" y="5543928"/>
            <a:ext cx="171450" cy="28575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685800" eaLnBrk="0" hangingPunct="0"/>
            <a:endParaRPr lang="en-US" sz="525">
              <a:latin typeface="Garamond" pitchFamily="18" charset="0"/>
            </a:endParaRPr>
          </a:p>
        </p:txBody>
      </p:sp>
      <p:sp>
        <p:nvSpPr>
          <p:cNvPr id="18" name="Rectangle 17">
            <a:extLst>
              <a:ext uri="{FF2B5EF4-FFF2-40B4-BE49-F238E27FC236}">
                <a16:creationId xmlns:a16="http://schemas.microsoft.com/office/drawing/2014/main" id="{8B8E239B-32EB-4BA7-B37D-561C606A80F6}"/>
              </a:ext>
            </a:extLst>
          </p:cNvPr>
          <p:cNvSpPr/>
          <p:nvPr/>
        </p:nvSpPr>
        <p:spPr bwMode="auto">
          <a:xfrm>
            <a:off x="3183931" y="5543928"/>
            <a:ext cx="171450" cy="285750"/>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685800" eaLnBrk="0" hangingPunct="0"/>
            <a:endParaRPr lang="en-US" sz="525">
              <a:latin typeface="Garamond" pitchFamily="18" charset="0"/>
            </a:endParaRPr>
          </a:p>
        </p:txBody>
      </p:sp>
      <p:sp>
        <p:nvSpPr>
          <p:cNvPr id="19" name="TextBox 18">
            <a:extLst>
              <a:ext uri="{FF2B5EF4-FFF2-40B4-BE49-F238E27FC236}">
                <a16:creationId xmlns:a16="http://schemas.microsoft.com/office/drawing/2014/main" id="{E5AF78EA-EFDE-4C4C-98DF-14ACE046C6DB}"/>
              </a:ext>
            </a:extLst>
          </p:cNvPr>
          <p:cNvSpPr txBox="1"/>
          <p:nvPr/>
        </p:nvSpPr>
        <p:spPr>
          <a:xfrm>
            <a:off x="2368557" y="5158443"/>
            <a:ext cx="507291" cy="173124"/>
          </a:xfrm>
          <a:prstGeom prst="rect">
            <a:avLst/>
          </a:prstGeom>
          <a:noFill/>
        </p:spPr>
        <p:txBody>
          <a:bodyPr wrap="square" rtlCol="0">
            <a:spAutoFit/>
          </a:bodyPr>
          <a:lstStyle/>
          <a:p>
            <a:r>
              <a:rPr lang="en-US" sz="525" dirty="0"/>
              <a:t>AP MLD1</a:t>
            </a:r>
          </a:p>
        </p:txBody>
      </p:sp>
      <p:sp>
        <p:nvSpPr>
          <p:cNvPr id="20" name="TextBox 19">
            <a:extLst>
              <a:ext uri="{FF2B5EF4-FFF2-40B4-BE49-F238E27FC236}">
                <a16:creationId xmlns:a16="http://schemas.microsoft.com/office/drawing/2014/main" id="{037AD00D-B330-4C68-9EE6-9460BF228FB0}"/>
              </a:ext>
            </a:extLst>
          </p:cNvPr>
          <p:cNvSpPr txBox="1"/>
          <p:nvPr/>
        </p:nvSpPr>
        <p:spPr>
          <a:xfrm>
            <a:off x="2438831" y="5552679"/>
            <a:ext cx="489659" cy="334707"/>
          </a:xfrm>
          <a:prstGeom prst="rect">
            <a:avLst/>
          </a:prstGeom>
          <a:noFill/>
        </p:spPr>
        <p:txBody>
          <a:bodyPr wrap="square" rtlCol="0">
            <a:spAutoFit/>
          </a:bodyPr>
          <a:lstStyle/>
          <a:p>
            <a:r>
              <a:rPr lang="en-US" sz="525" dirty="0"/>
              <a:t>MAC with Addr11 (AP11)</a:t>
            </a:r>
          </a:p>
        </p:txBody>
      </p:sp>
      <p:sp>
        <p:nvSpPr>
          <p:cNvPr id="21" name="TextBox 20">
            <a:extLst>
              <a:ext uri="{FF2B5EF4-FFF2-40B4-BE49-F238E27FC236}">
                <a16:creationId xmlns:a16="http://schemas.microsoft.com/office/drawing/2014/main" id="{B3ED2B60-5AE6-41E1-8E2E-76FFC4B94958}"/>
              </a:ext>
            </a:extLst>
          </p:cNvPr>
          <p:cNvSpPr txBox="1"/>
          <p:nvPr/>
        </p:nvSpPr>
        <p:spPr>
          <a:xfrm>
            <a:off x="3355381" y="5552679"/>
            <a:ext cx="489659" cy="334707"/>
          </a:xfrm>
          <a:prstGeom prst="rect">
            <a:avLst/>
          </a:prstGeom>
          <a:noFill/>
        </p:spPr>
        <p:txBody>
          <a:bodyPr wrap="square" rtlCol="0">
            <a:spAutoFit/>
          </a:bodyPr>
          <a:lstStyle/>
          <a:p>
            <a:r>
              <a:rPr lang="en-US" sz="525" dirty="0"/>
              <a:t>MAC with Addr21 (AP21)</a:t>
            </a:r>
          </a:p>
        </p:txBody>
      </p:sp>
      <p:sp>
        <p:nvSpPr>
          <p:cNvPr id="22" name="TextBox 21">
            <a:extLst>
              <a:ext uri="{FF2B5EF4-FFF2-40B4-BE49-F238E27FC236}">
                <a16:creationId xmlns:a16="http://schemas.microsoft.com/office/drawing/2014/main" id="{9AF21C9E-46FC-450E-9855-A8D5FE25E298}"/>
              </a:ext>
            </a:extLst>
          </p:cNvPr>
          <p:cNvSpPr txBox="1"/>
          <p:nvPr/>
        </p:nvSpPr>
        <p:spPr>
          <a:xfrm>
            <a:off x="2760716" y="5231355"/>
            <a:ext cx="606256" cy="173124"/>
          </a:xfrm>
          <a:prstGeom prst="rect">
            <a:avLst/>
          </a:prstGeom>
          <a:noFill/>
        </p:spPr>
        <p:txBody>
          <a:bodyPr wrap="none" rtlCol="0">
            <a:spAutoFit/>
          </a:bodyPr>
          <a:lstStyle/>
          <a:p>
            <a:r>
              <a:rPr lang="en-US" sz="525" dirty="0"/>
              <a:t>Common MAC</a:t>
            </a:r>
          </a:p>
        </p:txBody>
      </p:sp>
      <p:sp>
        <p:nvSpPr>
          <p:cNvPr id="24" name="TextBox 23">
            <a:extLst>
              <a:ext uri="{FF2B5EF4-FFF2-40B4-BE49-F238E27FC236}">
                <a16:creationId xmlns:a16="http://schemas.microsoft.com/office/drawing/2014/main" id="{2F4D21CE-E3E5-48E0-86BA-0D0429E3C86C}"/>
              </a:ext>
            </a:extLst>
          </p:cNvPr>
          <p:cNvSpPr txBox="1"/>
          <p:nvPr/>
        </p:nvSpPr>
        <p:spPr>
          <a:xfrm>
            <a:off x="2788294" y="5840894"/>
            <a:ext cx="346558" cy="173124"/>
          </a:xfrm>
          <a:prstGeom prst="rect">
            <a:avLst/>
          </a:prstGeom>
          <a:noFill/>
        </p:spPr>
        <p:txBody>
          <a:bodyPr wrap="square" rtlCol="0">
            <a:spAutoFit/>
          </a:bodyPr>
          <a:lstStyle/>
          <a:p>
            <a:r>
              <a:rPr lang="en-US" sz="525" dirty="0"/>
              <a:t>Link1</a:t>
            </a:r>
          </a:p>
        </p:txBody>
      </p:sp>
      <p:sp>
        <p:nvSpPr>
          <p:cNvPr id="25" name="TextBox 24">
            <a:extLst>
              <a:ext uri="{FF2B5EF4-FFF2-40B4-BE49-F238E27FC236}">
                <a16:creationId xmlns:a16="http://schemas.microsoft.com/office/drawing/2014/main" id="{100E08B7-EA45-4CB8-BE40-81383F789ABE}"/>
              </a:ext>
            </a:extLst>
          </p:cNvPr>
          <p:cNvSpPr txBox="1"/>
          <p:nvPr/>
        </p:nvSpPr>
        <p:spPr>
          <a:xfrm>
            <a:off x="3149721" y="5827687"/>
            <a:ext cx="346558" cy="173124"/>
          </a:xfrm>
          <a:prstGeom prst="rect">
            <a:avLst/>
          </a:prstGeom>
          <a:noFill/>
        </p:spPr>
        <p:txBody>
          <a:bodyPr wrap="square" rtlCol="0">
            <a:spAutoFit/>
          </a:bodyPr>
          <a:lstStyle/>
          <a:p>
            <a:r>
              <a:rPr lang="en-US" sz="525" dirty="0"/>
              <a:t>Link2</a:t>
            </a:r>
          </a:p>
        </p:txBody>
      </p:sp>
      <p:cxnSp>
        <p:nvCxnSpPr>
          <p:cNvPr id="26" name="Straight Connector 25">
            <a:extLst>
              <a:ext uri="{FF2B5EF4-FFF2-40B4-BE49-F238E27FC236}">
                <a16:creationId xmlns:a16="http://schemas.microsoft.com/office/drawing/2014/main" id="{8B902234-2B89-4CE6-939B-E3D005ECA929}"/>
              </a:ext>
            </a:extLst>
          </p:cNvPr>
          <p:cNvCxnSpPr>
            <a:cxnSpLocks/>
            <a:endCxn id="16" idx="0"/>
          </p:cNvCxnSpPr>
          <p:nvPr/>
        </p:nvCxnSpPr>
        <p:spPr bwMode="auto">
          <a:xfrm>
            <a:off x="3103616" y="4849377"/>
            <a:ext cx="0" cy="294502"/>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27" name="TextBox 26">
            <a:extLst>
              <a:ext uri="{FF2B5EF4-FFF2-40B4-BE49-F238E27FC236}">
                <a16:creationId xmlns:a16="http://schemas.microsoft.com/office/drawing/2014/main" id="{2EBE54CE-98BB-4389-91E0-149BFA628285}"/>
              </a:ext>
            </a:extLst>
          </p:cNvPr>
          <p:cNvSpPr txBox="1"/>
          <p:nvPr/>
        </p:nvSpPr>
        <p:spPr>
          <a:xfrm>
            <a:off x="2658328" y="4967151"/>
            <a:ext cx="1034558" cy="173124"/>
          </a:xfrm>
          <a:prstGeom prst="rect">
            <a:avLst/>
          </a:prstGeom>
          <a:noFill/>
        </p:spPr>
        <p:txBody>
          <a:bodyPr wrap="square" rtlCol="0">
            <a:spAutoFit/>
          </a:bodyPr>
          <a:lstStyle/>
          <a:p>
            <a:r>
              <a:rPr lang="en-US" sz="525" dirty="0"/>
              <a:t>SAP of BSSID11 (addr11)</a:t>
            </a:r>
          </a:p>
        </p:txBody>
      </p:sp>
      <p:sp>
        <p:nvSpPr>
          <p:cNvPr id="28" name="Rectangle 27">
            <a:extLst>
              <a:ext uri="{FF2B5EF4-FFF2-40B4-BE49-F238E27FC236}">
                <a16:creationId xmlns:a16="http://schemas.microsoft.com/office/drawing/2014/main" id="{D886C8AA-03E8-46D1-9DAB-ACDDFB0C26E2}"/>
              </a:ext>
            </a:extLst>
          </p:cNvPr>
          <p:cNvSpPr/>
          <p:nvPr/>
        </p:nvSpPr>
        <p:spPr>
          <a:xfrm>
            <a:off x="2215857" y="4953000"/>
            <a:ext cx="6428221" cy="1121361"/>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29" name="Rectangle 28">
            <a:extLst>
              <a:ext uri="{FF2B5EF4-FFF2-40B4-BE49-F238E27FC236}">
                <a16:creationId xmlns:a16="http://schemas.microsoft.com/office/drawing/2014/main" id="{8240FE37-6336-4D5B-87A9-EB25AF2E1AC8}"/>
              </a:ext>
            </a:extLst>
          </p:cNvPr>
          <p:cNvSpPr/>
          <p:nvPr/>
        </p:nvSpPr>
        <p:spPr bwMode="auto">
          <a:xfrm>
            <a:off x="4464374" y="5143878"/>
            <a:ext cx="685800" cy="40005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685800" eaLnBrk="0" hangingPunct="0"/>
            <a:endParaRPr lang="en-US" sz="525">
              <a:latin typeface="Garamond" pitchFamily="18" charset="0"/>
            </a:endParaRPr>
          </a:p>
        </p:txBody>
      </p:sp>
      <p:sp>
        <p:nvSpPr>
          <p:cNvPr id="30" name="Rectangle 29">
            <a:extLst>
              <a:ext uri="{FF2B5EF4-FFF2-40B4-BE49-F238E27FC236}">
                <a16:creationId xmlns:a16="http://schemas.microsoft.com/office/drawing/2014/main" id="{22392F80-C6D7-4343-8BDF-9C673D118AC5}"/>
              </a:ext>
            </a:extLst>
          </p:cNvPr>
          <p:cNvSpPr/>
          <p:nvPr/>
        </p:nvSpPr>
        <p:spPr bwMode="auto">
          <a:xfrm>
            <a:off x="4579507" y="5543928"/>
            <a:ext cx="171450" cy="28575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685800" eaLnBrk="0" hangingPunct="0"/>
            <a:endParaRPr lang="en-US" sz="525">
              <a:latin typeface="Garamond" pitchFamily="18" charset="0"/>
            </a:endParaRPr>
          </a:p>
        </p:txBody>
      </p:sp>
      <p:sp>
        <p:nvSpPr>
          <p:cNvPr id="31" name="Rectangle 30">
            <a:extLst>
              <a:ext uri="{FF2B5EF4-FFF2-40B4-BE49-F238E27FC236}">
                <a16:creationId xmlns:a16="http://schemas.microsoft.com/office/drawing/2014/main" id="{1C6AF999-B510-4669-9608-16C273FDAD11}"/>
              </a:ext>
            </a:extLst>
          </p:cNvPr>
          <p:cNvSpPr/>
          <p:nvPr/>
        </p:nvSpPr>
        <p:spPr bwMode="auto">
          <a:xfrm>
            <a:off x="4887590" y="5543928"/>
            <a:ext cx="171450" cy="285750"/>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685800" eaLnBrk="0" hangingPunct="0"/>
            <a:endParaRPr lang="en-US" sz="525">
              <a:latin typeface="Garamond" pitchFamily="18" charset="0"/>
            </a:endParaRPr>
          </a:p>
        </p:txBody>
      </p:sp>
      <p:sp>
        <p:nvSpPr>
          <p:cNvPr id="32" name="TextBox 31">
            <a:extLst>
              <a:ext uri="{FF2B5EF4-FFF2-40B4-BE49-F238E27FC236}">
                <a16:creationId xmlns:a16="http://schemas.microsoft.com/office/drawing/2014/main" id="{ADA7DB57-120F-4FB9-95D3-BDA27784D6DC}"/>
              </a:ext>
            </a:extLst>
          </p:cNvPr>
          <p:cNvSpPr txBox="1"/>
          <p:nvPr/>
        </p:nvSpPr>
        <p:spPr>
          <a:xfrm>
            <a:off x="4072216" y="5138521"/>
            <a:ext cx="507291" cy="173124"/>
          </a:xfrm>
          <a:prstGeom prst="rect">
            <a:avLst/>
          </a:prstGeom>
          <a:noFill/>
        </p:spPr>
        <p:txBody>
          <a:bodyPr wrap="square" rtlCol="0">
            <a:spAutoFit/>
          </a:bodyPr>
          <a:lstStyle/>
          <a:p>
            <a:r>
              <a:rPr lang="en-US" sz="525" dirty="0"/>
              <a:t>AP MLD2</a:t>
            </a:r>
          </a:p>
        </p:txBody>
      </p:sp>
      <p:sp>
        <p:nvSpPr>
          <p:cNvPr id="33" name="TextBox 32">
            <a:extLst>
              <a:ext uri="{FF2B5EF4-FFF2-40B4-BE49-F238E27FC236}">
                <a16:creationId xmlns:a16="http://schemas.microsoft.com/office/drawing/2014/main" id="{699843AB-4AAD-48E2-B04C-93E36FF8339E}"/>
              </a:ext>
            </a:extLst>
          </p:cNvPr>
          <p:cNvSpPr txBox="1"/>
          <p:nvPr/>
        </p:nvSpPr>
        <p:spPr>
          <a:xfrm>
            <a:off x="4142490" y="5552679"/>
            <a:ext cx="489659" cy="334707"/>
          </a:xfrm>
          <a:prstGeom prst="rect">
            <a:avLst/>
          </a:prstGeom>
          <a:noFill/>
        </p:spPr>
        <p:txBody>
          <a:bodyPr wrap="square" rtlCol="0">
            <a:spAutoFit/>
          </a:bodyPr>
          <a:lstStyle/>
          <a:p>
            <a:r>
              <a:rPr lang="en-US" sz="525" dirty="0"/>
              <a:t>MAC with Addr12 (AP12)</a:t>
            </a:r>
          </a:p>
        </p:txBody>
      </p:sp>
      <p:sp>
        <p:nvSpPr>
          <p:cNvPr id="34" name="TextBox 33">
            <a:extLst>
              <a:ext uri="{FF2B5EF4-FFF2-40B4-BE49-F238E27FC236}">
                <a16:creationId xmlns:a16="http://schemas.microsoft.com/office/drawing/2014/main" id="{2D5BC75E-113C-4591-903B-71B3AF512C23}"/>
              </a:ext>
            </a:extLst>
          </p:cNvPr>
          <p:cNvSpPr txBox="1"/>
          <p:nvPr/>
        </p:nvSpPr>
        <p:spPr>
          <a:xfrm>
            <a:off x="5059040" y="5552679"/>
            <a:ext cx="489659" cy="334707"/>
          </a:xfrm>
          <a:prstGeom prst="rect">
            <a:avLst/>
          </a:prstGeom>
          <a:noFill/>
        </p:spPr>
        <p:txBody>
          <a:bodyPr wrap="square" rtlCol="0">
            <a:spAutoFit/>
          </a:bodyPr>
          <a:lstStyle/>
          <a:p>
            <a:r>
              <a:rPr lang="en-US" sz="525" dirty="0"/>
              <a:t>MAC with Addr22 (AP22)</a:t>
            </a:r>
          </a:p>
        </p:txBody>
      </p:sp>
      <p:sp>
        <p:nvSpPr>
          <p:cNvPr id="35" name="TextBox 34">
            <a:extLst>
              <a:ext uri="{FF2B5EF4-FFF2-40B4-BE49-F238E27FC236}">
                <a16:creationId xmlns:a16="http://schemas.microsoft.com/office/drawing/2014/main" id="{9406BA83-0425-437A-8437-47EAA669C79F}"/>
              </a:ext>
            </a:extLst>
          </p:cNvPr>
          <p:cNvSpPr txBox="1"/>
          <p:nvPr/>
        </p:nvSpPr>
        <p:spPr>
          <a:xfrm>
            <a:off x="4464374" y="5231355"/>
            <a:ext cx="606256" cy="173124"/>
          </a:xfrm>
          <a:prstGeom prst="rect">
            <a:avLst/>
          </a:prstGeom>
          <a:noFill/>
        </p:spPr>
        <p:txBody>
          <a:bodyPr wrap="none" rtlCol="0">
            <a:spAutoFit/>
          </a:bodyPr>
          <a:lstStyle/>
          <a:p>
            <a:r>
              <a:rPr lang="en-US" sz="525" dirty="0"/>
              <a:t>Common MAC</a:t>
            </a:r>
          </a:p>
        </p:txBody>
      </p:sp>
      <p:sp>
        <p:nvSpPr>
          <p:cNvPr id="36" name="TextBox 35">
            <a:extLst>
              <a:ext uri="{FF2B5EF4-FFF2-40B4-BE49-F238E27FC236}">
                <a16:creationId xmlns:a16="http://schemas.microsoft.com/office/drawing/2014/main" id="{C5365FCF-C64F-4969-85FE-05645C6D06C7}"/>
              </a:ext>
            </a:extLst>
          </p:cNvPr>
          <p:cNvSpPr txBox="1"/>
          <p:nvPr/>
        </p:nvSpPr>
        <p:spPr>
          <a:xfrm>
            <a:off x="4491953" y="5840894"/>
            <a:ext cx="346558" cy="173124"/>
          </a:xfrm>
          <a:prstGeom prst="rect">
            <a:avLst/>
          </a:prstGeom>
          <a:noFill/>
        </p:spPr>
        <p:txBody>
          <a:bodyPr wrap="square" rtlCol="0">
            <a:spAutoFit/>
          </a:bodyPr>
          <a:lstStyle/>
          <a:p>
            <a:r>
              <a:rPr lang="en-US" sz="525" dirty="0"/>
              <a:t>Link1</a:t>
            </a:r>
          </a:p>
        </p:txBody>
      </p:sp>
      <p:sp>
        <p:nvSpPr>
          <p:cNvPr id="37" name="TextBox 36">
            <a:extLst>
              <a:ext uri="{FF2B5EF4-FFF2-40B4-BE49-F238E27FC236}">
                <a16:creationId xmlns:a16="http://schemas.microsoft.com/office/drawing/2014/main" id="{4BC342AB-F328-4F4E-B24C-D12D1A649F39}"/>
              </a:ext>
            </a:extLst>
          </p:cNvPr>
          <p:cNvSpPr txBox="1"/>
          <p:nvPr/>
        </p:nvSpPr>
        <p:spPr>
          <a:xfrm>
            <a:off x="4853380" y="5827687"/>
            <a:ext cx="346558" cy="173124"/>
          </a:xfrm>
          <a:prstGeom prst="rect">
            <a:avLst/>
          </a:prstGeom>
          <a:noFill/>
        </p:spPr>
        <p:txBody>
          <a:bodyPr wrap="square" rtlCol="0">
            <a:spAutoFit/>
          </a:bodyPr>
          <a:lstStyle/>
          <a:p>
            <a:r>
              <a:rPr lang="en-US" sz="525" dirty="0"/>
              <a:t>Link2</a:t>
            </a:r>
          </a:p>
        </p:txBody>
      </p:sp>
      <p:cxnSp>
        <p:nvCxnSpPr>
          <p:cNvPr id="38" name="Straight Connector 37">
            <a:extLst>
              <a:ext uri="{FF2B5EF4-FFF2-40B4-BE49-F238E27FC236}">
                <a16:creationId xmlns:a16="http://schemas.microsoft.com/office/drawing/2014/main" id="{7F66E674-0A76-4B54-89FF-2CA6D4755FDD}"/>
              </a:ext>
            </a:extLst>
          </p:cNvPr>
          <p:cNvCxnSpPr>
            <a:cxnSpLocks/>
            <a:endCxn id="29" idx="0"/>
          </p:cNvCxnSpPr>
          <p:nvPr/>
        </p:nvCxnSpPr>
        <p:spPr bwMode="auto">
          <a:xfrm>
            <a:off x="4807274" y="4849377"/>
            <a:ext cx="0" cy="294502"/>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39" name="TextBox 38">
            <a:extLst>
              <a:ext uri="{FF2B5EF4-FFF2-40B4-BE49-F238E27FC236}">
                <a16:creationId xmlns:a16="http://schemas.microsoft.com/office/drawing/2014/main" id="{70D915B0-2EA6-4F50-8998-624B994A486D}"/>
              </a:ext>
            </a:extLst>
          </p:cNvPr>
          <p:cNvSpPr txBox="1"/>
          <p:nvPr/>
        </p:nvSpPr>
        <p:spPr>
          <a:xfrm>
            <a:off x="4391440" y="4959924"/>
            <a:ext cx="1034558" cy="173124"/>
          </a:xfrm>
          <a:prstGeom prst="rect">
            <a:avLst/>
          </a:prstGeom>
          <a:noFill/>
        </p:spPr>
        <p:txBody>
          <a:bodyPr wrap="square" rtlCol="0">
            <a:spAutoFit/>
          </a:bodyPr>
          <a:lstStyle/>
          <a:p>
            <a:r>
              <a:rPr lang="en-US" sz="525" dirty="0"/>
              <a:t>SAP of BSSID12 (addr12)</a:t>
            </a:r>
          </a:p>
        </p:txBody>
      </p:sp>
      <p:sp>
        <p:nvSpPr>
          <p:cNvPr id="40" name="Rectangle 39">
            <a:extLst>
              <a:ext uri="{FF2B5EF4-FFF2-40B4-BE49-F238E27FC236}">
                <a16:creationId xmlns:a16="http://schemas.microsoft.com/office/drawing/2014/main" id="{766F7E9B-49CB-4CBD-9031-07AB928DEA04}"/>
              </a:ext>
            </a:extLst>
          </p:cNvPr>
          <p:cNvSpPr/>
          <p:nvPr/>
        </p:nvSpPr>
        <p:spPr bwMode="auto">
          <a:xfrm>
            <a:off x="5940266" y="5132383"/>
            <a:ext cx="685800" cy="40005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685800" eaLnBrk="0" hangingPunct="0"/>
            <a:endParaRPr lang="en-US" sz="525">
              <a:latin typeface="Garamond" pitchFamily="18" charset="0"/>
            </a:endParaRPr>
          </a:p>
        </p:txBody>
      </p:sp>
      <p:sp>
        <p:nvSpPr>
          <p:cNvPr id="41" name="Rectangle 40">
            <a:extLst>
              <a:ext uri="{FF2B5EF4-FFF2-40B4-BE49-F238E27FC236}">
                <a16:creationId xmlns:a16="http://schemas.microsoft.com/office/drawing/2014/main" id="{AE3F6CD8-909F-4BB1-B955-BC26239F9BCA}"/>
              </a:ext>
            </a:extLst>
          </p:cNvPr>
          <p:cNvSpPr/>
          <p:nvPr/>
        </p:nvSpPr>
        <p:spPr bwMode="auto">
          <a:xfrm>
            <a:off x="6055398" y="5532433"/>
            <a:ext cx="171450" cy="28575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685800" eaLnBrk="0" hangingPunct="0"/>
            <a:endParaRPr lang="en-US" sz="525">
              <a:latin typeface="Garamond" pitchFamily="18" charset="0"/>
            </a:endParaRPr>
          </a:p>
        </p:txBody>
      </p:sp>
      <p:sp>
        <p:nvSpPr>
          <p:cNvPr id="42" name="Rectangle 41">
            <a:extLst>
              <a:ext uri="{FF2B5EF4-FFF2-40B4-BE49-F238E27FC236}">
                <a16:creationId xmlns:a16="http://schemas.microsoft.com/office/drawing/2014/main" id="{90577202-3DDE-4F40-8A63-9A80906315A0}"/>
              </a:ext>
            </a:extLst>
          </p:cNvPr>
          <p:cNvSpPr/>
          <p:nvPr/>
        </p:nvSpPr>
        <p:spPr bwMode="auto">
          <a:xfrm>
            <a:off x="6363481" y="5532433"/>
            <a:ext cx="171450" cy="285750"/>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685800" eaLnBrk="0" hangingPunct="0"/>
            <a:endParaRPr lang="en-US" sz="525">
              <a:latin typeface="Garamond" pitchFamily="18" charset="0"/>
            </a:endParaRPr>
          </a:p>
        </p:txBody>
      </p:sp>
      <p:sp>
        <p:nvSpPr>
          <p:cNvPr id="43" name="TextBox 42">
            <a:extLst>
              <a:ext uri="{FF2B5EF4-FFF2-40B4-BE49-F238E27FC236}">
                <a16:creationId xmlns:a16="http://schemas.microsoft.com/office/drawing/2014/main" id="{B3D179B6-BA81-4EB7-B0E6-047A993C1511}"/>
              </a:ext>
            </a:extLst>
          </p:cNvPr>
          <p:cNvSpPr txBox="1"/>
          <p:nvPr/>
        </p:nvSpPr>
        <p:spPr>
          <a:xfrm>
            <a:off x="5556021" y="5117912"/>
            <a:ext cx="507291" cy="173124"/>
          </a:xfrm>
          <a:prstGeom prst="rect">
            <a:avLst/>
          </a:prstGeom>
          <a:noFill/>
        </p:spPr>
        <p:txBody>
          <a:bodyPr wrap="square" rtlCol="0">
            <a:spAutoFit/>
          </a:bodyPr>
          <a:lstStyle/>
          <a:p>
            <a:r>
              <a:rPr lang="en-US" sz="525" dirty="0"/>
              <a:t>AP MLD3</a:t>
            </a:r>
          </a:p>
        </p:txBody>
      </p:sp>
      <p:sp>
        <p:nvSpPr>
          <p:cNvPr id="44" name="TextBox 43">
            <a:extLst>
              <a:ext uri="{FF2B5EF4-FFF2-40B4-BE49-F238E27FC236}">
                <a16:creationId xmlns:a16="http://schemas.microsoft.com/office/drawing/2014/main" id="{3BA7B52E-5C13-4BB1-AEFC-C58809D68878}"/>
              </a:ext>
            </a:extLst>
          </p:cNvPr>
          <p:cNvSpPr txBox="1"/>
          <p:nvPr/>
        </p:nvSpPr>
        <p:spPr>
          <a:xfrm>
            <a:off x="5618381" y="5541184"/>
            <a:ext cx="489659" cy="334707"/>
          </a:xfrm>
          <a:prstGeom prst="rect">
            <a:avLst/>
          </a:prstGeom>
          <a:noFill/>
        </p:spPr>
        <p:txBody>
          <a:bodyPr wrap="square" rtlCol="0">
            <a:spAutoFit/>
          </a:bodyPr>
          <a:lstStyle/>
          <a:p>
            <a:r>
              <a:rPr lang="en-US" sz="525" dirty="0"/>
              <a:t>MAC with Addr13 (AP13)</a:t>
            </a:r>
          </a:p>
        </p:txBody>
      </p:sp>
      <p:sp>
        <p:nvSpPr>
          <p:cNvPr id="45" name="TextBox 44">
            <a:extLst>
              <a:ext uri="{FF2B5EF4-FFF2-40B4-BE49-F238E27FC236}">
                <a16:creationId xmlns:a16="http://schemas.microsoft.com/office/drawing/2014/main" id="{DCF888FE-5047-486D-AC6D-92B8B58D825E}"/>
              </a:ext>
            </a:extLst>
          </p:cNvPr>
          <p:cNvSpPr txBox="1"/>
          <p:nvPr/>
        </p:nvSpPr>
        <p:spPr>
          <a:xfrm>
            <a:off x="6534931" y="5541184"/>
            <a:ext cx="489659" cy="334707"/>
          </a:xfrm>
          <a:prstGeom prst="rect">
            <a:avLst/>
          </a:prstGeom>
          <a:noFill/>
        </p:spPr>
        <p:txBody>
          <a:bodyPr wrap="square" rtlCol="0">
            <a:spAutoFit/>
          </a:bodyPr>
          <a:lstStyle/>
          <a:p>
            <a:r>
              <a:rPr lang="en-US" sz="525" dirty="0"/>
              <a:t>MAC with Addr23 (AP23)</a:t>
            </a:r>
          </a:p>
        </p:txBody>
      </p:sp>
      <p:sp>
        <p:nvSpPr>
          <p:cNvPr id="46" name="TextBox 45">
            <a:extLst>
              <a:ext uri="{FF2B5EF4-FFF2-40B4-BE49-F238E27FC236}">
                <a16:creationId xmlns:a16="http://schemas.microsoft.com/office/drawing/2014/main" id="{4D397902-3F81-48C9-BEF7-8273644CEA0D}"/>
              </a:ext>
            </a:extLst>
          </p:cNvPr>
          <p:cNvSpPr txBox="1"/>
          <p:nvPr/>
        </p:nvSpPr>
        <p:spPr>
          <a:xfrm>
            <a:off x="5940266" y="5219859"/>
            <a:ext cx="606256" cy="173124"/>
          </a:xfrm>
          <a:prstGeom prst="rect">
            <a:avLst/>
          </a:prstGeom>
          <a:noFill/>
        </p:spPr>
        <p:txBody>
          <a:bodyPr wrap="none" rtlCol="0">
            <a:spAutoFit/>
          </a:bodyPr>
          <a:lstStyle/>
          <a:p>
            <a:r>
              <a:rPr lang="en-US" sz="525" dirty="0"/>
              <a:t>Common MAC</a:t>
            </a:r>
          </a:p>
        </p:txBody>
      </p:sp>
      <p:sp>
        <p:nvSpPr>
          <p:cNvPr id="47" name="TextBox 46">
            <a:extLst>
              <a:ext uri="{FF2B5EF4-FFF2-40B4-BE49-F238E27FC236}">
                <a16:creationId xmlns:a16="http://schemas.microsoft.com/office/drawing/2014/main" id="{EFB58BBA-A8BE-4CF6-959A-9E95321FE93F}"/>
              </a:ext>
            </a:extLst>
          </p:cNvPr>
          <p:cNvSpPr txBox="1"/>
          <p:nvPr/>
        </p:nvSpPr>
        <p:spPr>
          <a:xfrm>
            <a:off x="5967844" y="5829399"/>
            <a:ext cx="346558" cy="173124"/>
          </a:xfrm>
          <a:prstGeom prst="rect">
            <a:avLst/>
          </a:prstGeom>
          <a:noFill/>
        </p:spPr>
        <p:txBody>
          <a:bodyPr wrap="square" rtlCol="0">
            <a:spAutoFit/>
          </a:bodyPr>
          <a:lstStyle/>
          <a:p>
            <a:r>
              <a:rPr lang="en-US" sz="525" dirty="0"/>
              <a:t>Link1</a:t>
            </a:r>
          </a:p>
        </p:txBody>
      </p:sp>
      <p:sp>
        <p:nvSpPr>
          <p:cNvPr id="48" name="TextBox 47">
            <a:extLst>
              <a:ext uri="{FF2B5EF4-FFF2-40B4-BE49-F238E27FC236}">
                <a16:creationId xmlns:a16="http://schemas.microsoft.com/office/drawing/2014/main" id="{5B9966A7-D989-4F8B-AAEA-F67B29BD4BD7}"/>
              </a:ext>
            </a:extLst>
          </p:cNvPr>
          <p:cNvSpPr txBox="1"/>
          <p:nvPr/>
        </p:nvSpPr>
        <p:spPr>
          <a:xfrm>
            <a:off x="6329271" y="5816192"/>
            <a:ext cx="346558" cy="173124"/>
          </a:xfrm>
          <a:prstGeom prst="rect">
            <a:avLst/>
          </a:prstGeom>
          <a:noFill/>
        </p:spPr>
        <p:txBody>
          <a:bodyPr wrap="square" rtlCol="0">
            <a:spAutoFit/>
          </a:bodyPr>
          <a:lstStyle/>
          <a:p>
            <a:r>
              <a:rPr lang="en-US" sz="525" dirty="0"/>
              <a:t>Link2</a:t>
            </a:r>
          </a:p>
        </p:txBody>
      </p:sp>
      <p:cxnSp>
        <p:nvCxnSpPr>
          <p:cNvPr id="49" name="Straight Connector 48">
            <a:extLst>
              <a:ext uri="{FF2B5EF4-FFF2-40B4-BE49-F238E27FC236}">
                <a16:creationId xmlns:a16="http://schemas.microsoft.com/office/drawing/2014/main" id="{6F1E5B1C-08CF-46CB-86D6-7A1693E6F132}"/>
              </a:ext>
            </a:extLst>
          </p:cNvPr>
          <p:cNvCxnSpPr>
            <a:cxnSpLocks/>
            <a:endCxn id="40" idx="0"/>
          </p:cNvCxnSpPr>
          <p:nvPr/>
        </p:nvCxnSpPr>
        <p:spPr bwMode="auto">
          <a:xfrm>
            <a:off x="6283166" y="4837882"/>
            <a:ext cx="0" cy="294502"/>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50" name="TextBox 49">
            <a:extLst>
              <a:ext uri="{FF2B5EF4-FFF2-40B4-BE49-F238E27FC236}">
                <a16:creationId xmlns:a16="http://schemas.microsoft.com/office/drawing/2014/main" id="{AFC54112-6AB1-4B94-AF0D-3DFF220C39CC}"/>
              </a:ext>
            </a:extLst>
          </p:cNvPr>
          <p:cNvSpPr txBox="1"/>
          <p:nvPr/>
        </p:nvSpPr>
        <p:spPr>
          <a:xfrm>
            <a:off x="5926577" y="4955379"/>
            <a:ext cx="1034558" cy="173124"/>
          </a:xfrm>
          <a:prstGeom prst="rect">
            <a:avLst/>
          </a:prstGeom>
          <a:noFill/>
        </p:spPr>
        <p:txBody>
          <a:bodyPr wrap="square" rtlCol="0">
            <a:spAutoFit/>
          </a:bodyPr>
          <a:lstStyle/>
          <a:p>
            <a:r>
              <a:rPr lang="en-US" sz="525" dirty="0"/>
              <a:t>SAP of BSSID13 (addr13)</a:t>
            </a:r>
          </a:p>
        </p:txBody>
      </p:sp>
      <p:sp>
        <p:nvSpPr>
          <p:cNvPr id="51" name="Rectangle 50">
            <a:extLst>
              <a:ext uri="{FF2B5EF4-FFF2-40B4-BE49-F238E27FC236}">
                <a16:creationId xmlns:a16="http://schemas.microsoft.com/office/drawing/2014/main" id="{1614EFF2-EDBD-4D85-B273-7BA84B691922}"/>
              </a:ext>
            </a:extLst>
          </p:cNvPr>
          <p:cNvSpPr/>
          <p:nvPr/>
        </p:nvSpPr>
        <p:spPr bwMode="auto">
          <a:xfrm>
            <a:off x="7507292" y="5131635"/>
            <a:ext cx="685800" cy="40005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685800" eaLnBrk="0" hangingPunct="0"/>
            <a:endParaRPr lang="en-US" sz="525">
              <a:latin typeface="Garamond" pitchFamily="18" charset="0"/>
            </a:endParaRPr>
          </a:p>
        </p:txBody>
      </p:sp>
      <p:sp>
        <p:nvSpPr>
          <p:cNvPr id="52" name="Rectangle 51">
            <a:extLst>
              <a:ext uri="{FF2B5EF4-FFF2-40B4-BE49-F238E27FC236}">
                <a16:creationId xmlns:a16="http://schemas.microsoft.com/office/drawing/2014/main" id="{0EC32C3A-A43A-4FDC-BC57-0F5B64A55F67}"/>
              </a:ext>
            </a:extLst>
          </p:cNvPr>
          <p:cNvSpPr/>
          <p:nvPr/>
        </p:nvSpPr>
        <p:spPr bwMode="auto">
          <a:xfrm>
            <a:off x="7622424" y="5531685"/>
            <a:ext cx="171450" cy="28575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685800" eaLnBrk="0" hangingPunct="0"/>
            <a:endParaRPr lang="en-US" sz="525">
              <a:latin typeface="Garamond" pitchFamily="18" charset="0"/>
            </a:endParaRPr>
          </a:p>
        </p:txBody>
      </p:sp>
      <p:sp>
        <p:nvSpPr>
          <p:cNvPr id="53" name="Rectangle 52">
            <a:extLst>
              <a:ext uri="{FF2B5EF4-FFF2-40B4-BE49-F238E27FC236}">
                <a16:creationId xmlns:a16="http://schemas.microsoft.com/office/drawing/2014/main" id="{8171E269-CB22-45A4-8297-5A8A80B8C46E}"/>
              </a:ext>
            </a:extLst>
          </p:cNvPr>
          <p:cNvSpPr/>
          <p:nvPr/>
        </p:nvSpPr>
        <p:spPr bwMode="auto">
          <a:xfrm>
            <a:off x="7930507" y="5531685"/>
            <a:ext cx="171450" cy="285750"/>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685800" eaLnBrk="0" hangingPunct="0"/>
            <a:endParaRPr lang="en-US" sz="525">
              <a:latin typeface="Garamond" pitchFamily="18" charset="0"/>
            </a:endParaRPr>
          </a:p>
        </p:txBody>
      </p:sp>
      <p:sp>
        <p:nvSpPr>
          <p:cNvPr id="54" name="TextBox 53">
            <a:extLst>
              <a:ext uri="{FF2B5EF4-FFF2-40B4-BE49-F238E27FC236}">
                <a16:creationId xmlns:a16="http://schemas.microsoft.com/office/drawing/2014/main" id="{D926A0BB-646A-472A-A98E-8976164BE08A}"/>
              </a:ext>
            </a:extLst>
          </p:cNvPr>
          <p:cNvSpPr txBox="1"/>
          <p:nvPr/>
        </p:nvSpPr>
        <p:spPr>
          <a:xfrm>
            <a:off x="7115133" y="5138818"/>
            <a:ext cx="507291" cy="173124"/>
          </a:xfrm>
          <a:prstGeom prst="rect">
            <a:avLst/>
          </a:prstGeom>
          <a:noFill/>
        </p:spPr>
        <p:txBody>
          <a:bodyPr wrap="square" rtlCol="0">
            <a:spAutoFit/>
          </a:bodyPr>
          <a:lstStyle/>
          <a:p>
            <a:r>
              <a:rPr lang="en-US" sz="525" dirty="0"/>
              <a:t>AP MLD4</a:t>
            </a:r>
          </a:p>
        </p:txBody>
      </p:sp>
      <p:sp>
        <p:nvSpPr>
          <p:cNvPr id="55" name="TextBox 54">
            <a:extLst>
              <a:ext uri="{FF2B5EF4-FFF2-40B4-BE49-F238E27FC236}">
                <a16:creationId xmlns:a16="http://schemas.microsoft.com/office/drawing/2014/main" id="{523885C0-D68B-48CA-A4BE-A0E5C55C3823}"/>
              </a:ext>
            </a:extLst>
          </p:cNvPr>
          <p:cNvSpPr txBox="1"/>
          <p:nvPr/>
        </p:nvSpPr>
        <p:spPr>
          <a:xfrm>
            <a:off x="7185407" y="5540436"/>
            <a:ext cx="489659" cy="334707"/>
          </a:xfrm>
          <a:prstGeom prst="rect">
            <a:avLst/>
          </a:prstGeom>
          <a:noFill/>
        </p:spPr>
        <p:txBody>
          <a:bodyPr wrap="square" rtlCol="0">
            <a:spAutoFit/>
          </a:bodyPr>
          <a:lstStyle/>
          <a:p>
            <a:r>
              <a:rPr lang="en-US" sz="525" dirty="0"/>
              <a:t>MAC with Addr14 (AP14)</a:t>
            </a:r>
          </a:p>
        </p:txBody>
      </p:sp>
      <p:sp>
        <p:nvSpPr>
          <p:cNvPr id="56" name="TextBox 55">
            <a:extLst>
              <a:ext uri="{FF2B5EF4-FFF2-40B4-BE49-F238E27FC236}">
                <a16:creationId xmlns:a16="http://schemas.microsoft.com/office/drawing/2014/main" id="{88246DAA-3EFC-452E-A2EF-F7125B827BA5}"/>
              </a:ext>
            </a:extLst>
          </p:cNvPr>
          <p:cNvSpPr txBox="1"/>
          <p:nvPr/>
        </p:nvSpPr>
        <p:spPr>
          <a:xfrm>
            <a:off x="8101957" y="5540436"/>
            <a:ext cx="489659" cy="334707"/>
          </a:xfrm>
          <a:prstGeom prst="rect">
            <a:avLst/>
          </a:prstGeom>
          <a:noFill/>
        </p:spPr>
        <p:txBody>
          <a:bodyPr wrap="square" rtlCol="0">
            <a:spAutoFit/>
          </a:bodyPr>
          <a:lstStyle/>
          <a:p>
            <a:r>
              <a:rPr lang="en-US" sz="525" dirty="0"/>
              <a:t>MAC with Addr24 (AP24)</a:t>
            </a:r>
          </a:p>
        </p:txBody>
      </p:sp>
      <p:sp>
        <p:nvSpPr>
          <p:cNvPr id="57" name="TextBox 56">
            <a:extLst>
              <a:ext uri="{FF2B5EF4-FFF2-40B4-BE49-F238E27FC236}">
                <a16:creationId xmlns:a16="http://schemas.microsoft.com/office/drawing/2014/main" id="{0632F536-EA8D-4755-B55D-A19532E46D93}"/>
              </a:ext>
            </a:extLst>
          </p:cNvPr>
          <p:cNvSpPr txBox="1"/>
          <p:nvPr/>
        </p:nvSpPr>
        <p:spPr>
          <a:xfrm>
            <a:off x="7507292" y="5219111"/>
            <a:ext cx="606256" cy="173124"/>
          </a:xfrm>
          <a:prstGeom prst="rect">
            <a:avLst/>
          </a:prstGeom>
          <a:noFill/>
        </p:spPr>
        <p:txBody>
          <a:bodyPr wrap="none" rtlCol="0">
            <a:spAutoFit/>
          </a:bodyPr>
          <a:lstStyle/>
          <a:p>
            <a:r>
              <a:rPr lang="en-US" sz="525" dirty="0"/>
              <a:t>Common MAC</a:t>
            </a:r>
          </a:p>
        </p:txBody>
      </p:sp>
      <p:sp>
        <p:nvSpPr>
          <p:cNvPr id="58" name="TextBox 57">
            <a:extLst>
              <a:ext uri="{FF2B5EF4-FFF2-40B4-BE49-F238E27FC236}">
                <a16:creationId xmlns:a16="http://schemas.microsoft.com/office/drawing/2014/main" id="{C8E956D6-275D-4FF9-98BA-F8BF43AFF243}"/>
              </a:ext>
            </a:extLst>
          </p:cNvPr>
          <p:cNvSpPr txBox="1"/>
          <p:nvPr/>
        </p:nvSpPr>
        <p:spPr>
          <a:xfrm>
            <a:off x="7534870" y="5828650"/>
            <a:ext cx="346558" cy="173124"/>
          </a:xfrm>
          <a:prstGeom prst="rect">
            <a:avLst/>
          </a:prstGeom>
          <a:noFill/>
        </p:spPr>
        <p:txBody>
          <a:bodyPr wrap="square" rtlCol="0">
            <a:spAutoFit/>
          </a:bodyPr>
          <a:lstStyle/>
          <a:p>
            <a:r>
              <a:rPr lang="en-US" sz="525" dirty="0"/>
              <a:t>Link1</a:t>
            </a:r>
          </a:p>
        </p:txBody>
      </p:sp>
      <p:sp>
        <p:nvSpPr>
          <p:cNvPr id="59" name="TextBox 58">
            <a:extLst>
              <a:ext uri="{FF2B5EF4-FFF2-40B4-BE49-F238E27FC236}">
                <a16:creationId xmlns:a16="http://schemas.microsoft.com/office/drawing/2014/main" id="{C124B1FB-FC11-45B5-BA72-20D6AAC11E8A}"/>
              </a:ext>
            </a:extLst>
          </p:cNvPr>
          <p:cNvSpPr txBox="1"/>
          <p:nvPr/>
        </p:nvSpPr>
        <p:spPr>
          <a:xfrm>
            <a:off x="7896297" y="5815443"/>
            <a:ext cx="346558" cy="173124"/>
          </a:xfrm>
          <a:prstGeom prst="rect">
            <a:avLst/>
          </a:prstGeom>
          <a:noFill/>
        </p:spPr>
        <p:txBody>
          <a:bodyPr wrap="square" rtlCol="0">
            <a:spAutoFit/>
          </a:bodyPr>
          <a:lstStyle/>
          <a:p>
            <a:r>
              <a:rPr lang="en-US" sz="525" dirty="0"/>
              <a:t>Link2</a:t>
            </a:r>
          </a:p>
        </p:txBody>
      </p:sp>
      <p:cxnSp>
        <p:nvCxnSpPr>
          <p:cNvPr id="60" name="Straight Connector 59">
            <a:extLst>
              <a:ext uri="{FF2B5EF4-FFF2-40B4-BE49-F238E27FC236}">
                <a16:creationId xmlns:a16="http://schemas.microsoft.com/office/drawing/2014/main" id="{4BEA9FF1-35D9-4FD9-BDF3-C315840AEE60}"/>
              </a:ext>
            </a:extLst>
          </p:cNvPr>
          <p:cNvCxnSpPr>
            <a:cxnSpLocks/>
            <a:endCxn id="51" idx="0"/>
          </p:cNvCxnSpPr>
          <p:nvPr/>
        </p:nvCxnSpPr>
        <p:spPr bwMode="auto">
          <a:xfrm>
            <a:off x="7850192" y="4837133"/>
            <a:ext cx="0" cy="294502"/>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61" name="TextBox 60">
            <a:extLst>
              <a:ext uri="{FF2B5EF4-FFF2-40B4-BE49-F238E27FC236}">
                <a16:creationId xmlns:a16="http://schemas.microsoft.com/office/drawing/2014/main" id="{AF11D45A-2DE2-4E0E-8AD5-8E3FCA12EEB8}"/>
              </a:ext>
            </a:extLst>
          </p:cNvPr>
          <p:cNvSpPr txBox="1"/>
          <p:nvPr/>
        </p:nvSpPr>
        <p:spPr>
          <a:xfrm>
            <a:off x="7461715" y="4960391"/>
            <a:ext cx="1034558" cy="173124"/>
          </a:xfrm>
          <a:prstGeom prst="rect">
            <a:avLst/>
          </a:prstGeom>
          <a:noFill/>
        </p:spPr>
        <p:txBody>
          <a:bodyPr wrap="square" rtlCol="0">
            <a:spAutoFit/>
          </a:bodyPr>
          <a:lstStyle/>
          <a:p>
            <a:r>
              <a:rPr lang="en-US" sz="525" dirty="0"/>
              <a:t>SAP of BSSID14 (addr14)</a:t>
            </a:r>
          </a:p>
        </p:txBody>
      </p:sp>
      <p:sp>
        <p:nvSpPr>
          <p:cNvPr id="62" name="TextBox 61">
            <a:extLst>
              <a:ext uri="{FF2B5EF4-FFF2-40B4-BE49-F238E27FC236}">
                <a16:creationId xmlns:a16="http://schemas.microsoft.com/office/drawing/2014/main" id="{34BAACC9-3D3B-428D-A660-E4E91674547D}"/>
              </a:ext>
            </a:extLst>
          </p:cNvPr>
          <p:cNvSpPr txBox="1"/>
          <p:nvPr/>
        </p:nvSpPr>
        <p:spPr>
          <a:xfrm>
            <a:off x="2997784" y="6118371"/>
            <a:ext cx="2933180" cy="300082"/>
          </a:xfrm>
          <a:prstGeom prst="rect">
            <a:avLst/>
          </a:prstGeom>
          <a:noFill/>
        </p:spPr>
        <p:txBody>
          <a:bodyPr wrap="square" rtlCol="0">
            <a:spAutoFit/>
          </a:bodyPr>
          <a:lstStyle/>
          <a:p>
            <a:r>
              <a:rPr lang="en-US" sz="675" dirty="0"/>
              <a:t>APs with Addr11, 12, 13, 14 are defined by a Multiple BSSID element.</a:t>
            </a:r>
          </a:p>
          <a:p>
            <a:r>
              <a:rPr lang="en-US" sz="675" dirty="0"/>
              <a:t>APs with Addr21, 22, 23, 24 are defined by a Multiple BSSID element.</a:t>
            </a:r>
            <a:endParaRPr lang="en-US" sz="600" dirty="0"/>
          </a:p>
        </p:txBody>
      </p:sp>
      <p:sp>
        <p:nvSpPr>
          <p:cNvPr id="85" name="Rectangle 84">
            <a:extLst>
              <a:ext uri="{FF2B5EF4-FFF2-40B4-BE49-F238E27FC236}">
                <a16:creationId xmlns:a16="http://schemas.microsoft.com/office/drawing/2014/main" id="{9ACA1A2F-89BB-418D-9E00-A4F49F40494C}"/>
              </a:ext>
            </a:extLst>
          </p:cNvPr>
          <p:cNvSpPr/>
          <p:nvPr/>
        </p:nvSpPr>
        <p:spPr>
          <a:xfrm>
            <a:off x="133165" y="5311941"/>
            <a:ext cx="2082692" cy="59128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63" name="Slide Number Placeholder 2">
            <a:extLst>
              <a:ext uri="{FF2B5EF4-FFF2-40B4-BE49-F238E27FC236}">
                <a16:creationId xmlns:a16="http://schemas.microsoft.com/office/drawing/2014/main" id="{B1A862E0-2CC6-4EFC-8801-7AE4C72F3894}"/>
              </a:ext>
            </a:extLst>
          </p:cNvPr>
          <p:cNvSpPr>
            <a:spLocks noGrp="1"/>
          </p:cNvSpPr>
          <p:nvPr>
            <p:ph type="sldNum" sz="quarter" idx="12"/>
          </p:nvPr>
        </p:nvSpPr>
        <p:spPr>
          <a:xfrm>
            <a:off x="4344988" y="6475413"/>
            <a:ext cx="530225" cy="182562"/>
          </a:xfrm>
        </p:spPr>
        <p:txBody>
          <a:bodyPr/>
          <a:lstStyle/>
          <a:p>
            <a:pPr>
              <a:defRPr/>
            </a:pPr>
            <a:r>
              <a:rPr lang="en-US"/>
              <a:t>Slide </a:t>
            </a:r>
            <a:fld id="{C1789BC7-C074-42CC-ADF8-5107DF6BD1C1}" type="slidenum">
              <a:rPr lang="en-US" smtClean="0"/>
              <a:pPr>
                <a:defRPr/>
              </a:pPr>
              <a:t>9</a:t>
            </a:fld>
            <a:endParaRPr lang="en-US"/>
          </a:p>
        </p:txBody>
      </p:sp>
      <p:sp>
        <p:nvSpPr>
          <p:cNvPr id="64" name="Footer Placeholder 4">
            <a:extLst>
              <a:ext uri="{FF2B5EF4-FFF2-40B4-BE49-F238E27FC236}">
                <a16:creationId xmlns:a16="http://schemas.microsoft.com/office/drawing/2014/main" id="{67BD206A-A080-459A-8F8C-69351280A48E}"/>
              </a:ext>
            </a:extLst>
          </p:cNvPr>
          <p:cNvSpPr>
            <a:spLocks noGrp="1"/>
          </p:cNvSpPr>
          <p:nvPr>
            <p:ph type="ftr" sz="quarter" idx="11"/>
          </p:nvPr>
        </p:nvSpPr>
        <p:spPr>
          <a:xfrm>
            <a:off x="7106032" y="6475413"/>
            <a:ext cx="1437893" cy="184666"/>
          </a:xfrm>
        </p:spPr>
        <p:txBody>
          <a:bodyPr/>
          <a:lstStyle/>
          <a:p>
            <a:pPr>
              <a:defRPr/>
            </a:pPr>
            <a:r>
              <a:rPr lang="nb-NO" dirty="0"/>
              <a:t>Liwen Chu et al (NXP)</a:t>
            </a:r>
            <a:endParaRPr lang="en-US" dirty="0"/>
          </a:p>
        </p:txBody>
      </p:sp>
      <p:sp>
        <p:nvSpPr>
          <p:cNvPr id="65" name="Date Placeholder 3">
            <a:extLst>
              <a:ext uri="{FF2B5EF4-FFF2-40B4-BE49-F238E27FC236}">
                <a16:creationId xmlns:a16="http://schemas.microsoft.com/office/drawing/2014/main" id="{40A15471-DED4-472F-AF7F-57EEB651342B}"/>
              </a:ext>
            </a:extLst>
          </p:cNvPr>
          <p:cNvSpPr>
            <a:spLocks noGrp="1"/>
          </p:cNvSpPr>
          <p:nvPr>
            <p:ph type="dt" sz="half" idx="10"/>
          </p:nvPr>
        </p:nvSpPr>
        <p:spPr>
          <a:xfrm>
            <a:off x="696913" y="332601"/>
            <a:ext cx="1051570" cy="276999"/>
          </a:xfrm>
        </p:spPr>
        <p:txBody>
          <a:bodyPr/>
          <a:lstStyle/>
          <a:p>
            <a:pPr>
              <a:defRPr/>
            </a:pPr>
            <a:r>
              <a:rPr lang="en-US" dirty="0"/>
              <a:t>03/01/2020</a:t>
            </a:r>
          </a:p>
        </p:txBody>
      </p:sp>
    </p:spTree>
    <p:extLst>
      <p:ext uri="{BB962C8B-B14F-4D97-AF65-F5344CB8AC3E}">
        <p14:creationId xmlns:p14="http://schemas.microsoft.com/office/powerpoint/2010/main" val="1106638765"/>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2878</Words>
  <Application>Microsoft Office PowerPoint</Application>
  <PresentationFormat>On-screen Show (4:3)</PresentationFormat>
  <Paragraphs>384</Paragraphs>
  <Slides>12</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Arial</vt:lpstr>
      <vt:lpstr>Garamond</vt:lpstr>
      <vt:lpstr>Times New Roman</vt:lpstr>
      <vt:lpstr>Wingdings</vt:lpstr>
      <vt:lpstr>802-11-Submission</vt:lpstr>
      <vt:lpstr>EHT BSS with Wider BW</vt:lpstr>
      <vt:lpstr>Recap: Multiple BSSID </vt:lpstr>
      <vt:lpstr>Recap: AP MLD</vt:lpstr>
      <vt:lpstr>Number of AP MLD with Multiple BSSID in Multiple Links </vt:lpstr>
      <vt:lpstr>BSS Parameter Transmission Method1 of AP MLD with Multiple BSSID </vt:lpstr>
      <vt:lpstr>BSS Parameter Transmission Method 2 of AP MLD with Multiple BSSID </vt:lpstr>
      <vt:lpstr>Methods to Decrease Management Overhead with Multiple BSSID </vt:lpstr>
      <vt:lpstr>Methods to Decrease Management frame Overhead with Multiple BSSID </vt:lpstr>
      <vt:lpstr>Methods to Decrease Management Frame Overhead with Multiple BSSID </vt:lpstr>
      <vt:lpstr>Methods to Decrease Management Frame Overhead with Multiple BSSID</vt:lpstr>
      <vt:lpstr>Straw Poll 1</vt:lpstr>
      <vt:lpstr>Straw Poll 2</vt:lpstr>
    </vt:vector>
  </TitlesOfParts>
  <Manager>Hongyuan Zhang</Manager>
  <Company>Marvell Semiconductor</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Ditributed MUMIMO</dc:title>
  <dc:subject/>
  <dc:creator>Hongyuan Zhang</dc:creator>
  <cp:keywords>September 2017</cp:keywords>
  <dc:description/>
  <cp:lastModifiedBy>Liwen Chu</cp:lastModifiedBy>
  <cp:revision>2084</cp:revision>
  <cp:lastPrinted>1998-02-10T13:28:06Z</cp:lastPrinted>
  <dcterms:created xsi:type="dcterms:W3CDTF">2007-05-21T21:00:37Z</dcterms:created>
  <dcterms:modified xsi:type="dcterms:W3CDTF">2020-03-12T14:13:42Z</dcterms:modified>
  <cp:category>Submission</cp:category>
</cp:coreProperties>
</file>