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704" r:id="rId3"/>
    <p:sldId id="825" r:id="rId4"/>
    <p:sldId id="826" r:id="rId5"/>
    <p:sldId id="841" r:id="rId6"/>
    <p:sldId id="843" r:id="rId7"/>
    <p:sldId id="847" r:id="rId8"/>
    <p:sldId id="845" r:id="rId9"/>
    <p:sldId id="844" r:id="rId10"/>
    <p:sldId id="846"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99" autoAdjust="0"/>
    <p:restoredTop sz="86385" autoAdjust="0"/>
  </p:normalViewPr>
  <p:slideViewPr>
    <p:cSldViewPr>
      <p:cViewPr varScale="1">
        <p:scale>
          <a:sx n="86" d="100"/>
          <a:sy n="86" d="100"/>
        </p:scale>
        <p:origin x="137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6/6/2020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6/6/2020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6/6/2020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7F5BAB8-76A0-492C-B2E3-8BF96C8439DC}" type="slidenum">
              <a:rPr lang="en-US" smtClean="0"/>
              <a:pPr/>
              <a:t>5</a:t>
            </a:fld>
            <a:endParaRPr lang="en-US" dirty="0"/>
          </a:p>
        </p:txBody>
      </p:sp>
    </p:spTree>
    <p:extLst>
      <p:ext uri="{BB962C8B-B14F-4D97-AF65-F5344CB8AC3E}">
        <p14:creationId xmlns:p14="http://schemas.microsoft.com/office/powerpoint/2010/main" val="1979998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7F5BAB8-76A0-492C-B2E3-8BF96C8439DC}" type="slidenum">
              <a:rPr lang="en-US" smtClean="0"/>
              <a:pPr/>
              <a:t>6</a:t>
            </a:fld>
            <a:endParaRPr lang="en-US" dirty="0"/>
          </a:p>
        </p:txBody>
      </p:sp>
    </p:spTree>
    <p:extLst>
      <p:ext uri="{BB962C8B-B14F-4D97-AF65-F5344CB8AC3E}">
        <p14:creationId xmlns:p14="http://schemas.microsoft.com/office/powerpoint/2010/main" val="1343019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7F5BAB8-76A0-492C-B2E3-8BF96C8439DC}" type="slidenum">
              <a:rPr lang="en-US" smtClean="0"/>
              <a:pPr/>
              <a:t>7</a:t>
            </a:fld>
            <a:endParaRPr lang="en-US" dirty="0"/>
          </a:p>
        </p:txBody>
      </p:sp>
    </p:spTree>
    <p:extLst>
      <p:ext uri="{BB962C8B-B14F-4D97-AF65-F5344CB8AC3E}">
        <p14:creationId xmlns:p14="http://schemas.microsoft.com/office/powerpoint/2010/main" val="130560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6/6/2020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6/6/2020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6/6/2020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6/6/2020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6/6/2020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6/6/2020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6/6/2020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6/6/2020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6/6/2020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6/6/2020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6/6/2020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6/6/2020</a:t>
            </a:fld>
            <a:endParaRPr lang="en-US" dirty="0"/>
          </a:p>
        </p:txBody>
      </p:sp>
      <p:sp>
        <p:nvSpPr>
          <p:cNvPr id="1029" name="Rectangle 5"/>
          <p:cNvSpPr>
            <a:spLocks noGrp="1" noChangeArrowheads="1"/>
          </p:cNvSpPr>
          <p:nvPr>
            <p:ph type="ftr" sz="quarter" idx="3"/>
          </p:nvPr>
        </p:nvSpPr>
        <p:spPr bwMode="auto">
          <a:xfrm>
            <a:off x="6544054" y="6475413"/>
            <a:ext cx="199987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a:t>Hongyuan</a:t>
            </a:r>
            <a:r>
              <a:rPr lang="en-US" dirty="0"/>
              <a:t> Zhang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802.11-19/</a:t>
            </a:r>
            <a:r>
              <a:rPr lang="en-US" altLang="en-US" sz="1800" b="1" kern="1200" dirty="0">
                <a:solidFill>
                  <a:schemeClr val="tx1"/>
                </a:solidFill>
                <a:latin typeface="Times New Roman" pitchFamily="18" charset="0"/>
                <a:ea typeface="+mn-ea"/>
                <a:cs typeface="+mn-cs"/>
              </a:rPr>
              <a:t>0395</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Beacon, Capability, Operating Parameters</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04800"/>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25002672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5" y="727822"/>
            <a:ext cx="8955349" cy="367868"/>
          </a:xfrm>
        </p:spPr>
        <p:txBody>
          <a:bodyPr/>
          <a:lstStyle/>
          <a:p>
            <a:r>
              <a:rPr lang="en-US" sz="2100" dirty="0"/>
              <a:t>Straw Poll 3</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0" y="1213912"/>
            <a:ext cx="9115336" cy="2672288"/>
          </a:xfrm>
        </p:spPr>
        <p:txBody>
          <a:bodyPr>
            <a:normAutofit/>
          </a:bodyPr>
          <a:lstStyle/>
          <a:p>
            <a:pPr>
              <a:buClr>
                <a:srgbClr val="FF0000"/>
              </a:buClr>
            </a:pPr>
            <a:r>
              <a:rPr lang="en-US" sz="1800" b="0" dirty="0"/>
              <a:t>Do you support to use the inheriting mechanism similar to 11ax such that </a:t>
            </a:r>
          </a:p>
          <a:p>
            <a:pPr lvl="1">
              <a:buClr>
                <a:srgbClr val="FF0000"/>
              </a:buClr>
            </a:pPr>
            <a:r>
              <a:rPr lang="en-US" sz="1800" b="0" dirty="0"/>
              <a:t>By default, if the capabilities, operating parameters of the reported STA are not carried by the STA Profile of the reported STA, those capabilities, operating parameters of reported STA are inherited from the capabilities, operating parameters of the reporting STA</a:t>
            </a:r>
          </a:p>
          <a:p>
            <a:pPr lvl="1">
              <a:buClr>
                <a:srgbClr val="FF0000"/>
              </a:buClr>
            </a:pPr>
            <a:r>
              <a:rPr lang="en-US" sz="1800" dirty="0"/>
              <a:t>Inf the Element ID or Element ID and Element ID Extension is included in the Non-Inherited element of the STA Profile of the reported STA, the related element is not inherited from the reporting STA.</a:t>
            </a:r>
            <a:endParaRPr lang="en-US" sz="1800" b="0" dirty="0"/>
          </a:p>
          <a:p>
            <a:pPr lvl="1">
              <a:buClr>
                <a:srgbClr val="FF0000"/>
              </a:buClr>
            </a:pPr>
            <a:endParaRPr lang="en-US" sz="1600" dirty="0"/>
          </a:p>
        </p:txBody>
      </p:sp>
      <p:sp>
        <p:nvSpPr>
          <p:cNvPr id="5" name="Slide Number Placeholder 2">
            <a:extLst>
              <a:ext uri="{FF2B5EF4-FFF2-40B4-BE49-F238E27FC236}">
                <a16:creationId xmlns:a16="http://schemas.microsoft.com/office/drawing/2014/main" id="{F5405645-7D4A-4AD7-A3B2-AB6FE4F87A0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6" name="Footer Placeholder 4">
            <a:extLst>
              <a:ext uri="{FF2B5EF4-FFF2-40B4-BE49-F238E27FC236}">
                <a16:creationId xmlns:a16="http://schemas.microsoft.com/office/drawing/2014/main" id="{CA21C1B6-8DD5-4122-BD21-10362216620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7" name="Date Placeholder 3">
            <a:extLst>
              <a:ext uri="{FF2B5EF4-FFF2-40B4-BE49-F238E27FC236}">
                <a16:creationId xmlns:a16="http://schemas.microsoft.com/office/drawing/2014/main" id="{84AD8F68-2406-4EF0-A004-A54282591439}"/>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630697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lstStyle/>
          <a:p>
            <a:r>
              <a:rPr lang="en-US" sz="2800" dirty="0"/>
              <a:t>Recap: Multi-band Operation</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142999"/>
            <a:ext cx="9144000" cy="3886201"/>
          </a:xfrm>
        </p:spPr>
        <p:txBody>
          <a:bodyPr/>
          <a:lstStyle/>
          <a:p>
            <a:pPr>
              <a:buClr>
                <a:srgbClr val="FF0000"/>
              </a:buClr>
            </a:pPr>
            <a:r>
              <a:rPr lang="en-US" sz="1800" b="0" dirty="0"/>
              <a:t>An STA MLD associates with an AP MLD through one association.</a:t>
            </a:r>
          </a:p>
          <a:p>
            <a:pPr lvl="1">
              <a:buClr>
                <a:srgbClr val="FF0000"/>
              </a:buClr>
            </a:pPr>
            <a:r>
              <a:rPr lang="en-US" sz="1800" dirty="0"/>
              <a:t>Common capabilities (capability applying to all bands), per band capabilities.</a:t>
            </a:r>
          </a:p>
          <a:p>
            <a:pPr lvl="1">
              <a:buClr>
                <a:srgbClr val="FF0000"/>
              </a:buClr>
            </a:pPr>
            <a:r>
              <a:rPr lang="en-US" sz="1800" dirty="0"/>
              <a:t>Common operation parameters, per band operation parameters.</a:t>
            </a:r>
          </a:p>
          <a:p>
            <a:pPr lvl="1">
              <a:buClr>
                <a:srgbClr val="FF0000"/>
              </a:buClr>
            </a:pPr>
            <a:r>
              <a:rPr lang="en-US" sz="1800" dirty="0"/>
              <a:t>Operation Negotiation (BA, security, channel switch, BW update etc.)</a:t>
            </a:r>
          </a:p>
          <a:p>
            <a:pPr lvl="2">
              <a:buClr>
                <a:srgbClr val="FF0000"/>
              </a:buClr>
            </a:pPr>
            <a:r>
              <a:rPr lang="en-US" dirty="0"/>
              <a:t>Common operation negotiation (single negotiation applying to all bands), per band operation negotiation.</a:t>
            </a:r>
          </a:p>
          <a:p>
            <a:pPr lvl="1">
              <a:buClr>
                <a:srgbClr val="FF0000"/>
              </a:buClr>
            </a:pPr>
            <a:r>
              <a:rPr lang="en-US" sz="1800" dirty="0"/>
              <a:t>UP layer interface:</a:t>
            </a:r>
          </a:p>
          <a:p>
            <a:pPr lvl="2">
              <a:buClr>
                <a:srgbClr val="FF0000"/>
              </a:buClr>
            </a:pPr>
            <a:r>
              <a:rPr lang="en-US" dirty="0"/>
              <a:t>No change to MAC data service specification, </a:t>
            </a:r>
          </a:p>
          <a:p>
            <a:pPr lvl="2">
              <a:buClr>
                <a:srgbClr val="FF0000"/>
              </a:buClr>
            </a:pPr>
            <a:r>
              <a:rPr lang="en-US" dirty="0"/>
              <a:t>MLME SAP primitives may be changed for per band MLME SAP primitives.</a:t>
            </a:r>
          </a:p>
        </p:txBody>
      </p:sp>
      <p:sp>
        <p:nvSpPr>
          <p:cNvPr id="26" name="Date Placeholder 3">
            <a:extLst>
              <a:ext uri="{FF2B5EF4-FFF2-40B4-BE49-F238E27FC236}">
                <a16:creationId xmlns:a16="http://schemas.microsoft.com/office/drawing/2014/main" id="{CDC3BEBD-BC15-430D-AE6E-9A2201172DEC}"/>
              </a:ext>
            </a:extLst>
          </p:cNvPr>
          <p:cNvSpPr>
            <a:spLocks noGrp="1"/>
          </p:cNvSpPr>
          <p:nvPr>
            <p:ph type="dt" sz="half" idx="10"/>
          </p:nvPr>
        </p:nvSpPr>
        <p:spPr>
          <a:xfrm>
            <a:off x="696913" y="332601"/>
            <a:ext cx="820738" cy="276999"/>
          </a:xfrm>
        </p:spPr>
        <p:txBody>
          <a:bodyPr/>
          <a:lstStyle/>
          <a:p>
            <a:pPr>
              <a:defRPr/>
            </a:pPr>
            <a:r>
              <a:rPr lang="en-US" dirty="0"/>
              <a:t>03/01/20</a:t>
            </a:r>
          </a:p>
        </p:txBody>
      </p:sp>
      <p:sp>
        <p:nvSpPr>
          <p:cNvPr id="28" name="Slide Number Placeholder 2">
            <a:extLst>
              <a:ext uri="{FF2B5EF4-FFF2-40B4-BE49-F238E27FC236}">
                <a16:creationId xmlns:a16="http://schemas.microsoft.com/office/drawing/2014/main" id="{6C29DE4C-25E9-44CF-8391-DE9EF1AA9B7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29" name="Footer Placeholder 4">
            <a:extLst>
              <a:ext uri="{FF2B5EF4-FFF2-40B4-BE49-F238E27FC236}">
                <a16:creationId xmlns:a16="http://schemas.microsoft.com/office/drawing/2014/main" id="{1EAC04CA-9C22-4ECE-BD92-1CF1500EDB68}"/>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9502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lstStyle/>
          <a:p>
            <a:r>
              <a:rPr lang="en-US" sz="2800" dirty="0"/>
              <a:t>Capability and Operation Parameters of MLD</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0" y="1061970"/>
            <a:ext cx="9144000" cy="3448349"/>
          </a:xfrm>
        </p:spPr>
        <p:txBody>
          <a:bodyPr/>
          <a:lstStyle/>
          <a:p>
            <a:pPr>
              <a:buClr>
                <a:srgbClr val="FF0000"/>
              </a:buClr>
            </a:pPr>
            <a:r>
              <a:rPr lang="en-US" sz="1800" b="0" dirty="0"/>
              <a:t>An AP/STA MLD may have different capability in different links.</a:t>
            </a:r>
          </a:p>
          <a:p>
            <a:pPr>
              <a:buClr>
                <a:srgbClr val="FF0000"/>
              </a:buClr>
            </a:pPr>
            <a:r>
              <a:rPr lang="en-US" sz="1800" b="0" dirty="0"/>
              <a:t> An AP MLD may announce different operating parameters for different links.</a:t>
            </a:r>
          </a:p>
          <a:p>
            <a:pPr>
              <a:buClr>
                <a:srgbClr val="FF0000"/>
              </a:buClr>
            </a:pPr>
            <a:endParaRPr lang="en-US" sz="1800" b="0" dirty="0"/>
          </a:p>
          <a:p>
            <a:pPr>
              <a:buClr>
                <a:srgbClr val="FF0000"/>
              </a:buClr>
            </a:pPr>
            <a:r>
              <a:rPr lang="en-US" sz="1800" b="0" dirty="0"/>
              <a:t>The elements without link indication are the elements announced for the link where the frame is transmitted.</a:t>
            </a:r>
          </a:p>
          <a:p>
            <a:pPr>
              <a:buClr>
                <a:srgbClr val="FF0000"/>
              </a:buClr>
            </a:pPr>
            <a:r>
              <a:rPr lang="en-US" sz="1800" b="0" dirty="0"/>
              <a:t>Elements for other link has link identifier to indicate the link, e.g. Per Link Profile. </a:t>
            </a:r>
          </a:p>
          <a:p>
            <a:pPr>
              <a:buClr>
                <a:srgbClr val="FF0000"/>
              </a:buClr>
            </a:pPr>
            <a:r>
              <a:rPr lang="en-US" sz="1800" b="0" dirty="0"/>
              <a:t>The following is the possible element format (ML element with STA Profile being encapsulated):</a:t>
            </a:r>
          </a:p>
          <a:p>
            <a:pPr lvl="1">
              <a:buClr>
                <a:srgbClr val="FF0000"/>
              </a:buClr>
            </a:pPr>
            <a:r>
              <a:rPr lang="en-US" sz="1800" dirty="0"/>
              <a:t>ML element is used for discovery/association, cross-link management.</a:t>
            </a:r>
          </a:p>
          <a:p>
            <a:pPr lvl="1">
              <a:buClr>
                <a:srgbClr val="FF0000"/>
              </a:buClr>
            </a:pPr>
            <a:r>
              <a:rPr lang="en-US" sz="1800" dirty="0"/>
              <a:t>The Common Info and Per Link Profile may not be required, e.g. in management other than discovery and association.</a:t>
            </a:r>
          </a:p>
          <a:p>
            <a:pPr lvl="1">
              <a:buClr>
                <a:srgbClr val="FF0000"/>
              </a:buClr>
            </a:pPr>
            <a:endParaRPr lang="en-US" sz="1800" b="0" dirty="0"/>
          </a:p>
        </p:txBody>
      </p:sp>
      <p:sp>
        <p:nvSpPr>
          <p:cNvPr id="43" name="Date Placeholder 3">
            <a:extLst>
              <a:ext uri="{FF2B5EF4-FFF2-40B4-BE49-F238E27FC236}">
                <a16:creationId xmlns:a16="http://schemas.microsoft.com/office/drawing/2014/main" id="{D02D54CC-1C27-46C7-BC45-DA6C9D21B0E6}"/>
              </a:ext>
            </a:extLst>
          </p:cNvPr>
          <p:cNvSpPr>
            <a:spLocks noGrp="1"/>
          </p:cNvSpPr>
          <p:nvPr>
            <p:ph type="dt" sz="half" idx="10"/>
          </p:nvPr>
        </p:nvSpPr>
        <p:spPr>
          <a:xfrm>
            <a:off x="696913" y="304800"/>
            <a:ext cx="820738" cy="276999"/>
          </a:xfrm>
        </p:spPr>
        <p:txBody>
          <a:bodyPr/>
          <a:lstStyle/>
          <a:p>
            <a:pPr>
              <a:defRPr/>
            </a:pPr>
            <a:r>
              <a:rPr lang="en-US" dirty="0"/>
              <a:t>03/01/20</a:t>
            </a:r>
          </a:p>
        </p:txBody>
      </p:sp>
      <p:sp>
        <p:nvSpPr>
          <p:cNvPr id="32" name="Rectangle 31">
            <a:extLst>
              <a:ext uri="{FF2B5EF4-FFF2-40B4-BE49-F238E27FC236}">
                <a16:creationId xmlns:a16="http://schemas.microsoft.com/office/drawing/2014/main" id="{2888D908-F20A-4192-80BD-8F5E85B2C2E6}"/>
              </a:ext>
            </a:extLst>
          </p:cNvPr>
          <p:cNvSpPr/>
          <p:nvPr/>
        </p:nvSpPr>
        <p:spPr bwMode="auto">
          <a:xfrm>
            <a:off x="1484135" y="5279798"/>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3" name="TextBox 32">
            <a:extLst>
              <a:ext uri="{FF2B5EF4-FFF2-40B4-BE49-F238E27FC236}">
                <a16:creationId xmlns:a16="http://schemas.microsoft.com/office/drawing/2014/main" id="{AB8712E8-E7F2-4A58-89BC-62F402D28A27}"/>
              </a:ext>
            </a:extLst>
          </p:cNvPr>
          <p:cNvSpPr txBox="1"/>
          <p:nvPr/>
        </p:nvSpPr>
        <p:spPr>
          <a:xfrm>
            <a:off x="1537786" y="5291466"/>
            <a:ext cx="578498" cy="338554"/>
          </a:xfrm>
          <a:prstGeom prst="rect">
            <a:avLst/>
          </a:prstGeom>
          <a:noFill/>
        </p:spPr>
        <p:txBody>
          <a:bodyPr wrap="square" rtlCol="0">
            <a:spAutoFit/>
          </a:bodyPr>
          <a:lstStyle/>
          <a:p>
            <a:r>
              <a:rPr lang="en-US" sz="800" dirty="0"/>
              <a:t>Element ID = 255</a:t>
            </a:r>
          </a:p>
        </p:txBody>
      </p:sp>
      <p:sp>
        <p:nvSpPr>
          <p:cNvPr id="34" name="Rectangle 33">
            <a:extLst>
              <a:ext uri="{FF2B5EF4-FFF2-40B4-BE49-F238E27FC236}">
                <a16:creationId xmlns:a16="http://schemas.microsoft.com/office/drawing/2014/main" id="{20D1982D-E936-482C-A8FC-8293615F7A1E}"/>
              </a:ext>
            </a:extLst>
          </p:cNvPr>
          <p:cNvSpPr/>
          <p:nvPr/>
        </p:nvSpPr>
        <p:spPr bwMode="auto">
          <a:xfrm>
            <a:off x="2169935" y="5284813"/>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5" name="TextBox 34">
            <a:extLst>
              <a:ext uri="{FF2B5EF4-FFF2-40B4-BE49-F238E27FC236}">
                <a16:creationId xmlns:a16="http://schemas.microsoft.com/office/drawing/2014/main" id="{E6C115CA-2443-4143-BB38-4000F402CED2}"/>
              </a:ext>
            </a:extLst>
          </p:cNvPr>
          <p:cNvSpPr txBox="1"/>
          <p:nvPr/>
        </p:nvSpPr>
        <p:spPr>
          <a:xfrm>
            <a:off x="2169935" y="5351458"/>
            <a:ext cx="479749" cy="215444"/>
          </a:xfrm>
          <a:prstGeom prst="rect">
            <a:avLst/>
          </a:prstGeom>
          <a:noFill/>
        </p:spPr>
        <p:txBody>
          <a:bodyPr wrap="square" rtlCol="0">
            <a:spAutoFit/>
          </a:bodyPr>
          <a:lstStyle/>
          <a:p>
            <a:r>
              <a:rPr lang="en-US" sz="800" dirty="0"/>
              <a:t>Length</a:t>
            </a:r>
          </a:p>
        </p:txBody>
      </p:sp>
      <p:sp>
        <p:nvSpPr>
          <p:cNvPr id="36" name="Rectangle 35">
            <a:extLst>
              <a:ext uri="{FF2B5EF4-FFF2-40B4-BE49-F238E27FC236}">
                <a16:creationId xmlns:a16="http://schemas.microsoft.com/office/drawing/2014/main" id="{15079810-4EA4-45EA-AF42-F96336250C98}"/>
              </a:ext>
            </a:extLst>
          </p:cNvPr>
          <p:cNvSpPr/>
          <p:nvPr/>
        </p:nvSpPr>
        <p:spPr bwMode="auto">
          <a:xfrm>
            <a:off x="2703335" y="5289828"/>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7" name="TextBox 36">
            <a:extLst>
              <a:ext uri="{FF2B5EF4-FFF2-40B4-BE49-F238E27FC236}">
                <a16:creationId xmlns:a16="http://schemas.microsoft.com/office/drawing/2014/main" id="{73103EF6-F7B1-47C0-B8BC-A1E523D50622}"/>
              </a:ext>
            </a:extLst>
          </p:cNvPr>
          <p:cNvSpPr txBox="1"/>
          <p:nvPr/>
        </p:nvSpPr>
        <p:spPr>
          <a:xfrm>
            <a:off x="2756985" y="5301496"/>
            <a:ext cx="685799" cy="338554"/>
          </a:xfrm>
          <a:prstGeom prst="rect">
            <a:avLst/>
          </a:prstGeom>
          <a:noFill/>
        </p:spPr>
        <p:txBody>
          <a:bodyPr wrap="square" rtlCol="0">
            <a:spAutoFit/>
          </a:bodyPr>
          <a:lstStyle/>
          <a:p>
            <a:r>
              <a:rPr lang="en-US" sz="800" dirty="0"/>
              <a:t>Element ID Extension</a:t>
            </a:r>
          </a:p>
        </p:txBody>
      </p:sp>
      <p:sp>
        <p:nvSpPr>
          <p:cNvPr id="38" name="Rectangle 37">
            <a:extLst>
              <a:ext uri="{FF2B5EF4-FFF2-40B4-BE49-F238E27FC236}">
                <a16:creationId xmlns:a16="http://schemas.microsoft.com/office/drawing/2014/main" id="{C67579C0-3C52-4BA7-AA1C-53A1673E887E}"/>
              </a:ext>
            </a:extLst>
          </p:cNvPr>
          <p:cNvSpPr/>
          <p:nvPr/>
        </p:nvSpPr>
        <p:spPr bwMode="auto">
          <a:xfrm>
            <a:off x="4229100" y="5288676"/>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9" name="TextBox 38">
            <a:extLst>
              <a:ext uri="{FF2B5EF4-FFF2-40B4-BE49-F238E27FC236}">
                <a16:creationId xmlns:a16="http://schemas.microsoft.com/office/drawing/2014/main" id="{C5DE157D-B9E3-429B-8C3D-F89FFCCD6DC1}"/>
              </a:ext>
            </a:extLst>
          </p:cNvPr>
          <p:cNvSpPr txBox="1"/>
          <p:nvPr/>
        </p:nvSpPr>
        <p:spPr>
          <a:xfrm>
            <a:off x="4282749" y="5333648"/>
            <a:ext cx="685799" cy="215444"/>
          </a:xfrm>
          <a:prstGeom prst="rect">
            <a:avLst/>
          </a:prstGeom>
          <a:noFill/>
        </p:spPr>
        <p:txBody>
          <a:bodyPr wrap="square" rtlCol="0">
            <a:spAutoFit/>
          </a:bodyPr>
          <a:lstStyle/>
          <a:p>
            <a:r>
              <a:rPr lang="en-US" sz="800" dirty="0"/>
              <a:t>Link ID</a:t>
            </a:r>
          </a:p>
        </p:txBody>
      </p:sp>
      <p:sp>
        <p:nvSpPr>
          <p:cNvPr id="40" name="Rectangle 39">
            <a:extLst>
              <a:ext uri="{FF2B5EF4-FFF2-40B4-BE49-F238E27FC236}">
                <a16:creationId xmlns:a16="http://schemas.microsoft.com/office/drawing/2014/main" id="{34E52729-D315-48FD-BC97-E9AF65F9D7A4}"/>
              </a:ext>
            </a:extLst>
          </p:cNvPr>
          <p:cNvSpPr/>
          <p:nvPr/>
        </p:nvSpPr>
        <p:spPr bwMode="auto">
          <a:xfrm>
            <a:off x="4909045" y="5289934"/>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2" name="TextBox 41">
            <a:extLst>
              <a:ext uri="{FF2B5EF4-FFF2-40B4-BE49-F238E27FC236}">
                <a16:creationId xmlns:a16="http://schemas.microsoft.com/office/drawing/2014/main" id="{DE79B9DF-C93C-4BB7-B8AA-3139B263CA42}"/>
              </a:ext>
            </a:extLst>
          </p:cNvPr>
          <p:cNvSpPr txBox="1"/>
          <p:nvPr/>
        </p:nvSpPr>
        <p:spPr>
          <a:xfrm>
            <a:off x="4962694" y="5334906"/>
            <a:ext cx="685799" cy="215444"/>
          </a:xfrm>
          <a:prstGeom prst="rect">
            <a:avLst/>
          </a:prstGeom>
          <a:noFill/>
        </p:spPr>
        <p:txBody>
          <a:bodyPr wrap="square" rtlCol="0">
            <a:spAutoFit/>
          </a:bodyPr>
          <a:lstStyle/>
          <a:p>
            <a:r>
              <a:rPr lang="en-US" sz="800" dirty="0"/>
              <a:t>subelements</a:t>
            </a:r>
          </a:p>
        </p:txBody>
      </p:sp>
      <p:sp>
        <p:nvSpPr>
          <p:cNvPr id="54" name="Rectangle 53">
            <a:extLst>
              <a:ext uri="{FF2B5EF4-FFF2-40B4-BE49-F238E27FC236}">
                <a16:creationId xmlns:a16="http://schemas.microsoft.com/office/drawing/2014/main" id="{A46D0BCF-C514-4BB3-BE49-2B658D8D7E90}"/>
              </a:ext>
            </a:extLst>
          </p:cNvPr>
          <p:cNvSpPr/>
          <p:nvPr/>
        </p:nvSpPr>
        <p:spPr>
          <a:xfrm>
            <a:off x="6505117" y="5079687"/>
            <a:ext cx="982160" cy="215444"/>
          </a:xfrm>
          <a:prstGeom prst="rect">
            <a:avLst/>
          </a:prstGeom>
        </p:spPr>
        <p:txBody>
          <a:bodyPr wrap="square">
            <a:spAutoFit/>
          </a:bodyPr>
          <a:lstStyle/>
          <a:p>
            <a:r>
              <a:rPr lang="en-US" sz="800" dirty="0">
                <a:latin typeface="TimesNewRoman"/>
              </a:rPr>
              <a:t>STA Profile n</a:t>
            </a:r>
            <a:endParaRPr lang="en-US" sz="800" dirty="0"/>
          </a:p>
        </p:txBody>
      </p:sp>
      <p:sp>
        <p:nvSpPr>
          <p:cNvPr id="55" name="Rectangle 54">
            <a:extLst>
              <a:ext uri="{FF2B5EF4-FFF2-40B4-BE49-F238E27FC236}">
                <a16:creationId xmlns:a16="http://schemas.microsoft.com/office/drawing/2014/main" id="{22544633-4100-4ADA-84CB-50A45582244F}"/>
              </a:ext>
            </a:extLst>
          </p:cNvPr>
          <p:cNvSpPr/>
          <p:nvPr/>
        </p:nvSpPr>
        <p:spPr bwMode="auto">
          <a:xfrm>
            <a:off x="5598935" y="5302076"/>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56" name="TextBox 55">
            <a:extLst>
              <a:ext uri="{FF2B5EF4-FFF2-40B4-BE49-F238E27FC236}">
                <a16:creationId xmlns:a16="http://schemas.microsoft.com/office/drawing/2014/main" id="{68349064-E4E0-493E-AE56-DFDCEF0D14CC}"/>
              </a:ext>
            </a:extLst>
          </p:cNvPr>
          <p:cNvSpPr txBox="1"/>
          <p:nvPr/>
        </p:nvSpPr>
        <p:spPr>
          <a:xfrm>
            <a:off x="5652585" y="5313744"/>
            <a:ext cx="685799" cy="215444"/>
          </a:xfrm>
          <a:prstGeom prst="rect">
            <a:avLst/>
          </a:prstGeom>
          <a:noFill/>
        </p:spPr>
        <p:txBody>
          <a:bodyPr wrap="square" rtlCol="0">
            <a:spAutoFit/>
          </a:bodyPr>
          <a:lstStyle/>
          <a:p>
            <a:r>
              <a:rPr lang="en-US" sz="800" dirty="0"/>
              <a:t>……</a:t>
            </a:r>
          </a:p>
        </p:txBody>
      </p:sp>
      <p:sp>
        <p:nvSpPr>
          <p:cNvPr id="57" name="Rectangle 56">
            <a:extLst>
              <a:ext uri="{FF2B5EF4-FFF2-40B4-BE49-F238E27FC236}">
                <a16:creationId xmlns:a16="http://schemas.microsoft.com/office/drawing/2014/main" id="{974854F1-8755-4DD0-98B5-C6D83FA82408}"/>
              </a:ext>
            </a:extLst>
          </p:cNvPr>
          <p:cNvSpPr/>
          <p:nvPr/>
        </p:nvSpPr>
        <p:spPr bwMode="auto">
          <a:xfrm>
            <a:off x="6286500" y="5300924"/>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58" name="TextBox 57">
            <a:extLst>
              <a:ext uri="{FF2B5EF4-FFF2-40B4-BE49-F238E27FC236}">
                <a16:creationId xmlns:a16="http://schemas.microsoft.com/office/drawing/2014/main" id="{018CF671-D2C0-4DAA-A58F-28A18BFF2782}"/>
              </a:ext>
            </a:extLst>
          </p:cNvPr>
          <p:cNvSpPr txBox="1"/>
          <p:nvPr/>
        </p:nvSpPr>
        <p:spPr>
          <a:xfrm>
            <a:off x="6340149" y="5345896"/>
            <a:ext cx="685799" cy="215444"/>
          </a:xfrm>
          <a:prstGeom prst="rect">
            <a:avLst/>
          </a:prstGeom>
          <a:noFill/>
        </p:spPr>
        <p:txBody>
          <a:bodyPr wrap="square" rtlCol="0">
            <a:spAutoFit/>
          </a:bodyPr>
          <a:lstStyle/>
          <a:p>
            <a:r>
              <a:rPr lang="en-US" sz="800" dirty="0"/>
              <a:t>Link ID</a:t>
            </a:r>
          </a:p>
        </p:txBody>
      </p:sp>
      <p:sp>
        <p:nvSpPr>
          <p:cNvPr id="59" name="Rectangle 58">
            <a:extLst>
              <a:ext uri="{FF2B5EF4-FFF2-40B4-BE49-F238E27FC236}">
                <a16:creationId xmlns:a16="http://schemas.microsoft.com/office/drawing/2014/main" id="{29D3CC76-42FC-4AAD-98EE-4A9DD1B2243C}"/>
              </a:ext>
            </a:extLst>
          </p:cNvPr>
          <p:cNvSpPr/>
          <p:nvPr/>
        </p:nvSpPr>
        <p:spPr bwMode="auto">
          <a:xfrm>
            <a:off x="6966445" y="5302182"/>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0" name="TextBox 59">
            <a:extLst>
              <a:ext uri="{FF2B5EF4-FFF2-40B4-BE49-F238E27FC236}">
                <a16:creationId xmlns:a16="http://schemas.microsoft.com/office/drawing/2014/main" id="{73FB807A-62C1-4BFB-BE08-D50DACC8FE0F}"/>
              </a:ext>
            </a:extLst>
          </p:cNvPr>
          <p:cNvSpPr txBox="1"/>
          <p:nvPr/>
        </p:nvSpPr>
        <p:spPr>
          <a:xfrm>
            <a:off x="7020094" y="5347154"/>
            <a:ext cx="685799" cy="215444"/>
          </a:xfrm>
          <a:prstGeom prst="rect">
            <a:avLst/>
          </a:prstGeom>
          <a:noFill/>
        </p:spPr>
        <p:txBody>
          <a:bodyPr wrap="square" rtlCol="0">
            <a:spAutoFit/>
          </a:bodyPr>
          <a:lstStyle/>
          <a:p>
            <a:r>
              <a:rPr lang="en-US" sz="800" dirty="0"/>
              <a:t>subelements</a:t>
            </a:r>
          </a:p>
        </p:txBody>
      </p:sp>
      <p:sp>
        <p:nvSpPr>
          <p:cNvPr id="61" name="Rectangle 60">
            <a:extLst>
              <a:ext uri="{FF2B5EF4-FFF2-40B4-BE49-F238E27FC236}">
                <a16:creationId xmlns:a16="http://schemas.microsoft.com/office/drawing/2014/main" id="{64BE3D1A-8CD9-4832-A444-C914729A15CD}"/>
              </a:ext>
            </a:extLst>
          </p:cNvPr>
          <p:cNvSpPr/>
          <p:nvPr/>
        </p:nvSpPr>
        <p:spPr>
          <a:xfrm>
            <a:off x="4546994" y="5016097"/>
            <a:ext cx="982159" cy="215444"/>
          </a:xfrm>
          <a:prstGeom prst="rect">
            <a:avLst/>
          </a:prstGeom>
        </p:spPr>
        <p:txBody>
          <a:bodyPr wrap="square">
            <a:spAutoFit/>
          </a:bodyPr>
          <a:lstStyle/>
          <a:p>
            <a:r>
              <a:rPr lang="en-US" sz="800" dirty="0">
                <a:latin typeface="TimesNewRoman"/>
              </a:rPr>
              <a:t>STA Profile 1</a:t>
            </a:r>
            <a:endParaRPr lang="en-US" sz="800" dirty="0"/>
          </a:p>
        </p:txBody>
      </p:sp>
      <p:sp>
        <p:nvSpPr>
          <p:cNvPr id="91" name="Rectangle 90">
            <a:extLst>
              <a:ext uri="{FF2B5EF4-FFF2-40B4-BE49-F238E27FC236}">
                <a16:creationId xmlns:a16="http://schemas.microsoft.com/office/drawing/2014/main" id="{9960B8DE-035F-4FC5-AC40-0B07CF69DC72}"/>
              </a:ext>
            </a:extLst>
          </p:cNvPr>
          <p:cNvSpPr/>
          <p:nvPr/>
        </p:nvSpPr>
        <p:spPr bwMode="auto">
          <a:xfrm>
            <a:off x="3388415" y="5291270"/>
            <a:ext cx="84654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92" name="TextBox 91">
            <a:extLst>
              <a:ext uri="{FF2B5EF4-FFF2-40B4-BE49-F238E27FC236}">
                <a16:creationId xmlns:a16="http://schemas.microsoft.com/office/drawing/2014/main" id="{8A5E41D0-CF38-480E-BA31-3BEA14309AFE}"/>
              </a:ext>
            </a:extLst>
          </p:cNvPr>
          <p:cNvSpPr txBox="1"/>
          <p:nvPr/>
        </p:nvSpPr>
        <p:spPr>
          <a:xfrm>
            <a:off x="3372083" y="5319632"/>
            <a:ext cx="917211" cy="215444"/>
          </a:xfrm>
          <a:prstGeom prst="rect">
            <a:avLst/>
          </a:prstGeom>
          <a:noFill/>
        </p:spPr>
        <p:txBody>
          <a:bodyPr wrap="square" rtlCol="0">
            <a:spAutoFit/>
          </a:bodyPr>
          <a:lstStyle/>
          <a:p>
            <a:r>
              <a:rPr lang="en-US" sz="800" dirty="0"/>
              <a:t>Common Info</a:t>
            </a:r>
          </a:p>
        </p:txBody>
      </p:sp>
      <p:cxnSp>
        <p:nvCxnSpPr>
          <p:cNvPr id="93" name="Straight Arrow Connector 92">
            <a:extLst>
              <a:ext uri="{FF2B5EF4-FFF2-40B4-BE49-F238E27FC236}">
                <a16:creationId xmlns:a16="http://schemas.microsoft.com/office/drawing/2014/main" id="{71A90C40-E71E-4FCE-BBC7-9390F093D560}"/>
              </a:ext>
            </a:extLst>
          </p:cNvPr>
          <p:cNvCxnSpPr>
            <a:cxnSpLocks/>
          </p:cNvCxnSpPr>
          <p:nvPr/>
        </p:nvCxnSpPr>
        <p:spPr bwMode="auto">
          <a:xfrm>
            <a:off x="3442784" y="5128139"/>
            <a:ext cx="337224" cy="1267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4" name="Rectangle 93">
            <a:extLst>
              <a:ext uri="{FF2B5EF4-FFF2-40B4-BE49-F238E27FC236}">
                <a16:creationId xmlns:a16="http://schemas.microsoft.com/office/drawing/2014/main" id="{9F7C4384-72CF-4128-A59E-B1A57EA2FED3}"/>
              </a:ext>
            </a:extLst>
          </p:cNvPr>
          <p:cNvSpPr/>
          <p:nvPr/>
        </p:nvSpPr>
        <p:spPr>
          <a:xfrm>
            <a:off x="2338131" y="4848116"/>
            <a:ext cx="1821483" cy="338554"/>
          </a:xfrm>
          <a:prstGeom prst="rect">
            <a:avLst/>
          </a:prstGeom>
        </p:spPr>
        <p:txBody>
          <a:bodyPr wrap="square">
            <a:spAutoFit/>
          </a:bodyPr>
          <a:lstStyle/>
          <a:p>
            <a:r>
              <a:rPr lang="en-US" sz="800" dirty="0">
                <a:latin typeface="TimesNewRoman"/>
              </a:rPr>
              <a:t>May not be needed for the purpose other than the discovery, association.</a:t>
            </a:r>
            <a:endParaRPr lang="en-US" sz="800" dirty="0"/>
          </a:p>
        </p:txBody>
      </p:sp>
      <p:sp>
        <p:nvSpPr>
          <p:cNvPr id="96" name="Slide Number Placeholder 2">
            <a:extLst>
              <a:ext uri="{FF2B5EF4-FFF2-40B4-BE49-F238E27FC236}">
                <a16:creationId xmlns:a16="http://schemas.microsoft.com/office/drawing/2014/main" id="{620DB62B-14AF-4C30-9186-90ED36C46D5E}"/>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97" name="Footer Placeholder 4">
            <a:extLst>
              <a:ext uri="{FF2B5EF4-FFF2-40B4-BE49-F238E27FC236}">
                <a16:creationId xmlns:a16="http://schemas.microsoft.com/office/drawing/2014/main" id="{ADF3E89C-945C-4954-BE9A-48AAB95CE1F8}"/>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186349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44558"/>
            <a:ext cx="9448800" cy="762000"/>
          </a:xfrm>
        </p:spPr>
        <p:txBody>
          <a:bodyPr/>
          <a:lstStyle/>
          <a:p>
            <a:r>
              <a:rPr lang="en-US" sz="2800" dirty="0"/>
              <a:t>Inherited and Non-inherited Element</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143000"/>
            <a:ext cx="9144000" cy="4419600"/>
          </a:xfrm>
        </p:spPr>
        <p:txBody>
          <a:bodyPr/>
          <a:lstStyle/>
          <a:p>
            <a:pPr>
              <a:buClr>
                <a:srgbClr val="FF0000"/>
              </a:buClr>
            </a:pPr>
            <a:r>
              <a:rPr lang="en-US" sz="1800" b="0" dirty="0"/>
              <a:t>An indication about whether the inheritance is applied in ML element.</a:t>
            </a:r>
          </a:p>
          <a:p>
            <a:pPr>
              <a:buClr>
                <a:srgbClr val="FF0000"/>
              </a:buClr>
            </a:pPr>
            <a:r>
              <a:rPr lang="en-US" sz="1800" b="0" dirty="0"/>
              <a:t>When the inheritance is applied, the following operations are applied </a:t>
            </a:r>
          </a:p>
          <a:p>
            <a:pPr lvl="1">
              <a:buClr>
                <a:srgbClr val="FF0000"/>
              </a:buClr>
            </a:pPr>
            <a:r>
              <a:rPr lang="en-US" sz="1800" b="0" dirty="0"/>
              <a:t>the capabilities, operating parameters of the reported STA that are not </a:t>
            </a:r>
            <a:r>
              <a:rPr lang="en-US" sz="1800" dirty="0"/>
              <a:t>c</a:t>
            </a:r>
            <a:r>
              <a:rPr lang="en-US" sz="1800" b="0" dirty="0"/>
              <a:t>arried in the management frame in </a:t>
            </a:r>
            <a:r>
              <a:rPr lang="en-US" sz="1800" dirty="0"/>
              <a:t>reported STA’s </a:t>
            </a:r>
            <a:r>
              <a:rPr lang="en-US" sz="1800" b="0" dirty="0"/>
              <a:t>Profile are inherited from the capabilities and operating parameters of the reporting STA. </a:t>
            </a:r>
          </a:p>
          <a:p>
            <a:pPr lvl="1">
              <a:buClr>
                <a:srgbClr val="FF0000"/>
              </a:buClr>
            </a:pPr>
            <a:r>
              <a:rPr lang="en-US" sz="1800" b="0" dirty="0"/>
              <a:t>A reported STA may not want to inherit an element from the reporting STA.</a:t>
            </a:r>
          </a:p>
          <a:p>
            <a:pPr lvl="2">
              <a:buClr>
                <a:srgbClr val="FF0000"/>
              </a:buClr>
            </a:pPr>
            <a:r>
              <a:rPr lang="en-US" b="0" dirty="0"/>
              <a:t>To address this, a Non-Inherited element can be used to explicitly indicate the uninherited elements from the reporting STA.</a:t>
            </a:r>
          </a:p>
          <a:p>
            <a:pPr lvl="3">
              <a:buClr>
                <a:srgbClr val="FF0000"/>
              </a:buClr>
            </a:pPr>
            <a:r>
              <a:rPr lang="en-US" sz="1800" dirty="0"/>
              <a:t>If an Element ID and Element ID Extension, if exists, are included in Non-Inherited element of a reported STA’s STA Profile, the element identified by the Element ID and Element ID Extension, if exists, is not inherited by the reported STA.</a:t>
            </a:r>
            <a:endParaRPr lang="en-US" sz="1800" b="0" dirty="0"/>
          </a:p>
        </p:txBody>
      </p:sp>
      <p:sp>
        <p:nvSpPr>
          <p:cNvPr id="54" name="Date Placeholder 3">
            <a:extLst>
              <a:ext uri="{FF2B5EF4-FFF2-40B4-BE49-F238E27FC236}">
                <a16:creationId xmlns:a16="http://schemas.microsoft.com/office/drawing/2014/main" id="{879DF23B-4CCC-4DB7-9B37-ACC0A374DC41}"/>
              </a:ext>
            </a:extLst>
          </p:cNvPr>
          <p:cNvSpPr>
            <a:spLocks noGrp="1"/>
          </p:cNvSpPr>
          <p:nvPr>
            <p:ph type="dt" sz="half" idx="10"/>
          </p:nvPr>
        </p:nvSpPr>
        <p:spPr>
          <a:xfrm>
            <a:off x="696913" y="304800"/>
            <a:ext cx="820738" cy="276999"/>
          </a:xfrm>
        </p:spPr>
        <p:txBody>
          <a:bodyPr/>
          <a:lstStyle/>
          <a:p>
            <a:pPr>
              <a:defRPr/>
            </a:pPr>
            <a:r>
              <a:rPr lang="en-US" dirty="0"/>
              <a:t>03/01/20</a:t>
            </a:r>
          </a:p>
        </p:txBody>
      </p:sp>
      <p:sp>
        <p:nvSpPr>
          <p:cNvPr id="62" name="Slide Number Placeholder 2">
            <a:extLst>
              <a:ext uri="{FF2B5EF4-FFF2-40B4-BE49-F238E27FC236}">
                <a16:creationId xmlns:a16="http://schemas.microsoft.com/office/drawing/2014/main" id="{601032B4-195A-465B-831A-41D7DBA831A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64" name="Footer Placeholder 4">
            <a:extLst>
              <a:ext uri="{FF2B5EF4-FFF2-40B4-BE49-F238E27FC236}">
                <a16:creationId xmlns:a16="http://schemas.microsoft.com/office/drawing/2014/main" id="{5556F2CF-BBAD-4216-AAEA-A8C39240B4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662668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lstStyle/>
          <a:p>
            <a:r>
              <a:rPr lang="en-US" sz="2800" dirty="0"/>
              <a:t>Beacons of Multi-link AP/STA Entity</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142999"/>
            <a:ext cx="9144000" cy="4343401"/>
          </a:xfrm>
        </p:spPr>
        <p:txBody>
          <a:bodyPr/>
          <a:lstStyle/>
          <a:p>
            <a:pPr>
              <a:buClr>
                <a:srgbClr val="FF0000"/>
              </a:buClr>
            </a:pPr>
            <a:r>
              <a:rPr lang="en-US" sz="1800" b="0" dirty="0"/>
              <a:t>Given that a multi-link AP entity transmits Beacons in each its enabled link, the following information announcement rules are applied to avoid the Beacon bloating:</a:t>
            </a:r>
          </a:p>
          <a:p>
            <a:pPr lvl="1">
              <a:buClr>
                <a:srgbClr val="FF0000"/>
              </a:buClr>
            </a:pPr>
            <a:r>
              <a:rPr lang="en-US" sz="1800" b="0" dirty="0"/>
              <a:t>In Beacon frames of link2, the information for frame exchange of link1, e.g. the Capabilities, Operating Parameters, e.g. EDCA, MU EDCA, OFDMA random access parameters, Spatial Reuse parameters, BSS Operating Parameters etc. of link1 are not announced.</a:t>
            </a:r>
          </a:p>
          <a:p>
            <a:pPr lvl="1">
              <a:buClr>
                <a:srgbClr val="FF0000"/>
              </a:buClr>
            </a:pPr>
            <a:r>
              <a:rPr lang="en-US" sz="1800" b="0" dirty="0"/>
              <a:t>In Beacon frames of link2, the information for receiving Beacons of link1, helping the association decision, e.g. the Primary channel, BW, </a:t>
            </a:r>
            <a:r>
              <a:rPr lang="en-US" sz="1800" dirty="0"/>
              <a:t>TSF Difference between Two Link, link1 AP and link2 AP being affiliated with same AP MLD, Check Beacon, Link ID etc.</a:t>
            </a:r>
            <a:endParaRPr lang="en-US" sz="1800" b="0" dirty="0"/>
          </a:p>
          <a:p>
            <a:pPr lvl="2">
              <a:buClr>
                <a:srgbClr val="FF0000"/>
              </a:buClr>
            </a:pPr>
            <a:r>
              <a:rPr lang="en-US" dirty="0"/>
              <a:t>The updated the current element, i.e. RNR, can be defined for such announcement.</a:t>
            </a:r>
          </a:p>
          <a:p>
            <a:pPr lvl="1">
              <a:buClr>
                <a:srgbClr val="FF0000"/>
              </a:buClr>
            </a:pPr>
            <a:r>
              <a:rPr lang="en-US" sz="1600" b="0" dirty="0"/>
              <a:t>Similar rules are applied to Probe Response frames.</a:t>
            </a:r>
          </a:p>
        </p:txBody>
      </p:sp>
      <p:sp>
        <p:nvSpPr>
          <p:cNvPr id="4" name="Slide Number Placeholder 2">
            <a:extLst>
              <a:ext uri="{FF2B5EF4-FFF2-40B4-BE49-F238E27FC236}">
                <a16:creationId xmlns:a16="http://schemas.microsoft.com/office/drawing/2014/main" id="{EA913F2C-B6DE-4DFB-9F38-9933C88F118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B1498A85-7914-4A0A-92C3-8A870F5CBCB8}"/>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F5055363-0FC6-4D4B-9DD6-BF46560B925E}"/>
              </a:ext>
            </a:extLst>
          </p:cNvPr>
          <p:cNvSpPr>
            <a:spLocks noGrp="1"/>
          </p:cNvSpPr>
          <p:nvPr>
            <p:ph type="dt" sz="half" idx="10"/>
          </p:nvPr>
        </p:nvSpPr>
        <p:spPr>
          <a:xfrm>
            <a:off x="696913" y="304800"/>
            <a:ext cx="820738" cy="276999"/>
          </a:xfrm>
        </p:spPr>
        <p:txBody>
          <a:bodyPr/>
          <a:lstStyle/>
          <a:p>
            <a:pPr>
              <a:defRPr/>
            </a:pPr>
            <a:r>
              <a:rPr lang="en-US" dirty="0"/>
              <a:t>03/01/20</a:t>
            </a:r>
          </a:p>
        </p:txBody>
      </p:sp>
    </p:spTree>
    <p:extLst>
      <p:ext uri="{BB962C8B-B14F-4D97-AF65-F5344CB8AC3E}">
        <p14:creationId xmlns:p14="http://schemas.microsoft.com/office/powerpoint/2010/main" val="2638611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762000"/>
          </a:xfrm>
        </p:spPr>
        <p:txBody>
          <a:bodyPr/>
          <a:lstStyle/>
          <a:p>
            <a:r>
              <a:rPr lang="en-US" sz="2800" dirty="0"/>
              <a:t>Capabilities, Operating Parameters in Scanning, Association</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527109"/>
            <a:ext cx="9144000" cy="3806891"/>
          </a:xfrm>
        </p:spPr>
        <p:txBody>
          <a:bodyPr/>
          <a:lstStyle/>
          <a:p>
            <a:pPr>
              <a:buClr>
                <a:srgbClr val="FF0000"/>
              </a:buClr>
            </a:pPr>
            <a:r>
              <a:rPr lang="en-US" b="0" dirty="0"/>
              <a:t>The individually addressed Probe Request transmitted in one link can request the full capabilities and BSS operating parameters of other links.</a:t>
            </a:r>
          </a:p>
          <a:p>
            <a:pPr lvl="1">
              <a:buClr>
                <a:srgbClr val="FF0000"/>
              </a:buClr>
            </a:pPr>
            <a:r>
              <a:rPr lang="en-US" dirty="0"/>
              <a:t>Probe Request indicates the requirement of other link’s full capabilities, operating parameters.</a:t>
            </a:r>
          </a:p>
          <a:p>
            <a:pPr lvl="1">
              <a:buClr>
                <a:srgbClr val="FF0000"/>
              </a:buClr>
            </a:pPr>
            <a:r>
              <a:rPr lang="en-US" b="0" dirty="0"/>
              <a:t>The individually addressed Probe Response frame in one link carry </a:t>
            </a:r>
            <a:r>
              <a:rPr lang="en-US" dirty="0"/>
              <a:t>the full capabilities and BSS operating parameters of other links.</a:t>
            </a:r>
            <a:r>
              <a:rPr lang="en-US" b="0" dirty="0"/>
              <a:t> </a:t>
            </a:r>
          </a:p>
          <a:p>
            <a:pPr>
              <a:buClr>
                <a:srgbClr val="FF0000"/>
              </a:buClr>
            </a:pPr>
            <a:r>
              <a:rPr lang="en-US" b="0" dirty="0"/>
              <a:t>The Association Request and Association Response in one link need to carry the full capabilities and BSS operating parameters of other links.</a:t>
            </a:r>
          </a:p>
          <a:p>
            <a:pPr marL="0" indent="0">
              <a:buNone/>
            </a:pPr>
            <a:endParaRPr lang="en-US" sz="1400" b="0" dirty="0"/>
          </a:p>
          <a:p>
            <a:endParaRPr lang="en-US" sz="1400" b="0" dirty="0"/>
          </a:p>
        </p:txBody>
      </p:sp>
      <p:sp>
        <p:nvSpPr>
          <p:cNvPr id="4" name="Slide Number Placeholder 2">
            <a:extLst>
              <a:ext uri="{FF2B5EF4-FFF2-40B4-BE49-F238E27FC236}">
                <a16:creationId xmlns:a16="http://schemas.microsoft.com/office/drawing/2014/main" id="{EA913F2C-B6DE-4DFB-9F38-9933C88F118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B1498A85-7914-4A0A-92C3-8A870F5CBCB8}"/>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B8345FB7-44DA-4B7E-863E-128F647B8112}"/>
              </a:ext>
            </a:extLst>
          </p:cNvPr>
          <p:cNvSpPr>
            <a:spLocks noGrp="1"/>
          </p:cNvSpPr>
          <p:nvPr>
            <p:ph type="dt" sz="half" idx="10"/>
          </p:nvPr>
        </p:nvSpPr>
        <p:spPr>
          <a:xfrm>
            <a:off x="696913" y="304800"/>
            <a:ext cx="820738" cy="276999"/>
          </a:xfrm>
        </p:spPr>
        <p:txBody>
          <a:bodyPr/>
          <a:lstStyle/>
          <a:p>
            <a:pPr>
              <a:defRPr/>
            </a:pPr>
            <a:r>
              <a:rPr lang="en-US" dirty="0"/>
              <a:t>03/01/20</a:t>
            </a:r>
          </a:p>
        </p:txBody>
      </p:sp>
    </p:spTree>
    <p:extLst>
      <p:ext uri="{BB962C8B-B14F-4D97-AF65-F5344CB8AC3E}">
        <p14:creationId xmlns:p14="http://schemas.microsoft.com/office/powerpoint/2010/main" val="1951942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762000"/>
          </a:xfrm>
        </p:spPr>
        <p:txBody>
          <a:bodyPr/>
          <a:lstStyle/>
          <a:p>
            <a:r>
              <a:rPr lang="en-US" sz="2800" dirty="0"/>
              <a:t>Further Consideration of Decreasing Management Overhead </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527109"/>
            <a:ext cx="9144000" cy="4264091"/>
          </a:xfrm>
        </p:spPr>
        <p:txBody>
          <a:bodyPr/>
          <a:lstStyle/>
          <a:p>
            <a:pPr>
              <a:buClr>
                <a:srgbClr val="FF0000"/>
              </a:buClr>
            </a:pPr>
            <a:r>
              <a:rPr lang="en-US" b="0" dirty="0"/>
              <a:t>Multiple STA MLD may request full AP MLD information of all affiliated APs before the AP MLD sends individually addressed Probe Response frame.</a:t>
            </a:r>
          </a:p>
          <a:p>
            <a:pPr lvl="1">
              <a:buClr>
                <a:srgbClr val="FF0000"/>
              </a:buClr>
            </a:pPr>
            <a:r>
              <a:rPr lang="en-US" dirty="0"/>
              <a:t>Instead of multiple  individually addressed Probe Response frames, a broadcast Probe Response frame with full AP MLD information of all affiliated APs of the requested AP MLD can be transmitted. </a:t>
            </a:r>
          </a:p>
          <a:p>
            <a:pPr lvl="1">
              <a:buClr>
                <a:srgbClr val="FF0000"/>
              </a:buClr>
            </a:pPr>
            <a:r>
              <a:rPr lang="en-US" b="0" dirty="0"/>
              <a:t>If the transmission of such </a:t>
            </a:r>
            <a:r>
              <a:rPr lang="en-US" dirty="0"/>
              <a:t>broadcast Probe Response frame is near TBTT, a Beacon with full AP MLD information of all affiliated APs of the requested AP MLD can be transmitted.</a:t>
            </a:r>
          </a:p>
          <a:p>
            <a:pPr lvl="1">
              <a:buClr>
                <a:srgbClr val="FF0000"/>
              </a:buClr>
            </a:pPr>
            <a:r>
              <a:rPr lang="en-US" b="0" dirty="0"/>
              <a:t>In such frames, </a:t>
            </a:r>
            <a:r>
              <a:rPr lang="en-US" dirty="0"/>
              <a:t>the full MLD information of only one AP MLD that is requested is carried.</a:t>
            </a:r>
          </a:p>
          <a:p>
            <a:pPr lvl="2">
              <a:buClr>
                <a:srgbClr val="FF0000"/>
              </a:buClr>
            </a:pPr>
            <a:r>
              <a:rPr lang="en-US" b="0" dirty="0"/>
              <a:t>The partial information of other AP MLDs is carried.</a:t>
            </a:r>
          </a:p>
          <a:p>
            <a:pPr marL="0" indent="0">
              <a:buNone/>
            </a:pPr>
            <a:endParaRPr lang="en-US" sz="1400" b="0" dirty="0"/>
          </a:p>
          <a:p>
            <a:endParaRPr lang="en-US" sz="1400" b="0" dirty="0"/>
          </a:p>
        </p:txBody>
      </p:sp>
      <p:sp>
        <p:nvSpPr>
          <p:cNvPr id="4" name="Slide Number Placeholder 2">
            <a:extLst>
              <a:ext uri="{FF2B5EF4-FFF2-40B4-BE49-F238E27FC236}">
                <a16:creationId xmlns:a16="http://schemas.microsoft.com/office/drawing/2014/main" id="{EA913F2C-B6DE-4DFB-9F38-9933C88F118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B1498A85-7914-4A0A-92C3-8A870F5CBCB8}"/>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B8345FB7-44DA-4B7E-863E-128F647B8112}"/>
              </a:ext>
            </a:extLst>
          </p:cNvPr>
          <p:cNvSpPr>
            <a:spLocks noGrp="1"/>
          </p:cNvSpPr>
          <p:nvPr>
            <p:ph type="dt" sz="half" idx="10"/>
          </p:nvPr>
        </p:nvSpPr>
        <p:spPr>
          <a:xfrm>
            <a:off x="696913" y="304800"/>
            <a:ext cx="820738" cy="276999"/>
          </a:xfrm>
        </p:spPr>
        <p:txBody>
          <a:bodyPr/>
          <a:lstStyle/>
          <a:p>
            <a:pPr>
              <a:defRPr/>
            </a:pPr>
            <a:r>
              <a:rPr lang="en-US" dirty="0"/>
              <a:t>03/01/20</a:t>
            </a:r>
          </a:p>
        </p:txBody>
      </p:sp>
    </p:spTree>
    <p:extLst>
      <p:ext uri="{BB962C8B-B14F-4D97-AF65-F5344CB8AC3E}">
        <p14:creationId xmlns:p14="http://schemas.microsoft.com/office/powerpoint/2010/main" val="706227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5" y="727822"/>
            <a:ext cx="8955349" cy="367868"/>
          </a:xfrm>
        </p:spPr>
        <p:txBody>
          <a:bodyPr/>
          <a:lstStyle/>
          <a:p>
            <a:r>
              <a:rPr lang="en-US" sz="2100" dirty="0"/>
              <a:t>Straw Poll 1</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0" y="1213912"/>
            <a:ext cx="9115336" cy="3739088"/>
          </a:xfrm>
        </p:spPr>
        <p:txBody>
          <a:bodyPr>
            <a:normAutofit/>
          </a:bodyPr>
          <a:lstStyle/>
          <a:p>
            <a:pPr>
              <a:buClr>
                <a:srgbClr val="FF0000"/>
              </a:buClr>
            </a:pPr>
            <a:r>
              <a:rPr lang="en-US" sz="1600" b="0" dirty="0"/>
              <a:t>Do you support that an reporting AP of the AP MLD transmits the Beacons and broadcast Probe Response frames carries the partial information of all other APs affiliated with the same MLD as the reporting AP through enhanced RNR element?</a:t>
            </a:r>
          </a:p>
        </p:txBody>
      </p:sp>
      <p:sp>
        <p:nvSpPr>
          <p:cNvPr id="5" name="Slide Number Placeholder 2">
            <a:extLst>
              <a:ext uri="{FF2B5EF4-FFF2-40B4-BE49-F238E27FC236}">
                <a16:creationId xmlns:a16="http://schemas.microsoft.com/office/drawing/2014/main" id="{F5405645-7D4A-4AD7-A3B2-AB6FE4F87A0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6" name="Footer Placeholder 4">
            <a:extLst>
              <a:ext uri="{FF2B5EF4-FFF2-40B4-BE49-F238E27FC236}">
                <a16:creationId xmlns:a16="http://schemas.microsoft.com/office/drawing/2014/main" id="{CA21C1B6-8DD5-4122-BD21-10362216620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7" name="Date Placeholder 3">
            <a:extLst>
              <a:ext uri="{FF2B5EF4-FFF2-40B4-BE49-F238E27FC236}">
                <a16:creationId xmlns:a16="http://schemas.microsoft.com/office/drawing/2014/main" id="{84AD8F68-2406-4EF0-A004-A54282591439}"/>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2424184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5" y="727822"/>
            <a:ext cx="8955349" cy="367868"/>
          </a:xfrm>
        </p:spPr>
        <p:txBody>
          <a:bodyPr/>
          <a:lstStyle/>
          <a:p>
            <a:r>
              <a:rPr lang="en-US" sz="2100" dirty="0"/>
              <a:t>Straw Poll 2</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0" y="1213912"/>
            <a:ext cx="9115336" cy="843488"/>
          </a:xfrm>
        </p:spPr>
        <p:txBody>
          <a:bodyPr>
            <a:noAutofit/>
          </a:bodyPr>
          <a:lstStyle/>
          <a:p>
            <a:pPr lvl="0"/>
            <a:r>
              <a:rPr lang="en-US" sz="1600" b="0" dirty="0"/>
              <a:t>Do you support that a STA of a STA MLD can send a Probe Request frame to an AP of an AP MLD to request the full capabilities, operating parameters of all APs of the AP MLD?</a:t>
            </a:r>
          </a:p>
        </p:txBody>
      </p:sp>
      <p:sp>
        <p:nvSpPr>
          <p:cNvPr id="5" name="Slide Number Placeholder 2">
            <a:extLst>
              <a:ext uri="{FF2B5EF4-FFF2-40B4-BE49-F238E27FC236}">
                <a16:creationId xmlns:a16="http://schemas.microsoft.com/office/drawing/2014/main" id="{F5405645-7D4A-4AD7-A3B2-AB6FE4F87A0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6" name="Footer Placeholder 4">
            <a:extLst>
              <a:ext uri="{FF2B5EF4-FFF2-40B4-BE49-F238E27FC236}">
                <a16:creationId xmlns:a16="http://schemas.microsoft.com/office/drawing/2014/main" id="{CA21C1B6-8DD5-4122-BD21-10362216620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7" name="Date Placeholder 3">
            <a:extLst>
              <a:ext uri="{FF2B5EF4-FFF2-40B4-BE49-F238E27FC236}">
                <a16:creationId xmlns:a16="http://schemas.microsoft.com/office/drawing/2014/main" id="{84AD8F68-2406-4EF0-A004-A54282591439}"/>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424919915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1112</Words>
  <Application>Microsoft Office PowerPoint</Application>
  <PresentationFormat>On-screen Show (4:3)</PresentationFormat>
  <Paragraphs>128</Paragraphs>
  <Slides>10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TimesNewRoman</vt:lpstr>
      <vt:lpstr>Garamond</vt:lpstr>
      <vt:lpstr>Times New Roman</vt:lpstr>
      <vt:lpstr>Wingdings</vt:lpstr>
      <vt:lpstr>802-11-Submission</vt:lpstr>
      <vt:lpstr>Beacon, Capability, Operating Parameters</vt:lpstr>
      <vt:lpstr>Recap: Multi-band Operation</vt:lpstr>
      <vt:lpstr>Capability and Operation Parameters of MLD</vt:lpstr>
      <vt:lpstr>Inherited and Non-inherited Element</vt:lpstr>
      <vt:lpstr>Beacons of Multi-link AP/STA Entity</vt:lpstr>
      <vt:lpstr>Capabilities, Operating Parameters in Scanning, Association</vt:lpstr>
      <vt:lpstr>Further Consideration of Decreasing Management Overhead </vt:lpstr>
      <vt:lpstr>Straw Poll 1</vt:lpstr>
      <vt:lpstr>Straw Poll 2</vt:lpstr>
      <vt:lpstr>Straw Poll 3</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2303</cp:revision>
  <cp:lastPrinted>1998-02-10T13:28:06Z</cp:lastPrinted>
  <dcterms:created xsi:type="dcterms:W3CDTF">2007-05-21T21:00:37Z</dcterms:created>
  <dcterms:modified xsi:type="dcterms:W3CDTF">2020-06-08T03:55:23Z</dcterms:modified>
  <cp:category>Submission</cp:category>
</cp:coreProperties>
</file>