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6" r:id="rId2"/>
    <p:sldId id="307" r:id="rId3"/>
    <p:sldId id="308" r:id="rId4"/>
    <p:sldId id="309" r:id="rId5"/>
    <p:sldId id="286" r:id="rId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6A6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4" autoAdjust="0"/>
    <p:restoredTop sz="95226" autoAdjust="0"/>
  </p:normalViewPr>
  <p:slideViewPr>
    <p:cSldViewPr>
      <p:cViewPr varScale="1">
        <p:scale>
          <a:sx n="82" d="100"/>
          <a:sy n="82" d="100"/>
        </p:scale>
        <p:origin x="490" y="5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3/15/2020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2020</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 Corporation</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2020</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2020</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March 2020</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Laurent Cariou, Intel Corporation</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2020</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2020</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March 2020</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March 2020</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 Corporation</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20/0391r0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Power save state after multi-link setup</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2020-03-15</a:t>
            </a:r>
          </a:p>
        </p:txBody>
      </p:sp>
      <p:sp>
        <p:nvSpPr>
          <p:cNvPr id="6" name="Date Placeholder 3"/>
          <p:cNvSpPr>
            <a:spLocks noGrp="1"/>
          </p:cNvSpPr>
          <p:nvPr>
            <p:ph type="dt" idx="10"/>
          </p:nvPr>
        </p:nvSpPr>
        <p:spPr/>
        <p:txBody>
          <a:bodyPr/>
          <a:lstStyle/>
          <a:p>
            <a:r>
              <a:rPr lang="en-US" dirty="0"/>
              <a:t>March 2020</a:t>
            </a:r>
            <a:endParaRPr lang="en-GB" dirty="0"/>
          </a:p>
        </p:txBody>
      </p:sp>
      <p:sp>
        <p:nvSpPr>
          <p:cNvPr id="7" name="Footer Placeholder 4"/>
          <p:cNvSpPr>
            <a:spLocks noGrp="1"/>
          </p:cNvSpPr>
          <p:nvPr>
            <p:ph type="ftr" idx="11"/>
          </p:nvPr>
        </p:nvSpPr>
        <p:spPr/>
        <p:txBody>
          <a:bodyPr/>
          <a:lstStyle/>
          <a:p>
            <a:r>
              <a:rPr lang="en-GB" dirty="0"/>
              <a:t>Laurent Cariou, Intel Corporation</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8">
            <a:extLst>
              <a:ext uri="{FF2B5EF4-FFF2-40B4-BE49-F238E27FC236}">
                <a16:creationId xmlns:a16="http://schemas.microsoft.com/office/drawing/2014/main" id="{03135375-FE2C-4471-AA77-3C4EFB93FA66}"/>
              </a:ext>
            </a:extLst>
          </p:cNvPr>
          <p:cNvGraphicFramePr>
            <a:graphicFrameLocks noChangeAspect="1"/>
          </p:cNvGraphicFramePr>
          <p:nvPr>
            <p:extLst>
              <p:ext uri="{D42A27DB-BD31-4B8C-83A1-F6EECF244321}">
                <p14:modId xmlns:p14="http://schemas.microsoft.com/office/powerpoint/2010/main" val="1502965843"/>
              </p:ext>
            </p:extLst>
          </p:nvPr>
        </p:nvGraphicFramePr>
        <p:xfrm>
          <a:off x="1828800" y="2670175"/>
          <a:ext cx="7918450" cy="3127375"/>
        </p:xfrm>
        <a:graphic>
          <a:graphicData uri="http://schemas.openxmlformats.org/presentationml/2006/ole">
            <mc:AlternateContent xmlns:mc="http://schemas.openxmlformats.org/markup-compatibility/2006">
              <mc:Choice xmlns:v="urn:schemas-microsoft-com:vml" Requires="v">
                <p:oleObj spid="_x0000_s1035" name="Document" r:id="rId4" imgW="8318618" imgH="3283832" progId="Word.Document.8">
                  <p:embed/>
                </p:oleObj>
              </mc:Choice>
              <mc:Fallback>
                <p:oleObj name="Document" r:id="rId4" imgW="8318618" imgH="3283832" progId="Word.Document.8">
                  <p:embed/>
                  <p:pic>
                    <p:nvPicPr>
                      <p:cNvPr id="12" name="Object 11"/>
                      <p:cNvPicPr>
                        <a:picLocks noChangeAspect="1" noChangeArrowheads="1"/>
                      </p:cNvPicPr>
                      <p:nvPr/>
                    </p:nvPicPr>
                    <p:blipFill>
                      <a:blip r:embed="rId5"/>
                      <a:srcRect/>
                      <a:stretch>
                        <a:fillRect/>
                      </a:stretch>
                    </p:blipFill>
                    <p:spPr bwMode="auto">
                      <a:xfrm>
                        <a:off x="1828800" y="2670175"/>
                        <a:ext cx="7918450" cy="3127375"/>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A31551-256E-4D90-8C79-D057F0CC7108}"/>
              </a:ext>
            </a:extLst>
          </p:cNvPr>
          <p:cNvSpPr>
            <a:spLocks noGrp="1"/>
          </p:cNvSpPr>
          <p:nvPr>
            <p:ph type="title"/>
          </p:nvPr>
        </p:nvSpPr>
        <p:spPr/>
        <p:txBody>
          <a:bodyPr/>
          <a:lstStyle/>
          <a:p>
            <a:r>
              <a:rPr lang="en-US" dirty="0"/>
              <a:t>Objective</a:t>
            </a:r>
          </a:p>
        </p:txBody>
      </p:sp>
      <p:sp>
        <p:nvSpPr>
          <p:cNvPr id="3" name="Content Placeholder 2">
            <a:extLst>
              <a:ext uri="{FF2B5EF4-FFF2-40B4-BE49-F238E27FC236}">
                <a16:creationId xmlns:a16="http://schemas.microsoft.com/office/drawing/2014/main" id="{073645CB-5FF5-41AF-9C34-011F8A3B8265}"/>
              </a:ext>
            </a:extLst>
          </p:cNvPr>
          <p:cNvSpPr>
            <a:spLocks noGrp="1"/>
          </p:cNvSpPr>
          <p:nvPr>
            <p:ph idx="1"/>
          </p:nvPr>
        </p:nvSpPr>
        <p:spPr/>
        <p:txBody>
          <a:bodyPr/>
          <a:lstStyle/>
          <a:p>
            <a:pPr>
              <a:buFont typeface="Arial" panose="020B0604020202020204" pitchFamily="34" charset="0"/>
              <a:buChar char="•"/>
            </a:pPr>
            <a:r>
              <a:rPr lang="en-US" sz="2000" dirty="0"/>
              <a:t>Multi-link setup procedure was agreed to setup multiple links between an AP MLD and an non-AP MLD.</a:t>
            </a:r>
          </a:p>
          <a:p>
            <a:pPr>
              <a:buFont typeface="Arial" panose="020B0604020202020204" pitchFamily="34" charset="0"/>
              <a:buChar char="•"/>
            </a:pPr>
            <a:r>
              <a:rPr lang="en-US" sz="2000" dirty="0"/>
              <a:t>During that procedure, depending on the negotiated TID-to-link mapping, multiple links will be enabled</a:t>
            </a:r>
          </a:p>
          <a:p>
            <a:pPr lvl="1">
              <a:buFont typeface="Arial" panose="020B0604020202020204" pitchFamily="34" charset="0"/>
              <a:buChar char="•"/>
            </a:pPr>
            <a:r>
              <a:rPr lang="en-US" sz="1800" dirty="0"/>
              <a:t>We agreed that the default mapping is that all TIDs are mapped to all setup links and all links are enabled</a:t>
            </a:r>
          </a:p>
          <a:p>
            <a:pPr>
              <a:buFont typeface="Arial" panose="020B0604020202020204" pitchFamily="34" charset="0"/>
              <a:buChar char="•"/>
            </a:pPr>
            <a:r>
              <a:rPr lang="en-US" sz="2000" dirty="0"/>
              <a:t>Once this is settled (after multi-link setup), STA is able to change its power save states on each link independently. </a:t>
            </a:r>
          </a:p>
          <a:p>
            <a:pPr>
              <a:buFont typeface="Arial" panose="020B0604020202020204" pitchFamily="34" charset="0"/>
              <a:buChar char="•"/>
            </a:pPr>
            <a:endParaRPr lang="en-US" sz="2000" dirty="0"/>
          </a:p>
          <a:p>
            <a:pPr>
              <a:buFont typeface="Arial" panose="020B0604020202020204" pitchFamily="34" charset="0"/>
              <a:buChar char="•"/>
            </a:pPr>
            <a:r>
              <a:rPr lang="en-US" sz="2000" dirty="0"/>
              <a:t>What is currently not defined is: what is the initial power save state of the STAs on each link, right after the multi-link setup exchange.</a:t>
            </a:r>
          </a:p>
          <a:p>
            <a:pPr lvl="1">
              <a:buFont typeface="Arial" panose="020B0604020202020204" pitchFamily="34" charset="0"/>
              <a:buChar char="•"/>
            </a:pPr>
            <a:r>
              <a:rPr lang="en-US" sz="1600" dirty="0"/>
              <a:t>That’s what we propose to define in this contribution</a:t>
            </a:r>
          </a:p>
        </p:txBody>
      </p:sp>
      <p:sp>
        <p:nvSpPr>
          <p:cNvPr id="4" name="Slide Number Placeholder 3">
            <a:extLst>
              <a:ext uri="{FF2B5EF4-FFF2-40B4-BE49-F238E27FC236}">
                <a16:creationId xmlns:a16="http://schemas.microsoft.com/office/drawing/2014/main" id="{3A8F698E-05CA-49A1-B3CF-7EB8FF88DA97}"/>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06C5D770-B22C-446F-A8C7-A358F24C3BA8}"/>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42A08B4C-92F8-4AAA-9B9C-01E2AE47E4E0}"/>
              </a:ext>
            </a:extLst>
          </p:cNvPr>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39868084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A31551-256E-4D90-8C79-D057F0CC7108}"/>
              </a:ext>
            </a:extLst>
          </p:cNvPr>
          <p:cNvSpPr>
            <a:spLocks noGrp="1"/>
          </p:cNvSpPr>
          <p:nvPr>
            <p:ph type="title"/>
          </p:nvPr>
        </p:nvSpPr>
        <p:spPr/>
        <p:txBody>
          <a:bodyPr/>
          <a:lstStyle/>
          <a:p>
            <a:r>
              <a:rPr lang="en-US" dirty="0"/>
              <a:t>Example to better understand</a:t>
            </a:r>
          </a:p>
        </p:txBody>
      </p:sp>
      <p:sp>
        <p:nvSpPr>
          <p:cNvPr id="3" name="Content Placeholder 2">
            <a:extLst>
              <a:ext uri="{FF2B5EF4-FFF2-40B4-BE49-F238E27FC236}">
                <a16:creationId xmlns:a16="http://schemas.microsoft.com/office/drawing/2014/main" id="{073645CB-5FF5-41AF-9C34-011F8A3B8265}"/>
              </a:ext>
            </a:extLst>
          </p:cNvPr>
          <p:cNvSpPr>
            <a:spLocks noGrp="1"/>
          </p:cNvSpPr>
          <p:nvPr>
            <p:ph idx="1"/>
          </p:nvPr>
        </p:nvSpPr>
        <p:spPr/>
        <p:txBody>
          <a:bodyPr/>
          <a:lstStyle/>
          <a:p>
            <a:pPr>
              <a:buFont typeface="Arial" panose="020B0604020202020204" pitchFamily="34" charset="0"/>
              <a:buChar char="•"/>
            </a:pPr>
            <a:r>
              <a:rPr lang="en-US" dirty="0"/>
              <a:t>Typical example:</a:t>
            </a:r>
          </a:p>
          <a:p>
            <a:pPr lvl="1">
              <a:buFont typeface="Arial" panose="020B0604020202020204" pitchFamily="34" charset="0"/>
              <a:buChar char="•"/>
            </a:pPr>
            <a:r>
              <a:rPr lang="en-US" sz="1800" dirty="0"/>
              <a:t>AP MLD operating on 3 links (2.4/5/6GHz)</a:t>
            </a:r>
          </a:p>
          <a:p>
            <a:pPr lvl="1">
              <a:buFont typeface="Arial" panose="020B0604020202020204" pitchFamily="34" charset="0"/>
              <a:buChar char="•"/>
            </a:pPr>
            <a:r>
              <a:rPr lang="en-US" sz="1800" dirty="0"/>
              <a:t>Non-AP MLD with 3 links (2.4/5/6GHz), but with single radio functionality (only one STA of the non-AP MLD can be awake at a time)</a:t>
            </a:r>
          </a:p>
          <a:p>
            <a:pPr lvl="1">
              <a:buFont typeface="Arial" panose="020B0604020202020204" pitchFamily="34" charset="0"/>
              <a:buChar char="•"/>
            </a:pPr>
            <a:r>
              <a:rPr lang="en-US" sz="1800" dirty="0"/>
              <a:t>3 links are setup with default mapping:</a:t>
            </a:r>
          </a:p>
          <a:p>
            <a:pPr lvl="2">
              <a:buFont typeface="Arial" panose="020B0604020202020204" pitchFamily="34" charset="0"/>
              <a:buChar char="•"/>
            </a:pPr>
            <a:r>
              <a:rPr lang="en-US" sz="1600" dirty="0"/>
              <a:t>TIDs mapped to all 3 links, all 3 links enabled</a:t>
            </a:r>
            <a:endParaRPr lang="en-US" sz="1200" dirty="0"/>
          </a:p>
        </p:txBody>
      </p:sp>
      <p:sp>
        <p:nvSpPr>
          <p:cNvPr id="4" name="Slide Number Placeholder 3">
            <a:extLst>
              <a:ext uri="{FF2B5EF4-FFF2-40B4-BE49-F238E27FC236}">
                <a16:creationId xmlns:a16="http://schemas.microsoft.com/office/drawing/2014/main" id="{3A8F698E-05CA-49A1-B3CF-7EB8FF88DA9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06C5D770-B22C-446F-A8C7-A358F24C3BA8}"/>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42A08B4C-92F8-4AAA-9B9C-01E2AE47E4E0}"/>
              </a:ext>
            </a:extLst>
          </p:cNvPr>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23399501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3918BA-23A3-4A66-B30A-879615962E35}"/>
              </a:ext>
            </a:extLst>
          </p:cNvPr>
          <p:cNvSpPr>
            <a:spLocks noGrp="1"/>
          </p:cNvSpPr>
          <p:nvPr>
            <p:ph type="title"/>
          </p:nvPr>
        </p:nvSpPr>
        <p:spPr/>
        <p:txBody>
          <a:bodyPr/>
          <a:lstStyle/>
          <a:p>
            <a:r>
              <a:rPr lang="en-US" dirty="0"/>
              <a:t>Baseline rules and proposal</a:t>
            </a:r>
          </a:p>
        </p:txBody>
      </p:sp>
      <p:sp>
        <p:nvSpPr>
          <p:cNvPr id="3" name="Content Placeholder 2">
            <a:extLst>
              <a:ext uri="{FF2B5EF4-FFF2-40B4-BE49-F238E27FC236}">
                <a16:creationId xmlns:a16="http://schemas.microsoft.com/office/drawing/2014/main" id="{EE03A811-0A48-41F4-96D2-A9AF6DF81AC4}"/>
              </a:ext>
            </a:extLst>
          </p:cNvPr>
          <p:cNvSpPr>
            <a:spLocks noGrp="1"/>
          </p:cNvSpPr>
          <p:nvPr>
            <p:ph idx="1"/>
          </p:nvPr>
        </p:nvSpPr>
        <p:spPr>
          <a:xfrm>
            <a:off x="914401" y="1751014"/>
            <a:ext cx="10361084" cy="4113213"/>
          </a:xfrm>
        </p:spPr>
        <p:txBody>
          <a:bodyPr/>
          <a:lstStyle/>
          <a:p>
            <a:pPr>
              <a:buFont typeface="Arial" panose="020B0604020202020204" pitchFamily="34" charset="0"/>
              <a:buChar char="•"/>
            </a:pPr>
            <a:r>
              <a:rPr lang="en-US" sz="2000" dirty="0"/>
              <a:t>Baseline spec defined association on a single link, and mandates that the power save mode of the STA, right after the end of the association process, is the active mode (power save state therefore in awake state).</a:t>
            </a:r>
          </a:p>
          <a:p>
            <a:pPr lvl="1">
              <a:buFont typeface="Arial" panose="020B0604020202020204" pitchFamily="34" charset="0"/>
              <a:buChar char="•"/>
            </a:pPr>
            <a:r>
              <a:rPr lang="en-US" sz="1800" dirty="0"/>
              <a:t>Following this, STA can obviously change its power state/mode as it wants.</a:t>
            </a:r>
          </a:p>
          <a:p>
            <a:pPr>
              <a:buFont typeface="Arial" panose="020B0604020202020204" pitchFamily="34" charset="0"/>
              <a:buChar char="•"/>
            </a:pPr>
            <a:endParaRPr lang="en-US" sz="2000" dirty="0"/>
          </a:p>
          <a:p>
            <a:pPr>
              <a:buFont typeface="Arial" panose="020B0604020202020204" pitchFamily="34" charset="0"/>
              <a:buChar char="•"/>
            </a:pPr>
            <a:r>
              <a:rPr lang="en-US" sz="2000" dirty="0"/>
              <a:t>On the link on which multi-link setup frames are exchanged, we propose to follow the same approach:</a:t>
            </a:r>
          </a:p>
          <a:p>
            <a:pPr lvl="1">
              <a:buFont typeface="Arial" panose="020B0604020202020204" pitchFamily="34" charset="0"/>
              <a:buChar char="•"/>
            </a:pPr>
            <a:r>
              <a:rPr lang="en-US" sz="1800" dirty="0"/>
              <a:t>STA is in active mode</a:t>
            </a:r>
          </a:p>
          <a:p>
            <a:pPr>
              <a:buFont typeface="Arial" panose="020B0604020202020204" pitchFamily="34" charset="0"/>
              <a:buChar char="•"/>
            </a:pPr>
            <a:r>
              <a:rPr lang="en-US" sz="2000" dirty="0"/>
              <a:t>On the other links that become enabled, we propose that the initial state is doze state (in power save mode).</a:t>
            </a:r>
          </a:p>
          <a:p>
            <a:pPr lvl="1">
              <a:buFont typeface="Arial" panose="020B0604020202020204" pitchFamily="34" charset="0"/>
              <a:buChar char="•"/>
            </a:pPr>
            <a:r>
              <a:rPr lang="en-US" sz="1800" dirty="0"/>
              <a:t>Only possible option for our single radio non-AP MLD in the example in previous slide</a:t>
            </a:r>
          </a:p>
          <a:p>
            <a:pPr lvl="1">
              <a:buFont typeface="Arial" panose="020B0604020202020204" pitchFamily="34" charset="0"/>
              <a:buChar char="•"/>
            </a:pPr>
            <a:r>
              <a:rPr lang="en-US" sz="1800" dirty="0"/>
              <a:t>Most logical solution also for multi-radio non-AP MLDs to save power</a:t>
            </a:r>
          </a:p>
          <a:p>
            <a:pPr lvl="1">
              <a:buFont typeface="Arial" panose="020B0604020202020204" pitchFamily="34" charset="0"/>
              <a:buChar char="•"/>
            </a:pPr>
            <a:r>
              <a:rPr lang="en-US" sz="1800" dirty="0"/>
              <a:t>Obviously, right after this, STA can change its power mode/state through specific signaling</a:t>
            </a:r>
          </a:p>
          <a:p>
            <a:endParaRPr lang="en-US" sz="2000" dirty="0"/>
          </a:p>
          <a:p>
            <a:endParaRPr lang="en-US" sz="2000" dirty="0"/>
          </a:p>
        </p:txBody>
      </p:sp>
      <p:sp>
        <p:nvSpPr>
          <p:cNvPr id="4" name="Slide Number Placeholder 3">
            <a:extLst>
              <a:ext uri="{FF2B5EF4-FFF2-40B4-BE49-F238E27FC236}">
                <a16:creationId xmlns:a16="http://schemas.microsoft.com/office/drawing/2014/main" id="{DB1B485C-2E19-43EE-BEC4-5FC9C3E9BD7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166D37E2-FFB0-49DD-9B9F-A4FBA43D2140}"/>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40BDACF5-8BF9-4F6F-8D6C-3817BA09FE35}"/>
              </a:ext>
            </a:extLst>
          </p:cNvPr>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3855509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F8360D-D15A-491F-952D-63CC073F222A}"/>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107FFC26-83DE-4F1D-A712-4FD6FEDEC4F1}"/>
              </a:ext>
            </a:extLst>
          </p:cNvPr>
          <p:cNvSpPr>
            <a:spLocks noGrp="1"/>
          </p:cNvSpPr>
          <p:nvPr>
            <p:ph idx="1"/>
          </p:nvPr>
        </p:nvSpPr>
        <p:spPr/>
        <p:txBody>
          <a:bodyPr/>
          <a:lstStyle/>
          <a:p>
            <a:pPr>
              <a:buFont typeface="Arial" panose="020B0604020202020204" pitchFamily="34" charset="0"/>
              <a:buChar char="•"/>
            </a:pPr>
            <a:r>
              <a:rPr lang="en-US" dirty="0"/>
              <a:t>Do you agree to add to the 11be SFD: </a:t>
            </a:r>
          </a:p>
          <a:p>
            <a:pPr lvl="1">
              <a:buFont typeface="Arial" panose="020B0604020202020204" pitchFamily="34" charset="0"/>
              <a:buChar char="•"/>
            </a:pPr>
            <a:r>
              <a:rPr lang="en-US" dirty="0"/>
              <a:t>When a link becomes enabled for a STA that is part of a non-AP MLD through multi-link setup sent on that link, the initial power management mode of the STA, immediately after the signaling exchange, is active mode</a:t>
            </a:r>
            <a:endParaRPr lang="en-US" i="1" strike="sngStrike" dirty="0"/>
          </a:p>
          <a:p>
            <a:pPr lvl="1">
              <a:buFont typeface="Arial" panose="020B0604020202020204" pitchFamily="34" charset="0"/>
              <a:buChar char="•"/>
            </a:pPr>
            <a:r>
              <a:rPr lang="en-US" dirty="0"/>
              <a:t>When a link is enabled for a STA that is part of a non-AP MLD through signaling (multi-link setup or TID to link mapping update) send on another link, the initial power management mode of the STA, immediately after the exchange, is power save mode, and its power state is doze</a:t>
            </a:r>
          </a:p>
        </p:txBody>
      </p:sp>
      <p:sp>
        <p:nvSpPr>
          <p:cNvPr id="4" name="Slide Number Placeholder 3">
            <a:extLst>
              <a:ext uri="{FF2B5EF4-FFF2-40B4-BE49-F238E27FC236}">
                <a16:creationId xmlns:a16="http://schemas.microsoft.com/office/drawing/2014/main" id="{095A664F-52D6-438F-856B-5A6760817EFC}"/>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0C1B1D01-9A37-47B3-AD96-CDFB56992ECD}"/>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00C14761-DE2B-4B7A-AE2F-54818573E134}"/>
              </a:ext>
            </a:extLst>
          </p:cNvPr>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328009744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 (1)</Template>
  <TotalTime>33807</TotalTime>
  <Words>512</Words>
  <Application>Microsoft Office PowerPoint</Application>
  <PresentationFormat>Widescreen</PresentationFormat>
  <Paragraphs>50</Paragraphs>
  <Slides>5</Slides>
  <Notes>1</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9" baseType="lpstr">
      <vt:lpstr>Arial</vt:lpstr>
      <vt:lpstr>Times New Roman</vt:lpstr>
      <vt:lpstr>Office Theme</vt:lpstr>
      <vt:lpstr>Document</vt:lpstr>
      <vt:lpstr>Power save state after multi-link setup</vt:lpstr>
      <vt:lpstr>Objective</vt:lpstr>
      <vt:lpstr>Example to better understand</vt:lpstr>
      <vt:lpstr>Baseline rules and proposal</vt:lpstr>
      <vt:lpstr>Straw polls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Park, Minyoung</dc:creator>
  <cp:keywords>CTPClassification=CTP_NT</cp:keywords>
  <cp:lastModifiedBy>Cariou, Laurent</cp:lastModifiedBy>
  <cp:revision>430</cp:revision>
  <cp:lastPrinted>1601-01-01T00:00:00Z</cp:lastPrinted>
  <dcterms:created xsi:type="dcterms:W3CDTF">2019-10-14T21:51:06Z</dcterms:created>
  <dcterms:modified xsi:type="dcterms:W3CDTF">2020-03-16T03:41:28Z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0f9a3559-a299-43df-96ab-5711de5e062b</vt:lpwstr>
  </property>
  <property fmtid="{D5CDD505-2E9C-101B-9397-08002B2CF9AE}" pid="3" name="CTP_TimeStamp">
    <vt:lpwstr>2020-03-16 03:41:28Z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