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2" r:id="rId4"/>
    <p:sldId id="300" r:id="rId5"/>
    <p:sldId id="294" r:id="rId6"/>
    <p:sldId id="295" r:id="rId7"/>
    <p:sldId id="296" r:id="rId8"/>
    <p:sldId id="304" r:id="rId9"/>
    <p:sldId id="299" r:id="rId10"/>
    <p:sldId id="305" r:id="rId11"/>
    <p:sldId id="303"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use case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6768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20/0390r1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2</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2020-2-13</a:t>
            </a:r>
            <a:endParaRPr lang="en-GB" sz="2000" b="0" dirty="0"/>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4"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457200" y="1676400"/>
            <a:ext cx="10803694" cy="4113213"/>
          </a:xfrm>
        </p:spPr>
        <p:txBody>
          <a:bodyPr/>
          <a:lstStyle/>
          <a:p>
            <a:pPr>
              <a:buFont typeface="Arial" panose="020B0604020202020204" pitchFamily="34" charset="0"/>
              <a:buChar char="•"/>
            </a:pPr>
            <a:r>
              <a:rPr lang="en-US" dirty="0"/>
              <a:t>SP2</a:t>
            </a:r>
          </a:p>
          <a:p>
            <a:pPr lvl="1">
              <a:buFont typeface="Arial" panose="020B0604020202020204" pitchFamily="34" charset="0"/>
              <a:buChar char="•"/>
            </a:pPr>
            <a:r>
              <a:rPr lang="en-US" dirty="0"/>
              <a:t>Do you support that, for the ML element, we define an inheritance model to prevent frame bloating when advertising complete information of other links?</a:t>
            </a:r>
            <a:endParaRPr lang="en-US" sz="1400" dirty="0"/>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 a frame sent by a reporting STA is the same as the element of the reporting STA, present elsewhere in the frame.</a:t>
            </a:r>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included in a non-transmitted BSSID profile of a non-transmitted BSSID in a multiple BSSID element in a frame sent by a reporting STA is the same as the element of the non-transmitted BSSID, present elsewhere in the frame or as the element of the reporting STA, present elsewhere in the frame.</a:t>
            </a:r>
          </a:p>
          <a:p>
            <a:pPr lvl="2">
              <a:buFont typeface="Arial" panose="020B0604020202020204" pitchFamily="34" charset="0"/>
              <a:buChar char="•"/>
            </a:pPr>
            <a:r>
              <a:rPr lang="en-US" dirty="0"/>
              <a:t>Note: an “element of a STA” refers in the text above to the instance of the element describing the capabilities/operation/functionalities of that STA, in a frame where multiple instances of the element can be found for other STAs.</a:t>
            </a:r>
          </a:p>
          <a:p>
            <a:pPr lvl="2">
              <a:buFont typeface="Arial" panose="020B0604020202020204" pitchFamily="34" charset="0"/>
              <a:buChar char="•"/>
            </a:pPr>
            <a:r>
              <a:rPr lang="en-US" dirty="0"/>
              <a:t>Note: some elements may not be inherited, signaling TBD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3299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AF37-57ED-457E-83E8-43D0F34DBF46}"/>
              </a:ext>
            </a:extLst>
          </p:cNvPr>
          <p:cNvSpPr>
            <a:spLocks noGrp="1"/>
          </p:cNvSpPr>
          <p:nvPr>
            <p:ph type="title"/>
          </p:nvPr>
        </p:nvSpPr>
        <p:spPr/>
        <p:txBody>
          <a:bodyPr/>
          <a:lstStyle/>
          <a:p>
            <a:r>
              <a:rPr lang="en-US" dirty="0"/>
              <a:t>Neighbor report</a:t>
            </a:r>
          </a:p>
        </p:txBody>
      </p:sp>
      <p:sp>
        <p:nvSpPr>
          <p:cNvPr id="3" name="Content Placeholder 2">
            <a:extLst>
              <a:ext uri="{FF2B5EF4-FFF2-40B4-BE49-F238E27FC236}">
                <a16:creationId xmlns:a16="http://schemas.microsoft.com/office/drawing/2014/main" id="{17D77E80-886D-400B-8465-DC2809299FA0}"/>
              </a:ext>
            </a:extLst>
          </p:cNvPr>
          <p:cNvSpPr>
            <a:spLocks noGrp="1"/>
          </p:cNvSpPr>
          <p:nvPr>
            <p:ph idx="1"/>
          </p:nvPr>
        </p:nvSpPr>
        <p:spPr>
          <a:xfrm>
            <a:off x="900034" y="1906587"/>
            <a:ext cx="10361084" cy="4113213"/>
          </a:xfrm>
        </p:spPr>
        <p:txBody>
          <a:bodyPr/>
          <a:lstStyle/>
          <a:p>
            <a:pPr>
              <a:buFont typeface="Arial" panose="020B0604020202020204" pitchFamily="34" charset="0"/>
              <a:buChar char="•"/>
            </a:pPr>
            <a:r>
              <a:rPr lang="en-US" sz="1800" dirty="0"/>
              <a:t>Neighbor report allows discovery of neighbor APs (ANQP NRs, BTM, …) and is used as part of MBO (multi-band operation)</a:t>
            </a:r>
          </a:p>
          <a:p>
            <a:pPr>
              <a:buFont typeface="Arial" panose="020B0604020202020204" pitchFamily="34" charset="0"/>
              <a:buChar char="•"/>
            </a:pPr>
            <a:r>
              <a:rPr lang="en-US" sz="1800" dirty="0"/>
              <a:t>It is unlikely that we’ll use Neighbor report to report collocated APs within the same AP MLD</a:t>
            </a:r>
          </a:p>
          <a:p>
            <a:pPr>
              <a:buFont typeface="Arial" panose="020B0604020202020204" pitchFamily="34" charset="0"/>
              <a:buChar char="•"/>
            </a:pPr>
            <a:r>
              <a:rPr lang="en-US" sz="1800" dirty="0"/>
              <a:t>Neighbor report will however likely be used to report on neighboring AP MLDs, or APs that are part of neighboring AP MLDs</a:t>
            </a:r>
          </a:p>
          <a:p>
            <a:pPr>
              <a:buFont typeface="Arial" panose="020B0604020202020204" pitchFamily="34" charset="0"/>
              <a:buChar char="•"/>
            </a:pPr>
            <a:endParaRPr lang="en-US" sz="1800" dirty="0"/>
          </a:p>
          <a:p>
            <a:pPr>
              <a:buFont typeface="Arial" panose="020B0604020202020204" pitchFamily="34" charset="0"/>
              <a:buChar char="•"/>
            </a:pPr>
            <a:r>
              <a:rPr lang="en-US" sz="1800" dirty="0"/>
              <a:t>We need a way to identify that an AP reported in a NR is part of an AP MLD</a:t>
            </a:r>
          </a:p>
          <a:p>
            <a:pPr lvl="1">
              <a:buFont typeface="Arial" panose="020B0604020202020204" pitchFamily="34" charset="0"/>
              <a:buChar char="•"/>
            </a:pPr>
            <a:r>
              <a:rPr lang="en-US" sz="1600" dirty="0"/>
              <a:t>Indication that it is an EHT AP (if we mandate that all EHT APs are AP MLDs)</a:t>
            </a:r>
          </a:p>
          <a:p>
            <a:pPr lvl="1">
              <a:buFont typeface="Arial" panose="020B0604020202020204" pitchFamily="34" charset="0"/>
              <a:buChar char="•"/>
            </a:pPr>
            <a:r>
              <a:rPr lang="en-US" sz="1600" dirty="0"/>
              <a:t>Indication that it is part of an AP MLD</a:t>
            </a:r>
          </a:p>
          <a:p>
            <a:pPr>
              <a:buFont typeface="Arial" panose="020B0604020202020204" pitchFamily="34" charset="0"/>
              <a:buChar char="•"/>
            </a:pPr>
            <a:r>
              <a:rPr lang="en-US" sz="1800" dirty="0"/>
              <a:t>Probably good to also have a way to report all the APs of an AP MLD, with a way to know that these reported APs are all part of the same AP MLD</a:t>
            </a:r>
          </a:p>
        </p:txBody>
      </p:sp>
      <p:sp>
        <p:nvSpPr>
          <p:cNvPr id="4" name="Slide Number Placeholder 3">
            <a:extLst>
              <a:ext uri="{FF2B5EF4-FFF2-40B4-BE49-F238E27FC236}">
                <a16:creationId xmlns:a16="http://schemas.microsoft.com/office/drawing/2014/main" id="{3325E47D-58D0-46EF-B113-5DE1496C90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E605B7C-748E-4C34-9685-AEF2750FB92E}"/>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19A93D0-07E1-445F-843C-5C15F23CC8A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1134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BSSID Information field of the NR a way to indicate that the AP is part of an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t>Do you agree to be able to report all the APs of an AP MLD in a BTM frame, with a way to know that these reported APs are all part of the same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65250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In part 1, we talked about the information that is carried in beacons and probe responses</a:t>
            </a:r>
          </a:p>
          <a:p>
            <a:pPr lvl="1">
              <a:buFont typeface="Arial" panose="020B0604020202020204" pitchFamily="34" charset="0"/>
              <a:buChar char="•"/>
            </a:pPr>
            <a:r>
              <a:rPr lang="en-US" dirty="0"/>
              <a:t>Especially looking at the minimum information that will be mandated to be included in beacons/probes, and the natural use of RNR for this purpose</a:t>
            </a:r>
          </a:p>
          <a:p>
            <a:pPr lvl="1">
              <a:buFont typeface="Arial" panose="020B0604020202020204" pitchFamily="34" charset="0"/>
              <a:buChar char="•"/>
            </a:pPr>
            <a:r>
              <a:rPr lang="en-US" dirty="0"/>
              <a:t>Define a way to probe an AP that is part of an AP MLD to collect the complete information on all the APs of the AP MLD</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B535-A9E4-422A-A5B8-0D8778621827}"/>
              </a:ext>
            </a:extLst>
          </p:cNvPr>
          <p:cNvSpPr>
            <a:spLocks noGrp="1"/>
          </p:cNvSpPr>
          <p:nvPr>
            <p:ph type="title"/>
          </p:nvPr>
        </p:nvSpPr>
        <p:spPr/>
        <p:txBody>
          <a:bodyPr/>
          <a:lstStyle/>
          <a:p>
            <a:r>
              <a:rPr lang="en-US" dirty="0"/>
              <a:t>Including complete information in beacons/probes</a:t>
            </a:r>
          </a:p>
        </p:txBody>
      </p:sp>
      <p:sp>
        <p:nvSpPr>
          <p:cNvPr id="3" name="Content Placeholder 2">
            <a:extLst>
              <a:ext uri="{FF2B5EF4-FFF2-40B4-BE49-F238E27FC236}">
                <a16:creationId xmlns:a16="http://schemas.microsoft.com/office/drawing/2014/main" id="{F75A431A-8176-452F-8A79-DBD6D616FB3E}"/>
              </a:ext>
            </a:extLst>
          </p:cNvPr>
          <p:cNvSpPr>
            <a:spLocks noGrp="1"/>
          </p:cNvSpPr>
          <p:nvPr>
            <p:ph idx="1"/>
          </p:nvPr>
        </p:nvSpPr>
        <p:spPr/>
        <p:txBody>
          <a:bodyPr/>
          <a:lstStyle/>
          <a:p>
            <a:pPr>
              <a:buFont typeface="Arial" panose="020B0604020202020204" pitchFamily="34" charset="0"/>
              <a:buChar char="•"/>
            </a:pPr>
            <a:r>
              <a:rPr lang="en-US" sz="1800" dirty="0"/>
              <a:t>If we agree with the previous concepts:</a:t>
            </a:r>
          </a:p>
          <a:p>
            <a:pPr lvl="1">
              <a:buFont typeface="Arial" panose="020B0604020202020204" pitchFamily="34" charset="0"/>
              <a:buChar char="•"/>
            </a:pPr>
            <a:r>
              <a:rPr lang="en-US" sz="1600" dirty="0"/>
              <a:t>Beacons/probe responses always include RNR</a:t>
            </a:r>
          </a:p>
          <a:p>
            <a:pPr lvl="1">
              <a:buFont typeface="Arial" panose="020B0604020202020204" pitchFamily="34" charset="0"/>
              <a:buChar char="•"/>
            </a:pPr>
            <a:r>
              <a:rPr lang="en-US" sz="1600" dirty="0"/>
              <a:t>Some probe responses (MLD probing) will also include complete information for APs for the same MLD</a:t>
            </a:r>
          </a:p>
          <a:p>
            <a:pPr lvl="1">
              <a:buFont typeface="Arial" panose="020B0604020202020204" pitchFamily="34" charset="0"/>
              <a:buChar char="•"/>
            </a:pPr>
            <a:r>
              <a:rPr lang="en-US" sz="1600" dirty="0"/>
              <a:t>Beacon may also include complete information for APs for the same MLD</a:t>
            </a:r>
          </a:p>
          <a:p>
            <a:pPr>
              <a:buFont typeface="Arial" panose="020B0604020202020204" pitchFamily="34" charset="0"/>
              <a:buChar char="•"/>
            </a:pPr>
            <a:endParaRPr lang="en-US" sz="1800" dirty="0"/>
          </a:p>
          <a:p>
            <a:pPr>
              <a:buFont typeface="Arial" panose="020B0604020202020204" pitchFamily="34" charset="0"/>
              <a:buChar char="•"/>
            </a:pPr>
            <a:r>
              <a:rPr lang="en-US" sz="1800" dirty="0"/>
              <a:t>If beacons/probes responses include the complete information for APs from the same MLD, we need a way to carry those information (Neighbor report, Multi-band element, new element), having in mind that we already have an RNR that is already included in most if not all the cases</a:t>
            </a:r>
          </a:p>
          <a:p>
            <a:pPr lvl="1">
              <a:buFont typeface="Arial" panose="020B0604020202020204" pitchFamily="34" charset="0"/>
              <a:buChar char="•"/>
            </a:pPr>
            <a:r>
              <a:rPr lang="en-US" sz="1600" dirty="0"/>
              <a:t>It would be useful to find solutions to not have to duplicate the information already present in the RNR (14 Bytes: TBTT offset, BSSID, short SSID, BSS parameters, Operating Class/Channel)</a:t>
            </a:r>
          </a:p>
          <a:p>
            <a:pPr lvl="1">
              <a:buFont typeface="Arial" panose="020B0604020202020204" pitchFamily="34" charset="0"/>
              <a:buChar char="•"/>
            </a:pPr>
            <a:r>
              <a:rPr lang="en-US" sz="1600" dirty="0"/>
              <a:t>We could use the concept of Link ID for different APs within an MLD, the same way we use BSSID-index for different APs within a multiple BSSID set</a:t>
            </a:r>
          </a:p>
        </p:txBody>
      </p:sp>
      <p:sp>
        <p:nvSpPr>
          <p:cNvPr id="4" name="Slide Number Placeholder 3">
            <a:extLst>
              <a:ext uri="{FF2B5EF4-FFF2-40B4-BE49-F238E27FC236}">
                <a16:creationId xmlns:a16="http://schemas.microsoft.com/office/drawing/2014/main" id="{5DDB2D52-672B-4512-A8D7-C9A80E315DD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1F05B06-EDB5-4706-9A83-3D9FBB801FE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F6050619-AEA6-470D-ADF6-E931148EE99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93763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30-92E9-49D5-8D1C-8B2842794E91}"/>
              </a:ext>
            </a:extLst>
          </p:cNvPr>
          <p:cNvSpPr>
            <a:spLocks noGrp="1"/>
          </p:cNvSpPr>
          <p:nvPr>
            <p:ph type="title"/>
          </p:nvPr>
        </p:nvSpPr>
        <p:spPr/>
        <p:txBody>
          <a:bodyPr/>
          <a:lstStyle/>
          <a:p>
            <a:r>
              <a:rPr lang="en-US" dirty="0"/>
              <a:t>Use of this ML element</a:t>
            </a:r>
          </a:p>
        </p:txBody>
      </p:sp>
      <p:sp>
        <p:nvSpPr>
          <p:cNvPr id="3" name="Content Placeholder 2">
            <a:extLst>
              <a:ext uri="{FF2B5EF4-FFF2-40B4-BE49-F238E27FC236}">
                <a16:creationId xmlns:a16="http://schemas.microsoft.com/office/drawing/2014/main" id="{BB2B4798-4BF4-4B3D-AA9D-CE5D7955B4CD}"/>
              </a:ext>
            </a:extLst>
          </p:cNvPr>
          <p:cNvSpPr>
            <a:spLocks noGrp="1"/>
          </p:cNvSpPr>
          <p:nvPr>
            <p:ph idx="1"/>
          </p:nvPr>
        </p:nvSpPr>
        <p:spPr/>
        <p:txBody>
          <a:bodyPr/>
          <a:lstStyle/>
          <a:p>
            <a:pPr>
              <a:buFont typeface="Arial" panose="020B0604020202020204" pitchFamily="34" charset="0"/>
              <a:buChar char="•"/>
            </a:pPr>
            <a:r>
              <a:rPr lang="en-US" sz="2000" dirty="0"/>
              <a:t>In the vast majority of cases, only basic information will be provided in the RNR in beacons/probe responses of AP that are part of AP MLDs, in order not to unnecessarily bloat the beacon. In the rare case where the AP wants to provide the complete information, the ML element can be used in complement of the RNR</a:t>
            </a:r>
          </a:p>
          <a:p>
            <a:pPr>
              <a:buFont typeface="Arial" panose="020B0604020202020204" pitchFamily="34" charset="0"/>
              <a:buChar char="•"/>
            </a:pPr>
            <a:r>
              <a:rPr lang="en-US" sz="2000" dirty="0"/>
              <a:t>This element would be used more frequently in probe response when the probe request contains a specific indication (MLD request) that it wants the complete information on all APs of the AP MLD</a:t>
            </a:r>
          </a:p>
          <a:p>
            <a:pPr lvl="1">
              <a:buFont typeface="Arial" panose="020B0604020202020204" pitchFamily="34" charset="0"/>
              <a:buChar char="•"/>
            </a:pPr>
            <a:r>
              <a:rPr lang="en-US" sz="1600" dirty="0"/>
              <a:t>Probe responses sent in response to a probe request directed to an AP of the AP MLD would only contain information on the AP and basic information of AP MLD through RNR</a:t>
            </a:r>
          </a:p>
          <a:p>
            <a:pPr>
              <a:buFont typeface="Arial" panose="020B0604020202020204" pitchFamily="34" charset="0"/>
              <a:buChar char="•"/>
            </a:pPr>
            <a:r>
              <a:rPr lang="en-US" sz="2000" dirty="0"/>
              <a:t>The element can also be used for a non-AP MLD (or an AP MLD) to describe the different non-AP STAs (or AP STAs) on different link during the multi-link setup phase.</a:t>
            </a:r>
          </a:p>
        </p:txBody>
      </p:sp>
      <p:sp>
        <p:nvSpPr>
          <p:cNvPr id="4" name="Slide Number Placeholder 3">
            <a:extLst>
              <a:ext uri="{FF2B5EF4-FFF2-40B4-BE49-F238E27FC236}">
                <a16:creationId xmlns:a16="http://schemas.microsoft.com/office/drawing/2014/main" id="{2F618B79-D4C6-4A77-89BD-9B86858217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A01142-E855-4791-8F8A-244B48BC188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982389C4-8230-49E9-81DF-2057E328A6CC}"/>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4129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3371-A8EC-4FEB-BAEF-D516ACC08408}"/>
              </a:ext>
            </a:extLst>
          </p:cNvPr>
          <p:cNvSpPr>
            <a:spLocks noGrp="1"/>
          </p:cNvSpPr>
          <p:nvPr>
            <p:ph type="title"/>
          </p:nvPr>
        </p:nvSpPr>
        <p:spPr/>
        <p:txBody>
          <a:bodyPr/>
          <a:lstStyle/>
          <a:p>
            <a:r>
              <a:rPr lang="en-US" dirty="0"/>
              <a:t>ML element</a:t>
            </a:r>
          </a:p>
        </p:txBody>
      </p:sp>
      <p:sp>
        <p:nvSpPr>
          <p:cNvPr id="3" name="Content Placeholder 2">
            <a:extLst>
              <a:ext uri="{FF2B5EF4-FFF2-40B4-BE49-F238E27FC236}">
                <a16:creationId xmlns:a16="http://schemas.microsoft.com/office/drawing/2014/main" id="{497E3A67-A97B-473E-8636-6ABF218B6DFC}"/>
              </a:ext>
            </a:extLst>
          </p:cNvPr>
          <p:cNvSpPr>
            <a:spLocks noGrp="1"/>
          </p:cNvSpPr>
          <p:nvPr>
            <p:ph idx="1"/>
          </p:nvPr>
        </p:nvSpPr>
        <p:spPr/>
        <p:txBody>
          <a:bodyPr/>
          <a:lstStyle/>
          <a:p>
            <a:pPr>
              <a:buFont typeface="Arial" panose="020B0604020202020204" pitchFamily="34" charset="0"/>
              <a:buChar char="•"/>
            </a:pPr>
            <a:r>
              <a:rPr lang="en-US" sz="2000" dirty="0"/>
              <a:t>We propose to define a new Multi-Link element to describe the different APs of an AP MLD, which follows a similar structure as the Multiple BSSID element.</a:t>
            </a:r>
          </a:p>
          <a:p>
            <a:pPr>
              <a:buFont typeface="Arial" panose="020B0604020202020204" pitchFamily="34" charset="0"/>
              <a:buChar char="•"/>
            </a:pPr>
            <a:r>
              <a:rPr lang="en-US" sz="2000" dirty="0"/>
              <a:t>It includes multiple “AP profile” </a:t>
            </a:r>
            <a:r>
              <a:rPr lang="en-US" sz="2000" dirty="0" err="1"/>
              <a:t>subelements</a:t>
            </a:r>
            <a:r>
              <a:rPr lang="en-US" sz="2000" dirty="0"/>
              <a:t> or fields (one for each reported AP of the AP MLD) that contains a list of elements:</a:t>
            </a:r>
          </a:p>
          <a:p>
            <a:pPr lvl="1">
              <a:buFont typeface="Arial" panose="020B0604020202020204" pitchFamily="34" charset="0"/>
              <a:buChar char="•"/>
            </a:pPr>
            <a:r>
              <a:rPr lang="en-US" sz="1600" dirty="0"/>
              <a:t>All the elements included in beacons/probe responses can be included in the AP profile</a:t>
            </a:r>
          </a:p>
          <a:p>
            <a:pPr lvl="1">
              <a:buFont typeface="Arial" panose="020B0604020202020204" pitchFamily="34" charset="0"/>
              <a:buChar char="•"/>
            </a:pPr>
            <a:r>
              <a:rPr lang="en-US" sz="1600" dirty="0"/>
              <a:t>The AP in the AP profile is identified by its unique Link ID in the AP MLD (equivalent here of the multiple BSSID-index)</a:t>
            </a:r>
          </a:p>
          <a:p>
            <a:pPr>
              <a:buFont typeface="Arial" panose="020B0604020202020204" pitchFamily="34" charset="0"/>
              <a:buChar char="•"/>
            </a:pPr>
            <a:r>
              <a:rPr lang="en-US" sz="2000" dirty="0"/>
              <a:t>We propose to reuse the inheritance concept from multiple BSSID element</a:t>
            </a:r>
          </a:p>
          <a:p>
            <a:pPr lvl="1">
              <a:buFont typeface="Arial" panose="020B0604020202020204" pitchFamily="34" charset="0"/>
              <a:buChar char="•"/>
            </a:pPr>
            <a:r>
              <a:rPr lang="en-US" sz="1600" dirty="0"/>
              <a:t>Use the Non-Inheritance element</a:t>
            </a:r>
          </a:p>
          <a:p>
            <a:pPr lvl="1">
              <a:buFont typeface="Arial" panose="020B0604020202020204" pitchFamily="34" charset="0"/>
              <a:buChar char="•"/>
            </a:pPr>
            <a:r>
              <a:rPr lang="en-US" sz="1600" i="1" dirty="0"/>
              <a:t>If any of the elements carried in the Probe Response frame or Beacon frame of the reporting AP are not present in an AP profile of a multilink element describing a reported AP, the values to use for the reported AP are the values of the corresponding element of the reporting AP unless the element is listed in the Non-Inheritance element (if included) in the AP profile for that BSS. </a:t>
            </a:r>
            <a:endParaRPr lang="en-US" sz="2400" dirty="0"/>
          </a:p>
        </p:txBody>
      </p:sp>
      <p:sp>
        <p:nvSpPr>
          <p:cNvPr id="4" name="Slide Number Placeholder 3">
            <a:extLst>
              <a:ext uri="{FF2B5EF4-FFF2-40B4-BE49-F238E27FC236}">
                <a16:creationId xmlns:a16="http://schemas.microsoft.com/office/drawing/2014/main" id="{BF961B28-73C0-4E3B-B39E-103A6C76B8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A62B72-739E-43D5-BA44-81D6ED6C271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5A06191-4FB9-49D3-BBBC-24F5A6B6A7D3}"/>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2421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D161-321D-4EC9-881C-5AC1FB9A2DDE}"/>
              </a:ext>
            </a:extLst>
          </p:cNvPr>
          <p:cNvSpPr>
            <a:spLocks noGrp="1"/>
          </p:cNvSpPr>
          <p:nvPr>
            <p:ph type="title"/>
          </p:nvPr>
        </p:nvSpPr>
        <p:spPr/>
        <p:txBody>
          <a:bodyPr/>
          <a:lstStyle/>
          <a:p>
            <a:r>
              <a:rPr lang="en-US" dirty="0"/>
              <a:t>ML element and Multiple BSSID</a:t>
            </a:r>
          </a:p>
        </p:txBody>
      </p:sp>
      <p:sp>
        <p:nvSpPr>
          <p:cNvPr id="3" name="Content Placeholder 2">
            <a:extLst>
              <a:ext uri="{FF2B5EF4-FFF2-40B4-BE49-F238E27FC236}">
                <a16:creationId xmlns:a16="http://schemas.microsoft.com/office/drawing/2014/main" id="{D16DA41B-4B8C-4469-805C-B790CA290E0E}"/>
              </a:ext>
            </a:extLst>
          </p:cNvPr>
          <p:cNvSpPr>
            <a:spLocks noGrp="1"/>
          </p:cNvSpPr>
          <p:nvPr>
            <p:ph idx="1"/>
          </p:nvPr>
        </p:nvSpPr>
        <p:spPr>
          <a:xfrm>
            <a:off x="914401" y="1747771"/>
            <a:ext cx="4648199" cy="4346643"/>
          </a:xfrm>
        </p:spPr>
        <p:txBody>
          <a:bodyPr/>
          <a:lstStyle/>
          <a:p>
            <a:pPr>
              <a:buFontTx/>
              <a:buChar char="-"/>
            </a:pPr>
            <a:r>
              <a:rPr lang="en-US" sz="2000" dirty="0"/>
              <a:t>ML element can be included in a </a:t>
            </a:r>
            <a:r>
              <a:rPr lang="en-US" sz="2000" dirty="0" err="1"/>
              <a:t>nontransmitted</a:t>
            </a:r>
            <a:r>
              <a:rPr lang="en-US" sz="2000" dirty="0"/>
              <a:t> BSSID profile of a multiple BSSID set to describe the APs of the same MLD as the AP with the corresponding BSSID-Index</a:t>
            </a:r>
          </a:p>
          <a:p>
            <a:pPr lvl="1">
              <a:buFontTx/>
              <a:buChar char="-"/>
            </a:pPr>
            <a:r>
              <a:rPr lang="en-US" sz="1600" dirty="0"/>
              <a:t>Everything should work fine, including inheritance, if we do it as proposed in previous slide and assume that the reference for inheritance is the non-transmitted BSSID</a:t>
            </a:r>
          </a:p>
        </p:txBody>
      </p:sp>
      <p:sp>
        <p:nvSpPr>
          <p:cNvPr id="4" name="Slide Number Placeholder 3">
            <a:extLst>
              <a:ext uri="{FF2B5EF4-FFF2-40B4-BE49-F238E27FC236}">
                <a16:creationId xmlns:a16="http://schemas.microsoft.com/office/drawing/2014/main" id="{864FD456-55D8-4E98-8230-3049D5134F1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DC3E7B5-1A69-4D20-BB98-42020EEECD1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F437D5B-BAF3-492F-A3E4-149F80AFBB0C}"/>
              </a:ext>
            </a:extLst>
          </p:cNvPr>
          <p:cNvSpPr>
            <a:spLocks noGrp="1"/>
          </p:cNvSpPr>
          <p:nvPr>
            <p:ph type="dt" idx="15"/>
          </p:nvPr>
        </p:nvSpPr>
        <p:spPr/>
        <p:txBody>
          <a:bodyPr/>
          <a:lstStyle/>
          <a:p>
            <a:r>
              <a:rPr lang="en-US"/>
              <a:t>February 2020</a:t>
            </a:r>
            <a:endParaRPr lang="en-GB" dirty="0"/>
          </a:p>
        </p:txBody>
      </p:sp>
      <p:pic>
        <p:nvPicPr>
          <p:cNvPr id="7" name="Picture 6">
            <a:extLst>
              <a:ext uri="{FF2B5EF4-FFF2-40B4-BE49-F238E27FC236}">
                <a16:creationId xmlns:a16="http://schemas.microsoft.com/office/drawing/2014/main" id="{B65804BD-FC8E-4AD3-922F-4AD60AD0EAF3}"/>
              </a:ext>
            </a:extLst>
          </p:cNvPr>
          <p:cNvPicPr>
            <a:picLocks noChangeAspect="1"/>
          </p:cNvPicPr>
          <p:nvPr/>
        </p:nvPicPr>
        <p:blipFill>
          <a:blip r:embed="rId3"/>
          <a:stretch>
            <a:fillRect/>
          </a:stretch>
        </p:blipFill>
        <p:spPr>
          <a:xfrm>
            <a:off x="5562600" y="1747771"/>
            <a:ext cx="6474214" cy="2608753"/>
          </a:xfrm>
          <a:prstGeom prst="rect">
            <a:avLst/>
          </a:prstGeom>
        </p:spPr>
      </p:pic>
      <p:sp>
        <p:nvSpPr>
          <p:cNvPr id="8" name="Content Placeholder 2">
            <a:extLst>
              <a:ext uri="{FF2B5EF4-FFF2-40B4-BE49-F238E27FC236}">
                <a16:creationId xmlns:a16="http://schemas.microsoft.com/office/drawing/2014/main" id="{D10178A3-D138-41D0-ACFD-94F0355CA126}"/>
              </a:ext>
            </a:extLst>
          </p:cNvPr>
          <p:cNvSpPr txBox="1">
            <a:spLocks/>
          </p:cNvSpPr>
          <p:nvPr/>
        </p:nvSpPr>
        <p:spPr bwMode="auto">
          <a:xfrm>
            <a:off x="914401" y="4724400"/>
            <a:ext cx="10361084" cy="13700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Inheritance when ML element is included in a </a:t>
            </a:r>
            <a:r>
              <a:rPr lang="en-US" sz="2000" kern="0" dirty="0" err="1"/>
              <a:t>nontransmitted</a:t>
            </a:r>
            <a:r>
              <a:rPr lang="en-US" sz="2000" kern="0" dirty="0"/>
              <a:t> BSSID profile</a:t>
            </a:r>
          </a:p>
          <a:p>
            <a:pPr lvl="1">
              <a:buFont typeface="Arial" panose="020B0604020202020204" pitchFamily="34" charset="0"/>
              <a:buChar char="•"/>
            </a:pPr>
            <a:r>
              <a:rPr lang="en-US" sz="1400" kern="0" dirty="0"/>
              <a:t>The reference for inheritance of the AP in the AP profile is the </a:t>
            </a:r>
            <a:r>
              <a:rPr lang="en-US" sz="1400" kern="0" dirty="0" err="1"/>
              <a:t>nontransmitted</a:t>
            </a:r>
            <a:r>
              <a:rPr lang="en-US" sz="1400" kern="0" dirty="0"/>
              <a:t> BSSID</a:t>
            </a:r>
          </a:p>
          <a:p>
            <a:pPr>
              <a:buFont typeface="Arial" panose="020B0604020202020204" pitchFamily="34" charset="0"/>
              <a:buChar char="•"/>
            </a:pPr>
            <a:endParaRPr lang="en-US" sz="2000" kern="0" dirty="0"/>
          </a:p>
        </p:txBody>
      </p:sp>
    </p:spTree>
    <p:extLst>
      <p:ext uri="{BB962C8B-B14F-4D97-AF65-F5344CB8AC3E}">
        <p14:creationId xmlns:p14="http://schemas.microsoft.com/office/powerpoint/2010/main" val="138455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E5058C36-05DA-46F6-8131-80DF9C0CF0BB}"/>
              </a:ext>
            </a:extLst>
          </p:cNvPr>
          <p:cNvPicPr>
            <a:picLocks noGrp="1" noChangeAspect="1"/>
          </p:cNvPicPr>
          <p:nvPr>
            <p:ph idx="1"/>
          </p:nvPr>
        </p:nvPicPr>
        <p:blipFill>
          <a:blip r:embed="rId2"/>
          <a:stretch>
            <a:fillRect/>
          </a:stretch>
        </p:blipFill>
        <p:spPr>
          <a:xfrm>
            <a:off x="5029200" y="3962400"/>
            <a:ext cx="6886018" cy="2400083"/>
          </a:xfrm>
          <a:prstGeom prst="rect">
            <a:avLst/>
          </a:prstGeom>
        </p:spPr>
      </p:pic>
      <p:sp>
        <p:nvSpPr>
          <p:cNvPr id="4" name="Slide Number Placeholder 3">
            <a:extLst>
              <a:ext uri="{FF2B5EF4-FFF2-40B4-BE49-F238E27FC236}">
                <a16:creationId xmlns:a16="http://schemas.microsoft.com/office/drawing/2014/main" id="{89E0316D-AE6A-492C-A52A-C11EA6DC8AD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3F0B802-6C31-4475-8053-2207195D396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31E9D6-B762-40FA-8475-686D7026C3A2}"/>
              </a:ext>
            </a:extLst>
          </p:cNvPr>
          <p:cNvSpPr>
            <a:spLocks noGrp="1"/>
          </p:cNvSpPr>
          <p:nvPr>
            <p:ph type="dt" idx="15"/>
          </p:nvPr>
        </p:nvSpPr>
        <p:spPr/>
        <p:txBody>
          <a:bodyPr/>
          <a:lstStyle/>
          <a:p>
            <a:r>
              <a:rPr lang="en-US"/>
              <a:t>February 2020</a:t>
            </a:r>
            <a:endParaRPr lang="en-GB" dirty="0"/>
          </a:p>
        </p:txBody>
      </p:sp>
      <p:pic>
        <p:nvPicPr>
          <p:cNvPr id="8" name="Picture 7">
            <a:extLst>
              <a:ext uri="{FF2B5EF4-FFF2-40B4-BE49-F238E27FC236}">
                <a16:creationId xmlns:a16="http://schemas.microsoft.com/office/drawing/2014/main" id="{54D0DE88-F9CB-485A-94DC-A9480FE6C8B7}"/>
              </a:ext>
            </a:extLst>
          </p:cNvPr>
          <p:cNvPicPr>
            <a:picLocks noChangeAspect="1"/>
          </p:cNvPicPr>
          <p:nvPr/>
        </p:nvPicPr>
        <p:blipFill>
          <a:blip r:embed="rId3"/>
          <a:stretch>
            <a:fillRect/>
          </a:stretch>
        </p:blipFill>
        <p:spPr>
          <a:xfrm>
            <a:off x="6263802" y="1219404"/>
            <a:ext cx="5483614" cy="2209596"/>
          </a:xfrm>
          <a:prstGeom prst="rect">
            <a:avLst/>
          </a:prstGeom>
        </p:spPr>
      </p:pic>
      <p:sp>
        <p:nvSpPr>
          <p:cNvPr id="9" name="Content Placeholder 2">
            <a:extLst>
              <a:ext uri="{FF2B5EF4-FFF2-40B4-BE49-F238E27FC236}">
                <a16:creationId xmlns:a16="http://schemas.microsoft.com/office/drawing/2014/main" id="{652F6F67-E7ED-49B1-8D8E-2062164D3AF2}"/>
              </a:ext>
            </a:extLst>
          </p:cNvPr>
          <p:cNvSpPr txBox="1">
            <a:spLocks/>
          </p:cNvSpPr>
          <p:nvPr/>
        </p:nvSpPr>
        <p:spPr bwMode="auto">
          <a:xfrm>
            <a:off x="76200" y="851051"/>
            <a:ext cx="6019800" cy="43466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US" sz="2000" kern="0" dirty="0"/>
              <a:t>Use case:</a:t>
            </a:r>
          </a:p>
          <a:p>
            <a:pPr lvl="1">
              <a:buFontTx/>
              <a:buChar char="-"/>
            </a:pPr>
            <a:r>
              <a:rPr lang="en-US" sz="1600" kern="0" dirty="0"/>
              <a:t>In multi-link setup: there shouldn’t be Multiple BSSID element</a:t>
            </a:r>
          </a:p>
          <a:p>
            <a:pPr lvl="1">
              <a:buFontTx/>
              <a:buChar char="-"/>
            </a:pPr>
            <a:r>
              <a:rPr lang="en-US" sz="1600" kern="0" dirty="0"/>
              <a:t>In beacon or unsolicited probe response, this could happen if an AP provides complete information for other APs in the MLD, and does not limit itself to RNR</a:t>
            </a:r>
          </a:p>
          <a:p>
            <a:pPr lvl="1">
              <a:buFontTx/>
              <a:buChar char="-"/>
            </a:pPr>
            <a:r>
              <a:rPr lang="en-US" sz="1600" kern="0" dirty="0"/>
              <a:t>In MLD probe response in response to a directed probe request to a non-transmitted BSSID, the transmit BSSID sends it on behalf of the non-transmitted BSSID, and include a Multiple BSSID element with a non-transmitted BSSID profile, which would include an ML element if part of an MLD</a:t>
            </a:r>
          </a:p>
        </p:txBody>
      </p:sp>
    </p:spTree>
    <p:extLst>
      <p:ext uri="{BB962C8B-B14F-4D97-AF65-F5344CB8AC3E}">
        <p14:creationId xmlns:p14="http://schemas.microsoft.com/office/powerpoint/2010/main" val="1178492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CFA-9490-479C-92DD-711720C7F275}"/>
              </a:ext>
            </a:extLst>
          </p:cNvPr>
          <p:cNvSpPr>
            <a:spLocks noGrp="1"/>
          </p:cNvSpPr>
          <p:nvPr>
            <p:ph type="title"/>
          </p:nvPr>
        </p:nvSpPr>
        <p:spPr/>
        <p:txBody>
          <a:bodyPr/>
          <a:lstStyle/>
          <a:p>
            <a:r>
              <a:rPr lang="en-US" dirty="0"/>
              <a:t>Spec text for inheritance when ML element is included in Non-transmitted BSSID profile</a:t>
            </a:r>
          </a:p>
        </p:txBody>
      </p:sp>
      <p:sp>
        <p:nvSpPr>
          <p:cNvPr id="3" name="Content Placeholder 2">
            <a:extLst>
              <a:ext uri="{FF2B5EF4-FFF2-40B4-BE49-F238E27FC236}">
                <a16:creationId xmlns:a16="http://schemas.microsoft.com/office/drawing/2014/main" id="{2E73469E-0945-478F-B3EC-D0CFD2ADA231}"/>
              </a:ext>
            </a:extLst>
          </p:cNvPr>
          <p:cNvSpPr>
            <a:spLocks noGrp="1"/>
          </p:cNvSpPr>
          <p:nvPr>
            <p:ph idx="1"/>
          </p:nvPr>
        </p:nvSpPr>
        <p:spPr>
          <a:xfrm>
            <a:off x="457200" y="1981200"/>
            <a:ext cx="10361084" cy="4113213"/>
          </a:xfrm>
        </p:spPr>
        <p:txBody>
          <a:bodyPr/>
          <a:lstStyle/>
          <a:p>
            <a:pPr lvl="1">
              <a:buFont typeface="Arial" panose="020B0604020202020204" pitchFamily="34" charset="0"/>
              <a:buChar char="•"/>
            </a:pPr>
            <a:r>
              <a:rPr lang="en-US" sz="1800" i="1" dirty="0"/>
              <a:t>If an element is not carried in the AP/STA profile, describing a reported AP, of a multilink element included in the non-transmitted BSSID profile, describing a non-transmitted BSSID, of a multiple BSSID element included in a beacon or probe response frame by a reporting AP, then the values to use for the reported AP are:</a:t>
            </a:r>
            <a:endParaRPr lang="en-US" sz="1800" dirty="0"/>
          </a:p>
          <a:p>
            <a:pPr marL="1200150" lvl="2" indent="-285750">
              <a:buFont typeface="Arial" panose="020B0604020202020204" pitchFamily="34" charset="0"/>
              <a:buChar char="•"/>
            </a:pPr>
            <a:r>
              <a:rPr lang="en-US" sz="1600" i="1" dirty="0"/>
              <a:t>the values of the corresponding element in the non-transmitted BSSID profile of the non-transmitted BSSID, if both of the 2 following conditions are true:</a:t>
            </a:r>
            <a:endParaRPr lang="en-US" sz="1600" dirty="0"/>
          </a:p>
          <a:p>
            <a:pPr marL="1657350" lvl="3" indent="-285750">
              <a:buFont typeface="Arial" panose="020B0604020202020204" pitchFamily="34" charset="0"/>
              <a:buChar char="•"/>
            </a:pPr>
            <a:r>
              <a:rPr lang="en-US" sz="1400" i="1" dirty="0"/>
              <a:t>the corresponding element is present in the non-transmitted BSSID profile of the non-transmitted BSSID</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AP profile of the reported AP or the Non-Inheritance element is not included in the AP profile of the reported AP. </a:t>
            </a:r>
            <a:endParaRPr lang="en-US" sz="1400" dirty="0"/>
          </a:p>
          <a:p>
            <a:pPr marL="1200150" lvl="2" indent="-285750">
              <a:buFont typeface="Arial" panose="020B0604020202020204" pitchFamily="34" charset="0"/>
              <a:buChar char="•"/>
            </a:pPr>
            <a:r>
              <a:rPr lang="en-US" sz="1600" i="1" dirty="0"/>
              <a:t>the values of the corresponding element in the beacon/probe response frame of the reporting AP, if all the three following conditions are true:</a:t>
            </a:r>
            <a:endParaRPr lang="en-US" sz="1600" dirty="0"/>
          </a:p>
          <a:p>
            <a:pPr marL="1657350" lvl="3" indent="-285750">
              <a:buFont typeface="Arial" panose="020B0604020202020204" pitchFamily="34" charset="0"/>
              <a:buChar char="•"/>
            </a:pPr>
            <a:r>
              <a:rPr lang="en-US" sz="1400" i="1" dirty="0"/>
              <a:t>the corresponding element is not included in the non-transmitted BSSID profile of the non-transmitted BSSID, </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AP profile of the reported AP or the Non-Inheritance element is not included in the AP profile of the reported AP.</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non-transmitted BSSID profile of the non-transmitted BSSID or the Non-Inheritance element is not included in the non-transmitted BSSID profile of the non-transmitted BSSID.</a:t>
            </a:r>
            <a:endParaRPr lang="en-US" sz="14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1724B07-63E3-4068-8DB5-D32C21A0C7E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E7A2645-3967-4178-AA5F-6212DED95D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62441A17-22C2-4E95-A350-767202C3C5C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6318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a:t>
            </a:r>
          </a:p>
          <a:p>
            <a:pPr lvl="1">
              <a:buFont typeface="Arial" panose="020B0604020202020204" pitchFamily="34" charset="0"/>
              <a:buChar char="•"/>
            </a:pPr>
            <a:r>
              <a:rPr lang="en-US" dirty="0">
                <a:solidFill>
                  <a:schemeClr val="tx1"/>
                </a:solidFill>
              </a:rPr>
              <a:t>Do you agree to define a new Multi-Link element (MLE) to report/describe multiple STAs of an MLD with at least the following characteristics?</a:t>
            </a:r>
          </a:p>
          <a:p>
            <a:pPr lvl="2">
              <a:buFont typeface="Arial" panose="020B0604020202020204" pitchFamily="34" charset="0"/>
              <a:buChar char="•"/>
            </a:pPr>
            <a:r>
              <a:rPr lang="en-US" dirty="0">
                <a:solidFill>
                  <a:schemeClr val="tx1"/>
                </a:solidFill>
              </a:rPr>
              <a:t>MLD-level information may be included</a:t>
            </a:r>
          </a:p>
          <a:p>
            <a:pPr lvl="2">
              <a:buFont typeface="Arial" panose="020B0604020202020204" pitchFamily="34" charset="0"/>
              <a:buChar char="•"/>
            </a:pPr>
            <a:r>
              <a:rPr lang="en-US" dirty="0">
                <a:solidFill>
                  <a:schemeClr val="tx1"/>
                </a:solidFill>
              </a:rPr>
              <a:t>A STA profile </a:t>
            </a:r>
            <a:r>
              <a:rPr lang="en-US" dirty="0" err="1">
                <a:solidFill>
                  <a:schemeClr val="tx1"/>
                </a:solidFill>
              </a:rPr>
              <a:t>subelement</a:t>
            </a:r>
            <a:r>
              <a:rPr lang="en-US" dirty="0">
                <a:solidFill>
                  <a:schemeClr val="tx1"/>
                </a:solidFill>
              </a:rPr>
              <a:t> is included for each reported STA (if any) and is made of a variable number of elements describing this STA</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7448871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37641</TotalTime>
  <Words>1717</Words>
  <Application>Microsoft Office PowerPoint</Application>
  <PresentationFormat>Widescreen</PresentationFormat>
  <Paragraphs>126</Paragraphs>
  <Slides>12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2</vt:lpstr>
      <vt:lpstr>Objectives</vt:lpstr>
      <vt:lpstr>Including complete information in beacons/probes</vt:lpstr>
      <vt:lpstr>Use of this ML element</vt:lpstr>
      <vt:lpstr>ML element</vt:lpstr>
      <vt:lpstr>ML element and Multiple BSSID</vt:lpstr>
      <vt:lpstr>PowerPoint Presentation</vt:lpstr>
      <vt:lpstr>Spec text for inheritance when ML element is included in Non-transmitted BSSID profile</vt:lpstr>
      <vt:lpstr>Straw polls</vt:lpstr>
      <vt:lpstr>Straw polls</vt:lpstr>
      <vt:lpstr>Neighbor report</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420</cp:revision>
  <cp:lastPrinted>1601-01-01T00:00:00Z</cp:lastPrinted>
  <dcterms:created xsi:type="dcterms:W3CDTF">2019-10-14T21:51:06Z</dcterms:created>
  <dcterms:modified xsi:type="dcterms:W3CDTF">2020-06-02T22:39:02Z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2babcac7-93e8-4a02-bf3b-2f492cc4874a</vt:lpwstr>
  </property>
  <property fmtid="{D5CDD505-2E9C-101B-9397-08002B2CF9AE}" pid="3" name="CTP_TimeStamp">
    <vt:lpwstr>2020-06-02 22:39:02Z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